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94" r:id="rId4"/>
    <p:sldId id="259" r:id="rId5"/>
    <p:sldId id="261" r:id="rId6"/>
    <p:sldId id="262" r:id="rId7"/>
    <p:sldId id="302" r:id="rId8"/>
    <p:sldId id="296" r:id="rId9"/>
    <p:sldId id="263" r:id="rId10"/>
    <p:sldId id="311" r:id="rId11"/>
    <p:sldId id="264" r:id="rId12"/>
    <p:sldId id="265" r:id="rId13"/>
    <p:sldId id="266" r:id="rId14"/>
    <p:sldId id="268" r:id="rId15"/>
    <p:sldId id="269" r:id="rId16"/>
    <p:sldId id="270" r:id="rId17"/>
    <p:sldId id="271" r:id="rId18"/>
    <p:sldId id="273" r:id="rId19"/>
    <p:sldId id="282" r:id="rId20"/>
    <p:sldId id="275" r:id="rId21"/>
    <p:sldId id="303" r:id="rId22"/>
    <p:sldId id="304" r:id="rId23"/>
    <p:sldId id="305" r:id="rId24"/>
    <p:sldId id="306" r:id="rId25"/>
    <p:sldId id="307" r:id="rId26"/>
    <p:sldId id="308" r:id="rId27"/>
    <p:sldId id="309" r:id="rId28"/>
    <p:sldId id="310" r:id="rId29"/>
    <p:sldId id="280" r:id="rId30"/>
    <p:sldId id="281" r:id="rId31"/>
    <p:sldId id="297" r:id="rId32"/>
    <p:sldId id="298" r:id="rId33"/>
    <p:sldId id="299" r:id="rId34"/>
    <p:sldId id="293" r:id="rId35"/>
    <p:sldId id="295" r:id="rId36"/>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23" autoAdjust="0"/>
  </p:normalViewPr>
  <p:slideViewPr>
    <p:cSldViewPr showGuides="1">
      <p:cViewPr varScale="1">
        <p:scale>
          <a:sx n="65" d="100"/>
          <a:sy n="65" d="100"/>
        </p:scale>
        <p:origin x="157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EBA2F209-1F52-4C24-B3BD-AE8A1AB0E0EE}" type="datetimeFigureOut">
              <a:rPr lang="en-GB" smtClean="0"/>
              <a:pPr/>
              <a:t>13/09/2018</a:t>
            </a:fld>
            <a:endParaRPr lang="en-GB"/>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928EEDE3-63EA-4689-A5E9-5765C8795514}" type="slidenum">
              <a:rPr lang="en-GB" smtClean="0"/>
              <a:pPr/>
              <a:t>‹#›</a:t>
            </a:fld>
            <a:endParaRPr lang="en-GB"/>
          </a:p>
        </p:txBody>
      </p:sp>
    </p:spTree>
    <p:extLst>
      <p:ext uri="{BB962C8B-B14F-4D97-AF65-F5344CB8AC3E}">
        <p14:creationId xmlns:p14="http://schemas.microsoft.com/office/powerpoint/2010/main" val="32766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a:t>
            </a:fld>
            <a:endParaRPr lang="en-GB"/>
          </a:p>
        </p:txBody>
      </p:sp>
    </p:spTree>
    <p:extLst>
      <p:ext uri="{BB962C8B-B14F-4D97-AF65-F5344CB8AC3E}">
        <p14:creationId xmlns:p14="http://schemas.microsoft.com/office/powerpoint/2010/main" val="352120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10</a:t>
            </a:fld>
            <a:endParaRPr lang="en-GB"/>
          </a:p>
        </p:txBody>
      </p:sp>
    </p:spTree>
    <p:extLst>
      <p:ext uri="{BB962C8B-B14F-4D97-AF65-F5344CB8AC3E}">
        <p14:creationId xmlns:p14="http://schemas.microsoft.com/office/powerpoint/2010/main" val="6595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11</a:t>
            </a:fld>
            <a:endParaRPr lang="en-GB"/>
          </a:p>
        </p:txBody>
      </p:sp>
    </p:spTree>
    <p:extLst>
      <p:ext uri="{BB962C8B-B14F-4D97-AF65-F5344CB8AC3E}">
        <p14:creationId xmlns:p14="http://schemas.microsoft.com/office/powerpoint/2010/main" val="192838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12</a:t>
            </a:fld>
            <a:endParaRPr lang="en-GB"/>
          </a:p>
        </p:txBody>
      </p:sp>
    </p:spTree>
    <p:extLst>
      <p:ext uri="{BB962C8B-B14F-4D97-AF65-F5344CB8AC3E}">
        <p14:creationId xmlns:p14="http://schemas.microsoft.com/office/powerpoint/2010/main" val="291854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13</a:t>
            </a:fld>
            <a:endParaRPr lang="en-GB"/>
          </a:p>
        </p:txBody>
      </p:sp>
    </p:spTree>
    <p:extLst>
      <p:ext uri="{BB962C8B-B14F-4D97-AF65-F5344CB8AC3E}">
        <p14:creationId xmlns:p14="http://schemas.microsoft.com/office/powerpoint/2010/main" val="57005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14</a:t>
            </a:fld>
            <a:endParaRPr lang="en-GB"/>
          </a:p>
        </p:txBody>
      </p:sp>
    </p:spTree>
    <p:extLst>
      <p:ext uri="{BB962C8B-B14F-4D97-AF65-F5344CB8AC3E}">
        <p14:creationId xmlns:p14="http://schemas.microsoft.com/office/powerpoint/2010/main" val="1735610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15</a:t>
            </a:fld>
            <a:endParaRPr lang="en-GB"/>
          </a:p>
        </p:txBody>
      </p:sp>
    </p:spTree>
    <p:extLst>
      <p:ext uri="{BB962C8B-B14F-4D97-AF65-F5344CB8AC3E}">
        <p14:creationId xmlns:p14="http://schemas.microsoft.com/office/powerpoint/2010/main" val="373624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16</a:t>
            </a:fld>
            <a:endParaRPr lang="en-GB"/>
          </a:p>
        </p:txBody>
      </p:sp>
    </p:spTree>
    <p:extLst>
      <p:ext uri="{BB962C8B-B14F-4D97-AF65-F5344CB8AC3E}">
        <p14:creationId xmlns:p14="http://schemas.microsoft.com/office/powerpoint/2010/main" val="197770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interesting</a:t>
            </a:r>
            <a:r>
              <a:rPr lang="en-GB" baseline="0" dirty="0" smtClean="0"/>
              <a:t> questions – what do people tend to buy together?</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17</a:t>
            </a:fld>
            <a:endParaRPr lang="en-GB"/>
          </a:p>
        </p:txBody>
      </p:sp>
    </p:spTree>
    <p:extLst>
      <p:ext uri="{BB962C8B-B14F-4D97-AF65-F5344CB8AC3E}">
        <p14:creationId xmlns:p14="http://schemas.microsoft.com/office/powerpoint/2010/main" val="54545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18</a:t>
            </a:fld>
            <a:endParaRPr lang="en-GB"/>
          </a:p>
        </p:txBody>
      </p:sp>
    </p:spTree>
    <p:extLst>
      <p:ext uri="{BB962C8B-B14F-4D97-AF65-F5344CB8AC3E}">
        <p14:creationId xmlns:p14="http://schemas.microsoft.com/office/powerpoint/2010/main" val="355582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sophisticated</a:t>
            </a:r>
            <a:r>
              <a:rPr lang="en-GB" baseline="0" dirty="0" smtClean="0"/>
              <a:t> are the things we can learn? Predict what will happen, classify things… what about learning a whole new concept? Or relationship?</a:t>
            </a:r>
          </a:p>
        </p:txBody>
      </p:sp>
      <p:sp>
        <p:nvSpPr>
          <p:cNvPr id="4" name="Slide Number Placeholder 3"/>
          <p:cNvSpPr>
            <a:spLocks noGrp="1"/>
          </p:cNvSpPr>
          <p:nvPr>
            <p:ph type="sldNum" sz="quarter" idx="10"/>
          </p:nvPr>
        </p:nvSpPr>
        <p:spPr/>
        <p:txBody>
          <a:bodyPr/>
          <a:lstStyle/>
          <a:p>
            <a:fld id="{928EEDE3-63EA-4689-A5E9-5765C8795514}" type="slidenum">
              <a:rPr lang="en-GB" smtClean="0"/>
              <a:pPr/>
              <a:t>19</a:t>
            </a:fld>
            <a:endParaRPr lang="en-GB"/>
          </a:p>
        </p:txBody>
      </p:sp>
    </p:spTree>
    <p:extLst>
      <p:ext uri="{BB962C8B-B14F-4D97-AF65-F5344CB8AC3E}">
        <p14:creationId xmlns:p14="http://schemas.microsoft.com/office/powerpoint/2010/main" val="279100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2</a:t>
            </a:fld>
            <a:endParaRPr lang="en-GB"/>
          </a:p>
        </p:txBody>
      </p:sp>
    </p:spTree>
    <p:extLst>
      <p:ext uri="{BB962C8B-B14F-4D97-AF65-F5344CB8AC3E}">
        <p14:creationId xmlns:p14="http://schemas.microsoft.com/office/powerpoint/2010/main" val="287767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20</a:t>
            </a:fld>
            <a:endParaRPr lang="en-GB"/>
          </a:p>
        </p:txBody>
      </p:sp>
    </p:spTree>
    <p:extLst>
      <p:ext uri="{BB962C8B-B14F-4D97-AF65-F5344CB8AC3E}">
        <p14:creationId xmlns:p14="http://schemas.microsoft.com/office/powerpoint/2010/main" val="229531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21</a:t>
            </a:fld>
            <a:endParaRPr lang="en-GB"/>
          </a:p>
        </p:txBody>
      </p:sp>
    </p:spTree>
    <p:extLst>
      <p:ext uri="{BB962C8B-B14F-4D97-AF65-F5344CB8AC3E}">
        <p14:creationId xmlns:p14="http://schemas.microsoft.com/office/powerpoint/2010/main" val="200169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Judgment</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22</a:t>
            </a:fld>
            <a:endParaRPr lang="en-GB"/>
          </a:p>
        </p:txBody>
      </p:sp>
    </p:spTree>
    <p:extLst>
      <p:ext uri="{BB962C8B-B14F-4D97-AF65-F5344CB8AC3E}">
        <p14:creationId xmlns:p14="http://schemas.microsoft.com/office/powerpoint/2010/main" val="38963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Machin</a:t>
            </a:r>
            <a:r>
              <a:rPr lang="en-GB" baseline="0" dirty="0" smtClean="0"/>
              <a:t>e learning doesn’t need to be right all the time</a:t>
            </a:r>
            <a:r>
              <a:rPr lang="en-GB" baseline="0" dirty="0" smtClean="0"/>
              <a:t>. Consider the costs of getting it wrong – giving a loan to someone who defaults, versus not giving enough loans. More on this later.</a:t>
            </a:r>
            <a:endParaRPr lang="en-GB" baseline="0" dirty="0" smtClean="0"/>
          </a:p>
          <a:p>
            <a:r>
              <a:rPr lang="en-GB" baseline="0" dirty="0" smtClean="0"/>
              <a:t>Explaining decisions – rules gave a structure to the problem, which could be used to explain</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23</a:t>
            </a:fld>
            <a:endParaRPr lang="en-GB"/>
          </a:p>
        </p:txBody>
      </p:sp>
    </p:spTree>
    <p:extLst>
      <p:ext uri="{BB962C8B-B14F-4D97-AF65-F5344CB8AC3E}">
        <p14:creationId xmlns:p14="http://schemas.microsoft.com/office/powerpoint/2010/main" val="3625441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Environmental</a:t>
            </a:r>
            <a:r>
              <a:rPr lang="en-GB" baseline="0" dirty="0" smtClean="0"/>
              <a:t> scientists looking for early warnings of oil slicks and eco disasters</a:t>
            </a:r>
          </a:p>
          <a:p>
            <a:r>
              <a:rPr lang="en-GB" baseline="0" dirty="0" smtClean="0"/>
              <a:t>Screen the images to identify the most likely ones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24</a:t>
            </a:fld>
            <a:endParaRPr lang="en-GB"/>
          </a:p>
        </p:txBody>
      </p:sp>
    </p:spTree>
    <p:extLst>
      <p:ext uri="{BB962C8B-B14F-4D97-AF65-F5344CB8AC3E}">
        <p14:creationId xmlns:p14="http://schemas.microsoft.com/office/powerpoint/2010/main" val="2392639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Train on examples of spills and non-spills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Inputs are bitmap images from radar satellites</a:t>
            </a:r>
          </a:p>
          <a:p>
            <a:r>
              <a:rPr lang="en-GB" dirty="0" smtClean="0"/>
              <a:t>Identify</a:t>
            </a:r>
            <a:r>
              <a:rPr lang="en-GB" baseline="0" dirty="0" smtClean="0"/>
              <a:t> particular attributes</a:t>
            </a:r>
          </a:p>
          <a:p>
            <a:r>
              <a:rPr lang="en-GB" baseline="0" dirty="0" smtClean="0"/>
              <a:t>Output is a smaller set of images with coloured borders highlighting possible oil slicks</a:t>
            </a:r>
          </a:p>
          <a:p>
            <a:r>
              <a:rPr lang="en-GB" baseline="0" dirty="0" smtClean="0"/>
              <a:t>First normalise the image (image processing) ; then identify suspicious dark regions; identify attributes of the regions; then apply machine learning techniques to decide if they are likely to be oil slicks.</a:t>
            </a:r>
          </a:p>
          <a:p>
            <a:r>
              <a:rPr lang="en-GB" baseline="0" dirty="0" smtClean="0"/>
              <a:t>Customize to different uses – especially adjust the false alarm rate, weight up the cost of sending ships out to false alarms against the cost of missing a slick</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25</a:t>
            </a:fld>
            <a:endParaRPr lang="en-GB"/>
          </a:p>
        </p:txBody>
      </p:sp>
    </p:spTree>
    <p:extLst>
      <p:ext uri="{BB962C8B-B14F-4D97-AF65-F5344CB8AC3E}">
        <p14:creationId xmlns:p14="http://schemas.microsoft.com/office/powerpoint/2010/main" val="205624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26</a:t>
            </a:fld>
            <a:endParaRPr lang="en-GB"/>
          </a:p>
        </p:txBody>
      </p:sp>
    </p:spTree>
    <p:extLst>
      <p:ext uri="{BB962C8B-B14F-4D97-AF65-F5344CB8AC3E}">
        <p14:creationId xmlns:p14="http://schemas.microsoft.com/office/powerpoint/2010/main" val="3387820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Association learning – big problem is that there are many</a:t>
            </a:r>
            <a:r>
              <a:rPr lang="en-GB" baseline="0" dirty="0" smtClean="0"/>
              <a:t> possible groupings… only some are interesting</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27</a:t>
            </a:fld>
            <a:endParaRPr lang="en-GB"/>
          </a:p>
        </p:txBody>
      </p:sp>
    </p:spTree>
    <p:extLst>
      <p:ext uri="{BB962C8B-B14F-4D97-AF65-F5344CB8AC3E}">
        <p14:creationId xmlns:p14="http://schemas.microsoft.com/office/powerpoint/2010/main" val="990452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Structure – what is important?</a:t>
            </a:r>
            <a:r>
              <a:rPr lang="en-GB" baseline="0" dirty="0" smtClean="0"/>
              <a:t> Can we explain and justify the behaviour?</a:t>
            </a:r>
          </a:p>
          <a:p>
            <a:r>
              <a:rPr lang="en-GB" baseline="0" dirty="0" smtClean="0"/>
              <a:t>Biology – identify genes; biomedicine; predicting drug activity </a:t>
            </a:r>
            <a:r>
              <a:rPr lang="en-GB" baseline="0" dirty="0" err="1" smtClean="0"/>
              <a:t>fromchemical</a:t>
            </a:r>
            <a:r>
              <a:rPr lang="en-GB" baseline="0" dirty="0" smtClean="0"/>
              <a:t> properties and 3-D structure</a:t>
            </a:r>
          </a:p>
          <a:p>
            <a:r>
              <a:rPr lang="en-GB" baseline="0" dirty="0" smtClean="0"/>
              <a:t>Monitoring – continuous monitoring; intensive care patients, cybersecurity detecting intrusion </a:t>
            </a:r>
            <a:r>
              <a:rPr lang="en-GB" baseline="0" dirty="0" err="1" smtClean="0"/>
              <a:t>parrerns</a:t>
            </a:r>
            <a:endParaRPr lang="en-GB" baseline="0" dirty="0" smtClean="0"/>
          </a:p>
          <a:p>
            <a:r>
              <a:rPr lang="en-GB" baseline="0" dirty="0" smtClean="0"/>
              <a:t>Web Mining – Search on the web; PageRank algorithm (counting links in and out), can also use ML to decide what a search engine should return – people rank relevance or “likes” or they click though; learn which links are used or liked in response to queries. Document retrieval.</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28</a:t>
            </a:fld>
            <a:endParaRPr lang="en-GB"/>
          </a:p>
        </p:txBody>
      </p:sp>
    </p:spTree>
    <p:extLst>
      <p:ext uri="{BB962C8B-B14F-4D97-AF65-F5344CB8AC3E}">
        <p14:creationId xmlns:p14="http://schemas.microsoft.com/office/powerpoint/2010/main" val="2861245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Created</a:t>
            </a:r>
            <a:r>
              <a:rPr lang="en-GB" baseline="0" dirty="0" smtClean="0"/>
              <a:t> a nice anonymous set of data, no names – but can we still pin down an individual? </a:t>
            </a:r>
            <a:r>
              <a:rPr lang="en-GB" dirty="0" smtClean="0"/>
              <a:t>Identify </a:t>
            </a:r>
            <a:r>
              <a:rPr lang="en-GB" dirty="0" smtClean="0"/>
              <a:t>an instance with an individual</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29</a:t>
            </a:fld>
            <a:endParaRPr lang="en-GB"/>
          </a:p>
        </p:txBody>
      </p:sp>
    </p:spTree>
    <p:extLst>
      <p:ext uri="{BB962C8B-B14F-4D97-AF65-F5344CB8AC3E}">
        <p14:creationId xmlns:p14="http://schemas.microsoft.com/office/powerpoint/2010/main" val="159648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a:t>
            </a:fld>
            <a:endParaRPr lang="en-GB"/>
          </a:p>
        </p:txBody>
      </p:sp>
    </p:spTree>
    <p:extLst>
      <p:ext uri="{BB962C8B-B14F-4D97-AF65-F5344CB8AC3E}">
        <p14:creationId xmlns:p14="http://schemas.microsoft.com/office/powerpoint/2010/main" val="3280359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are you collecting</a:t>
            </a:r>
            <a:r>
              <a:rPr lang="en-GB" baseline="0" dirty="0" smtClean="0"/>
              <a:t> the data?</a:t>
            </a:r>
          </a:p>
          <a:p>
            <a:r>
              <a:rPr lang="en-GB" baseline="0" dirty="0" smtClean="0"/>
              <a:t>Issues of taking data collected for one purpose and using at for a different purpose</a:t>
            </a:r>
            <a:endParaRPr lang="en-GB" dirty="0" smtClean="0"/>
          </a:p>
          <a:p>
            <a:endParaRPr lang="en-GB" dirty="0" smtClean="0"/>
          </a:p>
          <a:p>
            <a:r>
              <a:rPr lang="en-GB" dirty="0" smtClean="0"/>
              <a:t>Reinforcing behaviour patterns</a:t>
            </a:r>
            <a:r>
              <a:rPr lang="en-GB" baseline="0" dirty="0" smtClean="0"/>
              <a:t> - </a:t>
            </a:r>
            <a:r>
              <a:rPr lang="en-GB" dirty="0" smtClean="0"/>
              <a:t>Does</a:t>
            </a:r>
            <a:r>
              <a:rPr lang="en-GB" baseline="0" dirty="0" smtClean="0"/>
              <a:t> </a:t>
            </a:r>
            <a:r>
              <a:rPr lang="en-GB" baseline="0" dirty="0" smtClean="0"/>
              <a:t>the past predict the future? Or does it prejudice the future?</a:t>
            </a:r>
          </a:p>
          <a:p>
            <a:r>
              <a:rPr lang="en-GB" baseline="0" dirty="0" err="1" smtClean="0"/>
              <a:t>Nb</a:t>
            </a:r>
            <a:r>
              <a:rPr lang="en-GB" baseline="0" dirty="0" smtClean="0"/>
              <a:t> </a:t>
            </a:r>
            <a:r>
              <a:rPr lang="en-GB" baseline="0" dirty="0" err="1" smtClean="0"/>
              <a:t>Jobsuche</a:t>
            </a:r>
            <a:r>
              <a:rPr lang="en-GB" baseline="0" dirty="0" smtClean="0"/>
              <a:t> </a:t>
            </a:r>
            <a:r>
              <a:rPr lang="en-GB" baseline="0" dirty="0" smtClean="0"/>
              <a:t>job recommender example </a:t>
            </a:r>
            <a:r>
              <a:rPr lang="en-GB" baseline="0" dirty="0" smtClean="0"/>
              <a:t>(MSc project</a:t>
            </a:r>
            <a:r>
              <a:rPr lang="en-GB" baseline="0" dirty="0" smtClean="0"/>
              <a:t>)</a:t>
            </a:r>
          </a:p>
          <a:p>
            <a:r>
              <a:rPr lang="en-GB" baseline="0" dirty="0" smtClean="0"/>
              <a:t>We have seen this in the algorithms used to recommend links on </a:t>
            </a:r>
            <a:r>
              <a:rPr lang="en-GB" baseline="0" dirty="0" err="1" smtClean="0"/>
              <a:t>Youtube</a:t>
            </a:r>
            <a:r>
              <a:rPr lang="en-GB" baseline="0" dirty="0" smtClean="0"/>
              <a:t>. </a:t>
            </a:r>
          </a:p>
          <a:p>
            <a:endParaRPr lang="en-GB" baseline="0" dirty="0" smtClean="0"/>
          </a:p>
          <a:p>
            <a:r>
              <a:rPr lang="en-GB" baseline="0" dirty="0" smtClean="0"/>
              <a:t>Unexpected effects – YouTube was “learning” interest; measured by what people clicked on and how long they stayed; but in a political context  this tended to increase the presentation of more extreme articles.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30</a:t>
            </a:fld>
            <a:endParaRPr lang="en-GB"/>
          </a:p>
        </p:txBody>
      </p:sp>
    </p:spTree>
    <p:extLst>
      <p:ext uri="{BB962C8B-B14F-4D97-AF65-F5344CB8AC3E}">
        <p14:creationId xmlns:p14="http://schemas.microsoft.com/office/powerpoint/2010/main" val="2227697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area – data quality. If the input data is</a:t>
            </a:r>
            <a:r>
              <a:rPr lang="en-GB" baseline="0" dirty="0" smtClean="0"/>
              <a:t> poor quality, the results will be poor too.</a:t>
            </a:r>
          </a:p>
          <a:p>
            <a:r>
              <a:rPr lang="en-GB" baseline="0" dirty="0" smtClean="0"/>
              <a:t>What might we mean by poor quality data? Does having lots of data always solve the problem?</a:t>
            </a:r>
            <a:endParaRPr lang="en-GB" dirty="0" smtClean="0"/>
          </a:p>
          <a:p>
            <a:r>
              <a:rPr lang="en-GB" dirty="0" smtClean="0"/>
              <a:t>Example: Hard </a:t>
            </a:r>
            <a:r>
              <a:rPr lang="en-GB" dirty="0" smtClean="0"/>
              <a:t>to tell who</a:t>
            </a:r>
            <a:r>
              <a:rPr lang="en-GB" baseline="0" dirty="0" smtClean="0"/>
              <a:t> co</a:t>
            </a:r>
            <a:r>
              <a:rPr lang="en-GB" dirty="0" smtClean="0"/>
              <a:t>mmitted a burglary and many repeat offenders</a:t>
            </a:r>
          </a:p>
          <a:p>
            <a:r>
              <a:rPr lang="en-GB" dirty="0" smtClean="0"/>
              <a:t>Not a machine</a:t>
            </a:r>
            <a:r>
              <a:rPr lang="en-GB" baseline="0" dirty="0" smtClean="0"/>
              <a:t> learning system (too early) but a researcher trying to identify patterns with persistent individual criminals or groups of criminals to make an expert system by hand.</a:t>
            </a:r>
          </a:p>
          <a:p>
            <a:r>
              <a:rPr lang="en-GB" baseline="0" dirty="0" smtClean="0"/>
              <a:t>Most burglars break glass, only a very few would cut it; so if there was cut glass you would immediately have narrowed down to  a few suspects. But the records only had one </a:t>
            </a:r>
            <a:r>
              <a:rPr lang="en-GB" baseline="0" dirty="0" err="1" smtClean="0"/>
              <a:t>tickbox</a:t>
            </a:r>
            <a:r>
              <a:rPr lang="en-GB" baseline="0" dirty="0" smtClean="0"/>
              <a:t> for “glass – broken or cut” so the useful information was lost.</a:t>
            </a:r>
          </a:p>
          <a:p>
            <a:r>
              <a:rPr lang="en-GB" baseline="0" dirty="0" smtClean="0"/>
              <a:t>“Taken into a consideration” – if police arrest one suspect for one crime they were sure of, then the suspect might get treated favourably if they also agreed to have some earlier previously unsolved crimes “taken into consideration” (i.e. added to their record). What if they hadn’t actually committed the earlier crimes but agreed to get favourable treatment? </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31</a:t>
            </a:fld>
            <a:endParaRPr lang="en-GB"/>
          </a:p>
        </p:txBody>
      </p:sp>
    </p:spTree>
    <p:extLst>
      <p:ext uri="{BB962C8B-B14F-4D97-AF65-F5344CB8AC3E}">
        <p14:creationId xmlns:p14="http://schemas.microsoft.com/office/powerpoint/2010/main" val="3305795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32</a:t>
            </a:fld>
            <a:endParaRPr lang="en-GB"/>
          </a:p>
        </p:txBody>
      </p:sp>
    </p:spTree>
    <p:extLst>
      <p:ext uri="{BB962C8B-B14F-4D97-AF65-F5344CB8AC3E}">
        <p14:creationId xmlns:p14="http://schemas.microsoft.com/office/powerpoint/2010/main" val="1797321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33</a:t>
            </a:fld>
            <a:endParaRPr lang="en-GB"/>
          </a:p>
        </p:txBody>
      </p:sp>
    </p:spTree>
    <p:extLst>
      <p:ext uri="{BB962C8B-B14F-4D97-AF65-F5344CB8AC3E}">
        <p14:creationId xmlns:p14="http://schemas.microsoft.com/office/powerpoint/2010/main" val="1105211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34</a:t>
            </a:fld>
            <a:endParaRPr lang="en-GB"/>
          </a:p>
        </p:txBody>
      </p:sp>
    </p:spTree>
    <p:extLst>
      <p:ext uri="{BB962C8B-B14F-4D97-AF65-F5344CB8AC3E}">
        <p14:creationId xmlns:p14="http://schemas.microsoft.com/office/powerpoint/2010/main" val="3487964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35</a:t>
            </a:fld>
            <a:endParaRPr lang="en-GB"/>
          </a:p>
        </p:txBody>
      </p:sp>
    </p:spTree>
    <p:extLst>
      <p:ext uri="{BB962C8B-B14F-4D97-AF65-F5344CB8AC3E}">
        <p14:creationId xmlns:p14="http://schemas.microsoft.com/office/powerpoint/2010/main" val="280530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4</a:t>
            </a:fld>
            <a:endParaRPr lang="en-GB"/>
          </a:p>
        </p:txBody>
      </p:sp>
    </p:spTree>
    <p:extLst>
      <p:ext uri="{BB962C8B-B14F-4D97-AF65-F5344CB8AC3E}">
        <p14:creationId xmlns:p14="http://schemas.microsoft.com/office/powerpoint/2010/main" val="361242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5</a:t>
            </a:fld>
            <a:endParaRPr lang="en-GB"/>
          </a:p>
        </p:txBody>
      </p:sp>
    </p:spTree>
    <p:extLst>
      <p:ext uri="{BB962C8B-B14F-4D97-AF65-F5344CB8AC3E}">
        <p14:creationId xmlns:p14="http://schemas.microsoft.com/office/powerpoint/2010/main" val="215805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6</a:t>
            </a:fld>
            <a:endParaRPr lang="en-GB"/>
          </a:p>
        </p:txBody>
      </p:sp>
    </p:spTree>
    <p:extLst>
      <p:ext uri="{BB962C8B-B14F-4D97-AF65-F5344CB8AC3E}">
        <p14:creationId xmlns:p14="http://schemas.microsoft.com/office/powerpoint/2010/main" val="107520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7</a:t>
            </a:fld>
            <a:endParaRPr lang="en-GB"/>
          </a:p>
        </p:txBody>
      </p:sp>
    </p:spTree>
    <p:extLst>
      <p:ext uri="{BB962C8B-B14F-4D97-AF65-F5344CB8AC3E}">
        <p14:creationId xmlns:p14="http://schemas.microsoft.com/office/powerpoint/2010/main" val="247924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don’t cover  all of machine learning. We focus on data mining. Reinforcement learning was covered in AI (last year for undergraduates)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pPr/>
              <a:t>8</a:t>
            </a:fld>
            <a:endParaRPr lang="en-GB"/>
          </a:p>
        </p:txBody>
      </p:sp>
    </p:spTree>
    <p:extLst>
      <p:ext uri="{BB962C8B-B14F-4D97-AF65-F5344CB8AC3E}">
        <p14:creationId xmlns:p14="http://schemas.microsoft.com/office/powerpoint/2010/main" val="239742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pPr/>
              <a:t>9</a:t>
            </a:fld>
            <a:endParaRPr lang="en-GB"/>
          </a:p>
        </p:txBody>
      </p:sp>
    </p:spTree>
    <p:extLst>
      <p:ext uri="{BB962C8B-B14F-4D97-AF65-F5344CB8AC3E}">
        <p14:creationId xmlns:p14="http://schemas.microsoft.com/office/powerpoint/2010/main" val="209904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8EA230-83A1-4292-A9F6-2ECCD7C3FD6F}"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96486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20FE5-A2D1-44E4-B8F4-545943DFDB2E}"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4725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703ECC-A688-48DC-9F06-466D5ABEE959}"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27960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pPr/>
              <a:t>‹#›</a:t>
            </a:fld>
            <a:endParaRPr lang="en-GB" dirty="0"/>
          </a:p>
        </p:txBody>
      </p:sp>
    </p:spTree>
    <p:extLst>
      <p:ext uri="{BB962C8B-B14F-4D97-AF65-F5344CB8AC3E}">
        <p14:creationId xmlns:p14="http://schemas.microsoft.com/office/powerpoint/2010/main" val="21107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F4DDF2-C30D-4EB4-92F2-6BA5EC511C26}"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72148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3547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047C56-EA40-4EE6-85A0-62262B57A9C7}" type="datetime1">
              <a:rPr lang="en-GB" smtClean="0"/>
              <a:pPr/>
              <a:t>13/09/2018</a:t>
            </a:fld>
            <a:endParaRPr lang="en-GB"/>
          </a:p>
        </p:txBody>
      </p:sp>
      <p:sp>
        <p:nvSpPr>
          <p:cNvPr id="8" name="Footer Placeholder 7"/>
          <p:cNvSpPr>
            <a:spLocks noGrp="1"/>
          </p:cNvSpPr>
          <p:nvPr>
            <p:ph type="ftr" sz="quarter" idx="11"/>
          </p:nvPr>
        </p:nvSpPr>
        <p:spPr/>
        <p:txBody>
          <a:bodyPr/>
          <a:lstStyle/>
          <a:p>
            <a:r>
              <a:rPr lang="sv-SE" smtClean="0"/>
              <a:t>F20DL Diana Bental &amp; Ekaterina Komendatskaya</a:t>
            </a:r>
            <a:endParaRPr lang="en-GB"/>
          </a:p>
        </p:txBody>
      </p:sp>
      <p:sp>
        <p:nvSpPr>
          <p:cNvPr id="9" name="Slide Number Placeholder 8"/>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68358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A308FD-8064-406E-AD0B-ECDA376D0905}" type="datetime1">
              <a:rPr lang="en-GB" smtClean="0"/>
              <a:pPr/>
              <a:t>13/09/2018</a:t>
            </a:fld>
            <a:endParaRPr lang="en-GB"/>
          </a:p>
        </p:txBody>
      </p:sp>
      <p:sp>
        <p:nvSpPr>
          <p:cNvPr id="4" name="Footer Placeholder 3"/>
          <p:cNvSpPr>
            <a:spLocks noGrp="1"/>
          </p:cNvSpPr>
          <p:nvPr>
            <p:ph type="ftr" sz="quarter" idx="11"/>
          </p:nvPr>
        </p:nvSpPr>
        <p:spPr/>
        <p:txBody>
          <a:bodyPr/>
          <a:lstStyle/>
          <a:p>
            <a:r>
              <a:rPr lang="sv-SE" smtClean="0"/>
              <a:t>F20DL Diana Bental &amp; Ekaterina Komendatskaya</a:t>
            </a:r>
            <a:endParaRPr lang="en-GB"/>
          </a:p>
        </p:txBody>
      </p:sp>
      <p:sp>
        <p:nvSpPr>
          <p:cNvPr id="5" name="Slide Number Placeholder 4"/>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11499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9054-47E2-4794-A2D5-E456A8163316}" type="datetime1">
              <a:rPr lang="en-GB" smtClean="0"/>
              <a:pPr/>
              <a:t>13/09/2018</a:t>
            </a:fld>
            <a:endParaRPr lang="en-GB"/>
          </a:p>
        </p:txBody>
      </p:sp>
      <p:sp>
        <p:nvSpPr>
          <p:cNvPr id="3" name="Footer Placeholder 2"/>
          <p:cNvSpPr>
            <a:spLocks noGrp="1"/>
          </p:cNvSpPr>
          <p:nvPr>
            <p:ph type="ftr" sz="quarter" idx="11"/>
          </p:nvPr>
        </p:nvSpPr>
        <p:spPr/>
        <p:txBody>
          <a:bodyPr/>
          <a:lstStyle/>
          <a:p>
            <a:r>
              <a:rPr lang="sv-SE" smtClean="0"/>
              <a:t>F20DL Diana Bental &amp; Ekaterina Komendatskaya</a:t>
            </a:r>
            <a:endParaRPr lang="en-GB"/>
          </a:p>
        </p:txBody>
      </p:sp>
      <p:sp>
        <p:nvSpPr>
          <p:cNvPr id="4" name="Slide Number Placeholder 3"/>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2911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E2EC0-D2B1-4990-A0BD-52E846F564A3}"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80583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49CE1-EFEF-4C88-9AB1-BF4D5780A608}"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pPr/>
              <a:t>‹#›</a:t>
            </a:fld>
            <a:endParaRPr lang="en-GB"/>
          </a:p>
        </p:txBody>
      </p:sp>
    </p:spTree>
    <p:extLst>
      <p:ext uri="{BB962C8B-B14F-4D97-AF65-F5344CB8AC3E}">
        <p14:creationId xmlns:p14="http://schemas.microsoft.com/office/powerpoint/2010/main" val="362769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pPr/>
              <a:t>13/09/2018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F20DL Diana Bental &amp; Ekaterina Komendatskaya</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pPr/>
              <a:t>‹#›</a:t>
            </a:fld>
            <a:endParaRPr lang="en-GB"/>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s.bental@hw.ac.u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ek19@hw.ac.u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4.xml"/><Relationship Id="rId7"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www.eurimage.com/gallery/webfiles/thms/ers_oil_2.jpg" TargetMode="External"/><Relationship Id="rId5" Type="http://schemas.openxmlformats.org/officeDocument/2006/relationships/image" Target="../media/image8.jpg"/><Relationship Id="rId4" Type="http://schemas.openxmlformats.org/officeDocument/2006/relationships/hyperlink" Target="http://earth.esa.int/ers/ers_action/tm_northsea256.jpg" TargetMode="External"/><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F20/21DL Data Mining and Machine Learning</a:t>
            </a:r>
            <a:endParaRPr lang="en-GB" dirty="0"/>
          </a:p>
        </p:txBody>
      </p:sp>
      <p:sp>
        <p:nvSpPr>
          <p:cNvPr id="3" name="Subtitle 2"/>
          <p:cNvSpPr>
            <a:spLocks noGrp="1"/>
          </p:cNvSpPr>
          <p:nvPr>
            <p:ph type="subTitle" idx="1"/>
          </p:nvPr>
        </p:nvSpPr>
        <p:spPr/>
        <p:txBody>
          <a:bodyPr>
            <a:normAutofit fontScale="70000" lnSpcReduction="20000"/>
          </a:bodyPr>
          <a:lstStyle/>
          <a:p>
            <a:r>
              <a:rPr lang="en-GB" dirty="0" smtClean="0"/>
              <a:t>Diana Bental</a:t>
            </a:r>
          </a:p>
          <a:p>
            <a:r>
              <a:rPr lang="en-GB" dirty="0" smtClean="0"/>
              <a:t>Ekaterina </a:t>
            </a:r>
            <a:r>
              <a:rPr lang="en-GB" dirty="0" err="1" smtClean="0"/>
              <a:t>Komendantskaya</a:t>
            </a:r>
            <a:endParaRPr lang="en-GB" dirty="0" smtClean="0"/>
          </a:p>
          <a:p>
            <a:r>
              <a:rPr lang="en-GB" dirty="0" smtClean="0"/>
              <a:t>(with material from David </a:t>
            </a:r>
            <a:r>
              <a:rPr lang="en-GB" dirty="0" err="1" smtClean="0"/>
              <a:t>Corne</a:t>
            </a:r>
            <a:r>
              <a:rPr lang="en-GB" dirty="0" smtClean="0"/>
              <a:t> and slides from http://www.cs.waikato.ac.nz/ml/weka/book.html)</a:t>
            </a:r>
            <a:endParaRPr lang="en-GB" dirty="0"/>
          </a:p>
        </p:txBody>
      </p:sp>
    </p:spTree>
    <p:extLst>
      <p:ext uri="{BB962C8B-B14F-4D97-AF65-F5344CB8AC3E}">
        <p14:creationId xmlns:p14="http://schemas.microsoft.com/office/powerpoint/2010/main" val="224260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t>Data Mining and Machine Learning– Why are they important?</a:t>
            </a:r>
            <a:endParaRPr lang="en-GB" dirty="0"/>
          </a:p>
        </p:txBody>
      </p:sp>
      <p:sp>
        <p:nvSpPr>
          <p:cNvPr id="9" name="Content Placeholder 8"/>
          <p:cNvSpPr>
            <a:spLocks noGrp="1"/>
          </p:cNvSpPr>
          <p:nvPr>
            <p:ph idx="1"/>
          </p:nvPr>
        </p:nvSpPr>
        <p:spPr/>
        <p:txBody>
          <a:bodyPr>
            <a:normAutofit fontScale="92500" lnSpcReduction="10000"/>
          </a:bodyPr>
          <a:lstStyle/>
          <a:p>
            <a:r>
              <a:rPr lang="en-GB" dirty="0" smtClean="0"/>
              <a:t>Data are being generated in enormous quantities</a:t>
            </a:r>
          </a:p>
          <a:p>
            <a:r>
              <a:rPr lang="en-GB" dirty="0" smtClean="0">
                <a:solidFill>
                  <a:srgbClr val="0070C0"/>
                </a:solidFill>
              </a:rPr>
              <a:t>Data are being collected over long periods of time</a:t>
            </a:r>
          </a:p>
          <a:p>
            <a:r>
              <a:rPr lang="en-GB" dirty="0" smtClean="0"/>
              <a:t>Data are being kept for long periods of time</a:t>
            </a:r>
          </a:p>
          <a:p>
            <a:r>
              <a:rPr lang="en-GB" dirty="0" smtClean="0">
                <a:solidFill>
                  <a:srgbClr val="0070C0"/>
                </a:solidFill>
              </a:rPr>
              <a:t>Computing power is formidable and cheap</a:t>
            </a:r>
          </a:p>
          <a:p>
            <a:r>
              <a:rPr lang="en-GB" dirty="0" smtClean="0"/>
              <a:t>A variety of Data Mining and Machine Learning software is available</a:t>
            </a:r>
          </a:p>
          <a:p>
            <a:r>
              <a:rPr lang="en-GB" dirty="0" smtClean="0">
                <a:solidFill>
                  <a:srgbClr val="0070C0"/>
                </a:solidFill>
              </a:rPr>
              <a:t>All of these data contain `hidden knowledge’ – facts, rules, patterns, that can be usefully exploited ….. if we can find them</a:t>
            </a:r>
            <a:endParaRPr lang="en-GB" dirty="0">
              <a:solidFill>
                <a:srgbClr val="0070C0"/>
              </a:solidFill>
            </a:endParaRPr>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10</a:t>
            </a:fld>
            <a:endParaRPr lang="en-GB"/>
          </a:p>
        </p:txBody>
      </p:sp>
    </p:spTree>
    <p:extLst>
      <p:ext uri="{BB962C8B-B14F-4D97-AF65-F5344CB8AC3E}">
        <p14:creationId xmlns:p14="http://schemas.microsoft.com/office/powerpoint/2010/main" val="374405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we do with data?</a:t>
            </a:r>
            <a:endParaRPr lang="en-GB" dirty="0"/>
          </a:p>
        </p:txBody>
      </p:sp>
      <p:sp>
        <p:nvSpPr>
          <p:cNvPr id="3" name="Content Placeholder 2"/>
          <p:cNvSpPr>
            <a:spLocks noGrp="1"/>
          </p:cNvSpPr>
          <p:nvPr>
            <p:ph idx="1"/>
          </p:nvPr>
        </p:nvSpPr>
        <p:spPr/>
        <p:txBody>
          <a:bodyPr/>
          <a:lstStyle/>
          <a:p>
            <a:r>
              <a:rPr lang="en-GB" dirty="0" smtClean="0"/>
              <a:t>Answer simple questions like:</a:t>
            </a:r>
          </a:p>
          <a:p>
            <a:r>
              <a:rPr lang="en-GB" dirty="0" smtClean="0"/>
              <a:t>How many female clients do we have?</a:t>
            </a:r>
          </a:p>
          <a:p>
            <a:r>
              <a:rPr lang="en-GB" dirty="0" smtClean="0"/>
              <a:t>How much paint did we sell in 2007?</a:t>
            </a:r>
          </a:p>
          <a:p>
            <a:r>
              <a:rPr lang="en-GB" dirty="0" smtClean="0"/>
              <a:t>Which is the most profitable branch of our supermarket?</a:t>
            </a:r>
          </a:p>
          <a:p>
            <a:r>
              <a:rPr lang="en-GB" dirty="0" smtClean="0"/>
              <a:t>Which postcodes suffered the most dropped calls in July?</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11</a:t>
            </a:fld>
            <a:endParaRPr lang="en-GB" dirty="0"/>
          </a:p>
        </p:txBody>
      </p:sp>
    </p:spTree>
    <p:extLst>
      <p:ext uri="{BB962C8B-B14F-4D97-AF65-F5344CB8AC3E}">
        <p14:creationId xmlns:p14="http://schemas.microsoft.com/office/powerpoint/2010/main" val="13644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can, but …</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12</a:t>
            </a:fld>
            <a:endParaRPr lang="en-GB" dirty="0"/>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5" t="12918" r="28656" b="8557"/>
          <a:stretch>
            <a:fillRect/>
          </a:stretch>
        </p:blipFill>
        <p:spPr bwMode="auto">
          <a:xfrm>
            <a:off x="251520" y="1268760"/>
            <a:ext cx="8191815" cy="50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8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t>More interesting things that can be done with data</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Answer difficult and valuable questions like:</a:t>
            </a:r>
          </a:p>
          <a:p>
            <a:pPr lvl="1"/>
            <a:r>
              <a:rPr lang="en-GB" dirty="0" smtClean="0"/>
              <a:t>How can we predict ovarian cancer early enough to treat it successfully?</a:t>
            </a:r>
          </a:p>
          <a:p>
            <a:pPr lvl="1"/>
            <a:r>
              <a:rPr lang="en-GB" dirty="0" smtClean="0">
                <a:solidFill>
                  <a:srgbClr val="0070C0"/>
                </a:solidFill>
              </a:rPr>
              <a:t>How can I make significant profit on the stock market next month?</a:t>
            </a:r>
          </a:p>
          <a:p>
            <a:pPr lvl="1"/>
            <a:r>
              <a:rPr lang="en-GB" dirty="0" smtClean="0"/>
              <a:t>Two different authors claim to have written this story – how can we resolve the dispute?</a:t>
            </a:r>
          </a:p>
          <a:p>
            <a:pPr lvl="1"/>
            <a:r>
              <a:rPr lang="en-GB" dirty="0" smtClean="0">
                <a:solidFill>
                  <a:srgbClr val="0070C0"/>
                </a:solidFill>
              </a:rPr>
              <a:t>How can we get our customers to spend more money in the store?</a:t>
            </a:r>
          </a:p>
          <a:p>
            <a:pPr lvl="1"/>
            <a:r>
              <a:rPr lang="en-GB" dirty="0" smtClean="0"/>
              <a:t>Is this loan applicant a good credit risk?</a:t>
            </a:r>
          </a:p>
          <a:p>
            <a:pPr lvl="1"/>
            <a:r>
              <a:rPr lang="en-GB" dirty="0" smtClean="0">
                <a:solidFill>
                  <a:srgbClr val="0070C0"/>
                </a:solidFill>
              </a:rPr>
              <a:t>Is this sonar image a mine or a rock?</a:t>
            </a:r>
          </a:p>
          <a:p>
            <a:pPr lvl="1"/>
            <a:r>
              <a:rPr lang="en-GB" dirty="0" smtClean="0"/>
              <a:t>What other websites will this customer be interested in?</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13</a:t>
            </a:fld>
            <a:endParaRPr lang="en-GB" dirty="0"/>
          </a:p>
        </p:txBody>
      </p:sp>
    </p:spTree>
    <p:extLst>
      <p:ext uri="{BB962C8B-B14F-4D97-AF65-F5344CB8AC3E}">
        <p14:creationId xmlns:p14="http://schemas.microsoft.com/office/powerpoint/2010/main" val="180720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 Definition &amp; Goal</a:t>
            </a:r>
            <a:endParaRPr lang="en-GB" dirty="0"/>
          </a:p>
        </p:txBody>
      </p:sp>
      <p:sp>
        <p:nvSpPr>
          <p:cNvPr id="3" name="Content Placeholder 2"/>
          <p:cNvSpPr>
            <a:spLocks noGrp="1"/>
          </p:cNvSpPr>
          <p:nvPr>
            <p:ph idx="1"/>
          </p:nvPr>
        </p:nvSpPr>
        <p:spPr/>
        <p:txBody>
          <a:bodyPr/>
          <a:lstStyle/>
          <a:p>
            <a:r>
              <a:rPr lang="en-GB" dirty="0" smtClean="0"/>
              <a:t>Definition</a:t>
            </a:r>
          </a:p>
          <a:p>
            <a:pPr lvl="1"/>
            <a:r>
              <a:rPr lang="en-GB" dirty="0" smtClean="0"/>
              <a:t>Data Mining is the exploration and analysis of (often) large quantities of data in order to discover meaningful patterns and rules</a:t>
            </a:r>
          </a:p>
          <a:p>
            <a:r>
              <a:rPr lang="en-GB" dirty="0" smtClean="0"/>
              <a:t>Goal</a:t>
            </a:r>
          </a:p>
          <a:p>
            <a:pPr lvl="1"/>
            <a:r>
              <a:rPr lang="en-GB" dirty="0">
                <a:solidFill>
                  <a:schemeClr val="accent1">
                    <a:lumMod val="50000"/>
                  </a:schemeClr>
                </a:solidFill>
              </a:rPr>
              <a:t>To permit some other goal to be achieved or performance to be improved through a better understanding of the </a:t>
            </a:r>
            <a:r>
              <a:rPr lang="en-GB" dirty="0" smtClean="0">
                <a:solidFill>
                  <a:schemeClr val="accent1">
                    <a:lumMod val="50000"/>
                  </a:schemeClr>
                </a:solidFill>
              </a:rPr>
              <a:t>data</a:t>
            </a:r>
            <a:endParaRPr lang="en-GB" dirty="0">
              <a:solidFill>
                <a:schemeClr val="accent1">
                  <a:lumMod val="50000"/>
                </a:schemeClr>
              </a:solidFill>
            </a:endParaRPr>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14</a:t>
            </a:fld>
            <a:endParaRPr lang="en-GB" dirty="0"/>
          </a:p>
        </p:txBody>
      </p:sp>
    </p:spTree>
    <p:extLst>
      <p:ext uri="{BB962C8B-B14F-4D97-AF65-F5344CB8AC3E}">
        <p14:creationId xmlns:p14="http://schemas.microsoft.com/office/powerpoint/2010/main" val="325568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examples of large databases</a:t>
            </a:r>
            <a:endParaRPr lang="en-GB" dirty="0"/>
          </a:p>
        </p:txBody>
      </p:sp>
      <p:sp>
        <p:nvSpPr>
          <p:cNvPr id="8" name="Content Placeholder 7"/>
          <p:cNvSpPr>
            <a:spLocks noGrp="1"/>
          </p:cNvSpPr>
          <p:nvPr>
            <p:ph sz="half" idx="1"/>
          </p:nvPr>
        </p:nvSpPr>
        <p:spPr/>
        <p:txBody>
          <a:bodyPr>
            <a:normAutofit fontScale="85000" lnSpcReduction="20000"/>
          </a:bodyPr>
          <a:lstStyle/>
          <a:p>
            <a:r>
              <a:rPr lang="en-GB" dirty="0" smtClean="0"/>
              <a:t>Shopping basket data:  much commercial DM is done with this. In one store, 18,000 baskets per month</a:t>
            </a:r>
          </a:p>
          <a:p>
            <a:r>
              <a:rPr lang="en-GB" dirty="0" smtClean="0"/>
              <a:t>Tesco has &gt;500 stores. Per year, 100,000,000 baskets ?</a:t>
            </a:r>
          </a:p>
          <a:p>
            <a:r>
              <a:rPr lang="en-GB" dirty="0" smtClean="0"/>
              <a:t>The Internet  </a:t>
            </a:r>
          </a:p>
          <a:p>
            <a:pPr lvl="1"/>
            <a:r>
              <a:rPr lang="en-GB" dirty="0" smtClean="0"/>
              <a:t>~ 4.7 billion (searchable) pages</a:t>
            </a:r>
          </a:p>
          <a:p>
            <a:pPr lvl="1"/>
            <a:r>
              <a:rPr lang="en-GB" dirty="0" smtClean="0"/>
              <a:t>305 billion printed pages</a:t>
            </a:r>
          </a:p>
          <a:p>
            <a:r>
              <a:rPr lang="en-GB" dirty="0" smtClean="0"/>
              <a:t>Lots of datasets:   UCI Machine Learning repository</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15</a:t>
            </a:fld>
            <a:endParaRPr lang="en-GB" dirty="0"/>
          </a:p>
        </p:txBody>
      </p:sp>
      <p:sp>
        <p:nvSpPr>
          <p:cNvPr id="12" name="Content Placeholder 11"/>
          <p:cNvSpPr>
            <a:spLocks noGrp="1"/>
          </p:cNvSpPr>
          <p:nvPr>
            <p:ph sz="half" idx="2"/>
          </p:nvPr>
        </p:nvSpPr>
        <p:spPr/>
        <p:txBody>
          <a:bodyPr/>
          <a:lstStyle/>
          <a:p>
            <a:endParaRPr lang="en-GB" altLang="en-US" dirty="0" smtClean="0"/>
          </a:p>
          <a:p>
            <a:endParaRPr lang="en-GB" altLang="en-US" dirty="0"/>
          </a:p>
          <a:p>
            <a:endParaRPr lang="en-GB" altLang="en-US" dirty="0" smtClean="0"/>
          </a:p>
          <a:p>
            <a:endParaRPr lang="en-GB" altLang="en-US" dirty="0"/>
          </a:p>
          <a:p>
            <a:endParaRPr lang="en-GB" altLang="en-US" dirty="0" smtClean="0"/>
          </a:p>
          <a:p>
            <a:r>
              <a:rPr lang="en-GB" altLang="en-US" dirty="0" smtClean="0"/>
              <a:t>How can we begin to understand and exploit such datasets? Especially the big ones?</a:t>
            </a:r>
          </a:p>
          <a:p>
            <a:endParaRPr lang="en-GB" dirty="0"/>
          </a:p>
        </p:txBody>
      </p:sp>
      <p:pic>
        <p:nvPicPr>
          <p:cNvPr id="13" name="Picture 6" descr="http://goodtoknow.media.ipcdigital.co.uk/111/00000a1e5/8a63_orh100000w614/calculatordo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382553"/>
            <a:ext cx="31273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35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Like this …</a:t>
            </a:r>
            <a:endParaRPr lang="en-GB" dirty="0"/>
          </a:p>
        </p:txBody>
      </p:sp>
      <p:sp>
        <p:nvSpPr>
          <p:cNvPr id="8" name="Content Placeholder 7"/>
          <p:cNvSpPr>
            <a:spLocks noGrp="1"/>
          </p:cNvSpPr>
          <p:nvPr>
            <p:ph idx="1"/>
          </p:nvPr>
        </p:nvSpPr>
        <p:spPr/>
        <p:txBody>
          <a:bodyPr/>
          <a:lstStyle/>
          <a:p>
            <a:endParaRPr lang="en-GB" dirty="0" smtClean="0"/>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16</a:t>
            </a:fld>
            <a:endParaRPr lang="en-GB"/>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582" y="1350158"/>
            <a:ext cx="7034835" cy="487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8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and this…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17</a:t>
            </a:fld>
            <a:endParaRPr lang="en-GB"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10189" y="1600200"/>
            <a:ext cx="552362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81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smtClean="0"/>
              <a:t>Data Mining &amp; Machine Learning</a:t>
            </a:r>
            <a:endParaRPr lang="en-GB" dirty="0"/>
          </a:p>
        </p:txBody>
      </p:sp>
      <p:sp>
        <p:nvSpPr>
          <p:cNvPr id="9" name="Content Placeholder 8"/>
          <p:cNvSpPr>
            <a:spLocks noGrp="1"/>
          </p:cNvSpPr>
          <p:nvPr>
            <p:ph idx="1"/>
          </p:nvPr>
        </p:nvSpPr>
        <p:spPr/>
        <p:txBody>
          <a:bodyPr>
            <a:normAutofit/>
          </a:bodyPr>
          <a:lstStyle/>
          <a:p>
            <a:r>
              <a:rPr lang="en-GB" dirty="0" smtClean="0"/>
              <a:t>Data Mining is the process of </a:t>
            </a:r>
            <a:r>
              <a:rPr lang="en-GB" dirty="0" smtClean="0">
                <a:solidFill>
                  <a:srgbClr val="0070C0"/>
                </a:solidFill>
              </a:rPr>
              <a:t>discovering patterns and inferring associations in raw data</a:t>
            </a:r>
          </a:p>
          <a:p>
            <a:r>
              <a:rPr lang="en-GB" dirty="0" smtClean="0"/>
              <a:t> … a collection of techniques intended to </a:t>
            </a:r>
            <a:r>
              <a:rPr lang="en-GB" dirty="0" smtClean="0">
                <a:solidFill>
                  <a:schemeClr val="accent2"/>
                </a:solidFill>
              </a:rPr>
              <a:t>analyse small or large amounts of data</a:t>
            </a:r>
          </a:p>
          <a:p>
            <a:r>
              <a:rPr lang="en-GB" dirty="0" smtClean="0"/>
              <a:t>… can employ a </a:t>
            </a:r>
            <a:r>
              <a:rPr lang="en-GB" dirty="0" smtClean="0">
                <a:solidFill>
                  <a:srgbClr val="0070C0"/>
                </a:solidFill>
              </a:rPr>
              <a:t>range of techniques, either individually or in combination with each other</a:t>
            </a:r>
          </a:p>
          <a:p>
            <a:r>
              <a:rPr lang="en-GB" dirty="0" smtClean="0"/>
              <a:t>Is Machine Learning the same?</a:t>
            </a:r>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18</a:t>
            </a:fld>
            <a:endParaRPr lang="en-GB"/>
          </a:p>
        </p:txBody>
      </p:sp>
    </p:spTree>
    <p:extLst>
      <p:ext uri="{BB962C8B-B14F-4D97-AF65-F5344CB8AC3E}">
        <p14:creationId xmlns:p14="http://schemas.microsoft.com/office/powerpoint/2010/main" val="146898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Philosophy – Can machines “learn”?</a:t>
            </a:r>
            <a:endParaRPr lang="en-GB" sz="3600" dirty="0"/>
          </a:p>
        </p:txBody>
      </p:sp>
      <p:sp>
        <p:nvSpPr>
          <p:cNvPr id="3" name="Content Placeholder 2"/>
          <p:cNvSpPr>
            <a:spLocks noGrp="1"/>
          </p:cNvSpPr>
          <p:nvPr>
            <p:ph idx="1"/>
          </p:nvPr>
        </p:nvSpPr>
        <p:spPr/>
        <p:txBody>
          <a:bodyPr>
            <a:normAutofit fontScale="85000" lnSpcReduction="20000"/>
          </a:bodyPr>
          <a:lstStyle/>
          <a:p>
            <a:r>
              <a:rPr lang="en-GB" b="1" dirty="0" smtClean="0"/>
              <a:t>Dictionary definitions - </a:t>
            </a:r>
            <a:r>
              <a:rPr lang="en-GB" b="1" i="1" dirty="0" smtClean="0">
                <a:solidFill>
                  <a:srgbClr val="0070C0"/>
                </a:solidFill>
              </a:rPr>
              <a:t>knowledge</a:t>
            </a:r>
          </a:p>
          <a:p>
            <a:pPr lvl="1"/>
            <a:r>
              <a:rPr lang="en-GB" dirty="0" smtClean="0"/>
              <a:t>“To </a:t>
            </a:r>
            <a:r>
              <a:rPr lang="en-GB" dirty="0"/>
              <a:t>get knowledge of by </a:t>
            </a:r>
            <a:r>
              <a:rPr lang="en-GB" dirty="0" smtClean="0"/>
              <a:t>study, experience</a:t>
            </a:r>
            <a:r>
              <a:rPr lang="en-GB" dirty="0"/>
              <a:t>, or being </a:t>
            </a:r>
            <a:r>
              <a:rPr lang="en-GB" dirty="0" smtClean="0"/>
              <a:t>taught”</a:t>
            </a:r>
          </a:p>
          <a:p>
            <a:pPr lvl="1"/>
            <a:r>
              <a:rPr lang="en-GB" dirty="0" smtClean="0"/>
              <a:t>“To </a:t>
            </a:r>
            <a:r>
              <a:rPr lang="en-GB" dirty="0"/>
              <a:t>become </a:t>
            </a:r>
            <a:r>
              <a:rPr lang="en-GB" dirty="0" smtClean="0"/>
              <a:t>aware, </a:t>
            </a:r>
            <a:r>
              <a:rPr lang="en-GB" dirty="0"/>
              <a:t>by information </a:t>
            </a:r>
            <a:r>
              <a:rPr lang="en-GB" dirty="0" smtClean="0"/>
              <a:t>or from observation” </a:t>
            </a:r>
          </a:p>
          <a:p>
            <a:pPr lvl="2"/>
            <a:r>
              <a:rPr lang="en-GB" dirty="0" smtClean="0"/>
              <a:t>How would we know if a computer had learnt?</a:t>
            </a:r>
            <a:endParaRPr lang="en-GB" dirty="0"/>
          </a:p>
          <a:p>
            <a:pPr lvl="1"/>
            <a:r>
              <a:rPr lang="en-GB" dirty="0" smtClean="0"/>
              <a:t>“To </a:t>
            </a:r>
            <a:r>
              <a:rPr lang="en-GB" dirty="0"/>
              <a:t>commit to </a:t>
            </a:r>
            <a:r>
              <a:rPr lang="en-GB" dirty="0" smtClean="0"/>
              <a:t>memory”</a:t>
            </a:r>
            <a:endParaRPr lang="en-GB" dirty="0"/>
          </a:p>
          <a:p>
            <a:pPr lvl="1"/>
            <a:r>
              <a:rPr lang="en-GB" dirty="0" smtClean="0"/>
              <a:t>“To </a:t>
            </a:r>
            <a:r>
              <a:rPr lang="en-GB" dirty="0"/>
              <a:t>be informed of, ascertain; to receive </a:t>
            </a:r>
            <a:r>
              <a:rPr lang="en-GB" dirty="0" smtClean="0"/>
              <a:t>instruction”</a:t>
            </a:r>
          </a:p>
          <a:p>
            <a:pPr lvl="2"/>
            <a:r>
              <a:rPr lang="en-GB" dirty="0" smtClean="0"/>
              <a:t>Trivial for computers</a:t>
            </a:r>
          </a:p>
          <a:p>
            <a:r>
              <a:rPr lang="en-GB" b="1" dirty="0" smtClean="0"/>
              <a:t>Operational definition - </a:t>
            </a:r>
            <a:r>
              <a:rPr lang="en-GB" b="1" i="1" dirty="0" smtClean="0">
                <a:solidFill>
                  <a:srgbClr val="0070C0"/>
                </a:solidFill>
              </a:rPr>
              <a:t>performance</a:t>
            </a:r>
          </a:p>
          <a:p>
            <a:pPr lvl="1"/>
            <a:r>
              <a:rPr lang="en-GB" dirty="0"/>
              <a:t>Things </a:t>
            </a:r>
            <a:r>
              <a:rPr lang="en-GB" dirty="0">
                <a:solidFill>
                  <a:srgbClr val="C00000"/>
                </a:solidFill>
              </a:rPr>
              <a:t>learn </a:t>
            </a:r>
            <a:r>
              <a:rPr lang="en-GB" dirty="0"/>
              <a:t>when they </a:t>
            </a:r>
            <a:r>
              <a:rPr lang="en-GB" dirty="0">
                <a:solidFill>
                  <a:srgbClr val="C00000"/>
                </a:solidFill>
              </a:rPr>
              <a:t>change their </a:t>
            </a:r>
            <a:r>
              <a:rPr lang="en-GB" dirty="0" smtClean="0">
                <a:solidFill>
                  <a:srgbClr val="C00000"/>
                </a:solidFill>
              </a:rPr>
              <a:t>behaviour </a:t>
            </a:r>
            <a:r>
              <a:rPr lang="en-GB" dirty="0"/>
              <a:t>in a way that makes them </a:t>
            </a:r>
            <a:r>
              <a:rPr lang="en-GB" dirty="0">
                <a:solidFill>
                  <a:srgbClr val="C00000"/>
                </a:solidFill>
              </a:rPr>
              <a:t>perform better </a:t>
            </a:r>
            <a:r>
              <a:rPr lang="en-GB" dirty="0"/>
              <a:t>in the future.</a:t>
            </a:r>
          </a:p>
          <a:p>
            <a:r>
              <a:rPr lang="en-GB" b="1" dirty="0" smtClean="0"/>
              <a:t>Do </a:t>
            </a:r>
            <a:r>
              <a:rPr lang="en-GB" b="1" i="1" dirty="0" smtClean="0">
                <a:solidFill>
                  <a:srgbClr val="0070C0"/>
                </a:solidFill>
              </a:rPr>
              <a:t>intention</a:t>
            </a:r>
            <a:r>
              <a:rPr lang="en-GB" b="1" dirty="0" smtClean="0">
                <a:solidFill>
                  <a:srgbClr val="0070C0"/>
                </a:solidFill>
              </a:rPr>
              <a:t> </a:t>
            </a:r>
            <a:r>
              <a:rPr lang="en-GB" b="1" dirty="0" smtClean="0"/>
              <a:t>and </a:t>
            </a:r>
            <a:r>
              <a:rPr lang="en-GB" b="1" i="1" dirty="0" smtClean="0">
                <a:solidFill>
                  <a:srgbClr val="0070C0"/>
                </a:solidFill>
              </a:rPr>
              <a:t>purpose</a:t>
            </a:r>
            <a:r>
              <a:rPr lang="en-GB" b="1" dirty="0" smtClean="0">
                <a:solidFill>
                  <a:srgbClr val="0070C0"/>
                </a:solidFill>
              </a:rPr>
              <a:t> </a:t>
            </a:r>
            <a:r>
              <a:rPr lang="en-GB" b="1" dirty="0" smtClean="0"/>
              <a:t>matter? Or </a:t>
            </a:r>
            <a:r>
              <a:rPr lang="en-GB" b="1" i="1" dirty="0" smtClean="0">
                <a:solidFill>
                  <a:srgbClr val="0070C0"/>
                </a:solidFill>
              </a:rPr>
              <a:t>reflection</a:t>
            </a:r>
            <a:r>
              <a:rPr lang="en-GB" b="1" dirty="0" smtClean="0"/>
              <a:t>?</a:t>
            </a:r>
            <a:endParaRPr lang="en-GB" dirty="0" smtClean="0"/>
          </a:p>
          <a:p>
            <a:pPr marL="457200" lvl="1"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19</a:t>
            </a:fld>
            <a:endParaRPr lang="en-GB" dirty="0"/>
          </a:p>
        </p:txBody>
      </p:sp>
    </p:spTree>
    <p:extLst>
      <p:ext uri="{BB962C8B-B14F-4D97-AF65-F5344CB8AC3E}">
        <p14:creationId xmlns:p14="http://schemas.microsoft.com/office/powerpoint/2010/main" val="82232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Diana Bental </a:t>
            </a:r>
          </a:p>
          <a:p>
            <a:pPr lvl="1"/>
            <a:r>
              <a:rPr lang="en-GB" dirty="0" smtClean="0"/>
              <a:t>Office hour in  EM1.05 Monday </a:t>
            </a:r>
            <a:r>
              <a:rPr lang="en-GB" dirty="0" smtClean="0"/>
              <a:t>10.15-11.15am</a:t>
            </a:r>
            <a:endParaRPr lang="en-GB" dirty="0" smtClean="0"/>
          </a:p>
          <a:p>
            <a:pPr lvl="1"/>
            <a:r>
              <a:rPr lang="en-GB" dirty="0" smtClean="0">
                <a:hlinkClick r:id="rId3"/>
              </a:rPr>
              <a:t>d.s.bental@hw.ac.uk</a:t>
            </a:r>
            <a:r>
              <a:rPr lang="en-GB" dirty="0" smtClean="0"/>
              <a:t>  Extension 3367</a:t>
            </a:r>
          </a:p>
          <a:p>
            <a:r>
              <a:rPr lang="en-GB" dirty="0" smtClean="0"/>
              <a:t>Ekaterina </a:t>
            </a:r>
            <a:r>
              <a:rPr lang="en-GB" dirty="0" err="1" smtClean="0"/>
              <a:t>Komendantskaya</a:t>
            </a:r>
            <a:endParaRPr lang="en-GB" dirty="0" smtClean="0"/>
          </a:p>
          <a:p>
            <a:pPr lvl="1"/>
            <a:r>
              <a:rPr lang="en-GB" dirty="0" smtClean="0">
                <a:hlinkClick r:id="rId4"/>
              </a:rPr>
              <a:t>ek19@hw.ac.uk</a:t>
            </a:r>
            <a:r>
              <a:rPr lang="en-GB" dirty="0" smtClean="0"/>
              <a:t>  Extension 8283</a:t>
            </a:r>
          </a:p>
          <a:p>
            <a:pPr lvl="1"/>
            <a:endParaRPr lang="en-GB" dirty="0" smtClean="0"/>
          </a:p>
          <a:p>
            <a:r>
              <a:rPr lang="en-GB" dirty="0" smtClean="0"/>
              <a:t>Lectures</a:t>
            </a:r>
          </a:p>
          <a:p>
            <a:pPr lvl="1"/>
            <a:r>
              <a:rPr lang="en-GB" dirty="0" smtClean="0"/>
              <a:t>Thursday 13.15 - 14.15  EM 1.83</a:t>
            </a:r>
          </a:p>
          <a:p>
            <a:pPr lvl="1"/>
            <a:r>
              <a:rPr lang="en-GB" dirty="0" smtClean="0"/>
              <a:t>Friday 12.15 – 13.15  EM 3.36</a:t>
            </a:r>
          </a:p>
          <a:p>
            <a:r>
              <a:rPr lang="en-GB" dirty="0" smtClean="0"/>
              <a:t>Labs – from Week 2</a:t>
            </a:r>
          </a:p>
          <a:p>
            <a:pPr lvl="1"/>
            <a:r>
              <a:rPr lang="en-GB" dirty="0" smtClean="0"/>
              <a:t>4</a:t>
            </a:r>
            <a:r>
              <a:rPr lang="en-GB" baseline="30000" dirty="0" smtClean="0"/>
              <a:t>th</a:t>
            </a:r>
            <a:r>
              <a:rPr lang="en-GB" dirty="0" smtClean="0"/>
              <a:t> Year </a:t>
            </a:r>
            <a:r>
              <a:rPr lang="en-GB" dirty="0" smtClean="0"/>
              <a:t>Thursday </a:t>
            </a:r>
            <a:r>
              <a:rPr lang="en-GB" dirty="0" smtClean="0"/>
              <a:t>10.15 – 11.15 EM G.45/EMG.46</a:t>
            </a:r>
          </a:p>
          <a:p>
            <a:pPr lvl="1"/>
            <a:r>
              <a:rPr lang="en-GB" dirty="0" smtClean="0"/>
              <a:t>5</a:t>
            </a:r>
            <a:r>
              <a:rPr lang="en-GB" baseline="30000" dirty="0" smtClean="0"/>
              <a:t>th</a:t>
            </a:r>
            <a:r>
              <a:rPr lang="en-GB" dirty="0" smtClean="0"/>
              <a:t> Year / MSc </a:t>
            </a:r>
            <a:r>
              <a:rPr lang="en-GB" dirty="0"/>
              <a:t>Thursday </a:t>
            </a:r>
            <a:r>
              <a:rPr lang="en-GB" dirty="0" smtClean="0"/>
              <a:t>15.15– 16.15 </a:t>
            </a:r>
            <a:r>
              <a:rPr lang="en-GB" dirty="0"/>
              <a:t>EM G.45/EMG.46</a:t>
            </a:r>
          </a:p>
        </p:txBody>
      </p:sp>
      <p:sp>
        <p:nvSpPr>
          <p:cNvPr id="4" name="Footer Placeholder 3"/>
          <p:cNvSpPr>
            <a:spLocks noGrp="1"/>
          </p:cNvSpPr>
          <p:nvPr>
            <p:ph type="ftr" sz="quarter" idx="11"/>
          </p:nvPr>
        </p:nvSpPr>
        <p:spPr/>
        <p:txBody>
          <a:bodyPr/>
          <a:lstStyle/>
          <a:p>
            <a:r>
              <a:rPr lang="sv-SE" dirty="0" smtClean="0"/>
              <a:t>F20/21DL Diana Bental &amp; Ekaterina Komendatskaya</a:t>
            </a:r>
            <a:endParaRPr lang="en-GB" dirty="0"/>
          </a:p>
        </p:txBody>
      </p:sp>
      <p:sp>
        <p:nvSpPr>
          <p:cNvPr id="5" name="Slide Number Placeholder 4"/>
          <p:cNvSpPr>
            <a:spLocks noGrp="1"/>
          </p:cNvSpPr>
          <p:nvPr>
            <p:ph type="sldNum" sz="quarter" idx="12"/>
          </p:nvPr>
        </p:nvSpPr>
        <p:spPr/>
        <p:txBody>
          <a:bodyPr/>
          <a:lstStyle/>
          <a:p>
            <a:fld id="{0D682131-CC8D-4B15-97F7-5EF668F3F1F2}" type="slidenum">
              <a:rPr lang="en-GB" smtClean="0"/>
              <a:pPr/>
              <a:t>2</a:t>
            </a:fld>
            <a:endParaRPr lang="en-GB" dirty="0"/>
          </a:p>
        </p:txBody>
      </p:sp>
      <p:sp>
        <p:nvSpPr>
          <p:cNvPr id="6" name="Date Placeholder 5"/>
          <p:cNvSpPr>
            <a:spLocks noGrp="1"/>
          </p:cNvSpPr>
          <p:nvPr>
            <p:ph type="dt" sz="half" idx="10"/>
          </p:nvPr>
        </p:nvSpPr>
        <p:spPr/>
        <p:txBody>
          <a:bodyPr/>
          <a:lstStyle/>
          <a:p>
            <a:fld id="{E83C2BC6-F985-4AA6-B47D-9EE3CDAE5746}" type="datetime1">
              <a:rPr lang="en-GB" smtClean="0"/>
              <a:pPr/>
              <a:t>13/09/2018</a:t>
            </a:fld>
            <a:endParaRPr lang="en-GB"/>
          </a:p>
        </p:txBody>
      </p:sp>
    </p:spTree>
    <p:extLst>
      <p:ext uri="{BB962C8B-B14F-4D97-AF65-F5344CB8AC3E}">
        <p14:creationId xmlns:p14="http://schemas.microsoft.com/office/powerpoint/2010/main" val="136161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and Machine Learning</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Given some data, we want to extract information that is</a:t>
            </a:r>
          </a:p>
          <a:p>
            <a:pPr lvl="1"/>
            <a:r>
              <a:rPr lang="en-GB" dirty="0" smtClean="0"/>
              <a:t>Implicit</a:t>
            </a:r>
          </a:p>
          <a:p>
            <a:pPr lvl="1"/>
            <a:r>
              <a:rPr lang="en-GB" dirty="0" smtClean="0"/>
              <a:t>Previously unknown</a:t>
            </a:r>
          </a:p>
          <a:p>
            <a:pPr lvl="1"/>
            <a:r>
              <a:rPr lang="en-GB" dirty="0" smtClean="0"/>
              <a:t>Potentially useful (and non-trivial)</a:t>
            </a:r>
          </a:p>
          <a:p>
            <a:r>
              <a:rPr lang="en-GB" dirty="0" smtClean="0"/>
              <a:t>We need programs to extract patterns and regularities from the data</a:t>
            </a:r>
          </a:p>
          <a:p>
            <a:r>
              <a:rPr lang="en-GB" dirty="0" smtClean="0"/>
              <a:t>Strong patterns lead to good predictions</a:t>
            </a:r>
          </a:p>
          <a:p>
            <a:r>
              <a:rPr lang="en-GB" dirty="0" smtClean="0"/>
              <a:t>But</a:t>
            </a:r>
          </a:p>
          <a:p>
            <a:pPr lvl="1"/>
            <a:r>
              <a:rPr lang="en-GB" dirty="0" smtClean="0"/>
              <a:t>Most patterns are not interesting</a:t>
            </a:r>
          </a:p>
          <a:p>
            <a:pPr lvl="1"/>
            <a:r>
              <a:rPr lang="en-GB" dirty="0" smtClean="0"/>
              <a:t>Patterns may be inexact (or spurious)</a:t>
            </a:r>
          </a:p>
          <a:p>
            <a:pPr lvl="1"/>
            <a:r>
              <a:rPr lang="en-GB" dirty="0" smtClean="0"/>
              <a:t>Data may be garbled or missing</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20</a:t>
            </a:fld>
            <a:endParaRPr lang="en-GB" dirty="0"/>
          </a:p>
        </p:txBody>
      </p:sp>
    </p:spTree>
    <p:extLst>
      <p:ext uri="{BB962C8B-B14F-4D97-AF65-F5344CB8AC3E}">
        <p14:creationId xmlns:p14="http://schemas.microsoft.com/office/powerpoint/2010/main" val="15255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applications in the field</a:t>
            </a:r>
            <a:endParaRPr lang="en-GB" dirty="0"/>
          </a:p>
        </p:txBody>
      </p:sp>
      <p:sp>
        <p:nvSpPr>
          <p:cNvPr id="3" name="Content Placeholder 2"/>
          <p:cNvSpPr>
            <a:spLocks noGrp="1"/>
          </p:cNvSpPr>
          <p:nvPr>
            <p:ph idx="1"/>
          </p:nvPr>
        </p:nvSpPr>
        <p:spPr/>
        <p:txBody>
          <a:bodyPr>
            <a:normAutofit/>
          </a:bodyPr>
          <a:lstStyle/>
          <a:p>
            <a:r>
              <a:rPr lang="en-GB" dirty="0"/>
              <a:t>The result of learning—or the learning method itself—is deployed in practical </a:t>
            </a:r>
            <a:r>
              <a:rPr lang="en-GB" dirty="0" smtClean="0"/>
              <a:t>applications….</a:t>
            </a:r>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21</a:t>
            </a:fld>
            <a:endParaRPr lang="en-GB" dirty="0"/>
          </a:p>
        </p:txBody>
      </p:sp>
    </p:spTree>
    <p:extLst>
      <p:ext uri="{BB962C8B-B14F-4D97-AF65-F5344CB8AC3E}">
        <p14:creationId xmlns:p14="http://schemas.microsoft.com/office/powerpoint/2010/main" val="288581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1. Processing </a:t>
            </a:r>
            <a:r>
              <a:rPr lang="en-GB" sz="4000" dirty="0"/>
              <a:t>loan applications </a:t>
            </a:r>
            <a:r>
              <a:rPr lang="en-GB" sz="1800" dirty="0"/>
              <a:t>(American Express)</a:t>
            </a:r>
            <a:endParaRPr lang="en-GB" sz="4000" dirty="0"/>
          </a:p>
        </p:txBody>
      </p:sp>
      <p:sp>
        <p:nvSpPr>
          <p:cNvPr id="3" name="Content Placeholder 2"/>
          <p:cNvSpPr>
            <a:spLocks noGrp="1"/>
          </p:cNvSpPr>
          <p:nvPr>
            <p:ph idx="1"/>
          </p:nvPr>
        </p:nvSpPr>
        <p:spPr/>
        <p:txBody>
          <a:bodyPr>
            <a:normAutofit fontScale="92500" lnSpcReduction="20000"/>
          </a:bodyPr>
          <a:lstStyle/>
          <a:p>
            <a:r>
              <a:rPr lang="en-GB" dirty="0" smtClean="0"/>
              <a:t>Given:</a:t>
            </a:r>
          </a:p>
          <a:p>
            <a:pPr lvl="1"/>
            <a:r>
              <a:rPr lang="en-GB" dirty="0" smtClean="0"/>
              <a:t>questionnaires with financial </a:t>
            </a:r>
            <a:r>
              <a:rPr lang="en-GB" dirty="0"/>
              <a:t>and personal information</a:t>
            </a:r>
          </a:p>
          <a:p>
            <a:r>
              <a:rPr lang="en-GB" dirty="0"/>
              <a:t>Question: </a:t>
            </a:r>
            <a:endParaRPr lang="en-GB" dirty="0" smtClean="0"/>
          </a:p>
          <a:p>
            <a:pPr lvl="1"/>
            <a:r>
              <a:rPr lang="en-GB" dirty="0" smtClean="0"/>
              <a:t>should </a:t>
            </a:r>
            <a:r>
              <a:rPr lang="en-GB" dirty="0"/>
              <a:t>money be lent?</a:t>
            </a:r>
          </a:p>
          <a:p>
            <a:r>
              <a:rPr lang="en-GB" dirty="0"/>
              <a:t>Simple statistical method covers 90% of cases</a:t>
            </a:r>
          </a:p>
          <a:p>
            <a:r>
              <a:rPr lang="en-GB" dirty="0"/>
              <a:t>Borderline cases referred to loan officers</a:t>
            </a:r>
          </a:p>
          <a:p>
            <a:r>
              <a:rPr lang="en-GB" dirty="0"/>
              <a:t>But: 50% of accepted borderline cases defaulted!</a:t>
            </a:r>
          </a:p>
          <a:p>
            <a:pPr lvl="1"/>
            <a:r>
              <a:rPr lang="en-GB" dirty="0"/>
              <a:t>Solution: reject </a:t>
            </a:r>
            <a:r>
              <a:rPr lang="en-GB" dirty="0">
                <a:solidFill>
                  <a:srgbClr val="0070C0"/>
                </a:solidFill>
              </a:rPr>
              <a:t>all</a:t>
            </a:r>
            <a:r>
              <a:rPr lang="en-GB" dirty="0"/>
              <a:t> borderline cases?</a:t>
            </a:r>
          </a:p>
          <a:p>
            <a:pPr lvl="1"/>
            <a:r>
              <a:rPr lang="en-GB" dirty="0"/>
              <a:t>No! Borderline cases are most active customers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22</a:t>
            </a:fld>
            <a:endParaRPr lang="en-GB" dirty="0"/>
          </a:p>
        </p:txBody>
      </p:sp>
    </p:spTree>
    <p:extLst>
      <p:ext uri="{BB962C8B-B14F-4D97-AF65-F5344CB8AC3E}">
        <p14:creationId xmlns:p14="http://schemas.microsoft.com/office/powerpoint/2010/main" val="3722375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machine </a:t>
            </a:r>
            <a:r>
              <a:rPr lang="en-US" dirty="0" smtClean="0"/>
              <a:t>learning….</a:t>
            </a:r>
            <a:endParaRPr lang="en-GB" dirty="0"/>
          </a:p>
        </p:txBody>
      </p:sp>
      <p:sp>
        <p:nvSpPr>
          <p:cNvPr id="3" name="Content Placeholder 2"/>
          <p:cNvSpPr>
            <a:spLocks noGrp="1"/>
          </p:cNvSpPr>
          <p:nvPr>
            <p:ph idx="1"/>
          </p:nvPr>
        </p:nvSpPr>
        <p:spPr/>
        <p:txBody>
          <a:bodyPr>
            <a:normAutofit fontScale="85000" lnSpcReduction="10000"/>
          </a:bodyPr>
          <a:lstStyle/>
          <a:p>
            <a:r>
              <a:rPr lang="en-GB" dirty="0"/>
              <a:t>1000 training examples of borderline cases</a:t>
            </a:r>
          </a:p>
          <a:p>
            <a:r>
              <a:rPr lang="en-GB" dirty="0"/>
              <a:t>20 attributes:</a:t>
            </a:r>
          </a:p>
          <a:p>
            <a:pPr lvl="1"/>
            <a:r>
              <a:rPr lang="en-GB" dirty="0"/>
              <a:t>age</a:t>
            </a:r>
          </a:p>
          <a:p>
            <a:pPr lvl="1"/>
            <a:r>
              <a:rPr lang="en-GB" dirty="0"/>
              <a:t>years with current employer</a:t>
            </a:r>
          </a:p>
          <a:p>
            <a:pPr lvl="1"/>
            <a:r>
              <a:rPr lang="en-GB" dirty="0"/>
              <a:t>years at current address</a:t>
            </a:r>
          </a:p>
          <a:p>
            <a:pPr lvl="1"/>
            <a:r>
              <a:rPr lang="en-GB" dirty="0"/>
              <a:t>years with the bank</a:t>
            </a:r>
          </a:p>
          <a:p>
            <a:pPr lvl="1"/>
            <a:r>
              <a:rPr lang="en-GB" dirty="0"/>
              <a:t>other credit cards possessed,…</a:t>
            </a:r>
          </a:p>
          <a:p>
            <a:r>
              <a:rPr lang="en-GB" dirty="0"/>
              <a:t>Learned rules: correct on 70% of cases</a:t>
            </a:r>
          </a:p>
          <a:p>
            <a:r>
              <a:rPr lang="en-GB" dirty="0"/>
              <a:t>human experts only 50%</a:t>
            </a:r>
          </a:p>
          <a:p>
            <a:r>
              <a:rPr lang="en-GB" dirty="0"/>
              <a:t>Rules could be used to explain decisions to customers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23</a:t>
            </a:fld>
            <a:endParaRPr lang="en-GB" dirty="0"/>
          </a:p>
        </p:txBody>
      </p:sp>
    </p:spTree>
    <p:extLst>
      <p:ext uri="{BB962C8B-B14F-4D97-AF65-F5344CB8AC3E}">
        <p14:creationId xmlns:p14="http://schemas.microsoft.com/office/powerpoint/2010/main" val="2807972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Screening </a:t>
            </a:r>
            <a:r>
              <a:rPr lang="en-US" dirty="0"/>
              <a:t>images</a:t>
            </a:r>
            <a:endParaRPr lang="en-GB" dirty="0"/>
          </a:p>
        </p:txBody>
      </p:sp>
      <p:sp>
        <p:nvSpPr>
          <p:cNvPr id="3" name="Content Placeholder 2"/>
          <p:cNvSpPr>
            <a:spLocks noGrp="1"/>
          </p:cNvSpPr>
          <p:nvPr>
            <p:ph sz="half" idx="1"/>
          </p:nvPr>
        </p:nvSpPr>
        <p:spPr/>
        <p:txBody>
          <a:bodyPr>
            <a:normAutofit fontScale="92500" lnSpcReduction="20000"/>
          </a:bodyPr>
          <a:lstStyle/>
          <a:p>
            <a:pPr marL="0" lvl="0" indent="0">
              <a:spcBef>
                <a:spcPts val="697"/>
              </a:spcBef>
            </a:pPr>
            <a:r>
              <a:rPr lang="en-US" dirty="0"/>
              <a:t>Given: radar satellite images of coastal waters</a:t>
            </a:r>
          </a:p>
          <a:p>
            <a:pPr marL="400050" lvl="1" indent="0">
              <a:spcBef>
                <a:spcPts val="697"/>
              </a:spcBef>
            </a:pPr>
            <a:r>
              <a:rPr lang="en-US" dirty="0"/>
              <a:t>Problem: detect oil slicks in those images</a:t>
            </a:r>
          </a:p>
          <a:p>
            <a:pPr marL="400050" lvl="1" indent="0">
              <a:spcBef>
                <a:spcPts val="697"/>
              </a:spcBef>
            </a:pPr>
            <a:r>
              <a:rPr lang="en-US" dirty="0"/>
              <a:t>Oil slicks appear as dark regions with changing size and shape</a:t>
            </a:r>
          </a:p>
          <a:p>
            <a:pPr marL="0" lvl="0" indent="0">
              <a:spcBef>
                <a:spcPts val="697"/>
              </a:spcBef>
            </a:pPr>
            <a:r>
              <a:rPr lang="en-US" dirty="0"/>
              <a:t>Not easy: lookalike dark regions can be caused by weather conditions (e.g. high wind)</a:t>
            </a:r>
          </a:p>
          <a:p>
            <a:pPr marL="0" lvl="0" indent="0">
              <a:spcBef>
                <a:spcPts val="697"/>
              </a:spcBef>
            </a:pPr>
            <a:r>
              <a:rPr lang="en-US" dirty="0"/>
              <a:t>Expensive process requiring highly trained personnel</a:t>
            </a:r>
          </a:p>
          <a:p>
            <a:endParaRPr lang="en-GB" dirty="0"/>
          </a:p>
        </p:txBody>
      </p:sp>
      <p:sp>
        <p:nvSpPr>
          <p:cNvPr id="10" name="Content Placeholder 9"/>
          <p:cNvSpPr>
            <a:spLocks noGrp="1"/>
          </p:cNvSpPr>
          <p:nvPr>
            <p:ph sz="half" idx="2"/>
          </p:nvPr>
        </p:nvSpPr>
        <p:spPr/>
        <p:txBody>
          <a:bodyPr>
            <a:normAutofit fontScale="92500" lnSpcReduction="20000"/>
          </a:bodyPr>
          <a:lstStyle/>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24</a:t>
            </a:fld>
            <a:endParaRPr lang="en-GB" dirty="0"/>
          </a:p>
        </p:txBody>
      </p:sp>
      <p:pic>
        <p:nvPicPr>
          <p:cNvPr id="7" name="Picture 6">
            <a:hlinkClick r:id="rId4"/>
          </p:cNvPr>
          <p:cNvPicPr>
            <a:picLocks noChangeAspect="1"/>
          </p:cNvPicPr>
          <p:nvPr/>
        </p:nvPicPr>
        <p:blipFill>
          <a:blip r:embed="rId5">
            <a:lum/>
            <a:alphaModFix/>
          </a:blip>
          <a:srcRect/>
          <a:stretch>
            <a:fillRect/>
          </a:stretch>
        </p:blipFill>
        <p:spPr>
          <a:xfrm>
            <a:off x="5652120" y="4797152"/>
            <a:ext cx="1584000" cy="1638000"/>
          </a:xfrm>
          <a:prstGeom prst="rect">
            <a:avLst/>
          </a:prstGeom>
          <a:noFill/>
          <a:ln>
            <a:noFill/>
          </a:ln>
        </p:spPr>
      </p:pic>
      <p:pic>
        <p:nvPicPr>
          <p:cNvPr id="8" name="Picture 7">
            <a:hlinkClick r:id="rId6"/>
          </p:cNvPr>
          <p:cNvPicPr>
            <a:picLocks noChangeAspect="1"/>
          </p:cNvPicPr>
          <p:nvPr/>
        </p:nvPicPr>
        <p:blipFill>
          <a:blip r:embed="rId7">
            <a:lum/>
            <a:alphaModFix/>
          </a:blip>
          <a:srcRect/>
          <a:stretch>
            <a:fillRect/>
          </a:stretch>
        </p:blipFill>
        <p:spPr>
          <a:xfrm>
            <a:off x="5652120" y="2996952"/>
            <a:ext cx="1525680" cy="1635839"/>
          </a:xfrm>
          <a:prstGeom prst="rect">
            <a:avLst/>
          </a:prstGeom>
          <a:noFill/>
          <a:ln>
            <a:noFill/>
          </a:ln>
        </p:spPr>
      </p:pic>
      <p:graphicFrame>
        <p:nvGraphicFramePr>
          <p:cNvPr id="9" name="Object 8"/>
          <p:cNvGraphicFramePr/>
          <p:nvPr>
            <p:extLst/>
          </p:nvPr>
        </p:nvGraphicFramePr>
        <p:xfrm>
          <a:off x="5652120" y="1268760"/>
          <a:ext cx="1620000" cy="1669680"/>
        </p:xfrm>
        <a:graphic>
          <a:graphicData uri="http://schemas.openxmlformats.org/presentationml/2006/ole">
            <mc:AlternateContent xmlns:mc="http://schemas.openxmlformats.org/markup-compatibility/2006">
              <mc:Choice xmlns:v="urn:schemas-microsoft-com:vml" Requires="v">
                <p:oleObj spid="_x0000_s1042" r:id="rId8" imgW="2857899" imgH="2857899" progId="">
                  <p:embed/>
                </p:oleObj>
              </mc:Choice>
              <mc:Fallback>
                <p:oleObj r:id="rId8" imgW="2857899" imgH="2857899" progId="">
                  <p:embed/>
                  <p:pic>
                    <p:nvPicPr>
                      <p:cNvPr id="9" name="Object 8"/>
                      <p:cNvPicPr/>
                      <p:nvPr/>
                    </p:nvPicPr>
                    <p:blipFill>
                      <a:blip r:embed="rId9"/>
                      <a:stretch>
                        <a:fillRect/>
                      </a:stretch>
                    </p:blipFill>
                    <p:spPr>
                      <a:xfrm>
                        <a:off x="5652120" y="1268760"/>
                        <a:ext cx="1620000" cy="1669680"/>
                      </a:xfrm>
                      <a:prstGeom prst="rect">
                        <a:avLst/>
                      </a:prstGeom>
                      <a:solidFill>
                        <a:srgbClr val="99CCFF"/>
                      </a:solidFill>
                      <a:ln w="0">
                        <a:solidFill>
                          <a:srgbClr val="000000"/>
                        </a:solidFill>
                        <a:prstDash val="solid"/>
                      </a:ln>
                    </p:spPr>
                  </p:pic>
                </p:oleObj>
              </mc:Fallback>
            </mc:AlternateContent>
          </a:graphicData>
        </a:graphic>
      </p:graphicFrame>
    </p:spTree>
    <p:extLst>
      <p:ext uri="{BB962C8B-B14F-4D97-AF65-F5344CB8AC3E}">
        <p14:creationId xmlns:p14="http://schemas.microsoft.com/office/powerpoint/2010/main" val="1989312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 machine </a:t>
            </a:r>
            <a:r>
              <a:rPr lang="en-GB" dirty="0" smtClean="0"/>
              <a:t>learning…</a:t>
            </a:r>
            <a:endParaRPr lang="en-GB" dirty="0"/>
          </a:p>
        </p:txBody>
      </p:sp>
      <p:sp>
        <p:nvSpPr>
          <p:cNvPr id="8" name="Content Placeholder 7"/>
          <p:cNvSpPr>
            <a:spLocks noGrp="1"/>
          </p:cNvSpPr>
          <p:nvPr>
            <p:ph idx="1"/>
          </p:nvPr>
        </p:nvSpPr>
        <p:spPr/>
        <p:txBody>
          <a:bodyPr>
            <a:normAutofit fontScale="77500" lnSpcReduction="20000"/>
          </a:bodyPr>
          <a:lstStyle/>
          <a:p>
            <a:r>
              <a:rPr lang="en-GB" dirty="0"/>
              <a:t>Extract </a:t>
            </a:r>
            <a:r>
              <a:rPr lang="en-GB" dirty="0" smtClean="0"/>
              <a:t>the dark </a:t>
            </a:r>
            <a:r>
              <a:rPr lang="en-GB" dirty="0"/>
              <a:t>regions from normalized </a:t>
            </a:r>
            <a:r>
              <a:rPr lang="en-GB" dirty="0" smtClean="0"/>
              <a:t>images</a:t>
            </a:r>
            <a:endParaRPr lang="en-GB" dirty="0"/>
          </a:p>
          <a:p>
            <a:r>
              <a:rPr lang="en-GB" dirty="0"/>
              <a:t>Attributes:</a:t>
            </a:r>
          </a:p>
          <a:p>
            <a:pPr lvl="1"/>
            <a:r>
              <a:rPr lang="en-GB" dirty="0"/>
              <a:t>size of region</a:t>
            </a:r>
          </a:p>
          <a:p>
            <a:pPr lvl="1"/>
            <a:r>
              <a:rPr lang="en-GB" dirty="0"/>
              <a:t>shape, area</a:t>
            </a:r>
          </a:p>
          <a:p>
            <a:pPr lvl="1"/>
            <a:r>
              <a:rPr lang="en-GB" dirty="0"/>
              <a:t>intensity</a:t>
            </a:r>
          </a:p>
          <a:p>
            <a:pPr lvl="1"/>
            <a:r>
              <a:rPr lang="en-GB" dirty="0"/>
              <a:t>sharpness and jaggedness of boundaries</a:t>
            </a:r>
          </a:p>
          <a:p>
            <a:pPr lvl="1"/>
            <a:r>
              <a:rPr lang="en-GB" dirty="0"/>
              <a:t>proximity of other regions</a:t>
            </a:r>
          </a:p>
          <a:p>
            <a:pPr lvl="1"/>
            <a:r>
              <a:rPr lang="en-GB" dirty="0"/>
              <a:t>info about background</a:t>
            </a:r>
          </a:p>
          <a:p>
            <a:r>
              <a:rPr lang="en-GB" dirty="0"/>
              <a:t>Constraints:</a:t>
            </a:r>
          </a:p>
          <a:p>
            <a:pPr lvl="1"/>
            <a:r>
              <a:rPr lang="en-GB" dirty="0"/>
              <a:t>Few training examples—oil slicks are rare!</a:t>
            </a:r>
          </a:p>
          <a:p>
            <a:pPr lvl="1"/>
            <a:r>
              <a:rPr lang="en-GB" dirty="0"/>
              <a:t>Unbalanced data: most dark regions aren’t slicks</a:t>
            </a:r>
          </a:p>
          <a:p>
            <a:pPr lvl="1"/>
            <a:r>
              <a:rPr lang="en-GB" dirty="0" smtClean="0"/>
              <a:t>Requirement</a:t>
            </a:r>
            <a:r>
              <a:rPr lang="en-GB" dirty="0"/>
              <a:t>: adjustable false-alarm rate</a:t>
            </a:r>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t>25</a:t>
            </a:fld>
            <a:endParaRPr lang="en-GB"/>
          </a:p>
        </p:txBody>
      </p:sp>
    </p:spTree>
    <p:extLst>
      <p:ext uri="{BB962C8B-B14F-4D97-AF65-F5344CB8AC3E}">
        <p14:creationId xmlns:p14="http://schemas.microsoft.com/office/powerpoint/2010/main" val="25715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Marketing </a:t>
            </a:r>
            <a:r>
              <a:rPr lang="en-GB" dirty="0"/>
              <a:t>and </a:t>
            </a:r>
            <a:r>
              <a:rPr lang="en-GB" dirty="0" smtClean="0"/>
              <a:t>sales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Companies precisely record massive amounts of marketing and sales data</a:t>
            </a:r>
          </a:p>
          <a:p>
            <a:r>
              <a:rPr lang="en-GB" dirty="0"/>
              <a:t>Applications:</a:t>
            </a:r>
          </a:p>
          <a:p>
            <a:pPr lvl="1"/>
            <a:r>
              <a:rPr lang="en-GB" dirty="0"/>
              <a:t>Customer loyalty:</a:t>
            </a:r>
            <a:br>
              <a:rPr lang="en-GB" dirty="0"/>
            </a:br>
            <a:r>
              <a:rPr lang="en-GB" dirty="0"/>
              <a:t>identifying customers </a:t>
            </a:r>
            <a:r>
              <a:rPr lang="en-GB" dirty="0" smtClean="0"/>
              <a:t>who </a:t>
            </a:r>
            <a:r>
              <a:rPr lang="en-GB" dirty="0"/>
              <a:t>are likely to defect by detecting changes in their </a:t>
            </a:r>
            <a:r>
              <a:rPr lang="en-GB" dirty="0" err="1"/>
              <a:t>behavior</a:t>
            </a:r>
            <a:r>
              <a:rPr lang="en-GB" dirty="0"/>
              <a:t/>
            </a:r>
            <a:br>
              <a:rPr lang="en-GB" dirty="0"/>
            </a:br>
            <a:r>
              <a:rPr lang="en-GB" dirty="0"/>
              <a:t>(e.g. banks/phone companies)</a:t>
            </a:r>
          </a:p>
          <a:p>
            <a:pPr lvl="1"/>
            <a:r>
              <a:rPr lang="en-GB" dirty="0"/>
              <a:t>Special offers:</a:t>
            </a:r>
            <a:br>
              <a:rPr lang="en-GB" dirty="0"/>
            </a:br>
            <a:r>
              <a:rPr lang="en-GB" dirty="0"/>
              <a:t>identifying profitable customers</a:t>
            </a:r>
            <a:br>
              <a:rPr lang="en-GB" dirty="0"/>
            </a:br>
            <a:r>
              <a:rPr lang="en-GB" dirty="0"/>
              <a:t>(e.g. reliable owners of credit cards </a:t>
            </a:r>
            <a:r>
              <a:rPr lang="en-GB" dirty="0" smtClean="0"/>
              <a:t>who </a:t>
            </a:r>
            <a:r>
              <a:rPr lang="en-GB" dirty="0"/>
              <a:t>need extra money during the holiday season)</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26</a:t>
            </a:fld>
            <a:endParaRPr lang="en-GB" dirty="0"/>
          </a:p>
        </p:txBody>
      </p:sp>
    </p:spTree>
    <p:extLst>
      <p:ext uri="{BB962C8B-B14F-4D97-AF65-F5344CB8AC3E}">
        <p14:creationId xmlns:p14="http://schemas.microsoft.com/office/powerpoint/2010/main" val="183337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marketing </a:t>
            </a:r>
            <a:r>
              <a:rPr lang="en-US" dirty="0"/>
              <a:t>and </a:t>
            </a:r>
            <a:r>
              <a:rPr lang="en-US" dirty="0" smtClean="0"/>
              <a:t>sales</a:t>
            </a:r>
            <a:endParaRPr lang="en-GB" dirty="0"/>
          </a:p>
        </p:txBody>
      </p:sp>
      <p:sp>
        <p:nvSpPr>
          <p:cNvPr id="3" name="Content Placeholder 2"/>
          <p:cNvSpPr>
            <a:spLocks noGrp="1"/>
          </p:cNvSpPr>
          <p:nvPr>
            <p:ph idx="1"/>
          </p:nvPr>
        </p:nvSpPr>
        <p:spPr/>
        <p:txBody>
          <a:bodyPr>
            <a:normAutofit fontScale="92500" lnSpcReduction="20000"/>
          </a:bodyPr>
          <a:lstStyle/>
          <a:p>
            <a:r>
              <a:rPr lang="en-GB" dirty="0"/>
              <a:t>Market basket analysis</a:t>
            </a:r>
          </a:p>
          <a:p>
            <a:r>
              <a:rPr lang="en-GB" i="1" dirty="0"/>
              <a:t>Association </a:t>
            </a:r>
            <a:r>
              <a:rPr lang="en-GB" i="1" dirty="0" smtClean="0"/>
              <a:t>learning </a:t>
            </a:r>
            <a:r>
              <a:rPr lang="en-GB" dirty="0" smtClean="0"/>
              <a:t>techniques</a:t>
            </a:r>
          </a:p>
          <a:p>
            <a:pPr lvl="1"/>
            <a:r>
              <a:rPr lang="en-GB" dirty="0" smtClean="0"/>
              <a:t>Find groups </a:t>
            </a:r>
            <a:r>
              <a:rPr lang="en-GB" dirty="0"/>
              <a:t>of items that tend to</a:t>
            </a:r>
            <a:br>
              <a:rPr lang="en-GB" dirty="0"/>
            </a:br>
            <a:r>
              <a:rPr lang="en-GB" dirty="0"/>
              <a:t>occur together in </a:t>
            </a:r>
            <a:r>
              <a:rPr lang="en-GB" dirty="0" smtClean="0"/>
              <a:t>a transaction</a:t>
            </a:r>
          </a:p>
          <a:p>
            <a:pPr lvl="1"/>
            <a:r>
              <a:rPr lang="en-GB" dirty="0" smtClean="0"/>
              <a:t> </a:t>
            </a:r>
            <a:r>
              <a:rPr lang="en-GB" dirty="0" err="1" smtClean="0"/>
              <a:t>Analyze</a:t>
            </a:r>
            <a:r>
              <a:rPr lang="en-GB" dirty="0" smtClean="0"/>
              <a:t> </a:t>
            </a:r>
            <a:r>
              <a:rPr lang="en-GB" dirty="0"/>
              <a:t>checkout </a:t>
            </a:r>
            <a:r>
              <a:rPr lang="en-GB" dirty="0" smtClean="0"/>
              <a:t>data</a:t>
            </a:r>
            <a:endParaRPr lang="en-GB" dirty="0"/>
          </a:p>
          <a:p>
            <a:r>
              <a:rPr lang="en-GB" dirty="0"/>
              <a:t>Historical analysis of purchasing patterns</a:t>
            </a:r>
          </a:p>
          <a:p>
            <a:r>
              <a:rPr lang="en-GB" dirty="0" smtClean="0"/>
              <a:t>Identify </a:t>
            </a:r>
            <a:r>
              <a:rPr lang="en-GB" dirty="0"/>
              <a:t>prospective customers</a:t>
            </a:r>
          </a:p>
          <a:p>
            <a:r>
              <a:rPr lang="en-GB" dirty="0" smtClean="0"/>
              <a:t>Focus promotional mailings</a:t>
            </a:r>
          </a:p>
          <a:p>
            <a:pPr lvl="1"/>
            <a:r>
              <a:rPr lang="en-GB" dirty="0" smtClean="0"/>
              <a:t>targeted </a:t>
            </a:r>
            <a:r>
              <a:rPr lang="en-GB" dirty="0"/>
              <a:t>campaigns are cheaper than </a:t>
            </a:r>
            <a:r>
              <a:rPr lang="en-GB" dirty="0" smtClean="0"/>
              <a:t>mass-marketed ones</a:t>
            </a:r>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27</a:t>
            </a:fld>
            <a:endParaRPr lang="en-GB" dirty="0"/>
          </a:p>
        </p:txBody>
      </p:sp>
      <p:pic>
        <p:nvPicPr>
          <p:cNvPr id="7" name="Picture 6"/>
          <p:cNvPicPr>
            <a:picLocks noChangeAspect="1"/>
          </p:cNvPicPr>
          <p:nvPr/>
        </p:nvPicPr>
        <p:blipFill>
          <a:blip r:embed="rId3">
            <a:lum/>
            <a:alphaModFix/>
          </a:blip>
          <a:srcRect/>
          <a:stretch>
            <a:fillRect/>
          </a:stretch>
        </p:blipFill>
        <p:spPr>
          <a:xfrm>
            <a:off x="6615000" y="1340768"/>
            <a:ext cx="2024999" cy="2340000"/>
          </a:xfrm>
          <a:prstGeom prst="rect">
            <a:avLst/>
          </a:prstGeom>
          <a:noFill/>
          <a:ln>
            <a:noFill/>
          </a:ln>
        </p:spPr>
      </p:pic>
    </p:spTree>
    <p:extLst>
      <p:ext uri="{BB962C8B-B14F-4D97-AF65-F5344CB8AC3E}">
        <p14:creationId xmlns:p14="http://schemas.microsoft.com/office/powerpoint/2010/main" val="234697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and many more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result of learning—or the learning method itself—is deployed in practical applications</a:t>
            </a:r>
          </a:p>
          <a:p>
            <a:pPr lvl="1"/>
            <a:r>
              <a:rPr lang="en-GB" dirty="0" smtClean="0"/>
              <a:t>Electricity </a:t>
            </a:r>
            <a:r>
              <a:rPr lang="en-GB" dirty="0"/>
              <a:t>supply forecasting</a:t>
            </a:r>
          </a:p>
          <a:p>
            <a:pPr lvl="1"/>
            <a:r>
              <a:rPr lang="en-GB" dirty="0"/>
              <a:t>Diagnosis of machine </a:t>
            </a:r>
            <a:r>
              <a:rPr lang="en-GB" dirty="0" smtClean="0"/>
              <a:t>faults</a:t>
            </a:r>
            <a:endParaRPr lang="en-GB" dirty="0"/>
          </a:p>
          <a:p>
            <a:pPr lvl="1"/>
            <a:r>
              <a:rPr lang="en-GB" dirty="0"/>
              <a:t>Separating crude oil and natural gas</a:t>
            </a:r>
          </a:p>
          <a:p>
            <a:pPr lvl="1"/>
            <a:r>
              <a:rPr lang="en-GB" dirty="0"/>
              <a:t>Reducing banding in rotogravure printing</a:t>
            </a:r>
          </a:p>
          <a:p>
            <a:pPr lvl="1"/>
            <a:r>
              <a:rPr lang="en-GB" dirty="0"/>
              <a:t>Finding appropriate technicians for telephone faults</a:t>
            </a:r>
          </a:p>
          <a:p>
            <a:pPr lvl="1"/>
            <a:r>
              <a:rPr lang="en-GB" dirty="0"/>
              <a:t>Scientific applications: biology, astronomy, </a:t>
            </a:r>
            <a:r>
              <a:rPr lang="en-GB" dirty="0" smtClean="0"/>
              <a:t>chemistry</a:t>
            </a:r>
            <a:endParaRPr lang="en-GB" dirty="0"/>
          </a:p>
          <a:p>
            <a:pPr lvl="1"/>
            <a:r>
              <a:rPr lang="en-GB" dirty="0"/>
              <a:t>Monitoring intensive care </a:t>
            </a:r>
            <a:r>
              <a:rPr lang="en-GB" dirty="0" smtClean="0"/>
              <a:t>patients</a:t>
            </a:r>
          </a:p>
          <a:p>
            <a:pPr lvl="1"/>
            <a:r>
              <a:rPr lang="en-GB" dirty="0" smtClean="0"/>
              <a:t>Web </a:t>
            </a:r>
            <a:r>
              <a:rPr lang="en-GB" dirty="0" smtClean="0"/>
              <a:t>mining</a:t>
            </a:r>
            <a:endParaRPr lang="en-GB" dirty="0" smtClean="0"/>
          </a:p>
          <a:p>
            <a:pPr lvl="1"/>
            <a:r>
              <a:rPr lang="en-GB" dirty="0" smtClean="0"/>
              <a:t>Recommender systems (</a:t>
            </a:r>
            <a:r>
              <a:rPr lang="en-GB" dirty="0"/>
              <a:t>Automatic selection of TV </a:t>
            </a:r>
            <a:r>
              <a:rPr lang="en-GB" dirty="0" smtClean="0"/>
              <a:t>programs, online sales, films, music)</a:t>
            </a:r>
          </a:p>
          <a:p>
            <a:pPr lvl="1"/>
            <a:r>
              <a:rPr lang="en-GB" dirty="0" smtClean="0"/>
              <a:t>Etc.</a:t>
            </a:r>
          </a:p>
          <a:p>
            <a:r>
              <a:rPr lang="en-GB" dirty="0" smtClean="0"/>
              <a:t>Usually care about </a:t>
            </a:r>
            <a:r>
              <a:rPr lang="en-GB" i="1" dirty="0" smtClean="0"/>
              <a:t>performance</a:t>
            </a:r>
            <a:r>
              <a:rPr lang="en-GB" dirty="0" smtClean="0"/>
              <a:t> (prediction) but </a:t>
            </a:r>
            <a:r>
              <a:rPr lang="en-GB" i="1" dirty="0" smtClean="0"/>
              <a:t>structure</a:t>
            </a:r>
            <a:r>
              <a:rPr lang="en-GB" dirty="0" smtClean="0"/>
              <a:t> matters too</a:t>
            </a:r>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28</a:t>
            </a:fld>
            <a:endParaRPr lang="en-GB" dirty="0"/>
          </a:p>
        </p:txBody>
      </p:sp>
    </p:spTree>
    <p:extLst>
      <p:ext uri="{BB962C8B-B14F-4D97-AF65-F5344CB8AC3E}">
        <p14:creationId xmlns:p14="http://schemas.microsoft.com/office/powerpoint/2010/main" val="512502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(Some) Ethics of Data Mining</a:t>
            </a:r>
            <a:endParaRPr lang="en-GB" dirty="0"/>
          </a:p>
        </p:txBody>
      </p:sp>
      <p:sp>
        <p:nvSpPr>
          <p:cNvPr id="6" name="Content Placeholder 5"/>
          <p:cNvSpPr>
            <a:spLocks noGrp="1"/>
          </p:cNvSpPr>
          <p:nvPr>
            <p:ph idx="1"/>
          </p:nvPr>
        </p:nvSpPr>
        <p:spPr/>
        <p:txBody>
          <a:bodyPr>
            <a:normAutofit fontScale="77500" lnSpcReduction="20000"/>
          </a:bodyPr>
          <a:lstStyle/>
          <a:p>
            <a:r>
              <a:rPr lang="en-GB" dirty="0"/>
              <a:t>Ethical issues arise in practical applications</a:t>
            </a:r>
          </a:p>
          <a:p>
            <a:r>
              <a:rPr lang="en-GB" dirty="0" smtClean="0"/>
              <a:t>Personal Information </a:t>
            </a:r>
          </a:p>
          <a:p>
            <a:pPr lvl="1"/>
            <a:r>
              <a:rPr lang="en-GB" dirty="0" smtClean="0"/>
              <a:t>anonymizing </a:t>
            </a:r>
            <a:r>
              <a:rPr lang="en-GB" dirty="0"/>
              <a:t>data is difficult</a:t>
            </a:r>
          </a:p>
          <a:p>
            <a:pPr lvl="1"/>
            <a:r>
              <a:rPr lang="en-GB" dirty="0"/>
              <a:t>85% of Americans can be identified from just zip code, birth date and sex</a:t>
            </a:r>
          </a:p>
          <a:p>
            <a:r>
              <a:rPr lang="en-GB" dirty="0" smtClean="0"/>
              <a:t>Discrimination</a:t>
            </a:r>
            <a:endParaRPr lang="en-GB" dirty="0"/>
          </a:p>
          <a:p>
            <a:pPr lvl="1"/>
            <a:r>
              <a:rPr lang="en-GB" dirty="0" smtClean="0"/>
              <a:t>e.g. loan </a:t>
            </a:r>
            <a:r>
              <a:rPr lang="en-GB" dirty="0"/>
              <a:t>applications: using some information (e.g. sex, religion, race) is unethical</a:t>
            </a:r>
          </a:p>
          <a:p>
            <a:pPr lvl="1"/>
            <a:r>
              <a:rPr lang="en-GB" dirty="0"/>
              <a:t>Ethical situation depends on </a:t>
            </a:r>
            <a:r>
              <a:rPr lang="en-GB" dirty="0" smtClean="0"/>
              <a:t>the application</a:t>
            </a:r>
            <a:endParaRPr lang="en-GB" dirty="0"/>
          </a:p>
          <a:p>
            <a:pPr lvl="1"/>
            <a:r>
              <a:rPr lang="en-GB" dirty="0"/>
              <a:t>e</a:t>
            </a:r>
            <a:r>
              <a:rPr lang="en-GB" dirty="0" smtClean="0"/>
              <a:t>.g</a:t>
            </a:r>
            <a:r>
              <a:rPr lang="en-GB" dirty="0"/>
              <a:t>. </a:t>
            </a:r>
            <a:r>
              <a:rPr lang="en-GB" dirty="0" smtClean="0"/>
              <a:t>a medical applications may need  the same </a:t>
            </a:r>
            <a:r>
              <a:rPr lang="en-GB" dirty="0"/>
              <a:t>information </a:t>
            </a:r>
            <a:endParaRPr lang="en-GB" dirty="0" smtClean="0"/>
          </a:p>
          <a:p>
            <a:r>
              <a:rPr lang="en-GB" dirty="0" smtClean="0"/>
              <a:t>Attributes </a:t>
            </a:r>
            <a:r>
              <a:rPr lang="en-GB" dirty="0"/>
              <a:t>may contain problematic information</a:t>
            </a:r>
          </a:p>
          <a:p>
            <a:pPr lvl="1"/>
            <a:r>
              <a:rPr lang="en-GB" dirty="0"/>
              <a:t>E.g. </a:t>
            </a:r>
            <a:r>
              <a:rPr lang="en-GB" i="1" dirty="0"/>
              <a:t>area code </a:t>
            </a:r>
            <a:r>
              <a:rPr lang="en-GB" dirty="0"/>
              <a:t>may correlate with </a:t>
            </a:r>
            <a:r>
              <a:rPr lang="en-GB" i="1" dirty="0"/>
              <a:t>race</a:t>
            </a:r>
          </a:p>
          <a:p>
            <a:endParaRPr lang="en-GB" dirty="0"/>
          </a:p>
        </p:txBody>
      </p:sp>
      <p:sp>
        <p:nvSpPr>
          <p:cNvPr id="2" name="Date Placeholder 1"/>
          <p:cNvSpPr>
            <a:spLocks noGrp="1"/>
          </p:cNvSpPr>
          <p:nvPr>
            <p:ph type="dt" sz="half" idx="10"/>
          </p:nvPr>
        </p:nvSpPr>
        <p:spPr/>
        <p:txBody>
          <a:bodyPr/>
          <a:lstStyle/>
          <a:p>
            <a:fld id="{A8F59054-47E2-4794-A2D5-E456A8163316}" type="datetime1">
              <a:rPr lang="en-GB" smtClean="0"/>
              <a:pPr/>
              <a:t>13/09/2018</a:t>
            </a:fld>
            <a:endParaRPr lang="en-GB"/>
          </a:p>
        </p:txBody>
      </p:sp>
      <p:sp>
        <p:nvSpPr>
          <p:cNvPr id="3" name="Footer Placeholder 2"/>
          <p:cNvSpPr>
            <a:spLocks noGrp="1"/>
          </p:cNvSpPr>
          <p:nvPr>
            <p:ph type="ftr" sz="quarter" idx="11"/>
          </p:nvPr>
        </p:nvSpPr>
        <p:spPr/>
        <p:txBody>
          <a:bodyPr/>
          <a:lstStyle/>
          <a:p>
            <a:r>
              <a:rPr lang="sv-SE" dirty="0" smtClean="0"/>
              <a:t>F20/21DL Diana Bental &amp; Ekaterina Komendatskaya</a:t>
            </a:r>
            <a:endParaRPr lang="en-GB" dirty="0"/>
          </a:p>
        </p:txBody>
      </p:sp>
      <p:sp>
        <p:nvSpPr>
          <p:cNvPr id="4" name="Slide Number Placeholder 3"/>
          <p:cNvSpPr>
            <a:spLocks noGrp="1"/>
          </p:cNvSpPr>
          <p:nvPr>
            <p:ph type="sldNum" sz="quarter" idx="12"/>
          </p:nvPr>
        </p:nvSpPr>
        <p:spPr/>
        <p:txBody>
          <a:bodyPr/>
          <a:lstStyle/>
          <a:p>
            <a:fld id="{0D682131-CC8D-4B15-97F7-5EF668F3F1F2}" type="slidenum">
              <a:rPr lang="en-GB" smtClean="0"/>
              <a:pPr/>
              <a:t>29</a:t>
            </a:fld>
            <a:endParaRPr lang="en-GB"/>
          </a:p>
        </p:txBody>
      </p:sp>
    </p:spTree>
    <p:extLst>
      <p:ext uri="{BB962C8B-B14F-4D97-AF65-F5344CB8AC3E}">
        <p14:creationId xmlns:p14="http://schemas.microsoft.com/office/powerpoint/2010/main" val="303524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Mechanics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We’re using Vision</a:t>
            </a:r>
          </a:p>
          <a:p>
            <a:pPr lvl="1"/>
            <a:r>
              <a:rPr lang="en-GB" dirty="0" smtClean="0"/>
              <a:t>Course Information, Contacts</a:t>
            </a:r>
          </a:p>
          <a:p>
            <a:pPr lvl="1"/>
            <a:r>
              <a:rPr lang="en-GB" dirty="0" smtClean="0"/>
              <a:t>Learning Materials – lecture slides, links and websites</a:t>
            </a:r>
          </a:p>
          <a:p>
            <a:pPr lvl="1"/>
            <a:r>
              <a:rPr lang="en-GB" dirty="0" smtClean="0"/>
              <a:t>Assessment - coursework specifications and submission</a:t>
            </a:r>
          </a:p>
          <a:p>
            <a:r>
              <a:rPr lang="en-GB" dirty="0" smtClean="0"/>
              <a:t>We’re using F21DL on Vision. If you don’t have F21DL 2018-2019 (Data Mining and Machine Learning) on your list of courses then </a:t>
            </a:r>
            <a:r>
              <a:rPr lang="en-GB" dirty="0" smtClean="0"/>
              <a:t>email </a:t>
            </a:r>
            <a:r>
              <a:rPr lang="en-GB" dirty="0" smtClean="0"/>
              <a:t>me and I will add you.</a:t>
            </a:r>
          </a:p>
          <a:p>
            <a:pPr lvl="1"/>
            <a:r>
              <a:rPr lang="en-GB" dirty="0" smtClean="0"/>
              <a:t>d.s.bental@hw.ac.uk </a:t>
            </a:r>
          </a:p>
          <a:p>
            <a:r>
              <a:rPr lang="en-GB" dirty="0" smtClean="0"/>
              <a:t>It’s a bit of a work in progress so please let us know if there are issues</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a:t>
            </a:fld>
            <a:endParaRPr lang="en-GB" dirty="0"/>
          </a:p>
        </p:txBody>
      </p:sp>
    </p:spTree>
    <p:extLst>
      <p:ext uri="{BB962C8B-B14F-4D97-AF65-F5344CB8AC3E}">
        <p14:creationId xmlns:p14="http://schemas.microsoft.com/office/powerpoint/2010/main" val="232341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Ethics of Data Mining</a:t>
            </a:r>
            <a:endParaRPr lang="en-GB" dirty="0"/>
          </a:p>
        </p:txBody>
      </p:sp>
      <p:sp>
        <p:nvSpPr>
          <p:cNvPr id="3" name="Content Placeholder 2"/>
          <p:cNvSpPr>
            <a:spLocks noGrp="1"/>
          </p:cNvSpPr>
          <p:nvPr>
            <p:ph idx="1"/>
          </p:nvPr>
        </p:nvSpPr>
        <p:spPr/>
        <p:txBody>
          <a:bodyPr>
            <a:normAutofit fontScale="77500" lnSpcReduction="20000"/>
          </a:bodyPr>
          <a:lstStyle/>
          <a:p>
            <a:r>
              <a:rPr lang="en-GB" dirty="0"/>
              <a:t>Important questions:</a:t>
            </a:r>
          </a:p>
          <a:p>
            <a:pPr lvl="1"/>
            <a:r>
              <a:rPr lang="en-GB" dirty="0"/>
              <a:t>Who is </a:t>
            </a:r>
            <a:r>
              <a:rPr lang="en-GB" dirty="0" smtClean="0"/>
              <a:t>allowed access </a:t>
            </a:r>
            <a:r>
              <a:rPr lang="en-GB" dirty="0"/>
              <a:t>to the data</a:t>
            </a:r>
            <a:r>
              <a:rPr lang="en-GB" dirty="0" smtClean="0"/>
              <a:t>?</a:t>
            </a:r>
          </a:p>
          <a:p>
            <a:pPr lvl="2"/>
            <a:r>
              <a:rPr lang="en-GB" dirty="0" smtClean="0"/>
              <a:t>Social norms – a library will not tell you who has a book</a:t>
            </a:r>
            <a:endParaRPr lang="en-GB" dirty="0"/>
          </a:p>
          <a:p>
            <a:pPr lvl="1"/>
            <a:r>
              <a:rPr lang="en-GB" dirty="0"/>
              <a:t>For what purpose </a:t>
            </a:r>
            <a:r>
              <a:rPr lang="en-GB" dirty="0" smtClean="0"/>
              <a:t>was </a:t>
            </a:r>
            <a:r>
              <a:rPr lang="en-GB" dirty="0"/>
              <a:t>the data collected?</a:t>
            </a:r>
          </a:p>
          <a:p>
            <a:pPr lvl="1"/>
            <a:r>
              <a:rPr lang="en-GB" dirty="0"/>
              <a:t>What kind of conclusions can be legitimately drawn from it</a:t>
            </a:r>
            <a:r>
              <a:rPr lang="en-GB" dirty="0" smtClean="0"/>
              <a:t>?</a:t>
            </a:r>
          </a:p>
          <a:p>
            <a:r>
              <a:rPr lang="en-GB" dirty="0" smtClean="0"/>
              <a:t>Learning from existing data</a:t>
            </a:r>
          </a:p>
          <a:p>
            <a:pPr lvl="1"/>
            <a:r>
              <a:rPr lang="en-GB" dirty="0" smtClean="0"/>
              <a:t>Are we just reinforcing old behaviour patterns?</a:t>
            </a:r>
            <a:endParaRPr lang="en-GB" dirty="0"/>
          </a:p>
          <a:p>
            <a:r>
              <a:rPr lang="en-GB" dirty="0"/>
              <a:t>Caveats must be attached to </a:t>
            </a:r>
            <a:r>
              <a:rPr lang="en-GB" dirty="0" smtClean="0"/>
              <a:t>results</a:t>
            </a:r>
            <a:endParaRPr lang="en-GB" dirty="0"/>
          </a:p>
          <a:p>
            <a:r>
              <a:rPr lang="en-GB" dirty="0"/>
              <a:t>Purely statistical arguments are never sufficient!</a:t>
            </a:r>
          </a:p>
          <a:p>
            <a:r>
              <a:rPr lang="en-GB" dirty="0"/>
              <a:t>Are </a:t>
            </a:r>
            <a:r>
              <a:rPr lang="en-GB" dirty="0" smtClean="0"/>
              <a:t>results put </a:t>
            </a:r>
            <a:r>
              <a:rPr lang="en-GB" dirty="0"/>
              <a:t>to good use</a:t>
            </a:r>
            <a:r>
              <a:rPr lang="en-GB" dirty="0" smtClean="0"/>
              <a:t>?</a:t>
            </a:r>
          </a:p>
          <a:p>
            <a:pPr lvl="1"/>
            <a:r>
              <a:rPr lang="en-GB" dirty="0" smtClean="0"/>
              <a:t>Make it easier and quicker for shoppers, or more profitable for the shop?</a:t>
            </a:r>
          </a:p>
          <a:p>
            <a:pPr marL="0" indent="0">
              <a:buNone/>
            </a:pPr>
            <a:endParaRPr lang="en-GB"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30</a:t>
            </a:fld>
            <a:endParaRPr lang="en-GB" dirty="0"/>
          </a:p>
        </p:txBody>
      </p:sp>
    </p:spTree>
    <p:extLst>
      <p:ext uri="{BB962C8B-B14F-4D97-AF65-F5344CB8AC3E}">
        <p14:creationId xmlns:p14="http://schemas.microsoft.com/office/powerpoint/2010/main" val="3567781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5"/>
            <a:ext cx="8229600" cy="1143000"/>
          </a:xfrm>
        </p:spPr>
        <p:txBody>
          <a:bodyPr/>
          <a:lstStyle/>
          <a:p>
            <a:r>
              <a:rPr lang="en-GB" dirty="0" smtClean="0"/>
              <a:t>Garbage in, garbage out….</a:t>
            </a:r>
            <a:endParaRPr lang="en-GB" dirty="0"/>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r>
              <a:rPr lang="en-GB" dirty="0" smtClean="0"/>
              <a:t>Historic example: </a:t>
            </a:r>
          </a:p>
          <a:p>
            <a:pPr lvl="1"/>
            <a:r>
              <a:rPr lang="en-GB" dirty="0" smtClean="0"/>
              <a:t>1980s</a:t>
            </a:r>
            <a:r>
              <a:rPr lang="en-GB" dirty="0"/>
              <a:t>, “expert system</a:t>
            </a:r>
            <a:r>
              <a:rPr lang="en-GB" dirty="0" smtClean="0"/>
              <a:t>” for a local police force</a:t>
            </a:r>
          </a:p>
          <a:p>
            <a:pPr lvl="2"/>
            <a:r>
              <a:rPr lang="en-GB" dirty="0" smtClean="0"/>
              <a:t>Recognise the “modus operandi” of burglars</a:t>
            </a:r>
          </a:p>
          <a:p>
            <a:pPr lvl="2"/>
            <a:r>
              <a:rPr lang="en-GB" dirty="0" smtClean="0"/>
              <a:t>Identify the criminals</a:t>
            </a:r>
          </a:p>
          <a:p>
            <a:pPr lvl="2"/>
            <a:r>
              <a:rPr lang="en-GB" dirty="0" smtClean="0"/>
              <a:t>Analyse existing criminal records</a:t>
            </a:r>
          </a:p>
          <a:p>
            <a:pPr lvl="1"/>
            <a:r>
              <a:rPr lang="en-GB" dirty="0" smtClean="0"/>
              <a:t>But:</a:t>
            </a:r>
          </a:p>
          <a:p>
            <a:pPr lvl="2"/>
            <a:r>
              <a:rPr lang="en-GB" dirty="0" smtClean="0">
                <a:solidFill>
                  <a:srgbClr val="0070C0"/>
                </a:solidFill>
              </a:rPr>
              <a:t>Important attributes were missing</a:t>
            </a:r>
          </a:p>
          <a:p>
            <a:pPr lvl="4"/>
            <a:r>
              <a:rPr lang="en-GB" sz="2600" i="1" dirty="0" smtClean="0"/>
              <a:t>Broken</a:t>
            </a:r>
            <a:r>
              <a:rPr lang="en-GB" sz="2600" dirty="0" smtClean="0"/>
              <a:t> glass - common</a:t>
            </a:r>
          </a:p>
          <a:p>
            <a:pPr lvl="4"/>
            <a:r>
              <a:rPr lang="en-GB" sz="2600" i="1" dirty="0" smtClean="0"/>
              <a:t>Cut</a:t>
            </a:r>
            <a:r>
              <a:rPr lang="en-GB" sz="2600" dirty="0" smtClean="0"/>
              <a:t> glass  - rare</a:t>
            </a:r>
          </a:p>
          <a:p>
            <a:pPr lvl="4"/>
            <a:r>
              <a:rPr lang="en-GB" sz="2600" dirty="0" smtClean="0"/>
              <a:t>Records only stored </a:t>
            </a:r>
          </a:p>
          <a:p>
            <a:pPr lvl="5"/>
            <a:r>
              <a:rPr lang="en-GB" sz="2600" i="1" dirty="0" smtClean="0"/>
              <a:t>Glass – broken / cut</a:t>
            </a:r>
            <a:endParaRPr lang="en-GB" sz="2600" dirty="0" smtClean="0"/>
          </a:p>
          <a:p>
            <a:pPr lvl="2"/>
            <a:r>
              <a:rPr lang="en-GB" dirty="0" smtClean="0">
                <a:solidFill>
                  <a:srgbClr val="0070C0"/>
                </a:solidFill>
              </a:rPr>
              <a:t>Class values were inaccurate</a:t>
            </a:r>
          </a:p>
          <a:p>
            <a:pPr lvl="3"/>
            <a:r>
              <a:rPr lang="en-GB" sz="2600" dirty="0" smtClean="0"/>
              <a:t>“</a:t>
            </a:r>
            <a:r>
              <a:rPr lang="en-GB" sz="2600" i="1" dirty="0" smtClean="0"/>
              <a:t>Taken into consideration</a:t>
            </a:r>
            <a:r>
              <a:rPr lang="en-GB" sz="2600" dirty="0" smtClean="0"/>
              <a:t>”</a:t>
            </a:r>
          </a:p>
          <a:p>
            <a:pPr lvl="1"/>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31</a:t>
            </a:fld>
            <a:endParaRPr lang="en-GB" dirty="0"/>
          </a:p>
        </p:txBody>
      </p:sp>
      <p:pic>
        <p:nvPicPr>
          <p:cNvPr id="1027" name="Picture 3" descr="C:\Users\dsb5\AppData\Local\Microsoft\Windows\Temporary Internet Files\Content.IE5\E3W955XL\burgl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487" y="3717032"/>
            <a:ext cx="2621091"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20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a:t>
            </a:r>
          </a:p>
        </p:txBody>
      </p:sp>
      <p:sp>
        <p:nvSpPr>
          <p:cNvPr id="3" name="Content Placeholder 2"/>
          <p:cNvSpPr>
            <a:spLocks noGrp="1"/>
          </p:cNvSpPr>
          <p:nvPr>
            <p:ph idx="1"/>
          </p:nvPr>
        </p:nvSpPr>
        <p:spPr/>
        <p:txBody>
          <a:bodyPr>
            <a:normAutofit fontScale="92500" lnSpcReduction="10000"/>
          </a:bodyPr>
          <a:lstStyle/>
          <a:p>
            <a:r>
              <a:rPr lang="en-GB" dirty="0"/>
              <a:t>For organisational learning to take place </a:t>
            </a:r>
            <a:r>
              <a:rPr lang="en-GB" dirty="0">
                <a:solidFill>
                  <a:srgbClr val="0070C0"/>
                </a:solidFill>
              </a:rPr>
              <a:t>data from many sources must be gathered together over time</a:t>
            </a:r>
            <a:r>
              <a:rPr lang="en-GB" dirty="0"/>
              <a:t> and </a:t>
            </a:r>
            <a:r>
              <a:rPr lang="en-GB" dirty="0">
                <a:solidFill>
                  <a:schemeClr val="accent2"/>
                </a:solidFill>
              </a:rPr>
              <a:t>organised in a consistent and useful way</a:t>
            </a:r>
          </a:p>
          <a:p>
            <a:r>
              <a:rPr lang="en-GB" dirty="0"/>
              <a:t> Data Warehousing allows an organisation to remember its data and what it has learned about its data</a:t>
            </a:r>
          </a:p>
          <a:p>
            <a:r>
              <a:rPr lang="en-GB" dirty="0"/>
              <a:t> Data Mining techniques </a:t>
            </a:r>
            <a:r>
              <a:rPr lang="en-GB" dirty="0" smtClean="0"/>
              <a:t>use the </a:t>
            </a:r>
            <a:r>
              <a:rPr lang="en-GB" dirty="0"/>
              <a:t>data in a Data Warehouse and subsequently add their results to </a:t>
            </a:r>
            <a:r>
              <a:rPr lang="en-GB" dirty="0" smtClean="0"/>
              <a:t>it</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32</a:t>
            </a:fld>
            <a:endParaRPr lang="en-GB"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1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78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Warehousing</a:t>
            </a:r>
          </a:p>
        </p:txBody>
      </p:sp>
      <p:sp>
        <p:nvSpPr>
          <p:cNvPr id="3" name="Content Placeholder 2"/>
          <p:cNvSpPr>
            <a:spLocks noGrp="1"/>
          </p:cNvSpPr>
          <p:nvPr>
            <p:ph idx="1"/>
          </p:nvPr>
        </p:nvSpPr>
        <p:spPr/>
        <p:txBody>
          <a:bodyPr>
            <a:normAutofit fontScale="92500" lnSpcReduction="20000"/>
          </a:bodyPr>
          <a:lstStyle/>
          <a:p>
            <a:r>
              <a:rPr lang="en-GB" dirty="0" smtClean="0"/>
              <a:t>Hopefully – a source of “clean” data</a:t>
            </a:r>
          </a:p>
          <a:p>
            <a:r>
              <a:rPr lang="en-GB" dirty="0" smtClean="0"/>
              <a:t>“A </a:t>
            </a:r>
            <a:r>
              <a:rPr lang="en-GB" dirty="0"/>
              <a:t>subject-oriented, integrated, time-variant and </a:t>
            </a:r>
            <a:r>
              <a:rPr lang="en-GB" dirty="0" err="1"/>
              <a:t>nonvolatile</a:t>
            </a:r>
            <a:r>
              <a:rPr lang="en-GB" dirty="0"/>
              <a:t> collection of data in support of management's decision making </a:t>
            </a:r>
            <a:r>
              <a:rPr lang="en-GB" dirty="0" smtClean="0"/>
              <a:t>process”</a:t>
            </a:r>
          </a:p>
          <a:p>
            <a:pPr lvl="1"/>
            <a:r>
              <a:rPr lang="en-GB" dirty="0" smtClean="0"/>
              <a:t>W</a:t>
            </a:r>
            <a:r>
              <a:rPr lang="en-GB" dirty="0"/>
              <a:t>. H. </a:t>
            </a:r>
            <a:r>
              <a:rPr lang="en-GB" dirty="0" err="1"/>
              <a:t>Inmon</a:t>
            </a:r>
            <a:r>
              <a:rPr lang="en-GB" dirty="0"/>
              <a:t>, "What is a Data Warehouse?" Prism Tech Topic, Vol. 1, No. 1, 1995    -- a very influential definition</a:t>
            </a:r>
            <a:r>
              <a:rPr lang="en-GB" dirty="0" smtClean="0"/>
              <a:t>.</a:t>
            </a:r>
          </a:p>
          <a:p>
            <a:r>
              <a:rPr lang="en-GB" dirty="0" smtClean="0"/>
              <a:t>“</a:t>
            </a:r>
            <a:r>
              <a:rPr lang="en-GB" dirty="0"/>
              <a:t>A copy of transaction data, specifically structured for query and analysis”</a:t>
            </a:r>
          </a:p>
          <a:p>
            <a:pPr lvl="1"/>
            <a:r>
              <a:rPr lang="en-GB" dirty="0"/>
              <a:t>Ralph Kimball, from his 2000 book, “The Data Warehouse Toolkit”</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33</a:t>
            </a:fld>
            <a:endParaRPr lang="en-GB" dirty="0"/>
          </a:p>
        </p:txBody>
      </p:sp>
    </p:spTree>
    <p:extLst>
      <p:ext uri="{BB962C8B-B14F-4D97-AF65-F5344CB8AC3E}">
        <p14:creationId xmlns:p14="http://schemas.microsoft.com/office/powerpoint/2010/main" val="25993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Take away</a:t>
            </a:r>
            <a:endParaRPr lang="en-GB" dirty="0"/>
          </a:p>
        </p:txBody>
      </p:sp>
      <p:sp>
        <p:nvSpPr>
          <p:cNvPr id="9" name="Content Placeholder 8"/>
          <p:cNvSpPr>
            <a:spLocks noGrp="1"/>
          </p:cNvSpPr>
          <p:nvPr>
            <p:ph idx="1"/>
          </p:nvPr>
        </p:nvSpPr>
        <p:spPr/>
        <p:txBody>
          <a:bodyPr>
            <a:normAutofit lnSpcReduction="10000"/>
          </a:bodyPr>
          <a:lstStyle/>
          <a:p>
            <a:r>
              <a:rPr lang="en-GB" dirty="0" smtClean="0"/>
              <a:t>What can we do with data?</a:t>
            </a:r>
          </a:p>
          <a:p>
            <a:pPr lvl="1"/>
            <a:r>
              <a:rPr lang="en-GB" dirty="0" smtClean="0"/>
              <a:t>Many interesting and useful things</a:t>
            </a:r>
          </a:p>
          <a:p>
            <a:r>
              <a:rPr lang="en-GB" dirty="0" smtClean="0"/>
              <a:t>Real data is often not in the form we want it</a:t>
            </a:r>
          </a:p>
          <a:p>
            <a:r>
              <a:rPr lang="en-GB" dirty="0" smtClean="0"/>
              <a:t>What should we do with data?</a:t>
            </a:r>
          </a:p>
          <a:p>
            <a:pPr lvl="1"/>
            <a:r>
              <a:rPr lang="en-GB" dirty="0" smtClean="0"/>
              <a:t>Learn interesting and useful things</a:t>
            </a:r>
          </a:p>
          <a:p>
            <a:pPr lvl="1"/>
            <a:r>
              <a:rPr lang="en-GB" dirty="0" smtClean="0"/>
              <a:t>Respect privacy and ethics</a:t>
            </a:r>
          </a:p>
          <a:p>
            <a:pPr lvl="1"/>
            <a:r>
              <a:rPr lang="en-GB" dirty="0"/>
              <a:t>Look critically at the “truth” of what we have </a:t>
            </a:r>
            <a:r>
              <a:rPr lang="en-GB" dirty="0" smtClean="0"/>
              <a:t>learnt</a:t>
            </a:r>
          </a:p>
          <a:p>
            <a:pPr lvl="1"/>
            <a:r>
              <a:rPr lang="en-GB" dirty="0" smtClean="0"/>
              <a:t>Use good quality data</a:t>
            </a:r>
            <a:endParaRPr lang="en-GB" dirty="0"/>
          </a:p>
          <a:p>
            <a:pPr marL="457200" lvl="1" indent="0">
              <a:buNone/>
            </a:pPr>
            <a:endParaRPr lang="en-GB" dirty="0" smtClean="0"/>
          </a:p>
          <a:p>
            <a:pPr lvl="1"/>
            <a:endParaRPr lang="en-GB" dirty="0" smtClean="0"/>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34</a:t>
            </a:fld>
            <a:endParaRPr lang="en-GB"/>
          </a:p>
        </p:txBody>
      </p:sp>
    </p:spTree>
    <p:extLst>
      <p:ext uri="{BB962C8B-B14F-4D97-AF65-F5344CB8AC3E}">
        <p14:creationId xmlns:p14="http://schemas.microsoft.com/office/powerpoint/2010/main" val="244911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Friday</a:t>
            </a:r>
            <a:endParaRPr lang="en-GB" dirty="0"/>
          </a:p>
        </p:txBody>
      </p:sp>
      <p:sp>
        <p:nvSpPr>
          <p:cNvPr id="3" name="Content Placeholder 2"/>
          <p:cNvSpPr>
            <a:spLocks noGrp="1"/>
          </p:cNvSpPr>
          <p:nvPr>
            <p:ph idx="1"/>
          </p:nvPr>
        </p:nvSpPr>
        <p:spPr/>
        <p:txBody>
          <a:bodyPr/>
          <a:lstStyle/>
          <a:p>
            <a:r>
              <a:rPr lang="en-GB" dirty="0" smtClean="0"/>
              <a:t>Basics</a:t>
            </a:r>
          </a:p>
          <a:p>
            <a:r>
              <a:rPr lang="en-GB" dirty="0" smtClean="0"/>
              <a:t>Examples (you can investigate in Weka)</a:t>
            </a:r>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35</a:t>
            </a:fld>
            <a:endParaRPr lang="en-GB" dirty="0"/>
          </a:p>
        </p:txBody>
      </p:sp>
    </p:spTree>
    <p:extLst>
      <p:ext uri="{BB962C8B-B14F-4D97-AF65-F5344CB8AC3E}">
        <p14:creationId xmlns:p14="http://schemas.microsoft.com/office/powerpoint/2010/main" val="402905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assessment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50% exam</a:t>
            </a:r>
          </a:p>
          <a:p>
            <a:pPr lvl="1"/>
            <a:r>
              <a:rPr lang="en-GB" dirty="0" smtClean="0"/>
              <a:t>Electronic exam</a:t>
            </a:r>
          </a:p>
          <a:p>
            <a:r>
              <a:rPr lang="en-GB" dirty="0" smtClean="0"/>
              <a:t>Three main items of coursework</a:t>
            </a:r>
          </a:p>
          <a:p>
            <a:r>
              <a:rPr lang="en-GB" dirty="0" smtClean="0"/>
              <a:t>  CW 1:  15%        CW 2: 15%        CW 3:  20%</a:t>
            </a:r>
          </a:p>
          <a:p>
            <a:pPr lvl="1"/>
            <a:r>
              <a:rPr lang="en-GB" dirty="0" smtClean="0"/>
              <a:t>Group coursework</a:t>
            </a:r>
          </a:p>
          <a:p>
            <a:pPr lvl="1"/>
            <a:r>
              <a:rPr lang="en-GB" dirty="0" smtClean="0"/>
              <a:t>Divide </a:t>
            </a:r>
            <a:r>
              <a:rPr lang="en-GB" dirty="0"/>
              <a:t>yourselves into groups of 4 and sign up on Vision</a:t>
            </a:r>
          </a:p>
          <a:p>
            <a:pPr lvl="1"/>
            <a:r>
              <a:rPr lang="en-GB" dirty="0" smtClean="0"/>
              <a:t>CW1 Released next week</a:t>
            </a:r>
          </a:p>
          <a:p>
            <a:r>
              <a:rPr lang="en-GB" dirty="0" smtClean="0"/>
              <a:t>Extra bit added to each c/w for MSc students</a:t>
            </a:r>
          </a:p>
          <a:p>
            <a:r>
              <a:rPr lang="en-GB" dirty="0"/>
              <a:t>Weeks 6-10 Weekly Class Exercises on Vision– no marks but you must complete them!</a:t>
            </a:r>
          </a:p>
          <a:p>
            <a:endParaRPr lang="en-GB" dirty="0" smtClean="0"/>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a:t>
            </a:fld>
            <a:endParaRPr lang="en-GB" dirty="0"/>
          </a:p>
        </p:txBody>
      </p:sp>
    </p:spTree>
    <p:extLst>
      <p:ext uri="{BB962C8B-B14F-4D97-AF65-F5344CB8AC3E}">
        <p14:creationId xmlns:p14="http://schemas.microsoft.com/office/powerpoint/2010/main" val="226518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Coursework Software</a:t>
            </a:r>
            <a:endParaRPr lang="en-GB" dirty="0"/>
          </a:p>
        </p:txBody>
      </p:sp>
      <p:sp>
        <p:nvSpPr>
          <p:cNvPr id="3" name="Content Placeholder 2"/>
          <p:cNvSpPr>
            <a:spLocks noGrp="1"/>
          </p:cNvSpPr>
          <p:nvPr>
            <p:ph idx="1"/>
          </p:nvPr>
        </p:nvSpPr>
        <p:spPr/>
        <p:txBody>
          <a:bodyPr/>
          <a:lstStyle/>
          <a:p>
            <a:r>
              <a:rPr lang="en-GB" dirty="0" smtClean="0"/>
              <a:t>Using WEKA 3</a:t>
            </a:r>
          </a:p>
          <a:p>
            <a:r>
              <a:rPr lang="en-GB" dirty="0" smtClean="0"/>
              <a:t>Available on Linux</a:t>
            </a:r>
          </a:p>
          <a:p>
            <a:r>
              <a:rPr lang="en-GB" dirty="0" smtClean="0">
                <a:hlinkClick r:id="rId3"/>
              </a:rPr>
              <a:t>http://www.cs.waikato.ac.nz/ml/weka/</a:t>
            </a:r>
            <a:endParaRPr lang="en-GB" dirty="0" smtClean="0"/>
          </a:p>
          <a:p>
            <a:r>
              <a:rPr lang="en-GB" dirty="0" smtClean="0"/>
              <a:t>Online tutorials and MOOCS</a:t>
            </a:r>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dirty="0" smtClean="0"/>
              <a:t>F20/21DL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5</a:t>
            </a:fld>
            <a:endParaRPr lang="en-GB" dirty="0"/>
          </a:p>
        </p:txBody>
      </p:sp>
    </p:spTree>
    <p:extLst>
      <p:ext uri="{BB962C8B-B14F-4D97-AF65-F5344CB8AC3E}">
        <p14:creationId xmlns:p14="http://schemas.microsoft.com/office/powerpoint/2010/main" val="206798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Textbook</a:t>
            </a:r>
            <a:endParaRPr lang="en-GB" dirty="0"/>
          </a:p>
        </p:txBody>
      </p:sp>
      <p:pic>
        <p:nvPicPr>
          <p:cNvPr id="1026"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539552" y="1124744"/>
            <a:ext cx="314325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sz="half" idx="2"/>
          </p:nvPr>
        </p:nvSpPr>
        <p:spPr/>
        <p:txBody>
          <a:bodyPr/>
          <a:lstStyle/>
          <a:p>
            <a:r>
              <a:rPr lang="en-GB" b="1" dirty="0" smtClean="0"/>
              <a:t>Data Mining: Practical Machine Learning Tools and Techniques, 3</a:t>
            </a:r>
            <a:r>
              <a:rPr lang="en-GB" b="1" baseline="30000" dirty="0" smtClean="0"/>
              <a:t>rd</a:t>
            </a:r>
            <a:r>
              <a:rPr lang="en-GB" b="1" dirty="0" smtClean="0"/>
              <a:t> Edition  </a:t>
            </a:r>
            <a:r>
              <a:rPr lang="en-GB" dirty="0" smtClean="0"/>
              <a:t>Ian H. Witten, </a:t>
            </a:r>
            <a:r>
              <a:rPr lang="en-GB" dirty="0" err="1" smtClean="0"/>
              <a:t>Eibe</a:t>
            </a:r>
            <a:r>
              <a:rPr lang="en-GB" dirty="0" smtClean="0"/>
              <a:t> Frank and Mark A Hall, Elsevier 2011</a:t>
            </a:r>
          </a:p>
          <a:p>
            <a:r>
              <a:rPr lang="en-GB" dirty="0" smtClean="0"/>
              <a:t>Sections on WEKA 3</a:t>
            </a:r>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6</a:t>
            </a:fld>
            <a:endParaRPr lang="en-GB" dirty="0"/>
          </a:p>
        </p:txBody>
      </p:sp>
    </p:spTree>
    <p:extLst>
      <p:ext uri="{BB962C8B-B14F-4D97-AF65-F5344CB8AC3E}">
        <p14:creationId xmlns:p14="http://schemas.microsoft.com/office/powerpoint/2010/main" val="12152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Textbook</a:t>
            </a:r>
            <a:endParaRPr lang="en-GB" dirty="0"/>
          </a:p>
        </p:txBody>
      </p:sp>
      <p:pic>
        <p:nvPicPr>
          <p:cNvPr id="1026"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539552" y="1124744"/>
            <a:ext cx="314325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sz="half" idx="2"/>
          </p:nvPr>
        </p:nvSpPr>
        <p:spPr/>
        <p:txBody>
          <a:bodyPr/>
          <a:lstStyle/>
          <a:p>
            <a:r>
              <a:rPr lang="en-GB" b="1" dirty="0" smtClean="0"/>
              <a:t>Data Mining: Practical Machine Learning Tools and Techniques, 3</a:t>
            </a:r>
            <a:r>
              <a:rPr lang="en-GB" b="1" baseline="30000" dirty="0" smtClean="0"/>
              <a:t>rd</a:t>
            </a:r>
            <a:r>
              <a:rPr lang="en-GB" b="1" dirty="0" smtClean="0"/>
              <a:t> Edition  </a:t>
            </a:r>
            <a:r>
              <a:rPr lang="en-GB" dirty="0" smtClean="0"/>
              <a:t>Ian H. Witten, </a:t>
            </a:r>
            <a:r>
              <a:rPr lang="en-GB" dirty="0" err="1" smtClean="0"/>
              <a:t>Eibe</a:t>
            </a:r>
            <a:r>
              <a:rPr lang="en-GB" dirty="0" smtClean="0"/>
              <a:t> Frank and Mark A Hall, Elsevier 2011</a:t>
            </a:r>
          </a:p>
          <a:p>
            <a:r>
              <a:rPr lang="en-GB" dirty="0" smtClean="0"/>
              <a:t>Sections on WEKA 3</a:t>
            </a:r>
          </a:p>
          <a:p>
            <a:r>
              <a:rPr lang="en-GB" dirty="0" smtClean="0"/>
              <a:t>New 4</a:t>
            </a:r>
            <a:r>
              <a:rPr lang="en-GB" baseline="30000" dirty="0" smtClean="0"/>
              <a:t>th</a:t>
            </a:r>
            <a:r>
              <a:rPr lang="en-GB" dirty="0" smtClean="0"/>
              <a:t> Edition</a:t>
            </a:r>
          </a:p>
          <a:p>
            <a:pPr lvl="1"/>
            <a:r>
              <a:rPr lang="en-GB" dirty="0" smtClean="0"/>
              <a:t>“Deep learning”</a:t>
            </a:r>
          </a:p>
        </p:txBody>
      </p:sp>
      <p:sp>
        <p:nvSpPr>
          <p:cNvPr id="4" name="Date Placeholder 3"/>
          <p:cNvSpPr>
            <a:spLocks noGrp="1"/>
          </p:cNvSpPr>
          <p:nvPr>
            <p:ph type="dt" sz="half" idx="10"/>
          </p:nvPr>
        </p:nvSpPr>
        <p:spPr/>
        <p:txBody>
          <a:bodyPr/>
          <a:lstStyle/>
          <a:p>
            <a:fld id="{1C8E3653-448B-40DA-AD95-09764B99956D}" type="datetime1">
              <a:rPr lang="en-GB" smtClean="0"/>
              <a:pPr/>
              <a:t>13/09/2018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7</a:t>
            </a:fld>
            <a:endParaRPr lang="en-GB" dirty="0"/>
          </a:p>
        </p:txBody>
      </p:sp>
      <p:pic>
        <p:nvPicPr>
          <p:cNvPr id="3" name="Picture 2" descr="https://images-na.ssl-images-amazon.com/images/I/61kiYmLL8PL._SX403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717032"/>
            <a:ext cx="2304256" cy="284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78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fontScale="92500" lnSpcReduction="10000"/>
          </a:bodyPr>
          <a:lstStyle/>
          <a:p>
            <a:r>
              <a:rPr lang="en-GB" dirty="0" smtClean="0"/>
              <a:t>Part 1</a:t>
            </a:r>
          </a:p>
          <a:p>
            <a:r>
              <a:rPr lang="en-GB" dirty="0" smtClean="0"/>
              <a:t>Introduction &amp; Terminology</a:t>
            </a:r>
          </a:p>
          <a:p>
            <a:r>
              <a:rPr lang="en-GB" dirty="0" smtClean="0"/>
              <a:t>Input Preparation</a:t>
            </a:r>
          </a:p>
          <a:p>
            <a:r>
              <a:rPr lang="en-GB" dirty="0" smtClean="0"/>
              <a:t>Output  - Knowledge Representations</a:t>
            </a:r>
          </a:p>
          <a:p>
            <a:r>
              <a:rPr lang="en-GB" dirty="0" smtClean="0"/>
              <a:t>Algorithms and Basic Statistics</a:t>
            </a:r>
          </a:p>
          <a:p>
            <a:r>
              <a:rPr lang="en-GB" dirty="0" smtClean="0"/>
              <a:t>Evaluation</a:t>
            </a:r>
          </a:p>
          <a:p>
            <a:r>
              <a:rPr lang="en-GB" dirty="0" smtClean="0"/>
              <a:t>Coursework 1</a:t>
            </a:r>
          </a:p>
          <a:p>
            <a:endParaRPr lang="en-GB" dirty="0"/>
          </a:p>
        </p:txBody>
      </p:sp>
      <p:sp>
        <p:nvSpPr>
          <p:cNvPr id="4" name="Content Placeholder 3"/>
          <p:cNvSpPr>
            <a:spLocks noGrp="1"/>
          </p:cNvSpPr>
          <p:nvPr>
            <p:ph sz="half" idx="2"/>
          </p:nvPr>
        </p:nvSpPr>
        <p:spPr/>
        <p:txBody>
          <a:bodyPr>
            <a:normAutofit fontScale="92500" lnSpcReduction="10000"/>
          </a:bodyPr>
          <a:lstStyle/>
          <a:p>
            <a:r>
              <a:rPr lang="en-GB" dirty="0" smtClean="0"/>
              <a:t>Part 2</a:t>
            </a:r>
          </a:p>
          <a:p>
            <a:r>
              <a:rPr lang="en-GB" dirty="0" smtClean="0"/>
              <a:t>4 learning approaches</a:t>
            </a:r>
          </a:p>
          <a:p>
            <a:pPr lvl="1"/>
            <a:r>
              <a:rPr lang="en-GB" dirty="0" smtClean="0"/>
              <a:t>Probability: Bayesian Networks</a:t>
            </a:r>
          </a:p>
          <a:p>
            <a:pPr lvl="1"/>
            <a:r>
              <a:rPr lang="en-GB" dirty="0" smtClean="0"/>
              <a:t>Unsupervised Learning: Clustering</a:t>
            </a:r>
          </a:p>
          <a:p>
            <a:pPr lvl="1"/>
            <a:r>
              <a:rPr lang="en-GB" dirty="0" smtClean="0"/>
              <a:t>Supervised Linear Learning: Decision Trees</a:t>
            </a:r>
          </a:p>
          <a:p>
            <a:pPr lvl="1"/>
            <a:r>
              <a:rPr lang="en-GB" dirty="0"/>
              <a:t>Supervised </a:t>
            </a:r>
            <a:r>
              <a:rPr lang="en-GB" dirty="0" smtClean="0"/>
              <a:t>Non-Linear </a:t>
            </a:r>
            <a:r>
              <a:rPr lang="en-GB" dirty="0"/>
              <a:t>Learning: </a:t>
            </a:r>
            <a:r>
              <a:rPr lang="en-GB" dirty="0" smtClean="0"/>
              <a:t>Neural Networks</a:t>
            </a:r>
          </a:p>
          <a:p>
            <a:r>
              <a:rPr lang="en-GB" dirty="0" err="1" smtClean="0"/>
              <a:t>Courseworks</a:t>
            </a:r>
            <a:r>
              <a:rPr lang="en-GB" dirty="0" smtClean="0"/>
              <a:t> 2 &amp; 3</a:t>
            </a:r>
          </a:p>
          <a:p>
            <a:pPr lvl="1"/>
            <a:endParaRPr lang="en-GB" dirty="0" smtClean="0"/>
          </a:p>
          <a:p>
            <a:endParaRPr lang="en-GB" dirty="0" smtClean="0"/>
          </a:p>
          <a:p>
            <a:endParaRPr lang="en-GB" dirty="0" smtClean="0"/>
          </a:p>
          <a:p>
            <a:endParaRPr lang="en-GB" dirty="0" smtClean="0"/>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a:xfrm>
            <a:off x="2585120" y="6363271"/>
            <a:ext cx="3968080" cy="365125"/>
          </a:xfrm>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8</a:t>
            </a:fld>
            <a:endParaRPr lang="en-GB"/>
          </a:p>
        </p:txBody>
      </p:sp>
    </p:spTree>
    <p:extLst>
      <p:ext uri="{BB962C8B-B14F-4D97-AF65-F5344CB8AC3E}">
        <p14:creationId xmlns:p14="http://schemas.microsoft.com/office/powerpoint/2010/main" val="3090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This lecture</a:t>
            </a:r>
            <a:endParaRPr lang="en-GB" dirty="0"/>
          </a:p>
        </p:txBody>
      </p:sp>
      <p:sp>
        <p:nvSpPr>
          <p:cNvPr id="9" name="Content Placeholder 8"/>
          <p:cNvSpPr>
            <a:spLocks noGrp="1"/>
          </p:cNvSpPr>
          <p:nvPr>
            <p:ph idx="1"/>
          </p:nvPr>
        </p:nvSpPr>
        <p:spPr/>
        <p:txBody>
          <a:bodyPr>
            <a:normAutofit/>
          </a:bodyPr>
          <a:lstStyle/>
          <a:p>
            <a:r>
              <a:rPr lang="en-GB" dirty="0" smtClean="0"/>
              <a:t>What can we do with data?</a:t>
            </a:r>
          </a:p>
          <a:p>
            <a:r>
              <a:rPr lang="en-GB" dirty="0" smtClean="0"/>
              <a:t>Where does data come from?</a:t>
            </a:r>
          </a:p>
          <a:p>
            <a:r>
              <a:rPr lang="en-GB" dirty="0" smtClean="0"/>
              <a:t>What should we do with data?</a:t>
            </a:r>
          </a:p>
          <a:p>
            <a:endParaRPr lang="en-GB" dirty="0" smtClean="0"/>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pPr/>
              <a:t>13/09/2018</a:t>
            </a:fld>
            <a:endParaRPr lang="en-GB"/>
          </a:p>
        </p:txBody>
      </p:sp>
      <p:sp>
        <p:nvSpPr>
          <p:cNvPr id="6" name="Footer Placeholder 5"/>
          <p:cNvSpPr>
            <a:spLocks noGrp="1"/>
          </p:cNvSpPr>
          <p:nvPr>
            <p:ph type="ftr" sz="quarter" idx="11"/>
          </p:nvPr>
        </p:nvSpPr>
        <p:spPr/>
        <p:txBody>
          <a:bodyPr/>
          <a:lstStyle/>
          <a:p>
            <a:r>
              <a:rPr lang="sv-SE" dirty="0" smtClean="0"/>
              <a:t>F20/21DL Diana Bental &amp; Ekaterina Komendatskaya</a:t>
            </a:r>
            <a:endParaRPr lang="en-GB" dirty="0"/>
          </a:p>
        </p:txBody>
      </p:sp>
      <p:sp>
        <p:nvSpPr>
          <p:cNvPr id="7" name="Slide Number Placeholder 6"/>
          <p:cNvSpPr>
            <a:spLocks noGrp="1"/>
          </p:cNvSpPr>
          <p:nvPr>
            <p:ph type="sldNum" sz="quarter" idx="12"/>
          </p:nvPr>
        </p:nvSpPr>
        <p:spPr/>
        <p:txBody>
          <a:bodyPr/>
          <a:lstStyle/>
          <a:p>
            <a:fld id="{0D682131-CC8D-4B15-97F7-5EF668F3F1F2}" type="slidenum">
              <a:rPr lang="en-GB" smtClean="0"/>
              <a:pPr/>
              <a:t>9</a:t>
            </a:fld>
            <a:endParaRPr lang="en-GB"/>
          </a:p>
        </p:txBody>
      </p:sp>
    </p:spTree>
    <p:extLst>
      <p:ext uri="{BB962C8B-B14F-4D97-AF65-F5344CB8AC3E}">
        <p14:creationId xmlns:p14="http://schemas.microsoft.com/office/powerpoint/2010/main" val="2718617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2782</Words>
  <Application>Microsoft Office PowerPoint</Application>
  <PresentationFormat>On-screen Show (4:3)</PresentationFormat>
  <Paragraphs>439</Paragraphs>
  <Slides>35</Slides>
  <Notes>35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38" baseType="lpstr">
      <vt:lpstr>Arial</vt:lpstr>
      <vt:lpstr>Calibri</vt:lpstr>
      <vt:lpstr>Office Theme</vt:lpstr>
      <vt:lpstr>F20/21DL Data Mining and Machine Learning</vt:lpstr>
      <vt:lpstr>PowerPoint Presentation</vt:lpstr>
      <vt:lpstr>Mechanics</vt:lpstr>
      <vt:lpstr>Module assessment</vt:lpstr>
      <vt:lpstr>Coursework Software</vt:lpstr>
      <vt:lpstr>Course Textbook</vt:lpstr>
      <vt:lpstr>Course Textbook</vt:lpstr>
      <vt:lpstr>PowerPoint Presentation</vt:lpstr>
      <vt:lpstr>This lecture</vt:lpstr>
      <vt:lpstr>Data Mining and Machine Learning– Why are they important?</vt:lpstr>
      <vt:lpstr>What can we do with data?</vt:lpstr>
      <vt:lpstr>We can, but …</vt:lpstr>
      <vt:lpstr>More interesting things that can be done with data</vt:lpstr>
      <vt:lpstr>Data Mining - Definition &amp; Goal</vt:lpstr>
      <vt:lpstr>Some examples of large databases</vt:lpstr>
      <vt:lpstr>Like this …</vt:lpstr>
      <vt:lpstr>and this…</vt:lpstr>
      <vt:lpstr>Data Mining &amp; Machine Learning</vt:lpstr>
      <vt:lpstr>Philosophy – Can machines “learn”?</vt:lpstr>
      <vt:lpstr>Data Mining and Machine Learning</vt:lpstr>
      <vt:lpstr>Some applications in the field</vt:lpstr>
      <vt:lpstr>1. Processing loan applications (American Express)</vt:lpstr>
      <vt:lpstr>Enter machine learning….</vt:lpstr>
      <vt:lpstr>2. Screening images</vt:lpstr>
      <vt:lpstr>Enter machine learning…</vt:lpstr>
      <vt:lpstr>3. Marketing and sales</vt:lpstr>
      <vt:lpstr>More marketing and sales</vt:lpstr>
      <vt:lpstr>.... and many more</vt:lpstr>
      <vt:lpstr>(Some) Ethics of Data Mining</vt:lpstr>
      <vt:lpstr>Ethics of Data Mining</vt:lpstr>
      <vt:lpstr>Garbage in, garbage out….</vt:lpstr>
      <vt:lpstr>Data Warehouse </vt:lpstr>
      <vt:lpstr>Data Warehousing</vt:lpstr>
      <vt:lpstr>Take away</vt:lpstr>
      <vt:lpstr>Friday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F20DL Data Mining and Machine Learning</dc:title>
  <dc:creator>Diana S Bental</dc:creator>
  <cp:lastModifiedBy>Bental, Diana S</cp:lastModifiedBy>
  <cp:revision>73</cp:revision>
  <cp:lastPrinted>2018-09-13T09:47:10Z</cp:lastPrinted>
  <dcterms:created xsi:type="dcterms:W3CDTF">2016-08-24T13:10:34Z</dcterms:created>
  <dcterms:modified xsi:type="dcterms:W3CDTF">2018-09-13T14:51:09Z</dcterms:modified>
</cp:coreProperties>
</file>