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7" r:id="rId3"/>
    <p:sldId id="301" r:id="rId4"/>
    <p:sldId id="302" r:id="rId5"/>
    <p:sldId id="303" r:id="rId6"/>
    <p:sldId id="304" r:id="rId7"/>
    <p:sldId id="305" r:id="rId8"/>
    <p:sldId id="306" r:id="rId9"/>
    <p:sldId id="308" r:id="rId10"/>
    <p:sldId id="307" r:id="rId11"/>
    <p:sldId id="309" r:id="rId12"/>
    <p:sldId id="310" r:id="rId13"/>
    <p:sldId id="258" r:id="rId14"/>
    <p:sldId id="284" r:id="rId15"/>
    <p:sldId id="288" r:id="rId16"/>
    <p:sldId id="259" r:id="rId17"/>
    <p:sldId id="289" r:id="rId18"/>
    <p:sldId id="290" r:id="rId19"/>
    <p:sldId id="260" r:id="rId20"/>
    <p:sldId id="285" r:id="rId21"/>
    <p:sldId id="291" r:id="rId22"/>
    <p:sldId id="261" r:id="rId23"/>
    <p:sldId id="286" r:id="rId24"/>
    <p:sldId id="266" r:id="rId25"/>
    <p:sldId id="267" r:id="rId26"/>
    <p:sldId id="269" r:id="rId27"/>
    <p:sldId id="270" r:id="rId28"/>
    <p:sldId id="272" r:id="rId29"/>
    <p:sldId id="273" r:id="rId30"/>
    <p:sldId id="271" r:id="rId31"/>
    <p:sldId id="280" r:id="rId32"/>
    <p:sldId id="274" r:id="rId33"/>
    <p:sldId id="279" r:id="rId34"/>
    <p:sldId id="312" r:id="rId35"/>
    <p:sldId id="292" r:id="rId36"/>
    <p:sldId id="293" r:id="rId37"/>
    <p:sldId id="311" r:id="rId38"/>
    <p:sldId id="31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3" autoAdjust="0"/>
    <p:restoredTop sz="70957" autoAdjust="0"/>
  </p:normalViewPr>
  <p:slideViewPr>
    <p:cSldViewPr showGuides="1">
      <p:cViewPr varScale="1">
        <p:scale>
          <a:sx n="46" d="100"/>
          <a:sy n="46" d="100"/>
        </p:scale>
        <p:origin x="210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2F209-1F52-4C24-B3BD-AE8A1AB0E0EE}" type="datetimeFigureOut">
              <a:rPr lang="en-GB" smtClean="0"/>
              <a:t>08/09/2018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8EEDE3-63EA-4689-A5E9-5765C8795514}" type="slidenum">
              <a:rPr lang="en-GB" smtClean="0"/>
              <a:t>‹#›</a:t>
            </a:fld>
            <a:endParaRPr lang="en-GB"/>
          </a:p>
        </p:txBody>
      </p:sp>
    </p:spTree>
    <p:extLst>
      <p:ext uri="{BB962C8B-B14F-4D97-AF65-F5344CB8AC3E}">
        <p14:creationId xmlns:p14="http://schemas.microsoft.com/office/powerpoint/2010/main" val="327669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a:t>
            </a:fld>
            <a:endParaRPr lang="en-GB"/>
          </a:p>
        </p:txBody>
      </p:sp>
    </p:spTree>
    <p:extLst>
      <p:ext uri="{BB962C8B-B14F-4D97-AF65-F5344CB8AC3E}">
        <p14:creationId xmlns:p14="http://schemas.microsoft.com/office/powerpoint/2010/main" val="3521208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24 items</a:t>
            </a:r>
          </a:p>
          <a:p>
            <a:r>
              <a:rPr lang="en-GB" baseline="0" dirty="0" smtClean="0"/>
              <a:t>24 lines; there are 3 x 2 x 2 x 2 = 24 combinations of attribute values; the table has one line for each combination.</a:t>
            </a:r>
          </a:p>
          <a:p>
            <a:r>
              <a:rPr lang="en-GB" dirty="0" smtClean="0"/>
              <a:t>In</a:t>
            </a:r>
            <a:r>
              <a:rPr lang="en-GB" baseline="0" dirty="0" smtClean="0"/>
              <a:t> the full database, there are no missing combinations of values.</a:t>
            </a:r>
          </a:p>
          <a:p>
            <a:r>
              <a:rPr lang="en-GB" baseline="0" dirty="0" smtClean="0"/>
              <a:t>All the values are clear-cut – categorical, no numbers</a:t>
            </a:r>
          </a:p>
          <a:p>
            <a:r>
              <a:rPr lang="en-GB" baseline="0" dirty="0" smtClean="0"/>
              <a:t>No contradictory examples</a:t>
            </a:r>
            <a:endParaRPr lang="en-GB" dirty="0" smtClean="0"/>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15</a:t>
            </a:fld>
            <a:endParaRPr lang="en-GB"/>
          </a:p>
        </p:txBody>
      </p:sp>
    </p:spTree>
    <p:extLst>
      <p:ext uri="{BB962C8B-B14F-4D97-AF65-F5344CB8AC3E}">
        <p14:creationId xmlns:p14="http://schemas.microsoft.com/office/powerpoint/2010/main" val="299090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Derive</a:t>
            </a:r>
            <a:r>
              <a:rPr lang="en-GB" baseline="0" dirty="0" smtClean="0"/>
              <a:t> rules for giving prescriptions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rules were derived from the full database</a:t>
            </a:r>
          </a:p>
          <a:p>
            <a:r>
              <a:rPr lang="en-GB" baseline="0" dirty="0" smtClean="0"/>
              <a:t>Rules that summarise the data – don’t tell us anything extra – though they do let us know that (as far as we know) the spectacle prescription doesn’t matter</a:t>
            </a:r>
            <a:endParaRPr lang="en-GB" dirty="0" smtClean="0"/>
          </a:p>
          <a:p>
            <a:r>
              <a:rPr lang="en-GB" baseline="0" dirty="0" smtClean="0"/>
              <a:t>Do we still have complete data? No missing values but there are missing lines; Young/Astigmatism; should we recommend Hard lenses? Data doesn’t say</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Could also create decision trees – see these later</a:t>
            </a:r>
          </a:p>
          <a:p>
            <a:endParaRPr lang="en-GB" baseline="0" dirty="0" smtClean="0"/>
          </a:p>
        </p:txBody>
      </p:sp>
      <p:sp>
        <p:nvSpPr>
          <p:cNvPr id="4" name="Slide Number Placeholder 3"/>
          <p:cNvSpPr>
            <a:spLocks noGrp="1"/>
          </p:cNvSpPr>
          <p:nvPr>
            <p:ph type="sldNum" sz="quarter" idx="10"/>
          </p:nvPr>
        </p:nvSpPr>
        <p:spPr/>
        <p:txBody>
          <a:bodyPr/>
          <a:lstStyle/>
          <a:p>
            <a:fld id="{928EEDE3-63EA-4689-A5E9-5765C8795514}" type="slidenum">
              <a:rPr lang="en-GB" smtClean="0"/>
              <a:t>16</a:t>
            </a:fld>
            <a:endParaRPr lang="en-GB"/>
          </a:p>
        </p:txBody>
      </p:sp>
    </p:spTree>
    <p:extLst>
      <p:ext uri="{BB962C8B-B14F-4D97-AF65-F5344CB8AC3E}">
        <p14:creationId xmlns:p14="http://schemas.microsoft.com/office/powerpoint/2010/main" val="2105845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17</a:t>
            </a:fld>
            <a:endParaRPr lang="en-GB"/>
          </a:p>
        </p:txBody>
      </p:sp>
    </p:spTree>
    <p:extLst>
      <p:ext uri="{BB962C8B-B14F-4D97-AF65-F5344CB8AC3E}">
        <p14:creationId xmlns:p14="http://schemas.microsoft.com/office/powerpoint/2010/main" val="4129674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Machine learning research</a:t>
            </a:r>
            <a:r>
              <a:rPr lang="en-GB" baseline="0" dirty="0" smtClean="0"/>
              <a:t> started from aim</a:t>
            </a:r>
            <a:r>
              <a:rPr lang="en-GB" dirty="0" smtClean="0"/>
              <a:t> to compress chess</a:t>
            </a:r>
            <a:r>
              <a:rPr lang="en-GB" baseline="0" dirty="0" smtClean="0"/>
              <a:t> end-games into a smaller easily searchable structure – used a decision tree</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18</a:t>
            </a:fld>
            <a:endParaRPr lang="en-GB"/>
          </a:p>
        </p:txBody>
      </p:sp>
    </p:spTree>
    <p:extLst>
      <p:ext uri="{BB962C8B-B14F-4D97-AF65-F5344CB8AC3E}">
        <p14:creationId xmlns:p14="http://schemas.microsoft.com/office/powerpoint/2010/main" val="2285370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Demonstration example</a:t>
            </a:r>
          </a:p>
          <a:p>
            <a:r>
              <a:rPr lang="en-GB" baseline="0" dirty="0" smtClean="0"/>
              <a:t>Sample from a larger set with 15 lines of data</a:t>
            </a:r>
          </a:p>
          <a:p>
            <a:r>
              <a:rPr lang="en-GB" baseline="0" dirty="0" smtClean="0"/>
              <a:t>Five columns or attributes</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19</a:t>
            </a:fld>
            <a:endParaRPr lang="en-GB"/>
          </a:p>
        </p:txBody>
      </p:sp>
    </p:spTree>
    <p:extLst>
      <p:ext uri="{BB962C8B-B14F-4D97-AF65-F5344CB8AC3E}">
        <p14:creationId xmlns:p14="http://schemas.microsoft.com/office/powerpoint/2010/main" val="2650997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rules – try them</a:t>
            </a:r>
            <a:r>
              <a:rPr lang="en-GB" baseline="0" dirty="0" smtClean="0"/>
              <a:t> in turn – decision list</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20</a:t>
            </a:fld>
            <a:endParaRPr lang="en-GB"/>
          </a:p>
        </p:txBody>
      </p:sp>
    </p:spTree>
    <p:extLst>
      <p:ext uri="{BB962C8B-B14F-4D97-AF65-F5344CB8AC3E}">
        <p14:creationId xmlns:p14="http://schemas.microsoft.com/office/powerpoint/2010/main" val="2650997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create</a:t>
            </a:r>
            <a:r>
              <a:rPr lang="en-GB" baseline="0" dirty="0" smtClean="0"/>
              <a:t> inequalities:  humidity &gt; 83  or &lt;= 83 rather than high / normal; Temperature &lt; 80 &gt;= 80 mild/hot</a:t>
            </a:r>
          </a:p>
          <a:p>
            <a:r>
              <a:rPr lang="en-GB" baseline="0" dirty="0" smtClean="0"/>
              <a:t>Where are the boundaries? More complex process</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21</a:t>
            </a:fld>
            <a:endParaRPr lang="en-GB"/>
          </a:p>
        </p:txBody>
      </p:sp>
    </p:spTree>
    <p:extLst>
      <p:ext uri="{BB962C8B-B14F-4D97-AF65-F5344CB8AC3E}">
        <p14:creationId xmlns:p14="http://schemas.microsoft.com/office/powerpoint/2010/main" val="2072438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rules are</a:t>
            </a:r>
            <a:r>
              <a:rPr lang="en-GB" baseline="0" dirty="0" smtClean="0"/>
              <a:t> correct; they make no false predictions</a:t>
            </a:r>
          </a:p>
          <a:p>
            <a:r>
              <a:rPr lang="en-GB" baseline="0" dirty="0" smtClean="0"/>
              <a:t>Rules that only apply to one instance are not much use in reality, often likely to be wrong</a:t>
            </a:r>
          </a:p>
          <a:p>
            <a:r>
              <a:rPr lang="en-GB" baseline="0" dirty="0" smtClean="0"/>
              <a:t>On the full set (with 14 data instances or lines) you can get 60 rules that apply to two or more instances</a:t>
            </a:r>
          </a:p>
          <a:p>
            <a:r>
              <a:rPr lang="en-GB" baseline="0" dirty="0" smtClean="0"/>
              <a:t>If you allow rules that are not 100 per cent correct you can get many more</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22</a:t>
            </a:fld>
            <a:endParaRPr lang="en-GB"/>
          </a:p>
        </p:txBody>
      </p:sp>
    </p:spTree>
    <p:extLst>
      <p:ext uri="{BB962C8B-B14F-4D97-AF65-F5344CB8AC3E}">
        <p14:creationId xmlns:p14="http://schemas.microsoft.com/office/powerpoint/2010/main" val="1315471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rules are</a:t>
            </a:r>
            <a:r>
              <a:rPr lang="en-GB" baseline="0" dirty="0" smtClean="0"/>
              <a:t> correct; they make no false predictions</a:t>
            </a:r>
          </a:p>
          <a:p>
            <a:r>
              <a:rPr lang="en-GB" baseline="0" dirty="0" smtClean="0"/>
              <a:t>Rules that only apply to one instance are not much use in reality, often likely to be wrong</a:t>
            </a:r>
          </a:p>
          <a:p>
            <a:r>
              <a:rPr lang="en-GB" baseline="0" dirty="0" smtClean="0"/>
              <a:t>On the full set (with 14 data instances or lines) you can get 60 rules that apply to two or more instances</a:t>
            </a:r>
          </a:p>
          <a:p>
            <a:r>
              <a:rPr lang="en-GB" baseline="0" dirty="0" smtClean="0"/>
              <a:t>If you allow rules that are not 100 per cent correct you can get many more</a:t>
            </a:r>
          </a:p>
          <a:p>
            <a:r>
              <a:rPr lang="en-GB" baseline="0" dirty="0" smtClean="0"/>
              <a:t>Used in market basket analysis – if customers buy bread and cheese then they are more likely to buy butter as well (than if they buy just bread or cheese)</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23</a:t>
            </a:fld>
            <a:endParaRPr lang="en-GB"/>
          </a:p>
        </p:txBody>
      </p:sp>
    </p:spTree>
    <p:extLst>
      <p:ext uri="{BB962C8B-B14F-4D97-AF65-F5344CB8AC3E}">
        <p14:creationId xmlns:p14="http://schemas.microsoft.com/office/powerpoint/2010/main" val="131547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concise and clearer than rules; Easily visualised</a:t>
            </a:r>
          </a:p>
          <a:p>
            <a:r>
              <a:rPr lang="en-GB" dirty="0" smtClean="0"/>
              <a:t>First</a:t>
            </a:r>
            <a:r>
              <a:rPr lang="en-GB" baseline="0" dirty="0" smtClean="0"/>
              <a:t> test Tear Production; then Astigmatism; then Spectacle Prescription</a:t>
            </a:r>
          </a:p>
          <a:p>
            <a:r>
              <a:rPr lang="en-GB" baseline="0" dirty="0" smtClean="0"/>
              <a:t>Eventually reach a leaf</a:t>
            </a:r>
          </a:p>
          <a:p>
            <a:r>
              <a:rPr lang="en-GB" baseline="0" dirty="0" smtClean="0"/>
              <a:t>This time it doesn’t rely on age – might not be perfect</a:t>
            </a:r>
          </a:p>
          <a:p>
            <a:r>
              <a:rPr lang="en-GB" baseline="0" dirty="0" smtClean="0"/>
              <a:t>Rules vs trees format – which is best? Later</a:t>
            </a:r>
          </a:p>
        </p:txBody>
      </p:sp>
      <p:sp>
        <p:nvSpPr>
          <p:cNvPr id="4" name="Slide Number Placeholder 3"/>
          <p:cNvSpPr>
            <a:spLocks noGrp="1"/>
          </p:cNvSpPr>
          <p:nvPr>
            <p:ph type="sldNum" sz="quarter" idx="10"/>
          </p:nvPr>
        </p:nvSpPr>
        <p:spPr/>
        <p:txBody>
          <a:bodyPr/>
          <a:lstStyle/>
          <a:p>
            <a:fld id="{928EEDE3-63EA-4689-A5E9-5765C8795514}" type="slidenum">
              <a:rPr lang="en-GB" smtClean="0"/>
              <a:t>24</a:t>
            </a:fld>
            <a:endParaRPr lang="en-GB"/>
          </a:p>
        </p:txBody>
      </p:sp>
    </p:spTree>
    <p:extLst>
      <p:ext uri="{BB962C8B-B14F-4D97-AF65-F5344CB8AC3E}">
        <p14:creationId xmlns:p14="http://schemas.microsoft.com/office/powerpoint/2010/main" val="90191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are interested</a:t>
            </a:r>
            <a:r>
              <a:rPr lang="en-GB" baseline="0" dirty="0" smtClean="0"/>
              <a:t> in predicting other things – e.g. more than one attribute at a time</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6</a:t>
            </a:fld>
            <a:endParaRPr lang="en-GB"/>
          </a:p>
        </p:txBody>
      </p:sp>
    </p:spTree>
    <p:extLst>
      <p:ext uri="{BB962C8B-B14F-4D97-AF65-F5344CB8AC3E}">
        <p14:creationId xmlns:p14="http://schemas.microsoft.com/office/powerpoint/2010/main" val="3960791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classic numeric dataset : 50 examples of each of three </a:t>
            </a:r>
            <a:r>
              <a:rPr lang="en-GB" baseline="0" dirty="0" smtClean="0"/>
              <a:t>types of plants</a:t>
            </a:r>
          </a:p>
          <a:p>
            <a:r>
              <a:rPr lang="en-GB" baseline="0" dirty="0" smtClean="0"/>
              <a:t>Iris </a:t>
            </a:r>
            <a:r>
              <a:rPr lang="en-GB" baseline="0" dirty="0" err="1" smtClean="0"/>
              <a:t>Setosa</a:t>
            </a:r>
            <a:r>
              <a:rPr lang="en-GB" baseline="0" dirty="0" smtClean="0"/>
              <a:t>; Iris Versicolor; Iris </a:t>
            </a:r>
            <a:r>
              <a:rPr lang="en-GB" baseline="0" dirty="0" err="1" smtClean="0"/>
              <a:t>Virginica</a:t>
            </a:r>
            <a:endParaRPr lang="en-GB" baseline="0" dirty="0" smtClean="0"/>
          </a:p>
          <a:p>
            <a:r>
              <a:rPr lang="en-GB" baseline="0" dirty="0" smtClean="0"/>
              <a:t>Lengths and widths measured in cm</a:t>
            </a:r>
          </a:p>
          <a:p>
            <a:r>
              <a:rPr lang="en-GB" baseline="0" dirty="0" smtClean="0"/>
              <a:t>Data is all numeric you can’t say you have complete coverage</a:t>
            </a:r>
          </a:p>
          <a:p>
            <a:r>
              <a:rPr lang="en-GB" baseline="0" dirty="0" smtClean="0"/>
              <a:t>Plants naturally vary, so there will be unusual examples in the set</a:t>
            </a:r>
          </a:p>
          <a:p>
            <a:r>
              <a:rPr lang="en-GB" baseline="0" dirty="0" smtClean="0"/>
              <a:t>R.A. Fisher in the 1930s</a:t>
            </a:r>
            <a:endParaRPr lang="en-GB" dirty="0" smtClean="0"/>
          </a:p>
          <a:p>
            <a:r>
              <a:rPr lang="en-GB" dirty="0" smtClean="0"/>
              <a:t>Eventual ruleset was very cumbersome and hard to follow – can create</a:t>
            </a:r>
            <a:r>
              <a:rPr lang="en-GB" baseline="0" dirty="0" smtClean="0"/>
              <a:t> more compact rulesets with the same information</a:t>
            </a:r>
            <a:endParaRPr lang="en-GB" dirty="0" smtClean="0"/>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25</a:t>
            </a:fld>
            <a:endParaRPr lang="en-GB"/>
          </a:p>
        </p:txBody>
      </p:sp>
    </p:spTree>
    <p:extLst>
      <p:ext uri="{BB962C8B-B14F-4D97-AF65-F5344CB8AC3E}">
        <p14:creationId xmlns:p14="http://schemas.microsoft.com/office/powerpoint/2010/main" val="2084774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Labour</a:t>
            </a:r>
            <a:r>
              <a:rPr lang="en-GB" baseline="0" dirty="0" smtClean="0"/>
              <a:t> negotiations for large organisations (500 plus staff) in the business and personal services sector (teachers, nurses, police_</a:t>
            </a:r>
          </a:p>
          <a:p>
            <a:r>
              <a:rPr lang="en-GB" dirty="0" smtClean="0"/>
              <a:t>This table </a:t>
            </a:r>
            <a:r>
              <a:rPr lang="en-GB" baseline="0" dirty="0" smtClean="0"/>
              <a:t>shows the data instances in columns</a:t>
            </a:r>
          </a:p>
          <a:p>
            <a:r>
              <a:rPr lang="en-GB" baseline="0" dirty="0" smtClean="0"/>
              <a:t>It describes the attributes (column 1)  and the type or range of values they can take (column two) and then 1 column for each data instance 1, 2,3 up to 40</a:t>
            </a:r>
          </a:p>
          <a:p>
            <a:r>
              <a:rPr lang="en-GB" baseline="0" dirty="0" smtClean="0"/>
              <a:t>The final column is the class attribute – was the outcome acceptable (good) or not (bad)?</a:t>
            </a:r>
          </a:p>
          <a:p>
            <a:r>
              <a:rPr lang="en-GB" baseline="0" dirty="0" smtClean="0"/>
              <a:t>Many values unknown or missing</a:t>
            </a:r>
          </a:p>
          <a:p>
            <a:r>
              <a:rPr lang="en-GB" baseline="0" dirty="0" smtClean="0"/>
              <a:t>Very unlikely we can make an exact / perfect classification for a new example</a:t>
            </a:r>
          </a:p>
        </p:txBody>
      </p:sp>
      <p:sp>
        <p:nvSpPr>
          <p:cNvPr id="4" name="Slide Number Placeholder 3"/>
          <p:cNvSpPr>
            <a:spLocks noGrp="1"/>
          </p:cNvSpPr>
          <p:nvPr>
            <p:ph type="sldNum" sz="quarter" idx="10"/>
          </p:nvPr>
        </p:nvSpPr>
        <p:spPr/>
        <p:txBody>
          <a:bodyPr/>
          <a:lstStyle/>
          <a:p>
            <a:fld id="{928EEDE3-63EA-4689-A5E9-5765C8795514}" type="slidenum">
              <a:rPr lang="en-GB" smtClean="0"/>
              <a:t>26</a:t>
            </a:fld>
            <a:endParaRPr lang="en-GB"/>
          </a:p>
        </p:txBody>
      </p:sp>
    </p:spTree>
    <p:extLst>
      <p:ext uri="{BB962C8B-B14F-4D97-AF65-F5344CB8AC3E}">
        <p14:creationId xmlns:p14="http://schemas.microsoft.com/office/powerpoint/2010/main" val="2285576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27</a:t>
            </a:fld>
            <a:endParaRPr lang="en-GB"/>
          </a:p>
        </p:txBody>
      </p:sp>
    </p:spTree>
    <p:extLst>
      <p:ext uri="{BB962C8B-B14F-4D97-AF65-F5344CB8AC3E}">
        <p14:creationId xmlns:p14="http://schemas.microsoft.com/office/powerpoint/2010/main" val="77996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28</a:t>
            </a:fld>
            <a:endParaRPr lang="en-GB"/>
          </a:p>
        </p:txBody>
      </p:sp>
    </p:spTree>
    <p:extLst>
      <p:ext uri="{BB962C8B-B14F-4D97-AF65-F5344CB8AC3E}">
        <p14:creationId xmlns:p14="http://schemas.microsoft.com/office/powerpoint/2010/main" val="779967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working hours exceed 36 and no health or full health plan</a:t>
            </a:r>
            <a:r>
              <a:rPr lang="en-GB" baseline="0" dirty="0" smtClean="0"/>
              <a:t> then bad ; but if hours exceed 36 and half health plan then good</a:t>
            </a:r>
          </a:p>
          <a:p>
            <a:r>
              <a:rPr lang="en-GB" baseline="0" dirty="0" smtClean="0"/>
              <a:t>Because the outcomes are a compromise between two sides, accepted by both sides</a:t>
            </a:r>
          </a:p>
          <a:p>
            <a:r>
              <a:rPr lang="en-GB" dirty="0" smtClean="0"/>
              <a:t>-</a:t>
            </a:r>
          </a:p>
          <a:p>
            <a:r>
              <a:rPr lang="en-GB" dirty="0" smtClean="0"/>
              <a:t>Second</a:t>
            </a:r>
            <a:r>
              <a:rPr lang="en-GB" baseline="0" dirty="0" smtClean="0"/>
              <a:t> </a:t>
            </a:r>
            <a:r>
              <a:rPr lang="en-GB" dirty="0" smtClean="0"/>
              <a:t>example  actually does</a:t>
            </a:r>
            <a:r>
              <a:rPr lang="en-GB" baseline="0" dirty="0" smtClean="0"/>
              <a:t> </a:t>
            </a:r>
            <a:r>
              <a:rPr lang="en-GB" dirty="0" smtClean="0"/>
              <a:t>represent the data better, but this doesn’t guarantee</a:t>
            </a:r>
            <a:r>
              <a:rPr lang="en-GB" baseline="0" dirty="0" smtClean="0"/>
              <a:t> it will do a better job on a new example</a:t>
            </a:r>
            <a:endParaRPr lang="en-GB" dirty="0" smtClean="0"/>
          </a:p>
          <a:p>
            <a:r>
              <a:rPr lang="en-GB" dirty="0" smtClean="0"/>
              <a:t>Also it may be </a:t>
            </a:r>
            <a:r>
              <a:rPr lang="en-GB" dirty="0" err="1" smtClean="0"/>
              <a:t>overfitted</a:t>
            </a:r>
            <a:r>
              <a:rPr lang="en-GB" dirty="0" smtClean="0"/>
              <a:t> to the data</a:t>
            </a:r>
          </a:p>
          <a:p>
            <a:r>
              <a:rPr lang="en-GB" dirty="0" smtClean="0"/>
              <a:t>-</a:t>
            </a:r>
          </a:p>
          <a:p>
            <a:r>
              <a:rPr lang="en-GB" dirty="0" smtClean="0"/>
              <a:t>First</a:t>
            </a:r>
            <a:r>
              <a:rPr lang="en-GB" baseline="0" dirty="0" smtClean="0"/>
              <a:t> one was obtained by pruning the </a:t>
            </a:r>
            <a:r>
              <a:rPr lang="en-GB" baseline="0" dirty="0" err="1" smtClean="0"/>
              <a:t>secind</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29</a:t>
            </a:fld>
            <a:endParaRPr lang="en-GB"/>
          </a:p>
        </p:txBody>
      </p:sp>
    </p:spTree>
    <p:extLst>
      <p:ext uri="{BB962C8B-B14F-4D97-AF65-F5344CB8AC3E}">
        <p14:creationId xmlns:p14="http://schemas.microsoft.com/office/powerpoint/2010/main" val="779967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680 examples, each represents a diseased plant</a:t>
            </a:r>
          </a:p>
          <a:p>
            <a:r>
              <a:rPr lang="en-GB" dirty="0" smtClean="0"/>
              <a:t>Summarise</a:t>
            </a:r>
            <a:r>
              <a:rPr lang="en-GB" baseline="0" dirty="0" smtClean="0"/>
              <a:t> the data</a:t>
            </a:r>
          </a:p>
          <a:p>
            <a:r>
              <a:rPr lang="en-GB" baseline="0" dirty="0" smtClean="0"/>
              <a:t>35 attributes altogether – divided into Environmental, Seed, Fruit, Leaf, Stem and Leaf</a:t>
            </a:r>
            <a:endParaRPr lang="en-GB" dirty="0" smtClean="0"/>
          </a:p>
          <a:p>
            <a:r>
              <a:rPr lang="en-GB" dirty="0" smtClean="0"/>
              <a:t>Columns</a:t>
            </a:r>
            <a:r>
              <a:rPr lang="en-GB" baseline="0" dirty="0" smtClean="0"/>
              <a:t> give different attributes; number of different values for each attribute , some example values</a:t>
            </a:r>
          </a:p>
          <a:p>
            <a:r>
              <a:rPr lang="en-GB" baseline="0" dirty="0" smtClean="0"/>
              <a:t>Diagnosis is the class variable</a:t>
            </a:r>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928EEDE3-63EA-4689-A5E9-5765C8795514}" type="slidenum">
              <a:rPr lang="en-GB" smtClean="0"/>
              <a:t>30</a:t>
            </a:fld>
            <a:endParaRPr lang="en-GB"/>
          </a:p>
        </p:txBody>
      </p:sp>
    </p:spTree>
    <p:extLst>
      <p:ext uri="{BB962C8B-B14F-4D97-AF65-F5344CB8AC3E}">
        <p14:creationId xmlns:p14="http://schemas.microsoft.com/office/powerpoint/2010/main" val="195034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How often was the top-ranked diagnosis the right one?</a:t>
            </a:r>
          </a:p>
          <a:p>
            <a:r>
              <a:rPr lang="en-GB" baseline="0" dirty="0" smtClean="0"/>
              <a:t>Does this mean that the expert would have done less well than the machine if asked to look at actual plants and diagnose them?</a:t>
            </a:r>
          </a:p>
          <a:p>
            <a:r>
              <a:rPr lang="en-GB" baseline="0" dirty="0" smtClean="0"/>
              <a:t>No – the expert would look at information that isn’t available in the dataset, also may not be able express all his knowledge and experience in rules even if using only the same data</a:t>
            </a:r>
          </a:p>
          <a:p>
            <a:r>
              <a:rPr lang="en-GB" baseline="0" dirty="0" smtClean="0"/>
              <a:t>But experts aren’t always available</a:t>
            </a:r>
          </a:p>
          <a:p>
            <a:r>
              <a:rPr lang="en-GB" baseline="0" dirty="0" smtClean="0"/>
              <a:t>The expert adopted the rules</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31</a:t>
            </a:fld>
            <a:endParaRPr lang="en-GB"/>
          </a:p>
        </p:txBody>
      </p:sp>
    </p:spTree>
    <p:extLst>
      <p:ext uri="{BB962C8B-B14F-4D97-AF65-F5344CB8AC3E}">
        <p14:creationId xmlns:p14="http://schemas.microsoft.com/office/powerpoint/2010/main" val="27864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Two</a:t>
            </a:r>
            <a:r>
              <a:rPr lang="en-GB" baseline="0" dirty="0" smtClean="0"/>
              <a:t> very similar rules – second, third and fourth conditions are the same and so is the diagnosis</a:t>
            </a:r>
          </a:p>
          <a:p>
            <a:r>
              <a:rPr lang="en-GB" baseline="0" dirty="0" smtClean="0"/>
              <a:t>Abnormal stem condition, and brown stem cankers below the soil line – </a:t>
            </a:r>
            <a:r>
              <a:rPr lang="en-GB" baseline="0" dirty="0" err="1" smtClean="0"/>
              <a:t>rhisocotnia</a:t>
            </a:r>
            <a:r>
              <a:rPr lang="en-GB" baseline="0" dirty="0" smtClean="0"/>
              <a:t> root rot?</a:t>
            </a:r>
          </a:p>
          <a:p>
            <a:r>
              <a:rPr lang="en-GB" baseline="0" dirty="0" smtClean="0"/>
              <a:t>What about the first line – leaf condition is normal versus leaf malformation is absent?</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32</a:t>
            </a:fld>
            <a:endParaRPr lang="en-GB"/>
          </a:p>
        </p:txBody>
      </p:sp>
    </p:spTree>
    <p:extLst>
      <p:ext uri="{BB962C8B-B14F-4D97-AF65-F5344CB8AC3E}">
        <p14:creationId xmlns:p14="http://schemas.microsoft.com/office/powerpoint/2010/main" val="2463149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Generalisation</a:t>
            </a:r>
            <a:r>
              <a:rPr lang="en-GB" baseline="0" dirty="0" smtClean="0"/>
              <a:t> is hard to learn</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33</a:t>
            </a:fld>
            <a:endParaRPr lang="en-GB"/>
          </a:p>
        </p:txBody>
      </p:sp>
    </p:spTree>
    <p:extLst>
      <p:ext uri="{BB962C8B-B14F-4D97-AF65-F5344CB8AC3E}">
        <p14:creationId xmlns:p14="http://schemas.microsoft.com/office/powerpoint/2010/main" val="3207994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if</a:t>
            </a:r>
            <a:r>
              <a:rPr lang="en-GB" baseline="0" dirty="0" smtClean="0"/>
              <a:t> we didn’t know the classification type of the irises and we wanted to find a pattern?</a:t>
            </a:r>
          </a:p>
          <a:p>
            <a:r>
              <a:rPr lang="en-GB" baseline="0" dirty="0" smtClean="0"/>
              <a:t>We didn’t even know there were going to be exactly three different kinds of iris, we don’t know what they have in common</a:t>
            </a:r>
          </a:p>
          <a:p>
            <a:r>
              <a:rPr lang="en-GB" baseline="0" dirty="0" smtClean="0"/>
              <a:t>Cluster “similar” irises together</a:t>
            </a:r>
            <a:endParaRPr lang="en-GB" dirty="0" smtClean="0"/>
          </a:p>
          <a:p>
            <a:r>
              <a:rPr lang="en-GB" dirty="0" smtClean="0"/>
              <a:t>Figure out how many groups</a:t>
            </a:r>
            <a:r>
              <a:rPr lang="en-GB" baseline="0" dirty="0" smtClean="0"/>
              <a:t> of similar irises there are, and what feature they all have in common</a:t>
            </a:r>
          </a:p>
          <a:p>
            <a:r>
              <a:rPr lang="en-GB" baseline="0" dirty="0" smtClean="0"/>
              <a:t>What might make that especially hard?</a:t>
            </a:r>
          </a:p>
          <a:p>
            <a:r>
              <a:rPr lang="en-GB" baseline="0" dirty="0" smtClean="0"/>
              <a:t>-plants vary so data is going to be inaccurate – there may be one or two </a:t>
            </a:r>
            <a:r>
              <a:rPr lang="en-GB" baseline="0" dirty="0" err="1" smtClean="0"/>
              <a:t>setosas</a:t>
            </a:r>
            <a:r>
              <a:rPr lang="en-GB" baseline="0" dirty="0" smtClean="0"/>
              <a:t> with very large petals</a:t>
            </a:r>
          </a:p>
          <a:p>
            <a:r>
              <a:rPr lang="en-GB" baseline="0" dirty="0" smtClean="0"/>
              <a:t>One of the most exciting kinds of learning!</a:t>
            </a:r>
          </a:p>
          <a:p>
            <a:r>
              <a:rPr lang="en-GB" baseline="0" dirty="0" smtClean="0"/>
              <a:t>“Unsupervised” learning</a:t>
            </a:r>
          </a:p>
          <a:p>
            <a:r>
              <a:rPr lang="en-GB" baseline="0" dirty="0" smtClean="0"/>
              <a:t>Part 2</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34</a:t>
            </a:fld>
            <a:endParaRPr lang="en-GB"/>
          </a:p>
        </p:txBody>
      </p:sp>
    </p:spTree>
    <p:extLst>
      <p:ext uri="{BB962C8B-B14F-4D97-AF65-F5344CB8AC3E}">
        <p14:creationId xmlns:p14="http://schemas.microsoft.com/office/powerpoint/2010/main" val="305182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US" dirty="0" smtClean="0"/>
              <a:t>Attributes -  the column</a:t>
            </a:r>
            <a:r>
              <a:rPr lang="en-US" baseline="0" dirty="0" smtClean="0"/>
              <a:t> headings (usually) that describe the examples</a:t>
            </a:r>
          </a:p>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7</a:t>
            </a:fld>
            <a:endParaRPr lang="en-GB"/>
          </a:p>
        </p:txBody>
      </p:sp>
    </p:spTree>
    <p:extLst>
      <p:ext uri="{BB962C8B-B14F-4D97-AF65-F5344CB8AC3E}">
        <p14:creationId xmlns:p14="http://schemas.microsoft.com/office/powerpoint/2010/main" val="408273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even if the other attributes were numbers the class attribute was always a nominal/categorical – hence classification</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35</a:t>
            </a:fld>
            <a:endParaRPr lang="en-GB"/>
          </a:p>
        </p:txBody>
      </p:sp>
    </p:spTree>
    <p:extLst>
      <p:ext uri="{BB962C8B-B14F-4D97-AF65-F5344CB8AC3E}">
        <p14:creationId xmlns:p14="http://schemas.microsoft.com/office/powerpoint/2010/main" val="228380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class attribute is also numeric</a:t>
            </a:r>
          </a:p>
          <a:p>
            <a:r>
              <a:rPr lang="en-GB" dirty="0" smtClean="0"/>
              <a:t>The</a:t>
            </a:r>
            <a:r>
              <a:rPr lang="en-GB" baseline="0" dirty="0" smtClean="0"/>
              <a:t> names of the attributes in the function are in the second line of the table</a:t>
            </a:r>
            <a:endParaRPr lang="en-GB" dirty="0" smtClean="0"/>
          </a:p>
          <a:p>
            <a:r>
              <a:rPr lang="en-GB" baseline="0" dirty="0" smtClean="0"/>
              <a:t>Regression function to predict (calculate) the class attribute from the others (on next slide)</a:t>
            </a:r>
          </a:p>
          <a:p>
            <a:r>
              <a:rPr lang="en-GB" baseline="0" dirty="0" smtClean="0"/>
              <a:t>Complex algorithm to determine what the weights should be for the other variables</a:t>
            </a:r>
          </a:p>
        </p:txBody>
      </p:sp>
      <p:sp>
        <p:nvSpPr>
          <p:cNvPr id="4" name="Slide Number Placeholder 3"/>
          <p:cNvSpPr>
            <a:spLocks noGrp="1"/>
          </p:cNvSpPr>
          <p:nvPr>
            <p:ph type="sldNum" sz="quarter" idx="10"/>
          </p:nvPr>
        </p:nvSpPr>
        <p:spPr/>
        <p:txBody>
          <a:bodyPr/>
          <a:lstStyle/>
          <a:p>
            <a:fld id="{928EEDE3-63EA-4689-A5E9-5765C8795514}" type="slidenum">
              <a:rPr lang="en-GB" smtClean="0"/>
              <a:t>36</a:t>
            </a:fld>
            <a:endParaRPr lang="en-GB"/>
          </a:p>
        </p:txBody>
      </p:sp>
    </p:spTree>
    <p:extLst>
      <p:ext uri="{BB962C8B-B14F-4D97-AF65-F5344CB8AC3E}">
        <p14:creationId xmlns:p14="http://schemas.microsoft.com/office/powerpoint/2010/main" val="296480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Regression function to predict (calculate) the class attribute from the others</a:t>
            </a:r>
          </a:p>
          <a:p>
            <a:r>
              <a:rPr lang="en-GB" baseline="0" dirty="0" smtClean="0"/>
              <a:t>Complex algorithm to determine what the weights should be for the other variables</a:t>
            </a:r>
          </a:p>
          <a:p>
            <a:r>
              <a:rPr lang="en-GB" dirty="0" smtClean="0"/>
              <a:t>Covered in more detail later</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37</a:t>
            </a:fld>
            <a:endParaRPr lang="en-GB"/>
          </a:p>
        </p:txBody>
      </p:sp>
    </p:spTree>
    <p:extLst>
      <p:ext uri="{BB962C8B-B14F-4D97-AF65-F5344CB8AC3E}">
        <p14:creationId xmlns:p14="http://schemas.microsoft.com/office/powerpoint/2010/main" val="2560419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8</a:t>
            </a:fld>
            <a:endParaRPr lang="en-GB"/>
          </a:p>
        </p:txBody>
      </p:sp>
    </p:spTree>
    <p:extLst>
      <p:ext uri="{BB962C8B-B14F-4D97-AF65-F5344CB8AC3E}">
        <p14:creationId xmlns:p14="http://schemas.microsoft.com/office/powerpoint/2010/main" val="338178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pPr marL="0" marR="0" indent="0" algn="l" defTabSz="914400" rtl="0" eaLnBrk="1" fontAlgn="auto" latinLnBrk="0" hangingPunct="0">
              <a:lnSpc>
                <a:spcPct val="100000"/>
              </a:lnSpc>
              <a:spcBef>
                <a:spcPts val="448"/>
              </a:spcBef>
              <a:spcAft>
                <a:spcPts val="0"/>
              </a:spcAft>
              <a:buClr>
                <a:srgbClr val="000000"/>
              </a:buClr>
              <a:buSzPct val="100000"/>
              <a:buFont typeface="Times New Roman" pitchFamily="18"/>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9</a:t>
            </a:fld>
            <a:endParaRPr lang="en-GB"/>
          </a:p>
        </p:txBody>
      </p:sp>
    </p:spTree>
    <p:extLst>
      <p:ext uri="{BB962C8B-B14F-4D97-AF65-F5344CB8AC3E}">
        <p14:creationId xmlns:p14="http://schemas.microsoft.com/office/powerpoint/2010/main" val="229644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10</a:t>
            </a:fld>
            <a:endParaRPr lang="en-GB"/>
          </a:p>
        </p:txBody>
      </p:sp>
    </p:spTree>
    <p:extLst>
      <p:ext uri="{BB962C8B-B14F-4D97-AF65-F5344CB8AC3E}">
        <p14:creationId xmlns:p14="http://schemas.microsoft.com/office/powerpoint/2010/main" val="752554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US" baseline="0" dirty="0" smtClean="0"/>
              <a:t>Absolute zero, years since the Big Bang, true zeros</a:t>
            </a:r>
          </a:p>
          <a:p>
            <a:r>
              <a:rPr lang="en-US" baseline="0" dirty="0" smtClean="0"/>
              <a:t>Maybe able to convert the difference between two interval quantities as a ratio</a:t>
            </a:r>
          </a:p>
          <a:p>
            <a:pPr marL="0" marR="0" indent="0" algn="l" defTabSz="914400" rtl="0" eaLnBrk="1" fontAlgn="auto" latinLnBrk="0" hangingPunct="0">
              <a:lnSpc>
                <a:spcPct val="100000"/>
              </a:lnSpc>
              <a:spcBef>
                <a:spcPts val="448"/>
              </a:spcBef>
              <a:spcAft>
                <a:spcPts val="0"/>
              </a:spcAft>
              <a:buClr>
                <a:srgbClr val="000000"/>
              </a:buClr>
              <a:buSzPct val="100000"/>
              <a:buFont typeface="Times New Roman" pitchFamily="18"/>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dirty="0" smtClean="0"/>
              <a:t>Time</a:t>
            </a:r>
            <a:r>
              <a:rPr lang="en-US" baseline="0" dirty="0" smtClean="0"/>
              <a:t> span is also a ratio quantity – elapsed time between now and now is zero</a:t>
            </a:r>
          </a:p>
          <a:p>
            <a:pPr marL="0" marR="0" indent="0" algn="l" defTabSz="914400" rtl="0" eaLnBrk="1" fontAlgn="auto" latinLnBrk="0" hangingPunct="0">
              <a:lnSpc>
                <a:spcPct val="100000"/>
              </a:lnSpc>
              <a:spcBef>
                <a:spcPts val="448"/>
              </a:spcBef>
              <a:spcAft>
                <a:spcPts val="0"/>
              </a:spcAft>
              <a:buClr>
                <a:srgbClr val="000000"/>
              </a:buClr>
              <a:buSzPct val="100000"/>
              <a:buFont typeface="Times New Roman" pitchFamily="18"/>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baseline="0" dirty="0" smtClean="0"/>
              <a:t>Money – usually a ratio, but if we let people overdraw then there is no zero so interval</a:t>
            </a:r>
          </a:p>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11</a:t>
            </a:fld>
            <a:endParaRPr lang="en-GB"/>
          </a:p>
        </p:txBody>
      </p:sp>
    </p:spTree>
    <p:extLst>
      <p:ext uri="{BB962C8B-B14F-4D97-AF65-F5344CB8AC3E}">
        <p14:creationId xmlns:p14="http://schemas.microsoft.com/office/powerpoint/2010/main" val="4104833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pPr>
              <a:buNone/>
            </a:pPr>
            <a:r>
              <a:rPr lang="en-US" dirty="0" smtClean="0"/>
              <a:t>Classification models – nominal</a:t>
            </a:r>
            <a:r>
              <a:rPr lang="en-US" baseline="0" dirty="0" smtClean="0"/>
              <a:t> or ordinal – decision trees, rules</a:t>
            </a:r>
            <a:endParaRPr lang="en-US" dirty="0" smtClean="0"/>
          </a:p>
          <a:p>
            <a:pPr>
              <a:buNone/>
            </a:pPr>
            <a:r>
              <a:rPr lang="en-US" dirty="0" smtClean="0"/>
              <a:t>Regression</a:t>
            </a:r>
            <a:r>
              <a:rPr lang="en-US" baseline="0" dirty="0" smtClean="0"/>
              <a:t> models – numbers</a:t>
            </a:r>
          </a:p>
          <a:p>
            <a:pPr>
              <a:buNone/>
            </a:pPr>
            <a:r>
              <a:rPr lang="en-US" baseline="0" dirty="0" smtClean="0"/>
              <a:t>Neural nets - numbers</a:t>
            </a:r>
          </a:p>
          <a:p>
            <a:pPr>
              <a:buNone/>
            </a:pPr>
            <a:r>
              <a:rPr lang="en-US" baseline="0" dirty="0" smtClean="0"/>
              <a:t>Nearest </a:t>
            </a:r>
            <a:r>
              <a:rPr lang="en-US" baseline="0" dirty="0" err="1" smtClean="0"/>
              <a:t>neighbour</a:t>
            </a:r>
            <a:r>
              <a:rPr lang="en-US" baseline="0" dirty="0" smtClean="0"/>
              <a:t>  - numeric or nominal</a:t>
            </a:r>
          </a:p>
          <a:p>
            <a:pPr>
              <a:buNone/>
            </a:pPr>
            <a:r>
              <a:rPr lang="en-US" baseline="0" dirty="0" smtClean="0"/>
              <a:t>Ways to </a:t>
            </a:r>
            <a:r>
              <a:rPr lang="en-US" baseline="0" dirty="0" err="1" smtClean="0"/>
              <a:t>cin</a:t>
            </a:r>
            <a:endParaRPr lang="en-US" baseline="0" dirty="0" smtClean="0"/>
          </a:p>
          <a:p>
            <a:pPr>
              <a:buNone/>
            </a:pPr>
            <a:endParaRPr lang="en-US" dirty="0" smtClean="0"/>
          </a:p>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12</a:t>
            </a:fld>
            <a:endParaRPr lang="en-GB"/>
          </a:p>
        </p:txBody>
      </p:sp>
    </p:spTree>
    <p:extLst>
      <p:ext uri="{BB962C8B-B14F-4D97-AF65-F5344CB8AC3E}">
        <p14:creationId xmlns:p14="http://schemas.microsoft.com/office/powerpoint/2010/main" val="328240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Trying to prescribe contact lenses – idealised data</a:t>
            </a:r>
            <a:r>
              <a:rPr lang="en-GB" baseline="0" dirty="0" smtClean="0"/>
              <a:t> set</a:t>
            </a:r>
            <a:endParaRPr lang="en-GB" dirty="0" smtClean="0"/>
          </a:p>
          <a:p>
            <a:r>
              <a:rPr lang="en-GB" dirty="0" smtClean="0"/>
              <a:t>Table: showing 4 data</a:t>
            </a:r>
            <a:r>
              <a:rPr lang="en-GB" baseline="0" dirty="0" smtClean="0"/>
              <a:t> instances, records or lines of data -  rows; There are more rows in reality</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five attributes with values ; target class is “recommended lenses” or prescription</a:t>
            </a:r>
          </a:p>
          <a:p>
            <a:r>
              <a:rPr lang="en-GB" baseline="0" dirty="0" smtClean="0"/>
              <a:t>Age has 3 values; Prescription short-sighted or longsighted; Astigmatism Yes or No ; Adequate Tear production needed for contact  lenses</a:t>
            </a:r>
          </a:p>
        </p:txBody>
      </p:sp>
      <p:sp>
        <p:nvSpPr>
          <p:cNvPr id="4" name="Slide Number Placeholder 3"/>
          <p:cNvSpPr>
            <a:spLocks noGrp="1"/>
          </p:cNvSpPr>
          <p:nvPr>
            <p:ph type="sldNum" sz="quarter" idx="10"/>
          </p:nvPr>
        </p:nvSpPr>
        <p:spPr/>
        <p:txBody>
          <a:bodyPr/>
          <a:lstStyle/>
          <a:p>
            <a:fld id="{928EEDE3-63EA-4689-A5E9-5765C8795514}" type="slidenum">
              <a:rPr lang="en-GB" smtClean="0"/>
              <a:t>14</a:t>
            </a:fld>
            <a:endParaRPr lang="en-GB"/>
          </a:p>
        </p:txBody>
      </p:sp>
    </p:spTree>
    <p:extLst>
      <p:ext uri="{BB962C8B-B14F-4D97-AF65-F5344CB8AC3E}">
        <p14:creationId xmlns:p14="http://schemas.microsoft.com/office/powerpoint/2010/main" val="210584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E8EA230-83A1-4292-A9F6-2ECCD7C3FD6F}" type="datetime1">
              <a:rPr lang="en-GB" smtClean="0"/>
              <a:t>08/09/2018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96486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720FE5-A2D1-44E4-B8F4-545943DFDB2E}" type="datetime1">
              <a:rPr lang="en-GB" smtClean="0"/>
              <a:t>08/09/2018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147251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703ECC-A688-48DC-9F06-466D5ABEE959}" type="datetime1">
              <a:rPr lang="en-GB" smtClean="0"/>
              <a:t>08/09/2018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279607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85018"/>
          </a:xfrm>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a:xfrm>
            <a:off x="1696234" y="6381328"/>
            <a:ext cx="6116126" cy="340147"/>
          </a:xfrm>
        </p:spPr>
        <p:txBody>
          <a:bodyPr/>
          <a:lstStyle>
            <a:lvl1pPr>
              <a:defRPr sz="1800"/>
            </a:lvl1p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a:xfrm>
            <a:off x="8028384" y="6381328"/>
            <a:ext cx="658416" cy="340147"/>
          </a:xfrm>
        </p:spPr>
        <p:txBody>
          <a:bodyPr/>
          <a:lstStyle>
            <a:lvl1pPr>
              <a:defRPr sz="1800"/>
            </a:lvl1pPr>
          </a:lstStyle>
          <a:p>
            <a:fld id="{0D682131-CC8D-4B15-97F7-5EF668F3F1F2}" type="slidenum">
              <a:rPr lang="en-GB" smtClean="0"/>
              <a:pPr/>
              <a:t>‹#›</a:t>
            </a:fld>
            <a:endParaRPr lang="en-GB" dirty="0"/>
          </a:p>
        </p:txBody>
      </p:sp>
    </p:spTree>
    <p:extLst>
      <p:ext uri="{BB962C8B-B14F-4D97-AF65-F5344CB8AC3E}">
        <p14:creationId xmlns:p14="http://schemas.microsoft.com/office/powerpoint/2010/main" val="211073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F4DDF2-C30D-4EB4-92F2-6BA5EC511C26}" type="datetime1">
              <a:rPr lang="en-GB" smtClean="0"/>
              <a:t>08/09/2018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72148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1D68D74-C824-4ADD-8748-2B9B7EA25A81}" type="datetime1">
              <a:rPr lang="en-GB" smtClean="0"/>
              <a:t>08/09/2018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135477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047C56-EA40-4EE6-85A0-62262B57A9C7}" type="datetime1">
              <a:rPr lang="en-GB" smtClean="0"/>
              <a:t>08/09/2018</a:t>
            </a:fld>
            <a:endParaRPr lang="en-GB"/>
          </a:p>
        </p:txBody>
      </p:sp>
      <p:sp>
        <p:nvSpPr>
          <p:cNvPr id="8" name="Footer Placeholder 7"/>
          <p:cNvSpPr>
            <a:spLocks noGrp="1"/>
          </p:cNvSpPr>
          <p:nvPr>
            <p:ph type="ftr" sz="quarter" idx="11"/>
          </p:nvPr>
        </p:nvSpPr>
        <p:spPr/>
        <p:txBody>
          <a:bodyPr/>
          <a:lstStyle/>
          <a:p>
            <a:r>
              <a:rPr lang="sv-SE" smtClean="0"/>
              <a:t>F20DL Diana Bental &amp; Ekaterina Komendatskaya</a:t>
            </a:r>
            <a:endParaRPr lang="en-GB"/>
          </a:p>
        </p:txBody>
      </p:sp>
      <p:sp>
        <p:nvSpPr>
          <p:cNvPr id="9" name="Slide Number Placeholder 8"/>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168358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A308FD-8064-406E-AD0B-ECDA376D0905}" type="datetime1">
              <a:rPr lang="en-GB" smtClean="0"/>
              <a:t>08/09/2018</a:t>
            </a:fld>
            <a:endParaRPr lang="en-GB"/>
          </a:p>
        </p:txBody>
      </p:sp>
      <p:sp>
        <p:nvSpPr>
          <p:cNvPr id="4" name="Footer Placeholder 3"/>
          <p:cNvSpPr>
            <a:spLocks noGrp="1"/>
          </p:cNvSpPr>
          <p:nvPr>
            <p:ph type="ftr" sz="quarter" idx="11"/>
          </p:nvPr>
        </p:nvSpPr>
        <p:spPr/>
        <p:txBody>
          <a:bodyPr/>
          <a:lstStyle/>
          <a:p>
            <a:r>
              <a:rPr lang="sv-SE" smtClean="0"/>
              <a:t>F20DL Diana Bental &amp; Ekaterina Komendatskaya</a:t>
            </a:r>
            <a:endParaRPr lang="en-GB"/>
          </a:p>
        </p:txBody>
      </p:sp>
      <p:sp>
        <p:nvSpPr>
          <p:cNvPr id="5" name="Slide Number Placeholder 4"/>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114991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59054-47E2-4794-A2D5-E456A8163316}" type="datetime1">
              <a:rPr lang="en-GB" smtClean="0"/>
              <a:t>08/09/2018</a:t>
            </a:fld>
            <a:endParaRPr lang="en-GB"/>
          </a:p>
        </p:txBody>
      </p:sp>
      <p:sp>
        <p:nvSpPr>
          <p:cNvPr id="3" name="Footer Placeholder 2"/>
          <p:cNvSpPr>
            <a:spLocks noGrp="1"/>
          </p:cNvSpPr>
          <p:nvPr>
            <p:ph type="ftr" sz="quarter" idx="11"/>
          </p:nvPr>
        </p:nvSpPr>
        <p:spPr/>
        <p:txBody>
          <a:bodyPr/>
          <a:lstStyle/>
          <a:p>
            <a:r>
              <a:rPr lang="sv-SE" smtClean="0"/>
              <a:t>F20DL Diana Bental &amp; Ekaterina Komendatskaya</a:t>
            </a:r>
            <a:endParaRPr lang="en-GB"/>
          </a:p>
        </p:txBody>
      </p:sp>
      <p:sp>
        <p:nvSpPr>
          <p:cNvPr id="4" name="Slide Number Placeholder 3"/>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291111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E2EC0-D2B1-4990-A0BD-52E846F564A3}" type="datetime1">
              <a:rPr lang="en-GB" smtClean="0"/>
              <a:t>08/09/2018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80583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49CE1-EFEF-4C88-9AB1-BF4D5780A608}" type="datetime1">
              <a:rPr lang="en-GB" smtClean="0"/>
              <a:t>08/09/2018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362769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47789-97E0-4A8E-ADA0-B812DBDF9A96}" type="datetime1">
              <a:rPr lang="en-GB" smtClean="0"/>
              <a:t>08/09/2018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F20DL Diana Bental &amp; Ekaterina Komendatskaya</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2131-CC8D-4B15-97F7-5EF668F3F1F2}" type="slidenum">
              <a:rPr lang="en-GB" smtClean="0"/>
              <a:t>‹#›</a:t>
            </a:fld>
            <a:endParaRPr lang="en-GB"/>
          </a:p>
        </p:txBody>
      </p:sp>
    </p:spTree>
    <p:extLst>
      <p:ext uri="{BB962C8B-B14F-4D97-AF65-F5344CB8AC3E}">
        <p14:creationId xmlns:p14="http://schemas.microsoft.com/office/powerpoint/2010/main" val="32305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images.google.co.nz/imgres?imgurl=www.contact-lensesonline.com/contact-lens.JPG&amp;imgrefurl=http://www.contact-lensesonline.com/precautions.html&amp;h=199&amp;w=150&amp;prev=/images?q%3Dcontact%2Blens%26svnum%3D10%26hl%3Den%26lr%3D%26ie%3DUTF-8%26sa%3D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nz/imgres?imgurl=www.contact-lensesonline.com/contact-lens.JPG&amp;imgrefurl=http://www.contact-lensesonline.com/precautions.html&amp;h=199&amp;w=150&amp;prev=/images?q%3Dcontact%2Blens%26svnum%3D10%26hl%3Den%26lr%3D%26ie%3DUTF-8%26sa%3D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gouv.qc.ca/Images/Vision/Drapeau/iris.jp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ainet.de/eccdb/glycin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gouv.qc.ca/Images/Vision/Drapeau/iris.jp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F20DL Data Mining and Machine Learning</a:t>
            </a:r>
            <a:endParaRPr lang="en-GB" dirty="0"/>
          </a:p>
        </p:txBody>
      </p:sp>
      <p:sp>
        <p:nvSpPr>
          <p:cNvPr id="3" name="Subtitle 2"/>
          <p:cNvSpPr>
            <a:spLocks noGrp="1"/>
          </p:cNvSpPr>
          <p:nvPr>
            <p:ph type="subTitle" idx="1"/>
          </p:nvPr>
        </p:nvSpPr>
        <p:spPr/>
        <p:txBody>
          <a:bodyPr>
            <a:normAutofit fontScale="77500" lnSpcReduction="20000"/>
          </a:bodyPr>
          <a:lstStyle/>
          <a:p>
            <a:r>
              <a:rPr lang="en-GB" dirty="0" smtClean="0"/>
              <a:t>Diana Bental</a:t>
            </a:r>
          </a:p>
          <a:p>
            <a:r>
              <a:rPr lang="en-GB" dirty="0" smtClean="0"/>
              <a:t>(with material from David </a:t>
            </a:r>
            <a:r>
              <a:rPr lang="en-GB" dirty="0" err="1" smtClean="0"/>
              <a:t>Corne</a:t>
            </a:r>
            <a:r>
              <a:rPr lang="en-GB" dirty="0" smtClean="0"/>
              <a:t> and slides from http://www.cs.waikato.ac.nz/ml/weka/book.html)</a:t>
            </a:r>
            <a:endParaRPr lang="en-GB" dirty="0"/>
          </a:p>
        </p:txBody>
      </p:sp>
    </p:spTree>
    <p:extLst>
      <p:ext uri="{BB962C8B-B14F-4D97-AF65-F5344CB8AC3E}">
        <p14:creationId xmlns:p14="http://schemas.microsoft.com/office/powerpoint/2010/main" val="224260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Interva</a:t>
            </a:r>
            <a:r>
              <a:rPr lang="en-GB" dirty="0"/>
              <a:t>l</a:t>
            </a:r>
          </a:p>
        </p:txBody>
      </p:sp>
      <p:sp>
        <p:nvSpPr>
          <p:cNvPr id="3" name="Content Placeholder 2"/>
          <p:cNvSpPr>
            <a:spLocks noGrp="1"/>
          </p:cNvSpPr>
          <p:nvPr>
            <p:ph idx="1"/>
          </p:nvPr>
        </p:nvSpPr>
        <p:spPr>
          <a:xfrm>
            <a:off x="457200" y="1166018"/>
            <a:ext cx="8229600" cy="4525963"/>
          </a:xfrm>
        </p:spPr>
        <p:txBody>
          <a:bodyPr>
            <a:normAutofit fontScale="92500" lnSpcReduction="10000"/>
          </a:bodyPr>
          <a:lstStyle/>
          <a:p>
            <a:r>
              <a:rPr lang="en-GB" dirty="0"/>
              <a:t>Interval quantities are </a:t>
            </a:r>
            <a:r>
              <a:rPr lang="en-GB" i="1" dirty="0" smtClean="0"/>
              <a:t>ordered</a:t>
            </a:r>
            <a:r>
              <a:rPr lang="en-GB" dirty="0" smtClean="0"/>
              <a:t> and also measured </a:t>
            </a:r>
            <a:r>
              <a:rPr lang="en-GB" dirty="0"/>
              <a:t>in </a:t>
            </a:r>
            <a:r>
              <a:rPr lang="en-GB" i="1" dirty="0"/>
              <a:t>fixed and equal unit</a:t>
            </a:r>
            <a:r>
              <a:rPr lang="en-GB" dirty="0"/>
              <a:t>s</a:t>
            </a:r>
          </a:p>
          <a:p>
            <a:pPr lvl="1"/>
            <a:r>
              <a:rPr lang="en-GB" dirty="0"/>
              <a:t>Example 1: attribute </a:t>
            </a:r>
            <a:r>
              <a:rPr lang="en-GB" i="1" dirty="0" smtClean="0"/>
              <a:t>temperature </a:t>
            </a:r>
            <a:r>
              <a:rPr lang="en-GB" dirty="0" smtClean="0"/>
              <a:t>expressed </a:t>
            </a:r>
            <a:r>
              <a:rPr lang="en-GB" dirty="0"/>
              <a:t>in degrees Fahrenheit</a:t>
            </a:r>
          </a:p>
          <a:p>
            <a:pPr lvl="1"/>
            <a:r>
              <a:rPr lang="en-GB" dirty="0"/>
              <a:t>Example 2: attribute </a:t>
            </a:r>
            <a:r>
              <a:rPr lang="en-GB" i="1" dirty="0" smtClean="0"/>
              <a:t>year</a:t>
            </a:r>
            <a:endParaRPr lang="en-GB" i="1" dirty="0"/>
          </a:p>
          <a:p>
            <a:r>
              <a:rPr lang="en-GB" dirty="0"/>
              <a:t>Difference of two values makes sense</a:t>
            </a:r>
          </a:p>
          <a:p>
            <a:pPr lvl="1"/>
            <a:r>
              <a:rPr lang="en-GB" dirty="0"/>
              <a:t>2011 AD – 2005 AD = 6 years</a:t>
            </a:r>
          </a:p>
          <a:p>
            <a:r>
              <a:rPr lang="en-GB" dirty="0"/>
              <a:t>Sum or product doesn’t make sense</a:t>
            </a:r>
          </a:p>
          <a:p>
            <a:pPr lvl="1"/>
            <a:r>
              <a:rPr lang="en-GB" dirty="0"/>
              <a:t>2011 AD + 2005 AD = ????</a:t>
            </a:r>
          </a:p>
          <a:p>
            <a:r>
              <a:rPr lang="en-GB" dirty="0" smtClean="0"/>
              <a:t>Zero </a:t>
            </a:r>
            <a:r>
              <a:rPr lang="en-GB" dirty="0"/>
              <a:t>point is not defined!</a:t>
            </a:r>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F20/21DL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10</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08/09/2018</a:t>
            </a:fld>
            <a:endParaRPr lang="en-GB">
              <a:solidFill>
                <a:prstClr val="black">
                  <a:tint val="75000"/>
                </a:prstClr>
              </a:solidFill>
            </a:endParaRPr>
          </a:p>
        </p:txBody>
      </p:sp>
    </p:spTree>
    <p:extLst>
      <p:ext uri="{BB962C8B-B14F-4D97-AF65-F5344CB8AC3E}">
        <p14:creationId xmlns:p14="http://schemas.microsoft.com/office/powerpoint/2010/main" val="1255603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a:t>
            </a:r>
            <a:endParaRPr lang="en-GB" dirty="0"/>
          </a:p>
        </p:txBody>
      </p:sp>
      <p:sp>
        <p:nvSpPr>
          <p:cNvPr id="3" name="Content Placeholder 2"/>
          <p:cNvSpPr>
            <a:spLocks noGrp="1"/>
          </p:cNvSpPr>
          <p:nvPr>
            <p:ph idx="1"/>
          </p:nvPr>
        </p:nvSpPr>
        <p:spPr>
          <a:xfrm>
            <a:off x="457200" y="1166018"/>
            <a:ext cx="8229600" cy="4525963"/>
          </a:xfrm>
        </p:spPr>
        <p:txBody>
          <a:bodyPr>
            <a:normAutofit fontScale="92500" lnSpcReduction="10000"/>
          </a:bodyPr>
          <a:lstStyle/>
          <a:p>
            <a:r>
              <a:rPr lang="en-GB" dirty="0"/>
              <a:t>Ratio quantities are ones for which the measurement scheme defines a </a:t>
            </a:r>
            <a:r>
              <a:rPr lang="en-GB" i="1" dirty="0"/>
              <a:t>zero point</a:t>
            </a:r>
          </a:p>
          <a:p>
            <a:pPr lvl="1"/>
            <a:r>
              <a:rPr lang="en-GB" dirty="0"/>
              <a:t>Example: attribute </a:t>
            </a:r>
            <a:r>
              <a:rPr lang="en-GB" i="1" dirty="0" smtClean="0"/>
              <a:t>distance</a:t>
            </a:r>
            <a:endParaRPr lang="en-GB" i="1" dirty="0"/>
          </a:p>
          <a:p>
            <a:pPr lvl="1"/>
            <a:r>
              <a:rPr lang="en-GB" dirty="0"/>
              <a:t>Distance between an object and itself is zero</a:t>
            </a:r>
          </a:p>
          <a:p>
            <a:r>
              <a:rPr lang="en-GB" dirty="0"/>
              <a:t>Ratio quantities are treated as real numbers</a:t>
            </a:r>
          </a:p>
          <a:p>
            <a:r>
              <a:rPr lang="en-GB" dirty="0"/>
              <a:t>All mathematical operations are allowed</a:t>
            </a:r>
          </a:p>
          <a:p>
            <a:r>
              <a:rPr lang="en-GB" dirty="0" smtClean="0"/>
              <a:t>But</a:t>
            </a:r>
          </a:p>
          <a:p>
            <a:pPr lvl="1"/>
            <a:r>
              <a:rPr lang="en-GB" dirty="0"/>
              <a:t>i</a:t>
            </a:r>
            <a:r>
              <a:rPr lang="en-GB" dirty="0" smtClean="0"/>
              <a:t>s </a:t>
            </a:r>
            <a:r>
              <a:rPr lang="en-GB" dirty="0"/>
              <a:t>there </a:t>
            </a:r>
            <a:r>
              <a:rPr lang="en-GB" dirty="0" smtClean="0"/>
              <a:t>a </a:t>
            </a:r>
            <a:r>
              <a:rPr lang="en-GB" i="1" dirty="0" smtClean="0"/>
              <a:t>really</a:t>
            </a:r>
            <a:r>
              <a:rPr lang="en-GB" dirty="0" smtClean="0"/>
              <a:t> a defined </a:t>
            </a:r>
            <a:r>
              <a:rPr lang="en-GB" dirty="0"/>
              <a:t>zero </a:t>
            </a:r>
            <a:r>
              <a:rPr lang="en-GB" dirty="0" smtClean="0"/>
              <a:t>point?</a:t>
            </a:r>
          </a:p>
          <a:p>
            <a:pPr lvl="1"/>
            <a:r>
              <a:rPr lang="en-GB" dirty="0"/>
              <a:t>a</a:t>
            </a:r>
            <a:r>
              <a:rPr lang="en-GB" dirty="0" smtClean="0"/>
              <a:t>nswer </a:t>
            </a:r>
            <a:r>
              <a:rPr lang="en-GB" dirty="0"/>
              <a:t>depends on scientific knowledge (e.g. Fahrenheit knew no lower limit to temperature)</a:t>
            </a:r>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F20/21DL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11</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08/09/2018</a:t>
            </a:fld>
            <a:endParaRPr lang="en-GB">
              <a:solidFill>
                <a:prstClr val="black">
                  <a:tint val="75000"/>
                </a:prstClr>
              </a:solidFill>
            </a:endParaRPr>
          </a:p>
        </p:txBody>
      </p:sp>
    </p:spTree>
    <p:extLst>
      <p:ext uri="{BB962C8B-B14F-4D97-AF65-F5344CB8AC3E}">
        <p14:creationId xmlns:p14="http://schemas.microsoft.com/office/powerpoint/2010/main" val="3106638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types used in practice</a:t>
            </a:r>
          </a:p>
        </p:txBody>
      </p:sp>
      <p:sp>
        <p:nvSpPr>
          <p:cNvPr id="3" name="Content Placeholder 2"/>
          <p:cNvSpPr>
            <a:spLocks noGrp="1"/>
          </p:cNvSpPr>
          <p:nvPr>
            <p:ph idx="1"/>
          </p:nvPr>
        </p:nvSpPr>
        <p:spPr>
          <a:xfrm>
            <a:off x="457200" y="1166018"/>
            <a:ext cx="8229600" cy="4525963"/>
          </a:xfrm>
        </p:spPr>
        <p:txBody>
          <a:bodyPr>
            <a:normAutofit fontScale="85000" lnSpcReduction="20000"/>
          </a:bodyPr>
          <a:lstStyle/>
          <a:p>
            <a:r>
              <a:rPr lang="en-GB" dirty="0" smtClean="0"/>
              <a:t>Different attribute types are suitable for different machine learning techniques</a:t>
            </a:r>
          </a:p>
          <a:p>
            <a:r>
              <a:rPr lang="en-GB" dirty="0" smtClean="0"/>
              <a:t>Many </a:t>
            </a:r>
            <a:r>
              <a:rPr lang="en-GB" dirty="0"/>
              <a:t>schemes </a:t>
            </a:r>
            <a:r>
              <a:rPr lang="en-GB" dirty="0" smtClean="0"/>
              <a:t>use nominal </a:t>
            </a:r>
            <a:r>
              <a:rPr lang="en-GB" dirty="0"/>
              <a:t>and </a:t>
            </a:r>
            <a:r>
              <a:rPr lang="en-GB" dirty="0" smtClean="0"/>
              <a:t>ordinal data</a:t>
            </a:r>
          </a:p>
          <a:p>
            <a:pPr lvl="1"/>
            <a:r>
              <a:rPr lang="en-GB" dirty="0" smtClean="0"/>
              <a:t>E.g. Decision trees, rules, association rules</a:t>
            </a:r>
          </a:p>
          <a:p>
            <a:pPr lvl="1"/>
            <a:r>
              <a:rPr lang="en-GB" dirty="0" smtClean="0"/>
              <a:t>Schemes require at least the class attribute to be nominal</a:t>
            </a:r>
          </a:p>
          <a:p>
            <a:r>
              <a:rPr lang="en-GB" dirty="0" smtClean="0"/>
              <a:t>Some schemes use interval or ratio data</a:t>
            </a:r>
          </a:p>
          <a:p>
            <a:pPr lvl="1"/>
            <a:r>
              <a:rPr lang="en-GB" dirty="0" smtClean="0"/>
              <a:t>E.g. Regression, neural networks</a:t>
            </a:r>
          </a:p>
          <a:p>
            <a:r>
              <a:rPr lang="en-GB" dirty="0" smtClean="0"/>
              <a:t>Some schemes can be used for both</a:t>
            </a:r>
          </a:p>
          <a:p>
            <a:pPr lvl="1"/>
            <a:r>
              <a:rPr lang="en-GB" dirty="0" smtClean="0"/>
              <a:t>E.g. Nearest neighbour</a:t>
            </a:r>
          </a:p>
          <a:p>
            <a:pPr marL="457200" lvl="1" indent="0">
              <a:buNone/>
            </a:pPr>
            <a:endParaRPr lang="en-GB" dirty="0"/>
          </a:p>
          <a:p>
            <a:r>
              <a:rPr lang="en-GB" dirty="0" smtClean="0"/>
              <a:t>Special </a:t>
            </a:r>
            <a:r>
              <a:rPr lang="en-GB" dirty="0"/>
              <a:t>case: dichotomy </a:t>
            </a:r>
            <a:r>
              <a:rPr lang="en-GB" dirty="0" smtClean="0"/>
              <a:t>(</a:t>
            </a:r>
            <a:r>
              <a:rPr lang="en-GB" i="1" dirty="0" err="1" smtClean="0"/>
              <a:t>boolean</a:t>
            </a:r>
            <a:r>
              <a:rPr lang="en-GB" dirty="0" smtClean="0"/>
              <a:t> </a:t>
            </a:r>
            <a:r>
              <a:rPr lang="en-GB" dirty="0"/>
              <a:t>attribute</a:t>
            </a:r>
            <a:r>
              <a:rPr lang="en-GB" dirty="0" smtClean="0"/>
              <a:t>)</a:t>
            </a:r>
          </a:p>
          <a:p>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F20/21DL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12</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08/09/2018</a:t>
            </a:fld>
            <a:endParaRPr lang="en-GB">
              <a:solidFill>
                <a:prstClr val="black">
                  <a:tint val="75000"/>
                </a:prstClr>
              </a:solidFill>
            </a:endParaRPr>
          </a:p>
        </p:txBody>
      </p:sp>
    </p:spTree>
    <p:extLst>
      <p:ext uri="{BB962C8B-B14F-4D97-AF65-F5344CB8AC3E}">
        <p14:creationId xmlns:p14="http://schemas.microsoft.com/office/powerpoint/2010/main" val="4077264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 techniques</a:t>
            </a:r>
            <a:endParaRPr lang="en-GB" dirty="0"/>
          </a:p>
        </p:txBody>
      </p:sp>
      <p:sp>
        <p:nvSpPr>
          <p:cNvPr id="3" name="Content Placeholder 2"/>
          <p:cNvSpPr>
            <a:spLocks noGrp="1"/>
          </p:cNvSpPr>
          <p:nvPr>
            <p:ph idx="1"/>
          </p:nvPr>
        </p:nvSpPr>
        <p:spPr/>
        <p:txBody>
          <a:bodyPr>
            <a:normAutofit lnSpcReduction="10000"/>
          </a:bodyPr>
          <a:lstStyle/>
          <a:p>
            <a:r>
              <a:rPr lang="en-GB" dirty="0"/>
              <a:t>Algorithms for acquiring </a:t>
            </a:r>
            <a:r>
              <a:rPr lang="en-GB" dirty="0">
                <a:solidFill>
                  <a:srgbClr val="0070C0"/>
                </a:solidFill>
              </a:rPr>
              <a:t>structural descriptions </a:t>
            </a:r>
            <a:r>
              <a:rPr lang="en-GB" dirty="0"/>
              <a:t>from examples</a:t>
            </a:r>
          </a:p>
          <a:p>
            <a:r>
              <a:rPr lang="en-GB" dirty="0"/>
              <a:t>Structural descriptions represent </a:t>
            </a:r>
            <a:r>
              <a:rPr lang="en-GB" dirty="0" smtClean="0"/>
              <a:t>the patterns </a:t>
            </a:r>
            <a:r>
              <a:rPr lang="en-GB" dirty="0"/>
              <a:t>explicitly</a:t>
            </a:r>
          </a:p>
          <a:p>
            <a:pPr lvl="1"/>
            <a:r>
              <a:rPr lang="en-GB" dirty="0" smtClean="0">
                <a:solidFill>
                  <a:srgbClr val="0070C0"/>
                </a:solidFill>
              </a:rPr>
              <a:t>predict</a:t>
            </a:r>
            <a:r>
              <a:rPr lang="en-GB" dirty="0" smtClean="0"/>
              <a:t> outcomes </a:t>
            </a:r>
            <a:r>
              <a:rPr lang="en-GB" dirty="0"/>
              <a:t>in new </a:t>
            </a:r>
            <a:r>
              <a:rPr lang="en-GB" dirty="0" smtClean="0"/>
              <a:t>situations</a:t>
            </a:r>
            <a:endParaRPr lang="en-GB" dirty="0"/>
          </a:p>
          <a:p>
            <a:pPr lvl="1"/>
            <a:r>
              <a:rPr lang="en-GB" dirty="0" smtClean="0"/>
              <a:t>understand </a:t>
            </a:r>
            <a:r>
              <a:rPr lang="en-GB" dirty="0"/>
              <a:t>and explain </a:t>
            </a:r>
            <a:r>
              <a:rPr lang="en-GB" dirty="0">
                <a:solidFill>
                  <a:srgbClr val="0070C0"/>
                </a:solidFill>
              </a:rPr>
              <a:t>how </a:t>
            </a:r>
            <a:r>
              <a:rPr lang="en-GB" dirty="0"/>
              <a:t>prediction is derived</a:t>
            </a:r>
            <a:br>
              <a:rPr lang="en-GB" dirty="0"/>
            </a:br>
            <a:r>
              <a:rPr lang="en-GB" dirty="0" smtClean="0"/>
              <a:t>- </a:t>
            </a:r>
            <a:r>
              <a:rPr lang="en-GB" dirty="0" smtClean="0">
                <a:solidFill>
                  <a:srgbClr val="0070C0"/>
                </a:solidFill>
              </a:rPr>
              <a:t>may </a:t>
            </a:r>
            <a:r>
              <a:rPr lang="en-GB" dirty="0">
                <a:solidFill>
                  <a:srgbClr val="0070C0"/>
                </a:solidFill>
              </a:rPr>
              <a:t>be even more </a:t>
            </a:r>
            <a:r>
              <a:rPr lang="en-GB" dirty="0" smtClean="0">
                <a:solidFill>
                  <a:srgbClr val="0070C0"/>
                </a:solidFill>
              </a:rPr>
              <a:t>important</a:t>
            </a:r>
            <a:endParaRPr lang="en-GB" dirty="0">
              <a:solidFill>
                <a:srgbClr val="0070C0"/>
              </a:solidFill>
            </a:endParaRPr>
          </a:p>
          <a:p>
            <a:r>
              <a:rPr lang="en-GB" dirty="0"/>
              <a:t>Methods originate from artificial intelligence, statistics, and research on databases</a:t>
            </a:r>
          </a:p>
          <a:p>
            <a:pPr marL="0" indent="0">
              <a:buNone/>
            </a:pP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13</a:t>
            </a:fld>
            <a:endParaRPr lang="en-GB" dirty="0"/>
          </a:p>
        </p:txBody>
      </p:sp>
    </p:spTree>
    <p:extLst>
      <p:ext uri="{BB962C8B-B14F-4D97-AF65-F5344CB8AC3E}">
        <p14:creationId xmlns:p14="http://schemas.microsoft.com/office/powerpoint/2010/main" val="132870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Structural descriptions</a:t>
            </a:r>
            <a:endParaRPr lang="en-GB" dirty="0"/>
          </a:p>
        </p:txBody>
      </p:sp>
      <p:sp>
        <p:nvSpPr>
          <p:cNvPr id="3" name="Content Placeholder 2"/>
          <p:cNvSpPr>
            <a:spLocks noGrp="1"/>
          </p:cNvSpPr>
          <p:nvPr>
            <p:ph idx="1"/>
          </p:nvPr>
        </p:nvSpPr>
        <p:spPr>
          <a:xfrm>
            <a:off x="323528" y="1346518"/>
            <a:ext cx="8229600" cy="4525963"/>
          </a:xfrm>
        </p:spPr>
        <p:txBody>
          <a:bodyPr/>
          <a:lstStyle/>
          <a:p>
            <a:pPr lvl="0"/>
            <a:r>
              <a:rPr lang="en-US" dirty="0"/>
              <a:t>Example: </a:t>
            </a:r>
            <a:r>
              <a:rPr lang="en-US" dirty="0" smtClean="0"/>
              <a:t>Contact lens data</a:t>
            </a:r>
            <a:endParaRPr lang="en-US" dirty="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14</a:t>
            </a:fld>
            <a:endParaRPr lang="en-GB" dirty="0"/>
          </a:p>
        </p:txBody>
      </p:sp>
      <p:pic>
        <p:nvPicPr>
          <p:cNvPr id="7" name="Picture 6">
            <a:hlinkClick r:id="rId3"/>
          </p:cNvPr>
          <p:cNvPicPr>
            <a:picLocks noChangeAspect="1"/>
          </p:cNvPicPr>
          <p:nvPr/>
        </p:nvPicPr>
        <p:blipFill>
          <a:blip r:embed="rId4">
            <a:lum/>
            <a:alphaModFix/>
          </a:blip>
          <a:srcRect/>
          <a:stretch>
            <a:fillRect/>
          </a:stretch>
        </p:blipFill>
        <p:spPr>
          <a:xfrm>
            <a:off x="7020272" y="1196752"/>
            <a:ext cx="1584000" cy="1690919"/>
          </a:xfrm>
          <a:prstGeom prst="rect">
            <a:avLst/>
          </a:prstGeom>
          <a:noFill/>
          <a:ln>
            <a:noFill/>
          </a:ln>
        </p:spPr>
      </p:pic>
      <p:grpSp>
        <p:nvGrpSpPr>
          <p:cNvPr id="45" name="Group 44"/>
          <p:cNvGrpSpPr/>
          <p:nvPr/>
        </p:nvGrpSpPr>
        <p:grpSpPr>
          <a:xfrm>
            <a:off x="180000" y="3420000"/>
            <a:ext cx="8820000" cy="2880000"/>
            <a:chOff x="180000" y="3420000"/>
            <a:chExt cx="8820000" cy="2880000"/>
          </a:xfrm>
        </p:grpSpPr>
        <p:sp>
          <p:nvSpPr>
            <p:cNvPr id="46" name="Freeform 45"/>
            <p:cNvSpPr/>
            <p:nvPr/>
          </p:nvSpPr>
          <p:spPr>
            <a:xfrm>
              <a:off x="7169400" y="5877000"/>
              <a:ext cx="1830600"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7" name="Freeform 46"/>
            <p:cNvSpPr/>
            <p:nvPr/>
          </p:nvSpPr>
          <p:spPr>
            <a:xfrm>
              <a:off x="5421960" y="587700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8" name="Freeform 47"/>
            <p:cNvSpPr/>
            <p:nvPr/>
          </p:nvSpPr>
          <p:spPr>
            <a:xfrm>
              <a:off x="3591720" y="5877000"/>
              <a:ext cx="18302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9" name="Freeform 48"/>
            <p:cNvSpPr/>
            <p:nvPr/>
          </p:nvSpPr>
          <p:spPr>
            <a:xfrm>
              <a:off x="1844279" y="587700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50" name="Freeform 49"/>
            <p:cNvSpPr/>
            <p:nvPr/>
          </p:nvSpPr>
          <p:spPr>
            <a:xfrm>
              <a:off x="180000" y="5877000"/>
              <a:ext cx="166427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51" name="Freeform 50"/>
            <p:cNvSpPr/>
            <p:nvPr/>
          </p:nvSpPr>
          <p:spPr>
            <a:xfrm>
              <a:off x="7169400" y="5453640"/>
              <a:ext cx="1830600"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Hard</a:t>
              </a:r>
            </a:p>
          </p:txBody>
        </p:sp>
        <p:sp>
          <p:nvSpPr>
            <p:cNvPr id="52" name="Freeform 51"/>
            <p:cNvSpPr/>
            <p:nvPr/>
          </p:nvSpPr>
          <p:spPr>
            <a:xfrm>
              <a:off x="5421960" y="5453640"/>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Normal</a:t>
              </a:r>
            </a:p>
          </p:txBody>
        </p:sp>
        <p:sp>
          <p:nvSpPr>
            <p:cNvPr id="53" name="Freeform 52"/>
            <p:cNvSpPr/>
            <p:nvPr/>
          </p:nvSpPr>
          <p:spPr>
            <a:xfrm>
              <a:off x="3591720" y="5453640"/>
              <a:ext cx="18302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54" name="Freeform 53"/>
            <p:cNvSpPr/>
            <p:nvPr/>
          </p:nvSpPr>
          <p:spPr>
            <a:xfrm>
              <a:off x="1844279" y="5453640"/>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Myope</a:t>
              </a:r>
            </a:p>
          </p:txBody>
        </p:sp>
        <p:sp>
          <p:nvSpPr>
            <p:cNvPr id="55" name="Freeform 54"/>
            <p:cNvSpPr/>
            <p:nvPr/>
          </p:nvSpPr>
          <p:spPr>
            <a:xfrm>
              <a:off x="180000" y="5453640"/>
              <a:ext cx="166427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Presbyopic</a:t>
              </a:r>
            </a:p>
          </p:txBody>
        </p:sp>
        <p:sp>
          <p:nvSpPr>
            <p:cNvPr id="56" name="Freeform 55"/>
            <p:cNvSpPr/>
            <p:nvPr/>
          </p:nvSpPr>
          <p:spPr>
            <a:xfrm>
              <a:off x="7169400" y="5030640"/>
              <a:ext cx="1830600"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None</a:t>
              </a:r>
            </a:p>
          </p:txBody>
        </p:sp>
        <p:sp>
          <p:nvSpPr>
            <p:cNvPr id="57" name="Freeform 56"/>
            <p:cNvSpPr/>
            <p:nvPr/>
          </p:nvSpPr>
          <p:spPr>
            <a:xfrm>
              <a:off x="5421960" y="503064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Reduced</a:t>
              </a:r>
            </a:p>
          </p:txBody>
        </p:sp>
        <p:sp>
          <p:nvSpPr>
            <p:cNvPr id="58" name="Freeform 57"/>
            <p:cNvSpPr/>
            <p:nvPr/>
          </p:nvSpPr>
          <p:spPr>
            <a:xfrm>
              <a:off x="3591720" y="5030640"/>
              <a:ext cx="18302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59" name="Freeform 58"/>
            <p:cNvSpPr/>
            <p:nvPr/>
          </p:nvSpPr>
          <p:spPr>
            <a:xfrm>
              <a:off x="1844279" y="503064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Hypermetrope</a:t>
              </a:r>
            </a:p>
          </p:txBody>
        </p:sp>
        <p:sp>
          <p:nvSpPr>
            <p:cNvPr id="60" name="Freeform 59"/>
            <p:cNvSpPr/>
            <p:nvPr/>
          </p:nvSpPr>
          <p:spPr>
            <a:xfrm>
              <a:off x="180000" y="5030640"/>
              <a:ext cx="166427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Pre-presbyopic</a:t>
              </a:r>
            </a:p>
          </p:txBody>
        </p:sp>
        <p:sp>
          <p:nvSpPr>
            <p:cNvPr id="61" name="Freeform 60"/>
            <p:cNvSpPr/>
            <p:nvPr/>
          </p:nvSpPr>
          <p:spPr>
            <a:xfrm>
              <a:off x="7169400" y="4607279"/>
              <a:ext cx="1830600"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Soft</a:t>
              </a:r>
            </a:p>
          </p:txBody>
        </p:sp>
        <p:sp>
          <p:nvSpPr>
            <p:cNvPr id="62" name="Freeform 61"/>
            <p:cNvSpPr/>
            <p:nvPr/>
          </p:nvSpPr>
          <p:spPr>
            <a:xfrm>
              <a:off x="5421960" y="4607279"/>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Normal</a:t>
              </a:r>
            </a:p>
          </p:txBody>
        </p:sp>
        <p:sp>
          <p:nvSpPr>
            <p:cNvPr id="63" name="Freeform 62"/>
            <p:cNvSpPr/>
            <p:nvPr/>
          </p:nvSpPr>
          <p:spPr>
            <a:xfrm>
              <a:off x="3591720" y="4607279"/>
              <a:ext cx="18302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64" name="Freeform 63"/>
            <p:cNvSpPr/>
            <p:nvPr/>
          </p:nvSpPr>
          <p:spPr>
            <a:xfrm>
              <a:off x="1844279" y="4607279"/>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Hypermetrope</a:t>
              </a:r>
            </a:p>
          </p:txBody>
        </p:sp>
        <p:sp>
          <p:nvSpPr>
            <p:cNvPr id="65" name="Freeform 64"/>
            <p:cNvSpPr/>
            <p:nvPr/>
          </p:nvSpPr>
          <p:spPr>
            <a:xfrm>
              <a:off x="180000" y="4607279"/>
              <a:ext cx="166427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Young</a:t>
              </a:r>
            </a:p>
          </p:txBody>
        </p:sp>
        <p:sp>
          <p:nvSpPr>
            <p:cNvPr id="66" name="Freeform 65"/>
            <p:cNvSpPr/>
            <p:nvPr/>
          </p:nvSpPr>
          <p:spPr>
            <a:xfrm>
              <a:off x="7169400" y="4184279"/>
              <a:ext cx="1830600"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None</a:t>
              </a:r>
            </a:p>
          </p:txBody>
        </p:sp>
        <p:sp>
          <p:nvSpPr>
            <p:cNvPr id="67" name="Freeform 66"/>
            <p:cNvSpPr/>
            <p:nvPr/>
          </p:nvSpPr>
          <p:spPr>
            <a:xfrm>
              <a:off x="5421960" y="4184279"/>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Reduced</a:t>
              </a:r>
            </a:p>
          </p:txBody>
        </p:sp>
        <p:sp>
          <p:nvSpPr>
            <p:cNvPr id="68" name="Freeform 67"/>
            <p:cNvSpPr/>
            <p:nvPr/>
          </p:nvSpPr>
          <p:spPr>
            <a:xfrm>
              <a:off x="3591720" y="4184279"/>
              <a:ext cx="18302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69" name="Freeform 68"/>
            <p:cNvSpPr/>
            <p:nvPr/>
          </p:nvSpPr>
          <p:spPr>
            <a:xfrm>
              <a:off x="1844279" y="4184279"/>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Myope</a:t>
              </a:r>
            </a:p>
          </p:txBody>
        </p:sp>
        <p:sp>
          <p:nvSpPr>
            <p:cNvPr id="70" name="Freeform 69"/>
            <p:cNvSpPr/>
            <p:nvPr/>
          </p:nvSpPr>
          <p:spPr>
            <a:xfrm>
              <a:off x="180000" y="4184279"/>
              <a:ext cx="166427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Young</a:t>
              </a:r>
            </a:p>
          </p:txBody>
        </p:sp>
        <p:sp>
          <p:nvSpPr>
            <p:cNvPr id="71" name="Freeform 70"/>
            <p:cNvSpPr/>
            <p:nvPr/>
          </p:nvSpPr>
          <p:spPr>
            <a:xfrm>
              <a:off x="7169400" y="3420000"/>
              <a:ext cx="183060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Recommended lenses</a:t>
              </a:r>
            </a:p>
          </p:txBody>
        </p:sp>
        <p:sp>
          <p:nvSpPr>
            <p:cNvPr id="72" name="Freeform 71"/>
            <p:cNvSpPr/>
            <p:nvPr/>
          </p:nvSpPr>
          <p:spPr>
            <a:xfrm>
              <a:off x="5421960" y="3420000"/>
              <a:ext cx="174743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Tear production rate</a:t>
              </a:r>
            </a:p>
          </p:txBody>
        </p:sp>
        <p:sp>
          <p:nvSpPr>
            <p:cNvPr id="73" name="Freeform 72"/>
            <p:cNvSpPr/>
            <p:nvPr/>
          </p:nvSpPr>
          <p:spPr>
            <a:xfrm>
              <a:off x="3591720" y="3420000"/>
              <a:ext cx="183023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Astigmatism</a:t>
              </a:r>
            </a:p>
          </p:txBody>
        </p:sp>
        <p:sp>
          <p:nvSpPr>
            <p:cNvPr id="74" name="Freeform 73"/>
            <p:cNvSpPr/>
            <p:nvPr/>
          </p:nvSpPr>
          <p:spPr>
            <a:xfrm>
              <a:off x="1844279" y="3420000"/>
              <a:ext cx="174743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Spectacle prescription</a:t>
              </a:r>
            </a:p>
          </p:txBody>
        </p:sp>
        <p:sp>
          <p:nvSpPr>
            <p:cNvPr id="75" name="Freeform 74"/>
            <p:cNvSpPr/>
            <p:nvPr/>
          </p:nvSpPr>
          <p:spPr>
            <a:xfrm>
              <a:off x="180000" y="3420000"/>
              <a:ext cx="166427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Age</a:t>
              </a:r>
            </a:p>
          </p:txBody>
        </p:sp>
        <p:sp>
          <p:nvSpPr>
            <p:cNvPr id="76" name="Straight Connector 75"/>
            <p:cNvSpPr/>
            <p:nvPr/>
          </p:nvSpPr>
          <p:spPr>
            <a:xfrm>
              <a:off x="180000" y="6300000"/>
              <a:ext cx="88200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7" name="Straight Connector 76"/>
            <p:cNvSpPr/>
            <p:nvPr/>
          </p:nvSpPr>
          <p:spPr>
            <a:xfrm>
              <a:off x="180000" y="3420000"/>
              <a:ext cx="0" cy="288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8" name="Straight Connector 77"/>
            <p:cNvSpPr/>
            <p:nvPr/>
          </p:nvSpPr>
          <p:spPr>
            <a:xfrm>
              <a:off x="9000000" y="3420000"/>
              <a:ext cx="0" cy="288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9" name="Straight Connector 78"/>
            <p:cNvSpPr/>
            <p:nvPr/>
          </p:nvSpPr>
          <p:spPr>
            <a:xfrm>
              <a:off x="180000" y="4184279"/>
              <a:ext cx="88200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0" name="Straight Connector 79"/>
            <p:cNvSpPr/>
            <p:nvPr/>
          </p:nvSpPr>
          <p:spPr>
            <a:xfrm>
              <a:off x="180000" y="3420000"/>
              <a:ext cx="88200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324382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a:t>C</a:t>
            </a:r>
            <a:r>
              <a:rPr lang="en-GB" dirty="0" smtClean="0"/>
              <a:t>ontact lens data – in full</a:t>
            </a:r>
            <a:endParaRPr lang="en-GB" dirty="0"/>
          </a:p>
        </p:txBody>
      </p:sp>
      <p:sp>
        <p:nvSpPr>
          <p:cNvPr id="3" name="Content Placeholder 2"/>
          <p:cNvSpPr>
            <a:spLocks noGrp="1"/>
          </p:cNvSpPr>
          <p:nvPr>
            <p:ph idx="1"/>
          </p:nvPr>
        </p:nvSpPr>
        <p:spPr/>
        <p:txBody>
          <a:bodyPr/>
          <a:lstStyle/>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15</a:t>
            </a:fld>
            <a:endParaRPr lang="en-GB" dirty="0"/>
          </a:p>
        </p:txBody>
      </p:sp>
      <p:grpSp>
        <p:nvGrpSpPr>
          <p:cNvPr id="9" name="Group 8"/>
          <p:cNvGrpSpPr/>
          <p:nvPr/>
        </p:nvGrpSpPr>
        <p:grpSpPr>
          <a:xfrm>
            <a:off x="180000" y="900000"/>
            <a:ext cx="8820000" cy="5572080"/>
            <a:chOff x="180000" y="900000"/>
            <a:chExt cx="8820000" cy="5572080"/>
          </a:xfrm>
        </p:grpSpPr>
        <p:sp>
          <p:nvSpPr>
            <p:cNvPr id="10" name="Freeform 9"/>
            <p:cNvSpPr/>
            <p:nvPr/>
          </p:nvSpPr>
          <p:spPr>
            <a:xfrm>
              <a:off x="7176960" y="432900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11" name="Freeform 10"/>
            <p:cNvSpPr/>
            <p:nvPr/>
          </p:nvSpPr>
          <p:spPr>
            <a:xfrm>
              <a:off x="5353560" y="432900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Reduced</a:t>
              </a:r>
            </a:p>
          </p:txBody>
        </p:sp>
        <p:sp>
          <p:nvSpPr>
            <p:cNvPr id="12" name="Freeform 11"/>
            <p:cNvSpPr/>
            <p:nvPr/>
          </p:nvSpPr>
          <p:spPr>
            <a:xfrm>
              <a:off x="3816720" y="432900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13" name="Freeform 12"/>
            <p:cNvSpPr/>
            <p:nvPr/>
          </p:nvSpPr>
          <p:spPr>
            <a:xfrm>
              <a:off x="1801080" y="432900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14" name="Freeform 13"/>
            <p:cNvSpPr/>
            <p:nvPr/>
          </p:nvSpPr>
          <p:spPr>
            <a:xfrm>
              <a:off x="180000" y="432900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Pre-presbyopic</a:t>
              </a:r>
            </a:p>
          </p:txBody>
        </p:sp>
        <p:sp>
          <p:nvSpPr>
            <p:cNvPr id="15" name="Freeform 14"/>
            <p:cNvSpPr/>
            <p:nvPr/>
          </p:nvSpPr>
          <p:spPr>
            <a:xfrm>
              <a:off x="7176960" y="454320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16" name="Freeform 15"/>
            <p:cNvSpPr/>
            <p:nvPr/>
          </p:nvSpPr>
          <p:spPr>
            <a:xfrm>
              <a:off x="5353560" y="454320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Normal</a:t>
              </a:r>
            </a:p>
          </p:txBody>
        </p:sp>
        <p:sp>
          <p:nvSpPr>
            <p:cNvPr id="17" name="Freeform 16"/>
            <p:cNvSpPr/>
            <p:nvPr/>
          </p:nvSpPr>
          <p:spPr>
            <a:xfrm>
              <a:off x="3816720" y="454320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18" name="Freeform 17"/>
            <p:cNvSpPr/>
            <p:nvPr/>
          </p:nvSpPr>
          <p:spPr>
            <a:xfrm>
              <a:off x="1801080" y="454320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19" name="Freeform 18"/>
            <p:cNvSpPr/>
            <p:nvPr/>
          </p:nvSpPr>
          <p:spPr>
            <a:xfrm>
              <a:off x="180000" y="454320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Pre-presbyopic</a:t>
              </a:r>
            </a:p>
          </p:txBody>
        </p:sp>
        <p:sp>
          <p:nvSpPr>
            <p:cNvPr id="20" name="Freeform 19"/>
            <p:cNvSpPr/>
            <p:nvPr/>
          </p:nvSpPr>
          <p:spPr>
            <a:xfrm>
              <a:off x="7176960" y="475776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21" name="Freeform 20"/>
            <p:cNvSpPr/>
            <p:nvPr/>
          </p:nvSpPr>
          <p:spPr>
            <a:xfrm>
              <a:off x="5353560" y="475776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Reduced</a:t>
              </a:r>
            </a:p>
          </p:txBody>
        </p:sp>
        <p:sp>
          <p:nvSpPr>
            <p:cNvPr id="22" name="Freeform 21"/>
            <p:cNvSpPr/>
            <p:nvPr/>
          </p:nvSpPr>
          <p:spPr>
            <a:xfrm>
              <a:off x="3816720" y="475776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23" name="Freeform 22"/>
            <p:cNvSpPr/>
            <p:nvPr/>
          </p:nvSpPr>
          <p:spPr>
            <a:xfrm>
              <a:off x="1801080" y="475776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24" name="Freeform 23"/>
            <p:cNvSpPr/>
            <p:nvPr/>
          </p:nvSpPr>
          <p:spPr>
            <a:xfrm>
              <a:off x="180000" y="475776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Presbyopic</a:t>
              </a:r>
            </a:p>
          </p:txBody>
        </p:sp>
        <p:sp>
          <p:nvSpPr>
            <p:cNvPr id="25" name="Freeform 24"/>
            <p:cNvSpPr/>
            <p:nvPr/>
          </p:nvSpPr>
          <p:spPr>
            <a:xfrm>
              <a:off x="7176960" y="497196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26" name="Freeform 25"/>
            <p:cNvSpPr/>
            <p:nvPr/>
          </p:nvSpPr>
          <p:spPr>
            <a:xfrm>
              <a:off x="5353560" y="497196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Normal</a:t>
              </a:r>
            </a:p>
          </p:txBody>
        </p:sp>
        <p:sp>
          <p:nvSpPr>
            <p:cNvPr id="27" name="Freeform 26"/>
            <p:cNvSpPr/>
            <p:nvPr/>
          </p:nvSpPr>
          <p:spPr>
            <a:xfrm>
              <a:off x="3816720" y="497196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28" name="Freeform 27"/>
            <p:cNvSpPr/>
            <p:nvPr/>
          </p:nvSpPr>
          <p:spPr>
            <a:xfrm>
              <a:off x="1801080" y="497196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29" name="Freeform 28"/>
            <p:cNvSpPr/>
            <p:nvPr/>
          </p:nvSpPr>
          <p:spPr>
            <a:xfrm>
              <a:off x="180000" y="497196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Presbyopic</a:t>
              </a:r>
            </a:p>
          </p:txBody>
        </p:sp>
        <p:sp>
          <p:nvSpPr>
            <p:cNvPr id="30" name="Freeform 29"/>
            <p:cNvSpPr/>
            <p:nvPr/>
          </p:nvSpPr>
          <p:spPr>
            <a:xfrm>
              <a:off x="7176960" y="518616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31" name="Freeform 30"/>
            <p:cNvSpPr/>
            <p:nvPr/>
          </p:nvSpPr>
          <p:spPr>
            <a:xfrm>
              <a:off x="5353560" y="518616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Reduced</a:t>
              </a:r>
            </a:p>
          </p:txBody>
        </p:sp>
        <p:sp>
          <p:nvSpPr>
            <p:cNvPr id="32" name="Freeform 31"/>
            <p:cNvSpPr/>
            <p:nvPr/>
          </p:nvSpPr>
          <p:spPr>
            <a:xfrm>
              <a:off x="3816720" y="518616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33" name="Freeform 32"/>
            <p:cNvSpPr/>
            <p:nvPr/>
          </p:nvSpPr>
          <p:spPr>
            <a:xfrm>
              <a:off x="1801080" y="518616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34" name="Freeform 33"/>
            <p:cNvSpPr/>
            <p:nvPr/>
          </p:nvSpPr>
          <p:spPr>
            <a:xfrm>
              <a:off x="180000" y="518616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Presbyopic</a:t>
              </a:r>
            </a:p>
          </p:txBody>
        </p:sp>
        <p:sp>
          <p:nvSpPr>
            <p:cNvPr id="35" name="Freeform 34"/>
            <p:cNvSpPr/>
            <p:nvPr/>
          </p:nvSpPr>
          <p:spPr>
            <a:xfrm>
              <a:off x="7176960" y="540072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Hard</a:t>
              </a:r>
            </a:p>
          </p:txBody>
        </p:sp>
        <p:sp>
          <p:nvSpPr>
            <p:cNvPr id="36" name="Freeform 35"/>
            <p:cNvSpPr/>
            <p:nvPr/>
          </p:nvSpPr>
          <p:spPr>
            <a:xfrm>
              <a:off x="5353560" y="540072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Normal</a:t>
              </a:r>
            </a:p>
          </p:txBody>
        </p:sp>
        <p:sp>
          <p:nvSpPr>
            <p:cNvPr id="37" name="Freeform 36"/>
            <p:cNvSpPr/>
            <p:nvPr/>
          </p:nvSpPr>
          <p:spPr>
            <a:xfrm>
              <a:off x="3816720" y="540072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38" name="Freeform 37"/>
            <p:cNvSpPr/>
            <p:nvPr/>
          </p:nvSpPr>
          <p:spPr>
            <a:xfrm>
              <a:off x="1801080" y="540072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39" name="Freeform 38"/>
            <p:cNvSpPr/>
            <p:nvPr/>
          </p:nvSpPr>
          <p:spPr>
            <a:xfrm>
              <a:off x="180000" y="540072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Presbyopic</a:t>
              </a:r>
            </a:p>
          </p:txBody>
        </p:sp>
        <p:sp>
          <p:nvSpPr>
            <p:cNvPr id="40" name="Freeform 39"/>
            <p:cNvSpPr/>
            <p:nvPr/>
          </p:nvSpPr>
          <p:spPr>
            <a:xfrm>
              <a:off x="7176960" y="561492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41" name="Freeform 40"/>
            <p:cNvSpPr/>
            <p:nvPr/>
          </p:nvSpPr>
          <p:spPr>
            <a:xfrm>
              <a:off x="5353560" y="561492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Reduced</a:t>
              </a:r>
            </a:p>
          </p:txBody>
        </p:sp>
        <p:sp>
          <p:nvSpPr>
            <p:cNvPr id="42" name="Freeform 41"/>
            <p:cNvSpPr/>
            <p:nvPr/>
          </p:nvSpPr>
          <p:spPr>
            <a:xfrm>
              <a:off x="3816720" y="561492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43" name="Freeform 42"/>
            <p:cNvSpPr/>
            <p:nvPr/>
          </p:nvSpPr>
          <p:spPr>
            <a:xfrm>
              <a:off x="1801080" y="561492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44" name="Freeform 43"/>
            <p:cNvSpPr/>
            <p:nvPr/>
          </p:nvSpPr>
          <p:spPr>
            <a:xfrm>
              <a:off x="180000" y="561492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Presbyopic</a:t>
              </a:r>
            </a:p>
          </p:txBody>
        </p:sp>
        <p:sp>
          <p:nvSpPr>
            <p:cNvPr id="45" name="Freeform 44"/>
            <p:cNvSpPr/>
            <p:nvPr/>
          </p:nvSpPr>
          <p:spPr>
            <a:xfrm>
              <a:off x="7176960" y="582912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Soft</a:t>
              </a:r>
            </a:p>
          </p:txBody>
        </p:sp>
        <p:sp>
          <p:nvSpPr>
            <p:cNvPr id="46" name="Freeform 45"/>
            <p:cNvSpPr/>
            <p:nvPr/>
          </p:nvSpPr>
          <p:spPr>
            <a:xfrm>
              <a:off x="5353560" y="582912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Normal</a:t>
              </a:r>
            </a:p>
          </p:txBody>
        </p:sp>
        <p:sp>
          <p:nvSpPr>
            <p:cNvPr id="47" name="Freeform 46"/>
            <p:cNvSpPr/>
            <p:nvPr/>
          </p:nvSpPr>
          <p:spPr>
            <a:xfrm>
              <a:off x="3816720" y="582912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48" name="Freeform 47"/>
            <p:cNvSpPr/>
            <p:nvPr/>
          </p:nvSpPr>
          <p:spPr>
            <a:xfrm>
              <a:off x="1801080" y="582912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49" name="Freeform 48"/>
            <p:cNvSpPr/>
            <p:nvPr/>
          </p:nvSpPr>
          <p:spPr>
            <a:xfrm>
              <a:off x="180000" y="582912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Presbyopic</a:t>
              </a:r>
            </a:p>
          </p:txBody>
        </p:sp>
        <p:sp>
          <p:nvSpPr>
            <p:cNvPr id="50" name="Freeform 49"/>
            <p:cNvSpPr/>
            <p:nvPr/>
          </p:nvSpPr>
          <p:spPr>
            <a:xfrm>
              <a:off x="7176960" y="6043679"/>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51" name="Freeform 50"/>
            <p:cNvSpPr/>
            <p:nvPr/>
          </p:nvSpPr>
          <p:spPr>
            <a:xfrm>
              <a:off x="5353560" y="6043679"/>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Reduced</a:t>
              </a:r>
            </a:p>
          </p:txBody>
        </p:sp>
        <p:sp>
          <p:nvSpPr>
            <p:cNvPr id="52" name="Freeform 51"/>
            <p:cNvSpPr/>
            <p:nvPr/>
          </p:nvSpPr>
          <p:spPr>
            <a:xfrm>
              <a:off x="3816720" y="6043679"/>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53" name="Freeform 52"/>
            <p:cNvSpPr/>
            <p:nvPr/>
          </p:nvSpPr>
          <p:spPr>
            <a:xfrm>
              <a:off x="1801080" y="6043679"/>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54" name="Freeform 53"/>
            <p:cNvSpPr/>
            <p:nvPr/>
          </p:nvSpPr>
          <p:spPr>
            <a:xfrm>
              <a:off x="180000" y="6043679"/>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Presbyopic</a:t>
              </a:r>
            </a:p>
          </p:txBody>
        </p:sp>
        <p:sp>
          <p:nvSpPr>
            <p:cNvPr id="55" name="Freeform 54"/>
            <p:cNvSpPr/>
            <p:nvPr/>
          </p:nvSpPr>
          <p:spPr>
            <a:xfrm>
              <a:off x="7176960" y="625788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56" name="Freeform 55"/>
            <p:cNvSpPr/>
            <p:nvPr/>
          </p:nvSpPr>
          <p:spPr>
            <a:xfrm>
              <a:off x="5353560" y="625788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Normal</a:t>
              </a:r>
            </a:p>
          </p:txBody>
        </p:sp>
        <p:sp>
          <p:nvSpPr>
            <p:cNvPr id="57" name="Freeform 56"/>
            <p:cNvSpPr/>
            <p:nvPr/>
          </p:nvSpPr>
          <p:spPr>
            <a:xfrm>
              <a:off x="3816720" y="625788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58" name="Freeform 57"/>
            <p:cNvSpPr/>
            <p:nvPr/>
          </p:nvSpPr>
          <p:spPr>
            <a:xfrm>
              <a:off x="1801080" y="625788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59" name="Freeform 58"/>
            <p:cNvSpPr/>
            <p:nvPr/>
          </p:nvSpPr>
          <p:spPr>
            <a:xfrm>
              <a:off x="180000" y="625788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Presbyopic</a:t>
              </a:r>
            </a:p>
          </p:txBody>
        </p:sp>
        <p:sp>
          <p:nvSpPr>
            <p:cNvPr id="60" name="Freeform 59"/>
            <p:cNvSpPr/>
            <p:nvPr/>
          </p:nvSpPr>
          <p:spPr>
            <a:xfrm>
              <a:off x="7176960" y="411480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Soft</a:t>
              </a:r>
            </a:p>
          </p:txBody>
        </p:sp>
        <p:sp>
          <p:nvSpPr>
            <p:cNvPr id="61" name="Freeform 60"/>
            <p:cNvSpPr/>
            <p:nvPr/>
          </p:nvSpPr>
          <p:spPr>
            <a:xfrm>
              <a:off x="5353560" y="411480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Normal</a:t>
              </a:r>
            </a:p>
          </p:txBody>
        </p:sp>
        <p:sp>
          <p:nvSpPr>
            <p:cNvPr id="62" name="Freeform 61"/>
            <p:cNvSpPr/>
            <p:nvPr/>
          </p:nvSpPr>
          <p:spPr>
            <a:xfrm>
              <a:off x="3816720" y="411480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63" name="Freeform 62"/>
            <p:cNvSpPr/>
            <p:nvPr/>
          </p:nvSpPr>
          <p:spPr>
            <a:xfrm>
              <a:off x="1801080" y="411480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64" name="Freeform 63"/>
            <p:cNvSpPr/>
            <p:nvPr/>
          </p:nvSpPr>
          <p:spPr>
            <a:xfrm>
              <a:off x="180000" y="411480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Pre-presbyopic</a:t>
              </a:r>
            </a:p>
          </p:txBody>
        </p:sp>
        <p:sp>
          <p:nvSpPr>
            <p:cNvPr id="65" name="Freeform 64"/>
            <p:cNvSpPr/>
            <p:nvPr/>
          </p:nvSpPr>
          <p:spPr>
            <a:xfrm>
              <a:off x="7176960" y="390024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66" name="Freeform 65"/>
            <p:cNvSpPr/>
            <p:nvPr/>
          </p:nvSpPr>
          <p:spPr>
            <a:xfrm>
              <a:off x="5353560" y="390024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Reduced</a:t>
              </a:r>
            </a:p>
          </p:txBody>
        </p:sp>
        <p:sp>
          <p:nvSpPr>
            <p:cNvPr id="67" name="Freeform 66"/>
            <p:cNvSpPr/>
            <p:nvPr/>
          </p:nvSpPr>
          <p:spPr>
            <a:xfrm>
              <a:off x="3816720" y="390024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68" name="Freeform 67"/>
            <p:cNvSpPr/>
            <p:nvPr/>
          </p:nvSpPr>
          <p:spPr>
            <a:xfrm>
              <a:off x="1801080" y="390024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69" name="Freeform 68"/>
            <p:cNvSpPr/>
            <p:nvPr/>
          </p:nvSpPr>
          <p:spPr>
            <a:xfrm>
              <a:off x="180000" y="390024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Pre-presbyopic</a:t>
              </a:r>
            </a:p>
          </p:txBody>
        </p:sp>
        <p:sp>
          <p:nvSpPr>
            <p:cNvPr id="70" name="Freeform 69"/>
            <p:cNvSpPr/>
            <p:nvPr/>
          </p:nvSpPr>
          <p:spPr>
            <a:xfrm>
              <a:off x="7176960" y="3686039"/>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Hard</a:t>
              </a:r>
            </a:p>
          </p:txBody>
        </p:sp>
        <p:sp>
          <p:nvSpPr>
            <p:cNvPr id="71" name="Freeform 70"/>
            <p:cNvSpPr/>
            <p:nvPr/>
          </p:nvSpPr>
          <p:spPr>
            <a:xfrm>
              <a:off x="5353560" y="3686039"/>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Normal</a:t>
              </a:r>
            </a:p>
          </p:txBody>
        </p:sp>
        <p:sp>
          <p:nvSpPr>
            <p:cNvPr id="72" name="Freeform 71"/>
            <p:cNvSpPr/>
            <p:nvPr/>
          </p:nvSpPr>
          <p:spPr>
            <a:xfrm>
              <a:off x="3816720" y="3686039"/>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73" name="Freeform 72"/>
            <p:cNvSpPr/>
            <p:nvPr/>
          </p:nvSpPr>
          <p:spPr>
            <a:xfrm>
              <a:off x="1801080" y="3686039"/>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74" name="Freeform 73"/>
            <p:cNvSpPr/>
            <p:nvPr/>
          </p:nvSpPr>
          <p:spPr>
            <a:xfrm>
              <a:off x="180000" y="3686039"/>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Pre-presbyopic</a:t>
              </a:r>
            </a:p>
          </p:txBody>
        </p:sp>
        <p:sp>
          <p:nvSpPr>
            <p:cNvPr id="75" name="Freeform 74"/>
            <p:cNvSpPr/>
            <p:nvPr/>
          </p:nvSpPr>
          <p:spPr>
            <a:xfrm>
              <a:off x="7176960" y="3471839"/>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76" name="Freeform 75"/>
            <p:cNvSpPr/>
            <p:nvPr/>
          </p:nvSpPr>
          <p:spPr>
            <a:xfrm>
              <a:off x="5353560" y="3471839"/>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Reduced</a:t>
              </a:r>
            </a:p>
          </p:txBody>
        </p:sp>
        <p:sp>
          <p:nvSpPr>
            <p:cNvPr id="77" name="Freeform 76"/>
            <p:cNvSpPr/>
            <p:nvPr/>
          </p:nvSpPr>
          <p:spPr>
            <a:xfrm>
              <a:off x="3816720" y="3471839"/>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78" name="Freeform 77"/>
            <p:cNvSpPr/>
            <p:nvPr/>
          </p:nvSpPr>
          <p:spPr>
            <a:xfrm>
              <a:off x="1801080" y="3471839"/>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79" name="Freeform 78"/>
            <p:cNvSpPr/>
            <p:nvPr/>
          </p:nvSpPr>
          <p:spPr>
            <a:xfrm>
              <a:off x="180000" y="3471839"/>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Pre-presbyopic</a:t>
              </a:r>
            </a:p>
          </p:txBody>
        </p:sp>
        <p:sp>
          <p:nvSpPr>
            <p:cNvPr id="80" name="Freeform 79"/>
            <p:cNvSpPr/>
            <p:nvPr/>
          </p:nvSpPr>
          <p:spPr>
            <a:xfrm>
              <a:off x="7176960" y="3257279"/>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Soft</a:t>
              </a:r>
            </a:p>
          </p:txBody>
        </p:sp>
        <p:sp>
          <p:nvSpPr>
            <p:cNvPr id="81" name="Freeform 80"/>
            <p:cNvSpPr/>
            <p:nvPr/>
          </p:nvSpPr>
          <p:spPr>
            <a:xfrm>
              <a:off x="5353560" y="3257279"/>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Normal</a:t>
              </a:r>
            </a:p>
          </p:txBody>
        </p:sp>
        <p:sp>
          <p:nvSpPr>
            <p:cNvPr id="82" name="Freeform 81"/>
            <p:cNvSpPr/>
            <p:nvPr/>
          </p:nvSpPr>
          <p:spPr>
            <a:xfrm>
              <a:off x="3816720" y="3257279"/>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83" name="Freeform 82"/>
            <p:cNvSpPr/>
            <p:nvPr/>
          </p:nvSpPr>
          <p:spPr>
            <a:xfrm>
              <a:off x="1801080" y="3257279"/>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err="1">
                  <a:ln>
                    <a:noFill/>
                  </a:ln>
                  <a:solidFill>
                    <a:srgbClr val="008000"/>
                  </a:solidFill>
                  <a:latin typeface="Tahoma" pitchFamily="18"/>
                  <a:ea typeface="Gothic" pitchFamily="2"/>
                  <a:cs typeface="Lucidasans" pitchFamily="2"/>
                </a:rPr>
                <a:t>Myope</a:t>
              </a:r>
              <a:endParaRPr lang="en-US" sz="1400" b="0" i="0" u="none" strike="noStrike" baseline="0" dirty="0">
                <a:ln>
                  <a:noFill/>
                </a:ln>
                <a:solidFill>
                  <a:srgbClr val="008000"/>
                </a:solidFill>
                <a:latin typeface="Tahoma" pitchFamily="18"/>
                <a:ea typeface="Gothic" pitchFamily="2"/>
                <a:cs typeface="Lucidasans" pitchFamily="2"/>
              </a:endParaRPr>
            </a:p>
          </p:txBody>
        </p:sp>
        <p:sp>
          <p:nvSpPr>
            <p:cNvPr id="84" name="Freeform 83"/>
            <p:cNvSpPr/>
            <p:nvPr/>
          </p:nvSpPr>
          <p:spPr>
            <a:xfrm>
              <a:off x="180000" y="3257279"/>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Pre-presbyopic</a:t>
              </a:r>
            </a:p>
          </p:txBody>
        </p:sp>
        <p:sp>
          <p:nvSpPr>
            <p:cNvPr id="85" name="Freeform 84"/>
            <p:cNvSpPr/>
            <p:nvPr/>
          </p:nvSpPr>
          <p:spPr>
            <a:xfrm>
              <a:off x="7176960" y="304308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86" name="Freeform 85"/>
            <p:cNvSpPr/>
            <p:nvPr/>
          </p:nvSpPr>
          <p:spPr>
            <a:xfrm>
              <a:off x="5353560" y="304308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Reduced</a:t>
              </a:r>
            </a:p>
          </p:txBody>
        </p:sp>
        <p:sp>
          <p:nvSpPr>
            <p:cNvPr id="87" name="Freeform 86"/>
            <p:cNvSpPr/>
            <p:nvPr/>
          </p:nvSpPr>
          <p:spPr>
            <a:xfrm>
              <a:off x="3816720" y="304308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No</a:t>
              </a:r>
            </a:p>
          </p:txBody>
        </p:sp>
        <p:sp>
          <p:nvSpPr>
            <p:cNvPr id="88" name="Freeform 87"/>
            <p:cNvSpPr/>
            <p:nvPr/>
          </p:nvSpPr>
          <p:spPr>
            <a:xfrm>
              <a:off x="1801080" y="304308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89" name="Freeform 88"/>
            <p:cNvSpPr/>
            <p:nvPr/>
          </p:nvSpPr>
          <p:spPr>
            <a:xfrm>
              <a:off x="180000" y="304308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Pre-presbyopic</a:t>
              </a:r>
            </a:p>
          </p:txBody>
        </p:sp>
        <p:sp>
          <p:nvSpPr>
            <p:cNvPr id="90" name="Freeform 89"/>
            <p:cNvSpPr/>
            <p:nvPr/>
          </p:nvSpPr>
          <p:spPr>
            <a:xfrm>
              <a:off x="7176960" y="282888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hard</a:t>
              </a:r>
            </a:p>
          </p:txBody>
        </p:sp>
        <p:sp>
          <p:nvSpPr>
            <p:cNvPr id="91" name="Freeform 90"/>
            <p:cNvSpPr/>
            <p:nvPr/>
          </p:nvSpPr>
          <p:spPr>
            <a:xfrm>
              <a:off x="5353560" y="282888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Normal</a:t>
              </a:r>
            </a:p>
          </p:txBody>
        </p:sp>
        <p:sp>
          <p:nvSpPr>
            <p:cNvPr id="92" name="Freeform 91"/>
            <p:cNvSpPr/>
            <p:nvPr/>
          </p:nvSpPr>
          <p:spPr>
            <a:xfrm>
              <a:off x="3816720" y="282888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93" name="Freeform 92"/>
            <p:cNvSpPr/>
            <p:nvPr/>
          </p:nvSpPr>
          <p:spPr>
            <a:xfrm>
              <a:off x="1801080" y="282888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94" name="Freeform 93"/>
            <p:cNvSpPr/>
            <p:nvPr/>
          </p:nvSpPr>
          <p:spPr>
            <a:xfrm>
              <a:off x="180000" y="282888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Young</a:t>
              </a:r>
            </a:p>
          </p:txBody>
        </p:sp>
        <p:sp>
          <p:nvSpPr>
            <p:cNvPr id="95" name="Freeform 94"/>
            <p:cNvSpPr/>
            <p:nvPr/>
          </p:nvSpPr>
          <p:spPr>
            <a:xfrm>
              <a:off x="7176960" y="261468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96" name="Freeform 95"/>
            <p:cNvSpPr/>
            <p:nvPr/>
          </p:nvSpPr>
          <p:spPr>
            <a:xfrm>
              <a:off x="5353560" y="261468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Reduced</a:t>
              </a:r>
            </a:p>
          </p:txBody>
        </p:sp>
        <p:sp>
          <p:nvSpPr>
            <p:cNvPr id="97" name="Freeform 96"/>
            <p:cNvSpPr/>
            <p:nvPr/>
          </p:nvSpPr>
          <p:spPr>
            <a:xfrm>
              <a:off x="3816720" y="261468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98" name="Freeform 97"/>
            <p:cNvSpPr/>
            <p:nvPr/>
          </p:nvSpPr>
          <p:spPr>
            <a:xfrm>
              <a:off x="1801080" y="261468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99" name="Freeform 98"/>
            <p:cNvSpPr/>
            <p:nvPr/>
          </p:nvSpPr>
          <p:spPr>
            <a:xfrm>
              <a:off x="180000" y="261468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Young</a:t>
              </a:r>
            </a:p>
          </p:txBody>
        </p:sp>
        <p:sp>
          <p:nvSpPr>
            <p:cNvPr id="100" name="Freeform 99"/>
            <p:cNvSpPr/>
            <p:nvPr/>
          </p:nvSpPr>
          <p:spPr>
            <a:xfrm>
              <a:off x="7176960" y="2400119"/>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Soft</a:t>
              </a:r>
            </a:p>
          </p:txBody>
        </p:sp>
        <p:sp>
          <p:nvSpPr>
            <p:cNvPr id="101" name="Freeform 100"/>
            <p:cNvSpPr/>
            <p:nvPr/>
          </p:nvSpPr>
          <p:spPr>
            <a:xfrm>
              <a:off x="5353560" y="2400119"/>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Normal</a:t>
              </a:r>
            </a:p>
          </p:txBody>
        </p:sp>
        <p:sp>
          <p:nvSpPr>
            <p:cNvPr id="102" name="Freeform 101"/>
            <p:cNvSpPr/>
            <p:nvPr/>
          </p:nvSpPr>
          <p:spPr>
            <a:xfrm>
              <a:off x="3816720" y="2400119"/>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No</a:t>
              </a:r>
            </a:p>
          </p:txBody>
        </p:sp>
        <p:sp>
          <p:nvSpPr>
            <p:cNvPr id="103" name="Freeform 102"/>
            <p:cNvSpPr/>
            <p:nvPr/>
          </p:nvSpPr>
          <p:spPr>
            <a:xfrm>
              <a:off x="1801080" y="2400119"/>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p>
          </p:txBody>
        </p:sp>
        <p:sp>
          <p:nvSpPr>
            <p:cNvPr id="104" name="Freeform 103"/>
            <p:cNvSpPr/>
            <p:nvPr/>
          </p:nvSpPr>
          <p:spPr>
            <a:xfrm>
              <a:off x="180000" y="2400119"/>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Young</a:t>
              </a:r>
            </a:p>
          </p:txBody>
        </p:sp>
        <p:sp>
          <p:nvSpPr>
            <p:cNvPr id="105" name="Freeform 104"/>
            <p:cNvSpPr/>
            <p:nvPr/>
          </p:nvSpPr>
          <p:spPr>
            <a:xfrm>
              <a:off x="7176960" y="218592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106" name="Freeform 105"/>
            <p:cNvSpPr/>
            <p:nvPr/>
          </p:nvSpPr>
          <p:spPr>
            <a:xfrm>
              <a:off x="5353560" y="218592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Reduced</a:t>
              </a:r>
            </a:p>
          </p:txBody>
        </p:sp>
        <p:sp>
          <p:nvSpPr>
            <p:cNvPr id="107" name="Freeform 106"/>
            <p:cNvSpPr/>
            <p:nvPr/>
          </p:nvSpPr>
          <p:spPr>
            <a:xfrm>
              <a:off x="3816720" y="218592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108" name="Freeform 107"/>
            <p:cNvSpPr/>
            <p:nvPr/>
          </p:nvSpPr>
          <p:spPr>
            <a:xfrm>
              <a:off x="1801080" y="218592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Hypermetrope</a:t>
              </a:r>
              <a:endParaRPr lang="en-US" sz="1400" b="0" i="0" u="none" strike="noStrike" baseline="0" dirty="0">
                <a:ln>
                  <a:noFill/>
                </a:ln>
                <a:solidFill>
                  <a:srgbClr val="008000"/>
                </a:solidFill>
                <a:latin typeface="Tahoma" pitchFamily="18"/>
                <a:ea typeface="Gothic" pitchFamily="2"/>
                <a:cs typeface="Lucidasans" pitchFamily="2"/>
              </a:endParaRPr>
            </a:p>
          </p:txBody>
        </p:sp>
        <p:sp>
          <p:nvSpPr>
            <p:cNvPr id="109" name="Freeform 108"/>
            <p:cNvSpPr/>
            <p:nvPr/>
          </p:nvSpPr>
          <p:spPr>
            <a:xfrm>
              <a:off x="180000" y="218592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Young</a:t>
              </a:r>
            </a:p>
          </p:txBody>
        </p:sp>
        <p:sp>
          <p:nvSpPr>
            <p:cNvPr id="110" name="Freeform 109"/>
            <p:cNvSpPr/>
            <p:nvPr/>
          </p:nvSpPr>
          <p:spPr>
            <a:xfrm>
              <a:off x="7176960" y="197172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Hard</a:t>
              </a:r>
            </a:p>
          </p:txBody>
        </p:sp>
        <p:sp>
          <p:nvSpPr>
            <p:cNvPr id="111" name="Freeform 110"/>
            <p:cNvSpPr/>
            <p:nvPr/>
          </p:nvSpPr>
          <p:spPr>
            <a:xfrm>
              <a:off x="5353560" y="197172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Normal</a:t>
              </a:r>
            </a:p>
          </p:txBody>
        </p:sp>
        <p:sp>
          <p:nvSpPr>
            <p:cNvPr id="112" name="Freeform 111"/>
            <p:cNvSpPr/>
            <p:nvPr/>
          </p:nvSpPr>
          <p:spPr>
            <a:xfrm>
              <a:off x="3816720" y="197172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Yes</a:t>
              </a:r>
            </a:p>
          </p:txBody>
        </p:sp>
        <p:sp>
          <p:nvSpPr>
            <p:cNvPr id="113" name="Freeform 112"/>
            <p:cNvSpPr/>
            <p:nvPr/>
          </p:nvSpPr>
          <p:spPr>
            <a:xfrm>
              <a:off x="1801080" y="197172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114" name="Freeform 113"/>
            <p:cNvSpPr/>
            <p:nvPr/>
          </p:nvSpPr>
          <p:spPr>
            <a:xfrm>
              <a:off x="180000" y="197172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Young</a:t>
              </a:r>
            </a:p>
          </p:txBody>
        </p:sp>
        <p:sp>
          <p:nvSpPr>
            <p:cNvPr id="115" name="Freeform 114"/>
            <p:cNvSpPr/>
            <p:nvPr/>
          </p:nvSpPr>
          <p:spPr>
            <a:xfrm>
              <a:off x="7176960" y="175716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116" name="Freeform 115"/>
            <p:cNvSpPr/>
            <p:nvPr/>
          </p:nvSpPr>
          <p:spPr>
            <a:xfrm>
              <a:off x="5353560" y="175716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Reduced</a:t>
              </a:r>
            </a:p>
          </p:txBody>
        </p:sp>
        <p:sp>
          <p:nvSpPr>
            <p:cNvPr id="117" name="Freeform 116"/>
            <p:cNvSpPr/>
            <p:nvPr/>
          </p:nvSpPr>
          <p:spPr>
            <a:xfrm>
              <a:off x="3816720" y="175716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118" name="Freeform 117"/>
            <p:cNvSpPr/>
            <p:nvPr/>
          </p:nvSpPr>
          <p:spPr>
            <a:xfrm>
              <a:off x="1801080" y="175716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119" name="Freeform 118"/>
            <p:cNvSpPr/>
            <p:nvPr/>
          </p:nvSpPr>
          <p:spPr>
            <a:xfrm>
              <a:off x="180000" y="175716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Young</a:t>
              </a:r>
            </a:p>
          </p:txBody>
        </p:sp>
        <p:sp>
          <p:nvSpPr>
            <p:cNvPr id="120" name="Freeform 119"/>
            <p:cNvSpPr/>
            <p:nvPr/>
          </p:nvSpPr>
          <p:spPr>
            <a:xfrm>
              <a:off x="7176960" y="154296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Soft</a:t>
              </a:r>
            </a:p>
          </p:txBody>
        </p:sp>
        <p:sp>
          <p:nvSpPr>
            <p:cNvPr id="121" name="Freeform 120"/>
            <p:cNvSpPr/>
            <p:nvPr/>
          </p:nvSpPr>
          <p:spPr>
            <a:xfrm>
              <a:off x="5353560" y="154296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Normal</a:t>
              </a:r>
            </a:p>
          </p:txBody>
        </p:sp>
        <p:sp>
          <p:nvSpPr>
            <p:cNvPr id="122" name="Freeform 121"/>
            <p:cNvSpPr/>
            <p:nvPr/>
          </p:nvSpPr>
          <p:spPr>
            <a:xfrm>
              <a:off x="3816720" y="154296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123" name="Freeform 122"/>
            <p:cNvSpPr/>
            <p:nvPr/>
          </p:nvSpPr>
          <p:spPr>
            <a:xfrm>
              <a:off x="1801080" y="154296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124" name="Freeform 123"/>
            <p:cNvSpPr/>
            <p:nvPr/>
          </p:nvSpPr>
          <p:spPr>
            <a:xfrm>
              <a:off x="180000" y="154296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Young</a:t>
              </a:r>
            </a:p>
          </p:txBody>
        </p:sp>
        <p:sp>
          <p:nvSpPr>
            <p:cNvPr id="125" name="Freeform 124"/>
            <p:cNvSpPr/>
            <p:nvPr/>
          </p:nvSpPr>
          <p:spPr>
            <a:xfrm>
              <a:off x="7176960" y="132876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126" name="Freeform 125"/>
            <p:cNvSpPr/>
            <p:nvPr/>
          </p:nvSpPr>
          <p:spPr>
            <a:xfrm>
              <a:off x="5353560" y="132876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Reduced</a:t>
              </a:r>
            </a:p>
          </p:txBody>
        </p:sp>
        <p:sp>
          <p:nvSpPr>
            <p:cNvPr id="127" name="Freeform 126"/>
            <p:cNvSpPr/>
            <p:nvPr/>
          </p:nvSpPr>
          <p:spPr>
            <a:xfrm>
              <a:off x="3816720" y="132876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128" name="Freeform 127"/>
            <p:cNvSpPr/>
            <p:nvPr/>
          </p:nvSpPr>
          <p:spPr>
            <a:xfrm>
              <a:off x="1801080" y="132876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Myope</a:t>
              </a:r>
            </a:p>
          </p:txBody>
        </p:sp>
        <p:sp>
          <p:nvSpPr>
            <p:cNvPr id="129" name="Freeform 128"/>
            <p:cNvSpPr/>
            <p:nvPr/>
          </p:nvSpPr>
          <p:spPr>
            <a:xfrm>
              <a:off x="180000" y="132876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Young</a:t>
              </a:r>
            </a:p>
          </p:txBody>
        </p:sp>
        <p:sp>
          <p:nvSpPr>
            <p:cNvPr id="130" name="Freeform 129"/>
            <p:cNvSpPr/>
            <p:nvPr/>
          </p:nvSpPr>
          <p:spPr>
            <a:xfrm>
              <a:off x="7176960" y="900000"/>
              <a:ext cx="1823039"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Recommended lenses</a:t>
              </a:r>
            </a:p>
          </p:txBody>
        </p:sp>
        <p:sp>
          <p:nvSpPr>
            <p:cNvPr id="131" name="Freeform 130"/>
            <p:cNvSpPr/>
            <p:nvPr/>
          </p:nvSpPr>
          <p:spPr>
            <a:xfrm>
              <a:off x="5353560" y="900000"/>
              <a:ext cx="1823399"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Tear production rate</a:t>
              </a:r>
            </a:p>
          </p:txBody>
        </p:sp>
        <p:sp>
          <p:nvSpPr>
            <p:cNvPr id="132" name="Freeform 131"/>
            <p:cNvSpPr/>
            <p:nvPr/>
          </p:nvSpPr>
          <p:spPr>
            <a:xfrm>
              <a:off x="3816720" y="900000"/>
              <a:ext cx="1536840"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Astigmatism</a:t>
              </a:r>
            </a:p>
          </p:txBody>
        </p:sp>
        <p:sp>
          <p:nvSpPr>
            <p:cNvPr id="133" name="Freeform 132"/>
            <p:cNvSpPr/>
            <p:nvPr/>
          </p:nvSpPr>
          <p:spPr>
            <a:xfrm>
              <a:off x="1801080" y="900000"/>
              <a:ext cx="2015640"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Spectacle prescription</a:t>
              </a:r>
            </a:p>
          </p:txBody>
        </p:sp>
        <p:sp>
          <p:nvSpPr>
            <p:cNvPr id="134" name="Freeform 133"/>
            <p:cNvSpPr/>
            <p:nvPr/>
          </p:nvSpPr>
          <p:spPr>
            <a:xfrm>
              <a:off x="180000" y="900000"/>
              <a:ext cx="1621080"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Age</a:t>
              </a:r>
            </a:p>
          </p:txBody>
        </p:sp>
        <p:sp>
          <p:nvSpPr>
            <p:cNvPr id="135" name="Straight Connector 134"/>
            <p:cNvSpPr/>
            <p:nvPr/>
          </p:nvSpPr>
          <p:spPr>
            <a:xfrm>
              <a:off x="180000" y="6472079"/>
              <a:ext cx="8820000" cy="0"/>
            </a:xfrm>
            <a:prstGeom prst="line">
              <a:avLst/>
            </a:prstGeom>
            <a:noFill/>
            <a:ln w="12600">
              <a:solidFill>
                <a:srgbClr val="008000"/>
              </a:solidFill>
              <a:prstDash val="solid"/>
              <a:miter/>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6" name="Straight Connector 135"/>
            <p:cNvSpPr/>
            <p:nvPr/>
          </p:nvSpPr>
          <p:spPr>
            <a:xfrm>
              <a:off x="180000" y="900000"/>
              <a:ext cx="0" cy="5572079"/>
            </a:xfrm>
            <a:prstGeom prst="line">
              <a:avLst/>
            </a:prstGeom>
            <a:noFill/>
            <a:ln w="12600">
              <a:solidFill>
                <a:srgbClr val="008000"/>
              </a:solidFill>
              <a:prstDash val="solid"/>
              <a:miter/>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7" name="Straight Connector 136"/>
            <p:cNvSpPr/>
            <p:nvPr/>
          </p:nvSpPr>
          <p:spPr>
            <a:xfrm>
              <a:off x="9000000" y="900000"/>
              <a:ext cx="0" cy="5572079"/>
            </a:xfrm>
            <a:prstGeom prst="line">
              <a:avLst/>
            </a:prstGeom>
            <a:noFill/>
            <a:ln w="12600">
              <a:solidFill>
                <a:srgbClr val="008000"/>
              </a:solidFill>
              <a:prstDash val="solid"/>
              <a:miter/>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8" name="Straight Connector 137"/>
            <p:cNvSpPr/>
            <p:nvPr/>
          </p:nvSpPr>
          <p:spPr>
            <a:xfrm>
              <a:off x="180000" y="1328760"/>
              <a:ext cx="8820000" cy="0"/>
            </a:xfrm>
            <a:prstGeom prst="line">
              <a:avLst/>
            </a:prstGeom>
            <a:noFill/>
            <a:ln w="12600">
              <a:solidFill>
                <a:srgbClr val="008000"/>
              </a:solidFill>
              <a:prstDash val="solid"/>
              <a:miter/>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9" name="Straight Connector 138"/>
            <p:cNvSpPr/>
            <p:nvPr/>
          </p:nvSpPr>
          <p:spPr>
            <a:xfrm>
              <a:off x="180000" y="900000"/>
              <a:ext cx="8820000" cy="0"/>
            </a:xfrm>
            <a:prstGeom prst="line">
              <a:avLst/>
            </a:prstGeom>
            <a:noFill/>
            <a:ln w="12600">
              <a:solidFill>
                <a:srgbClr val="008000"/>
              </a:solidFill>
              <a:prstDash val="solid"/>
              <a:miter/>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1132516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69" y="53752"/>
            <a:ext cx="8229600" cy="1143000"/>
          </a:xfrm>
        </p:spPr>
        <p:txBody>
          <a:bodyPr/>
          <a:lstStyle/>
          <a:p>
            <a:r>
              <a:rPr lang="en-GB" dirty="0" smtClean="0"/>
              <a:t>Structural description: if-then rules</a:t>
            </a:r>
            <a:endParaRPr lang="en-GB" dirty="0"/>
          </a:p>
        </p:txBody>
      </p:sp>
      <p:sp>
        <p:nvSpPr>
          <p:cNvPr id="3" name="Content Placeholder 2"/>
          <p:cNvSpPr>
            <a:spLocks noGrp="1"/>
          </p:cNvSpPr>
          <p:nvPr>
            <p:ph idx="1"/>
          </p:nvPr>
        </p:nvSpPr>
        <p:spPr>
          <a:xfrm>
            <a:off x="366680" y="1166018"/>
            <a:ext cx="8229600" cy="4525963"/>
          </a:xfrm>
        </p:spPr>
        <p:txBody>
          <a:bodyPr/>
          <a:lstStyle/>
          <a:p>
            <a:pPr marL="0" indent="0">
              <a:buNone/>
            </a:pP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16</a:t>
            </a:fld>
            <a:endParaRPr lang="en-GB" dirty="0"/>
          </a:p>
        </p:txBody>
      </p:sp>
      <p:pic>
        <p:nvPicPr>
          <p:cNvPr id="7" name="Picture 6">
            <a:hlinkClick r:id="rId3"/>
          </p:cNvPr>
          <p:cNvPicPr>
            <a:picLocks noChangeAspect="1"/>
          </p:cNvPicPr>
          <p:nvPr/>
        </p:nvPicPr>
        <p:blipFill>
          <a:blip r:embed="rId4">
            <a:lum/>
            <a:alphaModFix/>
          </a:blip>
          <a:srcRect/>
          <a:stretch>
            <a:fillRect/>
          </a:stretch>
        </p:blipFill>
        <p:spPr>
          <a:xfrm>
            <a:off x="7292700" y="980728"/>
            <a:ext cx="1584000" cy="1690919"/>
          </a:xfrm>
          <a:prstGeom prst="rect">
            <a:avLst/>
          </a:prstGeom>
          <a:noFill/>
          <a:ln>
            <a:noFill/>
          </a:ln>
        </p:spPr>
      </p:pic>
      <p:sp>
        <p:nvSpPr>
          <p:cNvPr id="8" name="Freeform 7"/>
          <p:cNvSpPr/>
          <p:nvPr/>
        </p:nvSpPr>
        <p:spPr>
          <a:xfrm>
            <a:off x="393676" y="1184434"/>
            <a:ext cx="6553440" cy="1569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1">
            <a:schemeClr val="accent4"/>
          </a:lnRef>
          <a:fillRef idx="2">
            <a:schemeClr val="accent4"/>
          </a:fillRef>
          <a:effectRef idx="1">
            <a:schemeClr val="accent4"/>
          </a:effectRef>
          <a:fontRef idx="minor">
            <a:schemeClr val="dk1"/>
          </a:fontRef>
        </p:style>
        <p:txBody>
          <a:bodyPr vert="horz" wrap="square" lIns="90000" tIns="46800" rIns="90000" bIns="46800" anchor="t" anchorCtr="0" compatLnSpc="0"/>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2000" b="1" i="0" u="none" strike="noStrike" baseline="0" dirty="0">
                <a:ln>
                  <a:noFill/>
                </a:ln>
                <a:solidFill>
                  <a:srgbClr val="008000"/>
                </a:solidFill>
                <a:latin typeface="Courier New" pitchFamily="18"/>
                <a:ea typeface="Gothic" pitchFamily="2"/>
                <a:cs typeface="Lucidasans" pitchFamily="2"/>
              </a:rPr>
              <a:t>If tear production rate = reduced</a:t>
            </a:r>
            <a:br>
              <a:rPr lang="en-US" sz="2000" b="1" i="0" u="none" strike="noStrike" baseline="0" dirty="0">
                <a:ln>
                  <a:noFill/>
                </a:ln>
                <a:solidFill>
                  <a:srgbClr val="008000"/>
                </a:solidFill>
                <a:latin typeface="Courier New" pitchFamily="18"/>
                <a:ea typeface="Gothic" pitchFamily="2"/>
                <a:cs typeface="Lucidasans" pitchFamily="2"/>
              </a:rPr>
            </a:br>
            <a:r>
              <a:rPr lang="en-US" sz="2000" b="1" i="0" u="none" strike="noStrike" baseline="0" dirty="0">
                <a:ln>
                  <a:noFill/>
                </a:ln>
                <a:solidFill>
                  <a:srgbClr val="008000"/>
                </a:solidFill>
                <a:latin typeface="Courier New" pitchFamily="18"/>
                <a:ea typeface="Gothic" pitchFamily="2"/>
                <a:cs typeface="Lucidasans" pitchFamily="2"/>
              </a:rPr>
              <a:t>then recommendation = none</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2000" b="1" i="0" u="none" strike="noStrike" baseline="0" dirty="0">
                <a:ln>
                  <a:noFill/>
                </a:ln>
                <a:solidFill>
                  <a:srgbClr val="008000"/>
                </a:solidFill>
                <a:latin typeface="Courier New" pitchFamily="18"/>
                <a:ea typeface="Gothic" pitchFamily="2"/>
                <a:cs typeface="Lucidasans" pitchFamily="2"/>
              </a:rPr>
              <a:t>Otherwise, if age = young and astigmatic = no </a:t>
            </a:r>
            <a:br>
              <a:rPr lang="en-US" sz="2000" b="1" i="0" u="none" strike="noStrike" baseline="0" dirty="0">
                <a:ln>
                  <a:noFill/>
                </a:ln>
                <a:solidFill>
                  <a:srgbClr val="008000"/>
                </a:solidFill>
                <a:latin typeface="Courier New" pitchFamily="18"/>
                <a:ea typeface="Gothic" pitchFamily="2"/>
                <a:cs typeface="Lucidasans" pitchFamily="2"/>
              </a:rPr>
            </a:br>
            <a:r>
              <a:rPr lang="en-US" sz="2000" b="1" i="0" u="none" strike="noStrike" baseline="0" dirty="0">
                <a:ln>
                  <a:noFill/>
                </a:ln>
                <a:solidFill>
                  <a:srgbClr val="008000"/>
                </a:solidFill>
                <a:latin typeface="Courier New" pitchFamily="18"/>
                <a:ea typeface="Gothic" pitchFamily="2"/>
                <a:cs typeface="Lucidasans" pitchFamily="2"/>
              </a:rPr>
              <a:t>then recommendation = soft</a:t>
            </a:r>
          </a:p>
        </p:txBody>
      </p:sp>
      <p:grpSp>
        <p:nvGrpSpPr>
          <p:cNvPr id="45" name="Group 44"/>
          <p:cNvGrpSpPr/>
          <p:nvPr/>
        </p:nvGrpSpPr>
        <p:grpSpPr>
          <a:xfrm>
            <a:off x="180000" y="3420000"/>
            <a:ext cx="8820000" cy="2880000"/>
            <a:chOff x="180000" y="3420000"/>
            <a:chExt cx="8820000" cy="2880000"/>
          </a:xfrm>
        </p:grpSpPr>
        <p:sp>
          <p:nvSpPr>
            <p:cNvPr id="46" name="Freeform 45"/>
            <p:cNvSpPr/>
            <p:nvPr/>
          </p:nvSpPr>
          <p:spPr>
            <a:xfrm>
              <a:off x="7169400" y="5877000"/>
              <a:ext cx="1830600"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7" name="Freeform 46"/>
            <p:cNvSpPr/>
            <p:nvPr/>
          </p:nvSpPr>
          <p:spPr>
            <a:xfrm>
              <a:off x="5421960" y="587700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8" name="Freeform 47"/>
            <p:cNvSpPr/>
            <p:nvPr/>
          </p:nvSpPr>
          <p:spPr>
            <a:xfrm>
              <a:off x="3591720" y="5877000"/>
              <a:ext cx="18302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9" name="Freeform 48"/>
            <p:cNvSpPr/>
            <p:nvPr/>
          </p:nvSpPr>
          <p:spPr>
            <a:xfrm>
              <a:off x="1844279" y="587700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50" name="Freeform 49"/>
            <p:cNvSpPr/>
            <p:nvPr/>
          </p:nvSpPr>
          <p:spPr>
            <a:xfrm>
              <a:off x="180000" y="5877000"/>
              <a:ext cx="166427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51" name="Freeform 50"/>
            <p:cNvSpPr/>
            <p:nvPr/>
          </p:nvSpPr>
          <p:spPr>
            <a:xfrm>
              <a:off x="7169400" y="5453640"/>
              <a:ext cx="1830600"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Hard</a:t>
              </a:r>
            </a:p>
          </p:txBody>
        </p:sp>
        <p:sp>
          <p:nvSpPr>
            <p:cNvPr id="52" name="Freeform 51"/>
            <p:cNvSpPr/>
            <p:nvPr/>
          </p:nvSpPr>
          <p:spPr>
            <a:xfrm>
              <a:off x="5421960" y="5453640"/>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Normal</a:t>
              </a:r>
            </a:p>
          </p:txBody>
        </p:sp>
        <p:sp>
          <p:nvSpPr>
            <p:cNvPr id="53" name="Freeform 52"/>
            <p:cNvSpPr/>
            <p:nvPr/>
          </p:nvSpPr>
          <p:spPr>
            <a:xfrm>
              <a:off x="3591720" y="5453640"/>
              <a:ext cx="18302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54" name="Freeform 53"/>
            <p:cNvSpPr/>
            <p:nvPr/>
          </p:nvSpPr>
          <p:spPr>
            <a:xfrm>
              <a:off x="1844279" y="5453640"/>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Myope</a:t>
              </a:r>
            </a:p>
          </p:txBody>
        </p:sp>
        <p:sp>
          <p:nvSpPr>
            <p:cNvPr id="55" name="Freeform 54"/>
            <p:cNvSpPr/>
            <p:nvPr/>
          </p:nvSpPr>
          <p:spPr>
            <a:xfrm>
              <a:off x="180000" y="5453640"/>
              <a:ext cx="166427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Presbyopic</a:t>
              </a:r>
            </a:p>
          </p:txBody>
        </p:sp>
        <p:sp>
          <p:nvSpPr>
            <p:cNvPr id="56" name="Freeform 55"/>
            <p:cNvSpPr/>
            <p:nvPr/>
          </p:nvSpPr>
          <p:spPr>
            <a:xfrm>
              <a:off x="7169400" y="5030640"/>
              <a:ext cx="1830600"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None</a:t>
              </a:r>
            </a:p>
          </p:txBody>
        </p:sp>
        <p:sp>
          <p:nvSpPr>
            <p:cNvPr id="57" name="Freeform 56"/>
            <p:cNvSpPr/>
            <p:nvPr/>
          </p:nvSpPr>
          <p:spPr>
            <a:xfrm>
              <a:off x="5421960" y="503064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Reduced</a:t>
              </a:r>
            </a:p>
          </p:txBody>
        </p:sp>
        <p:sp>
          <p:nvSpPr>
            <p:cNvPr id="58" name="Freeform 57"/>
            <p:cNvSpPr/>
            <p:nvPr/>
          </p:nvSpPr>
          <p:spPr>
            <a:xfrm>
              <a:off x="3591720" y="5030640"/>
              <a:ext cx="18302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59" name="Freeform 58"/>
            <p:cNvSpPr/>
            <p:nvPr/>
          </p:nvSpPr>
          <p:spPr>
            <a:xfrm>
              <a:off x="1844279" y="503064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Hypermetrope</a:t>
              </a:r>
            </a:p>
          </p:txBody>
        </p:sp>
        <p:sp>
          <p:nvSpPr>
            <p:cNvPr id="60" name="Freeform 59"/>
            <p:cNvSpPr/>
            <p:nvPr/>
          </p:nvSpPr>
          <p:spPr>
            <a:xfrm>
              <a:off x="180000" y="5030640"/>
              <a:ext cx="166427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Pre-presbyopic</a:t>
              </a:r>
            </a:p>
          </p:txBody>
        </p:sp>
        <p:sp>
          <p:nvSpPr>
            <p:cNvPr id="61" name="Freeform 60"/>
            <p:cNvSpPr/>
            <p:nvPr/>
          </p:nvSpPr>
          <p:spPr>
            <a:xfrm>
              <a:off x="7169400" y="4607279"/>
              <a:ext cx="1830600"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Soft</a:t>
              </a:r>
            </a:p>
          </p:txBody>
        </p:sp>
        <p:sp>
          <p:nvSpPr>
            <p:cNvPr id="62" name="Freeform 61"/>
            <p:cNvSpPr/>
            <p:nvPr/>
          </p:nvSpPr>
          <p:spPr>
            <a:xfrm>
              <a:off x="5421960" y="4607279"/>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Normal</a:t>
              </a:r>
            </a:p>
          </p:txBody>
        </p:sp>
        <p:sp>
          <p:nvSpPr>
            <p:cNvPr id="63" name="Freeform 62"/>
            <p:cNvSpPr/>
            <p:nvPr/>
          </p:nvSpPr>
          <p:spPr>
            <a:xfrm>
              <a:off x="3591720" y="4607279"/>
              <a:ext cx="18302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64" name="Freeform 63"/>
            <p:cNvSpPr/>
            <p:nvPr/>
          </p:nvSpPr>
          <p:spPr>
            <a:xfrm>
              <a:off x="1844279" y="4607279"/>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Hypermetrope</a:t>
              </a:r>
            </a:p>
          </p:txBody>
        </p:sp>
        <p:sp>
          <p:nvSpPr>
            <p:cNvPr id="65" name="Freeform 64"/>
            <p:cNvSpPr/>
            <p:nvPr/>
          </p:nvSpPr>
          <p:spPr>
            <a:xfrm>
              <a:off x="180000" y="4607279"/>
              <a:ext cx="166427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Young</a:t>
              </a:r>
            </a:p>
          </p:txBody>
        </p:sp>
        <p:sp>
          <p:nvSpPr>
            <p:cNvPr id="66" name="Freeform 65"/>
            <p:cNvSpPr/>
            <p:nvPr/>
          </p:nvSpPr>
          <p:spPr>
            <a:xfrm>
              <a:off x="7169400" y="4184279"/>
              <a:ext cx="1830600"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None</a:t>
              </a:r>
            </a:p>
          </p:txBody>
        </p:sp>
        <p:sp>
          <p:nvSpPr>
            <p:cNvPr id="67" name="Freeform 66"/>
            <p:cNvSpPr/>
            <p:nvPr/>
          </p:nvSpPr>
          <p:spPr>
            <a:xfrm>
              <a:off x="5421960" y="4184279"/>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Reduced</a:t>
              </a:r>
            </a:p>
          </p:txBody>
        </p:sp>
        <p:sp>
          <p:nvSpPr>
            <p:cNvPr id="68" name="Freeform 67"/>
            <p:cNvSpPr/>
            <p:nvPr/>
          </p:nvSpPr>
          <p:spPr>
            <a:xfrm>
              <a:off x="3591720" y="4184279"/>
              <a:ext cx="18302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69" name="Freeform 68"/>
            <p:cNvSpPr/>
            <p:nvPr/>
          </p:nvSpPr>
          <p:spPr>
            <a:xfrm>
              <a:off x="1844279" y="4184279"/>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Myope</a:t>
              </a:r>
            </a:p>
          </p:txBody>
        </p:sp>
        <p:sp>
          <p:nvSpPr>
            <p:cNvPr id="70" name="Freeform 69"/>
            <p:cNvSpPr/>
            <p:nvPr/>
          </p:nvSpPr>
          <p:spPr>
            <a:xfrm>
              <a:off x="180000" y="4184279"/>
              <a:ext cx="166427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Young</a:t>
              </a:r>
            </a:p>
          </p:txBody>
        </p:sp>
        <p:sp>
          <p:nvSpPr>
            <p:cNvPr id="71" name="Freeform 70"/>
            <p:cNvSpPr/>
            <p:nvPr/>
          </p:nvSpPr>
          <p:spPr>
            <a:xfrm>
              <a:off x="7169400" y="3420000"/>
              <a:ext cx="183060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0" i="0" u="none" strike="noStrike" baseline="0" dirty="0">
                  <a:ln>
                    <a:noFill/>
                  </a:ln>
                  <a:solidFill>
                    <a:srgbClr val="008000"/>
                  </a:solidFill>
                  <a:latin typeface="Tahoma" pitchFamily="18"/>
                  <a:ea typeface="Gothic" pitchFamily="2"/>
                  <a:cs typeface="Lucidasans" pitchFamily="2"/>
                </a:rPr>
                <a:t>Recommended lenses</a:t>
              </a:r>
            </a:p>
          </p:txBody>
        </p:sp>
        <p:sp>
          <p:nvSpPr>
            <p:cNvPr id="72" name="Freeform 71"/>
            <p:cNvSpPr/>
            <p:nvPr/>
          </p:nvSpPr>
          <p:spPr>
            <a:xfrm>
              <a:off x="5421960" y="3420000"/>
              <a:ext cx="174743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0" i="0" u="none" strike="noStrike" baseline="0" dirty="0">
                  <a:ln>
                    <a:noFill/>
                  </a:ln>
                  <a:solidFill>
                    <a:srgbClr val="008000"/>
                  </a:solidFill>
                  <a:latin typeface="Tahoma" pitchFamily="18"/>
                  <a:ea typeface="Gothic" pitchFamily="2"/>
                  <a:cs typeface="Lucidasans" pitchFamily="2"/>
                </a:rPr>
                <a:t>Tear production rate</a:t>
              </a:r>
            </a:p>
          </p:txBody>
        </p:sp>
        <p:sp>
          <p:nvSpPr>
            <p:cNvPr id="73" name="Freeform 72"/>
            <p:cNvSpPr/>
            <p:nvPr/>
          </p:nvSpPr>
          <p:spPr>
            <a:xfrm>
              <a:off x="3591720" y="3420000"/>
              <a:ext cx="183023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0" i="0" u="none" strike="noStrike" baseline="0" dirty="0">
                  <a:ln>
                    <a:noFill/>
                  </a:ln>
                  <a:solidFill>
                    <a:srgbClr val="008000"/>
                  </a:solidFill>
                  <a:latin typeface="Tahoma" pitchFamily="18"/>
                  <a:ea typeface="Gothic" pitchFamily="2"/>
                  <a:cs typeface="Lucidasans" pitchFamily="2"/>
                </a:rPr>
                <a:t>Astigmatism</a:t>
              </a:r>
              <a:endParaRPr lang="en-US" sz="1600" b="0" i="0" u="none" strike="noStrike" baseline="0" dirty="0">
                <a:ln>
                  <a:noFill/>
                </a:ln>
                <a:solidFill>
                  <a:srgbClr val="008000"/>
                </a:solidFill>
                <a:latin typeface="Tahoma" pitchFamily="18"/>
                <a:ea typeface="Gothic" pitchFamily="2"/>
                <a:cs typeface="Lucidasans" pitchFamily="2"/>
              </a:endParaRPr>
            </a:p>
          </p:txBody>
        </p:sp>
        <p:sp>
          <p:nvSpPr>
            <p:cNvPr id="74" name="Freeform 73"/>
            <p:cNvSpPr/>
            <p:nvPr/>
          </p:nvSpPr>
          <p:spPr>
            <a:xfrm>
              <a:off x="1844279" y="3420000"/>
              <a:ext cx="174743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0" i="0" u="none" strike="noStrike" baseline="0" dirty="0">
                  <a:ln>
                    <a:noFill/>
                  </a:ln>
                  <a:solidFill>
                    <a:srgbClr val="008000"/>
                  </a:solidFill>
                  <a:latin typeface="Tahoma" pitchFamily="18"/>
                  <a:ea typeface="Gothic" pitchFamily="2"/>
                  <a:cs typeface="Lucidasans" pitchFamily="2"/>
                </a:rPr>
                <a:t>Spectacle prescription</a:t>
              </a:r>
            </a:p>
          </p:txBody>
        </p:sp>
        <p:sp>
          <p:nvSpPr>
            <p:cNvPr id="75" name="Freeform 74"/>
            <p:cNvSpPr/>
            <p:nvPr/>
          </p:nvSpPr>
          <p:spPr>
            <a:xfrm>
              <a:off x="180000" y="3420000"/>
              <a:ext cx="166427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0" i="0" u="none" strike="noStrike" baseline="0" dirty="0">
                  <a:ln>
                    <a:noFill/>
                  </a:ln>
                  <a:solidFill>
                    <a:srgbClr val="008000"/>
                  </a:solidFill>
                  <a:latin typeface="Tahoma" pitchFamily="18"/>
                  <a:ea typeface="Gothic" pitchFamily="2"/>
                  <a:cs typeface="Lucidasans" pitchFamily="2"/>
                </a:rPr>
                <a:t>Age</a:t>
              </a:r>
              <a:endParaRPr lang="en-US" sz="1600" b="0" i="0" u="none" strike="noStrike" baseline="0" dirty="0">
                <a:ln>
                  <a:noFill/>
                </a:ln>
                <a:solidFill>
                  <a:srgbClr val="008000"/>
                </a:solidFill>
                <a:latin typeface="Tahoma" pitchFamily="18"/>
                <a:ea typeface="Gothic" pitchFamily="2"/>
                <a:cs typeface="Lucidasans" pitchFamily="2"/>
              </a:endParaRPr>
            </a:p>
          </p:txBody>
        </p:sp>
        <p:sp>
          <p:nvSpPr>
            <p:cNvPr id="76" name="Straight Connector 75"/>
            <p:cNvSpPr/>
            <p:nvPr/>
          </p:nvSpPr>
          <p:spPr>
            <a:xfrm>
              <a:off x="180000" y="6300000"/>
              <a:ext cx="88200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7" name="Straight Connector 76"/>
            <p:cNvSpPr/>
            <p:nvPr/>
          </p:nvSpPr>
          <p:spPr>
            <a:xfrm>
              <a:off x="180000" y="3420000"/>
              <a:ext cx="0" cy="288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8" name="Straight Connector 77"/>
            <p:cNvSpPr/>
            <p:nvPr/>
          </p:nvSpPr>
          <p:spPr>
            <a:xfrm>
              <a:off x="9000000" y="3420000"/>
              <a:ext cx="0" cy="288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9" name="Straight Connector 78"/>
            <p:cNvSpPr/>
            <p:nvPr/>
          </p:nvSpPr>
          <p:spPr>
            <a:xfrm>
              <a:off x="180000" y="4184279"/>
              <a:ext cx="88200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0" name="Straight Connector 79"/>
            <p:cNvSpPr/>
            <p:nvPr/>
          </p:nvSpPr>
          <p:spPr>
            <a:xfrm>
              <a:off x="180000" y="3420000"/>
              <a:ext cx="88200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52797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contact lens data – </a:t>
            </a:r>
            <a:r>
              <a:rPr lang="en-GB" dirty="0" smtClean="0"/>
              <a:t>a complete and correct rule set</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17</a:t>
            </a:fld>
            <a:endParaRPr lang="en-GB" dirty="0"/>
          </a:p>
        </p:txBody>
      </p:sp>
      <p:sp>
        <p:nvSpPr>
          <p:cNvPr id="7" name="Content Placeholder 6"/>
          <p:cNvSpPr>
            <a:spLocks noGrp="1"/>
          </p:cNvSpPr>
          <p:nvPr>
            <p:ph idx="1"/>
          </p:nvPr>
        </p:nvSpPr>
        <p:spPr>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normAutofit lnSpcReduction="10000"/>
          </a:bodyPr>
          <a:lstStyle/>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008000"/>
                </a:solidFill>
                <a:latin typeface="Courier New" pitchFamily="18"/>
                <a:ea typeface="Gothic" pitchFamily="2"/>
                <a:cs typeface="Lucidasans" pitchFamily="2"/>
              </a:rPr>
              <a:t>If tear production rate = reduced then recommendation = none</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i="0" u="none" strike="noStrike" baseline="0" dirty="0">
                <a:ln>
                  <a:noFill/>
                </a:ln>
                <a:solidFill>
                  <a:srgbClr val="008000"/>
                </a:solidFill>
                <a:latin typeface="Courier New" pitchFamily="18"/>
                <a:ea typeface="Gothic" pitchFamily="2"/>
                <a:cs typeface="Lucidasans" pitchFamily="2"/>
              </a:rPr>
              <a:t>If age = young and astigmatic = no</a:t>
            </a:r>
            <a:br>
              <a:rPr lang="en-US" sz="1600" b="1" i="0" u="none" strike="noStrike" baseline="0" dirty="0">
                <a:ln>
                  <a:noFill/>
                </a:ln>
                <a:solidFill>
                  <a:srgbClr val="008000"/>
                </a:solidFill>
                <a:latin typeface="Courier New" pitchFamily="18"/>
                <a:ea typeface="Gothic" pitchFamily="2"/>
                <a:cs typeface="Lucidasans" pitchFamily="2"/>
              </a:rPr>
            </a:br>
            <a:r>
              <a:rPr lang="en-US" sz="1600" b="1" i="0" u="none" strike="noStrike" baseline="0" dirty="0">
                <a:ln>
                  <a:noFill/>
                </a:ln>
                <a:solidFill>
                  <a:srgbClr val="008000"/>
                </a:solidFill>
                <a:latin typeface="Courier New" pitchFamily="18"/>
                <a:ea typeface="Gothic" pitchFamily="2"/>
                <a:cs typeface="Lucidasans" pitchFamily="2"/>
              </a:rPr>
              <a:t>and tear </a:t>
            </a:r>
            <a:r>
              <a:rPr lang="en-US" sz="1600" b="1" i="0" u="none" strike="noStrike" baseline="0" dirty="0" smtClean="0">
                <a:ln>
                  <a:noFill/>
                </a:ln>
                <a:solidFill>
                  <a:srgbClr val="008000"/>
                </a:solidFill>
                <a:latin typeface="Courier New" pitchFamily="18"/>
                <a:ea typeface="Gothic" pitchFamily="2"/>
                <a:cs typeface="Lucidasans" pitchFamily="2"/>
              </a:rPr>
              <a:t>production rate = normal then recommendation = soft</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i="0" u="none" strike="noStrike" baseline="0" dirty="0" smtClean="0">
                <a:ln>
                  <a:noFill/>
                </a:ln>
                <a:solidFill>
                  <a:srgbClr val="008000"/>
                </a:solidFill>
                <a:latin typeface="Courier New" pitchFamily="18"/>
                <a:ea typeface="Gothic" pitchFamily="2"/>
                <a:cs typeface="Lucidasans" pitchFamily="2"/>
              </a:rPr>
              <a:t>If age = pre-</a:t>
            </a:r>
            <a:r>
              <a:rPr lang="en-US" sz="1600" b="1" i="0" u="none" strike="noStrike" baseline="0" dirty="0" err="1" smtClean="0">
                <a:ln>
                  <a:noFill/>
                </a:ln>
                <a:solidFill>
                  <a:srgbClr val="008000"/>
                </a:solidFill>
                <a:latin typeface="Courier New" pitchFamily="18"/>
                <a:ea typeface="Gothic" pitchFamily="2"/>
                <a:cs typeface="Lucidasans" pitchFamily="2"/>
              </a:rPr>
              <a:t>presbyopic</a:t>
            </a:r>
            <a:r>
              <a:rPr lang="en-US" sz="1600" b="1" i="0" u="none" strike="noStrike" baseline="0" dirty="0" smtClean="0">
                <a:ln>
                  <a:noFill/>
                </a:ln>
                <a:solidFill>
                  <a:srgbClr val="008000"/>
                </a:solidFill>
                <a:latin typeface="Courier New" pitchFamily="18"/>
                <a:ea typeface="Gothic" pitchFamily="2"/>
                <a:cs typeface="Lucidasans" pitchFamily="2"/>
              </a:rPr>
              <a:t> and astigmatic = no</a:t>
            </a:r>
            <a:br>
              <a:rPr lang="en-US" sz="1600" b="1" i="0" u="none" strike="noStrike" baseline="0" dirty="0" smtClean="0">
                <a:ln>
                  <a:noFill/>
                </a:ln>
                <a:solidFill>
                  <a:srgbClr val="008000"/>
                </a:solidFill>
                <a:latin typeface="Courier New" pitchFamily="18"/>
                <a:ea typeface="Gothic" pitchFamily="2"/>
                <a:cs typeface="Lucidasans" pitchFamily="2"/>
              </a:rPr>
            </a:br>
            <a:r>
              <a:rPr lang="en-US" sz="1600" b="1" i="0" u="none" strike="noStrike" baseline="0" dirty="0" smtClean="0">
                <a:ln>
                  <a:noFill/>
                </a:ln>
                <a:solidFill>
                  <a:srgbClr val="008000"/>
                </a:solidFill>
                <a:latin typeface="Courier New" pitchFamily="18"/>
                <a:ea typeface="Gothic" pitchFamily="2"/>
                <a:cs typeface="Lucidasans" pitchFamily="2"/>
              </a:rPr>
              <a:t>and tear production rate = normal then recommendation = soft</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i="0" u="none" strike="noStrike" baseline="0" dirty="0" smtClean="0">
                <a:ln>
                  <a:noFill/>
                </a:ln>
                <a:solidFill>
                  <a:srgbClr val="008000"/>
                </a:solidFill>
                <a:latin typeface="Courier New" pitchFamily="18"/>
                <a:ea typeface="Gothic" pitchFamily="2"/>
                <a:cs typeface="Lucidasans" pitchFamily="2"/>
              </a:rPr>
              <a:t>If age = </a:t>
            </a:r>
            <a:r>
              <a:rPr lang="en-US" sz="1600" b="1" i="0" u="none" strike="noStrike" baseline="0" dirty="0" err="1" smtClean="0">
                <a:ln>
                  <a:noFill/>
                </a:ln>
                <a:solidFill>
                  <a:srgbClr val="008000"/>
                </a:solidFill>
                <a:latin typeface="Courier New" pitchFamily="18"/>
                <a:ea typeface="Gothic" pitchFamily="2"/>
                <a:cs typeface="Lucidasans" pitchFamily="2"/>
              </a:rPr>
              <a:t>presbyopic</a:t>
            </a:r>
            <a:r>
              <a:rPr lang="en-US" sz="1600" b="1" i="0" u="none" strike="noStrike" baseline="0" dirty="0" smtClean="0">
                <a:ln>
                  <a:noFill/>
                </a:ln>
                <a:solidFill>
                  <a:srgbClr val="008000"/>
                </a:solidFill>
                <a:latin typeface="Courier New" pitchFamily="18"/>
                <a:ea typeface="Gothic" pitchFamily="2"/>
                <a:cs typeface="Lucidasans" pitchFamily="2"/>
              </a:rPr>
              <a:t> and spectacle prescription = </a:t>
            </a:r>
            <a:r>
              <a:rPr lang="en-US" sz="1600" b="1" i="0" u="none" strike="noStrike" baseline="0" dirty="0" err="1" smtClean="0">
                <a:ln>
                  <a:noFill/>
                </a:ln>
                <a:solidFill>
                  <a:srgbClr val="008000"/>
                </a:solidFill>
                <a:latin typeface="Courier New" pitchFamily="18"/>
                <a:ea typeface="Gothic" pitchFamily="2"/>
                <a:cs typeface="Lucidasans" pitchFamily="2"/>
              </a:rPr>
              <a:t>myope</a:t>
            </a:r>
            <a:r>
              <a:rPr lang="en-US" sz="1600" b="1" i="0" u="none" strike="noStrike" baseline="0" dirty="0" smtClean="0">
                <a:ln>
                  <a:noFill/>
                </a:ln>
                <a:solidFill>
                  <a:srgbClr val="008000"/>
                </a:solidFill>
                <a:latin typeface="Courier New" pitchFamily="18"/>
                <a:ea typeface="Gothic" pitchFamily="2"/>
                <a:cs typeface="Lucidasans" pitchFamily="2"/>
              </a:rPr>
              <a:t/>
            </a:r>
            <a:br>
              <a:rPr lang="en-US" sz="1600" b="1" i="0" u="none" strike="noStrike" baseline="0" dirty="0" smtClean="0">
                <a:ln>
                  <a:noFill/>
                </a:ln>
                <a:solidFill>
                  <a:srgbClr val="008000"/>
                </a:solidFill>
                <a:latin typeface="Courier New" pitchFamily="18"/>
                <a:ea typeface="Gothic" pitchFamily="2"/>
                <a:cs typeface="Lucidasans" pitchFamily="2"/>
              </a:rPr>
            </a:br>
            <a:r>
              <a:rPr lang="en-US" sz="1600" b="1" i="0" u="none" strike="noStrike" baseline="0" dirty="0" smtClean="0">
                <a:ln>
                  <a:noFill/>
                </a:ln>
                <a:solidFill>
                  <a:srgbClr val="008000"/>
                </a:solidFill>
                <a:latin typeface="Courier New" pitchFamily="18"/>
                <a:ea typeface="Gothic" pitchFamily="2"/>
                <a:cs typeface="Lucidasans" pitchFamily="2"/>
              </a:rPr>
              <a:t>and astigmatic = no  then recommendation = none</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i="0" u="none" strike="noStrike" baseline="0" dirty="0" smtClean="0">
                <a:ln>
                  <a:noFill/>
                </a:ln>
                <a:solidFill>
                  <a:srgbClr val="008000"/>
                </a:solidFill>
                <a:latin typeface="Courier New" pitchFamily="18"/>
                <a:ea typeface="Gothic" pitchFamily="2"/>
                <a:cs typeface="Lucidasans" pitchFamily="2"/>
              </a:rPr>
              <a:t>If </a:t>
            </a:r>
            <a:r>
              <a:rPr lang="en-US" sz="1600" b="1" i="0" u="none" strike="noStrike" baseline="0" dirty="0">
                <a:ln>
                  <a:noFill/>
                </a:ln>
                <a:solidFill>
                  <a:srgbClr val="008000"/>
                </a:solidFill>
                <a:latin typeface="Courier New" pitchFamily="18"/>
                <a:ea typeface="Gothic" pitchFamily="2"/>
                <a:cs typeface="Lucidasans" pitchFamily="2"/>
              </a:rPr>
              <a:t>spectacle prescription = </a:t>
            </a:r>
            <a:r>
              <a:rPr lang="en-US" sz="1600" b="1" i="0" u="none" strike="noStrike" baseline="0" dirty="0" err="1">
                <a:ln>
                  <a:noFill/>
                </a:ln>
                <a:solidFill>
                  <a:srgbClr val="008000"/>
                </a:solidFill>
                <a:latin typeface="Courier New" pitchFamily="18"/>
                <a:ea typeface="Gothic" pitchFamily="2"/>
                <a:cs typeface="Lucidasans" pitchFamily="2"/>
              </a:rPr>
              <a:t>hypermetrope</a:t>
            </a:r>
            <a:r>
              <a:rPr lang="en-US" sz="1600" b="1" i="0" u="none" strike="noStrike" baseline="0" dirty="0">
                <a:ln>
                  <a:noFill/>
                </a:ln>
                <a:solidFill>
                  <a:srgbClr val="008000"/>
                </a:solidFill>
                <a:latin typeface="Courier New" pitchFamily="18"/>
                <a:ea typeface="Gothic" pitchFamily="2"/>
                <a:cs typeface="Lucidasans" pitchFamily="2"/>
              </a:rPr>
              <a:t> and astigmatic = no</a:t>
            </a:r>
            <a:br>
              <a:rPr lang="en-US" sz="1600" b="1" i="0" u="none" strike="noStrike" baseline="0" dirty="0">
                <a:ln>
                  <a:noFill/>
                </a:ln>
                <a:solidFill>
                  <a:srgbClr val="008000"/>
                </a:solidFill>
                <a:latin typeface="Courier New" pitchFamily="18"/>
                <a:ea typeface="Gothic" pitchFamily="2"/>
                <a:cs typeface="Lucidasans" pitchFamily="2"/>
              </a:rPr>
            </a:br>
            <a:r>
              <a:rPr lang="en-US" sz="1600" b="1" i="0" u="none" strike="noStrike" baseline="0" dirty="0">
                <a:ln>
                  <a:noFill/>
                </a:ln>
                <a:solidFill>
                  <a:srgbClr val="008000"/>
                </a:solidFill>
                <a:latin typeface="Courier New" pitchFamily="18"/>
                <a:ea typeface="Gothic" pitchFamily="2"/>
                <a:cs typeface="Lucidasans" pitchFamily="2"/>
              </a:rPr>
              <a:t>and tear production rate = normal then recommendation = soft</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i="0" u="none" strike="noStrike" baseline="0" dirty="0">
                <a:ln>
                  <a:noFill/>
                </a:ln>
                <a:solidFill>
                  <a:srgbClr val="008000"/>
                </a:solidFill>
                <a:latin typeface="Courier New" pitchFamily="18"/>
                <a:ea typeface="Gothic" pitchFamily="2"/>
                <a:cs typeface="Lucidasans" pitchFamily="2"/>
              </a:rPr>
              <a:t>If spectacle prescription = </a:t>
            </a:r>
            <a:r>
              <a:rPr lang="en-US" sz="1600" b="1" i="0" u="none" strike="noStrike" baseline="0" dirty="0" err="1">
                <a:ln>
                  <a:noFill/>
                </a:ln>
                <a:solidFill>
                  <a:srgbClr val="008000"/>
                </a:solidFill>
                <a:latin typeface="Courier New" pitchFamily="18"/>
                <a:ea typeface="Gothic" pitchFamily="2"/>
                <a:cs typeface="Lucidasans" pitchFamily="2"/>
              </a:rPr>
              <a:t>myope</a:t>
            </a:r>
            <a:r>
              <a:rPr lang="en-US" sz="1600" b="1" i="0" u="none" strike="noStrike" baseline="0" dirty="0">
                <a:ln>
                  <a:noFill/>
                </a:ln>
                <a:solidFill>
                  <a:srgbClr val="008000"/>
                </a:solidFill>
                <a:latin typeface="Courier New" pitchFamily="18"/>
                <a:ea typeface="Gothic" pitchFamily="2"/>
                <a:cs typeface="Lucidasans" pitchFamily="2"/>
              </a:rPr>
              <a:t> and astigmatic = yes</a:t>
            </a:r>
            <a:br>
              <a:rPr lang="en-US" sz="1600" b="1" i="0" u="none" strike="noStrike" baseline="0" dirty="0">
                <a:ln>
                  <a:noFill/>
                </a:ln>
                <a:solidFill>
                  <a:srgbClr val="008000"/>
                </a:solidFill>
                <a:latin typeface="Courier New" pitchFamily="18"/>
                <a:ea typeface="Gothic" pitchFamily="2"/>
                <a:cs typeface="Lucidasans" pitchFamily="2"/>
              </a:rPr>
            </a:br>
            <a:r>
              <a:rPr lang="en-US" sz="1600" b="1" i="0" u="none" strike="noStrike" baseline="0" dirty="0">
                <a:ln>
                  <a:noFill/>
                </a:ln>
                <a:solidFill>
                  <a:srgbClr val="008000"/>
                </a:solidFill>
                <a:latin typeface="Courier New" pitchFamily="18"/>
                <a:ea typeface="Gothic" pitchFamily="2"/>
                <a:cs typeface="Lucidasans" pitchFamily="2"/>
              </a:rPr>
              <a:t>and tear production rate = normal then recommendation = hard</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i="0" u="none" strike="noStrike" baseline="0" dirty="0">
                <a:ln>
                  <a:noFill/>
                </a:ln>
                <a:solidFill>
                  <a:srgbClr val="008000"/>
                </a:solidFill>
                <a:latin typeface="Courier New" pitchFamily="18"/>
                <a:ea typeface="Gothic" pitchFamily="2"/>
                <a:cs typeface="Lucidasans" pitchFamily="2"/>
              </a:rPr>
              <a:t>If age young and astigmatic = yes </a:t>
            </a:r>
            <a:br>
              <a:rPr lang="en-US" sz="1600" b="1" i="0" u="none" strike="noStrike" baseline="0" dirty="0">
                <a:ln>
                  <a:noFill/>
                </a:ln>
                <a:solidFill>
                  <a:srgbClr val="008000"/>
                </a:solidFill>
                <a:latin typeface="Courier New" pitchFamily="18"/>
                <a:ea typeface="Gothic" pitchFamily="2"/>
                <a:cs typeface="Lucidasans" pitchFamily="2"/>
              </a:rPr>
            </a:br>
            <a:r>
              <a:rPr lang="en-US" sz="1600" b="1" i="0" u="none" strike="noStrike" baseline="0" dirty="0">
                <a:ln>
                  <a:noFill/>
                </a:ln>
                <a:solidFill>
                  <a:srgbClr val="008000"/>
                </a:solidFill>
                <a:latin typeface="Courier New" pitchFamily="18"/>
                <a:ea typeface="Gothic" pitchFamily="2"/>
                <a:cs typeface="Lucidasans" pitchFamily="2"/>
              </a:rPr>
              <a:t>and tear production rate = normal then recommendation = hard</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i="0" u="none" strike="noStrike" baseline="0" dirty="0">
                <a:ln>
                  <a:noFill/>
                </a:ln>
                <a:solidFill>
                  <a:srgbClr val="008000"/>
                </a:solidFill>
                <a:latin typeface="Courier New" pitchFamily="18"/>
                <a:ea typeface="Gothic" pitchFamily="2"/>
                <a:cs typeface="Lucidasans" pitchFamily="2"/>
              </a:rPr>
              <a:t>If age = pre-</a:t>
            </a:r>
            <a:r>
              <a:rPr lang="en-US" sz="1600" b="1" i="0" u="none" strike="noStrike" baseline="0" dirty="0" err="1">
                <a:ln>
                  <a:noFill/>
                </a:ln>
                <a:solidFill>
                  <a:srgbClr val="008000"/>
                </a:solidFill>
                <a:latin typeface="Courier New" pitchFamily="18"/>
                <a:ea typeface="Gothic" pitchFamily="2"/>
                <a:cs typeface="Lucidasans" pitchFamily="2"/>
              </a:rPr>
              <a:t>presbyopic</a:t>
            </a:r>
            <a:r>
              <a:rPr lang="en-US" sz="1600" b="1" i="0" u="none" strike="noStrike" baseline="0" dirty="0">
                <a:ln>
                  <a:noFill/>
                </a:ln>
                <a:solidFill>
                  <a:srgbClr val="008000"/>
                </a:solidFill>
                <a:latin typeface="Courier New" pitchFamily="18"/>
                <a:ea typeface="Gothic" pitchFamily="2"/>
                <a:cs typeface="Lucidasans" pitchFamily="2"/>
              </a:rPr>
              <a:t/>
            </a:r>
            <a:br>
              <a:rPr lang="en-US" sz="1600" b="1" i="0" u="none" strike="noStrike" baseline="0" dirty="0">
                <a:ln>
                  <a:noFill/>
                </a:ln>
                <a:solidFill>
                  <a:srgbClr val="008000"/>
                </a:solidFill>
                <a:latin typeface="Courier New" pitchFamily="18"/>
                <a:ea typeface="Gothic" pitchFamily="2"/>
                <a:cs typeface="Lucidasans" pitchFamily="2"/>
              </a:rPr>
            </a:br>
            <a:r>
              <a:rPr lang="en-US" sz="1600" b="1" i="0" u="none" strike="noStrike" baseline="0" dirty="0">
                <a:ln>
                  <a:noFill/>
                </a:ln>
                <a:solidFill>
                  <a:srgbClr val="008000"/>
                </a:solidFill>
                <a:latin typeface="Courier New" pitchFamily="18"/>
                <a:ea typeface="Gothic" pitchFamily="2"/>
                <a:cs typeface="Lucidasans" pitchFamily="2"/>
              </a:rPr>
              <a:t>and spectacle prescription = </a:t>
            </a:r>
            <a:r>
              <a:rPr lang="en-US" sz="1600" b="1" i="0" u="none" strike="noStrike" baseline="0" dirty="0" err="1">
                <a:ln>
                  <a:noFill/>
                </a:ln>
                <a:solidFill>
                  <a:srgbClr val="008000"/>
                </a:solidFill>
                <a:latin typeface="Courier New" pitchFamily="18"/>
                <a:ea typeface="Gothic" pitchFamily="2"/>
                <a:cs typeface="Lucidasans" pitchFamily="2"/>
              </a:rPr>
              <a:t>hypermetrope</a:t>
            </a:r>
            <a:r>
              <a:rPr lang="en-US" sz="1600" b="1" i="0" u="none" strike="noStrike" baseline="0" dirty="0">
                <a:ln>
                  <a:noFill/>
                </a:ln>
                <a:solidFill>
                  <a:srgbClr val="008000"/>
                </a:solidFill>
                <a:latin typeface="Courier New" pitchFamily="18"/>
                <a:ea typeface="Gothic" pitchFamily="2"/>
                <a:cs typeface="Lucidasans" pitchFamily="2"/>
              </a:rPr>
              <a:t/>
            </a:r>
            <a:br>
              <a:rPr lang="en-US" sz="1600" b="1" i="0" u="none" strike="noStrike" baseline="0" dirty="0">
                <a:ln>
                  <a:noFill/>
                </a:ln>
                <a:solidFill>
                  <a:srgbClr val="008000"/>
                </a:solidFill>
                <a:latin typeface="Courier New" pitchFamily="18"/>
                <a:ea typeface="Gothic" pitchFamily="2"/>
                <a:cs typeface="Lucidasans" pitchFamily="2"/>
              </a:rPr>
            </a:br>
            <a:r>
              <a:rPr lang="en-US" sz="1600" b="1" i="0" u="none" strike="noStrike" baseline="0" dirty="0">
                <a:ln>
                  <a:noFill/>
                </a:ln>
                <a:solidFill>
                  <a:srgbClr val="008000"/>
                </a:solidFill>
                <a:latin typeface="Courier New" pitchFamily="18"/>
                <a:ea typeface="Gothic" pitchFamily="2"/>
                <a:cs typeface="Lucidasans" pitchFamily="2"/>
              </a:rPr>
              <a:t>and astigmatic = yes then recommendation = none</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i="0" u="none" strike="noStrike" baseline="0" dirty="0">
                <a:ln>
                  <a:noFill/>
                </a:ln>
                <a:solidFill>
                  <a:srgbClr val="008000"/>
                </a:solidFill>
                <a:latin typeface="Courier New" pitchFamily="18"/>
                <a:ea typeface="Gothic" pitchFamily="2"/>
                <a:cs typeface="Lucidasans" pitchFamily="2"/>
              </a:rPr>
              <a:t>If age = </a:t>
            </a:r>
            <a:r>
              <a:rPr lang="en-US" sz="1600" b="1" i="0" u="none" strike="noStrike" baseline="0" dirty="0" err="1">
                <a:ln>
                  <a:noFill/>
                </a:ln>
                <a:solidFill>
                  <a:srgbClr val="008000"/>
                </a:solidFill>
                <a:latin typeface="Courier New" pitchFamily="18"/>
                <a:ea typeface="Gothic" pitchFamily="2"/>
                <a:cs typeface="Lucidasans" pitchFamily="2"/>
              </a:rPr>
              <a:t>presbyopic</a:t>
            </a:r>
            <a:r>
              <a:rPr lang="en-US" sz="1600" b="1" i="0" u="none" strike="noStrike" baseline="0" dirty="0">
                <a:ln>
                  <a:noFill/>
                </a:ln>
                <a:solidFill>
                  <a:srgbClr val="008000"/>
                </a:solidFill>
                <a:latin typeface="Courier New" pitchFamily="18"/>
                <a:ea typeface="Gothic" pitchFamily="2"/>
                <a:cs typeface="Lucidasans" pitchFamily="2"/>
              </a:rPr>
              <a:t> and spectacle prescription = </a:t>
            </a:r>
            <a:r>
              <a:rPr lang="en-US" sz="1600" b="1" i="0" u="none" strike="noStrike" baseline="0" dirty="0" err="1">
                <a:ln>
                  <a:noFill/>
                </a:ln>
                <a:solidFill>
                  <a:srgbClr val="008000"/>
                </a:solidFill>
                <a:latin typeface="Courier New" pitchFamily="18"/>
                <a:ea typeface="Gothic" pitchFamily="2"/>
                <a:cs typeface="Lucidasans" pitchFamily="2"/>
              </a:rPr>
              <a:t>hypermetrope</a:t>
            </a:r>
            <a:r>
              <a:rPr lang="en-US" sz="1600" b="1" i="0" u="none" strike="noStrike" baseline="0" dirty="0">
                <a:ln>
                  <a:noFill/>
                </a:ln>
                <a:solidFill>
                  <a:srgbClr val="008000"/>
                </a:solidFill>
                <a:latin typeface="Courier New" pitchFamily="18"/>
                <a:ea typeface="Gothic" pitchFamily="2"/>
                <a:cs typeface="Lucidasans" pitchFamily="2"/>
              </a:rPr>
              <a:t/>
            </a:r>
            <a:br>
              <a:rPr lang="en-US" sz="1600" b="1" i="0" u="none" strike="noStrike" baseline="0" dirty="0">
                <a:ln>
                  <a:noFill/>
                </a:ln>
                <a:solidFill>
                  <a:srgbClr val="008000"/>
                </a:solidFill>
                <a:latin typeface="Courier New" pitchFamily="18"/>
                <a:ea typeface="Gothic" pitchFamily="2"/>
                <a:cs typeface="Lucidasans" pitchFamily="2"/>
              </a:rPr>
            </a:br>
            <a:r>
              <a:rPr lang="en-US" sz="1600" b="1" i="0" u="none" strike="noStrike" baseline="0" dirty="0">
                <a:ln>
                  <a:noFill/>
                </a:ln>
                <a:solidFill>
                  <a:srgbClr val="008000"/>
                </a:solidFill>
                <a:latin typeface="Courier New" pitchFamily="18"/>
                <a:ea typeface="Gothic" pitchFamily="2"/>
                <a:cs typeface="Lucidasans" pitchFamily="2"/>
              </a:rPr>
              <a:t>and astigmatic = yes then recommendation = none</a:t>
            </a:r>
          </a:p>
        </p:txBody>
      </p:sp>
    </p:spTree>
    <p:extLst>
      <p:ext uri="{BB962C8B-B14F-4D97-AF65-F5344CB8AC3E}">
        <p14:creationId xmlns:p14="http://schemas.microsoft.com/office/powerpoint/2010/main" val="225054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Complete and correct rules but..</a:t>
            </a:r>
            <a:endParaRPr lang="en-GB" dirty="0"/>
          </a:p>
        </p:txBody>
      </p:sp>
      <p:sp>
        <p:nvSpPr>
          <p:cNvPr id="3" name="Content Placeholder 2"/>
          <p:cNvSpPr>
            <a:spLocks noGrp="1"/>
          </p:cNvSpPr>
          <p:nvPr>
            <p:ph idx="1"/>
          </p:nvPr>
        </p:nvSpPr>
        <p:spPr/>
        <p:txBody>
          <a:bodyPr/>
          <a:lstStyle/>
          <a:p>
            <a:r>
              <a:rPr lang="en-GB" dirty="0" smtClean="0"/>
              <a:t>The rules just summarise the data set</a:t>
            </a:r>
          </a:p>
          <a:p>
            <a:r>
              <a:rPr lang="en-GB" dirty="0" smtClean="0"/>
              <a:t>Is there a smaller set of rules that performs as well?</a:t>
            </a:r>
          </a:p>
          <a:p>
            <a:r>
              <a:rPr lang="en-GB" dirty="0" smtClean="0"/>
              <a:t>Would that be better, and why?</a:t>
            </a:r>
          </a:p>
          <a:p>
            <a:r>
              <a:rPr lang="en-GB" dirty="0" smtClean="0"/>
              <a:t>What if some combinations were not in the dataset?</a:t>
            </a:r>
          </a:p>
          <a:p>
            <a:pPr marL="0" indent="0">
              <a:buNone/>
            </a:pPr>
            <a:endParaRPr lang="en-GB" dirty="0" smtClean="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18</a:t>
            </a:fld>
            <a:endParaRPr lang="en-GB" dirty="0"/>
          </a:p>
        </p:txBody>
      </p:sp>
    </p:spTree>
    <p:extLst>
      <p:ext uri="{BB962C8B-B14F-4D97-AF65-F5344CB8AC3E}">
        <p14:creationId xmlns:p14="http://schemas.microsoft.com/office/powerpoint/2010/main" val="2010690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The “Weather Problem”</a:t>
            </a:r>
            <a:endParaRPr lang="en-GB" dirty="0"/>
          </a:p>
        </p:txBody>
      </p:sp>
      <p:sp>
        <p:nvSpPr>
          <p:cNvPr id="3" name="Content Placeholder 2"/>
          <p:cNvSpPr>
            <a:spLocks noGrp="1"/>
          </p:cNvSpPr>
          <p:nvPr>
            <p:ph idx="1"/>
          </p:nvPr>
        </p:nvSpPr>
        <p:spPr>
          <a:xfrm>
            <a:off x="476484" y="1236005"/>
            <a:ext cx="8229600" cy="4525963"/>
          </a:xfrm>
        </p:spPr>
        <p:txBody>
          <a:bodyPr/>
          <a:lstStyle/>
          <a:p>
            <a:r>
              <a:rPr lang="en-GB" dirty="0" smtClean="0"/>
              <a:t>Conditions for playing a game</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19</a:t>
            </a:fld>
            <a:endParaRPr lang="en-GB" dirty="0"/>
          </a:p>
        </p:txBody>
      </p:sp>
      <p:grpSp>
        <p:nvGrpSpPr>
          <p:cNvPr id="73" name="Group 72"/>
          <p:cNvGrpSpPr/>
          <p:nvPr/>
        </p:nvGrpSpPr>
        <p:grpSpPr>
          <a:xfrm>
            <a:off x="781043" y="1824988"/>
            <a:ext cx="7620481" cy="2009520"/>
            <a:chOff x="801718" y="2997148"/>
            <a:chExt cx="7620481" cy="2009520"/>
          </a:xfrm>
        </p:grpSpPr>
        <p:sp>
          <p:nvSpPr>
            <p:cNvPr id="8" name="Rectangle 7"/>
            <p:cNvSpPr/>
            <p:nvPr/>
          </p:nvSpPr>
          <p:spPr>
            <a:xfrm>
              <a:off x="6897958" y="467186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 name="TextBox 8"/>
            <p:cNvSpPr txBox="1"/>
            <p:nvPr/>
          </p:nvSpPr>
          <p:spPr>
            <a:xfrm>
              <a:off x="6897958" y="467186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0" name="Rectangle 9"/>
            <p:cNvSpPr/>
            <p:nvPr/>
          </p:nvSpPr>
          <p:spPr>
            <a:xfrm>
              <a:off x="5450038" y="4671868"/>
              <a:ext cx="144756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 name="TextBox 10"/>
            <p:cNvSpPr txBox="1"/>
            <p:nvPr/>
          </p:nvSpPr>
          <p:spPr>
            <a:xfrm>
              <a:off x="5450038" y="4671868"/>
              <a:ext cx="144756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2" name="Rectangle 11"/>
            <p:cNvSpPr/>
            <p:nvPr/>
          </p:nvSpPr>
          <p:spPr>
            <a:xfrm>
              <a:off x="3849839" y="4671868"/>
              <a:ext cx="160020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 name="TextBox 12"/>
            <p:cNvSpPr txBox="1"/>
            <p:nvPr/>
          </p:nvSpPr>
          <p:spPr>
            <a:xfrm>
              <a:off x="3849839" y="4671868"/>
              <a:ext cx="160020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4" name="Rectangle 13"/>
            <p:cNvSpPr/>
            <p:nvPr/>
          </p:nvSpPr>
          <p:spPr>
            <a:xfrm>
              <a:off x="2325959" y="467186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5" name="TextBox 14"/>
            <p:cNvSpPr txBox="1"/>
            <p:nvPr/>
          </p:nvSpPr>
          <p:spPr>
            <a:xfrm>
              <a:off x="2325959" y="467186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6" name="Rectangle 15"/>
            <p:cNvSpPr/>
            <p:nvPr/>
          </p:nvSpPr>
          <p:spPr>
            <a:xfrm>
              <a:off x="801718" y="4671868"/>
              <a:ext cx="152388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 name="TextBox 16"/>
            <p:cNvSpPr txBox="1"/>
            <p:nvPr/>
          </p:nvSpPr>
          <p:spPr>
            <a:xfrm>
              <a:off x="801718" y="4671868"/>
              <a:ext cx="152388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8" name="Rectangle 17"/>
            <p:cNvSpPr/>
            <p:nvPr/>
          </p:nvSpPr>
          <p:spPr>
            <a:xfrm>
              <a:off x="6897958" y="4336347"/>
              <a:ext cx="152424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9" name="TextBox 18"/>
            <p:cNvSpPr txBox="1"/>
            <p:nvPr/>
          </p:nvSpPr>
          <p:spPr>
            <a:xfrm>
              <a:off x="6897958" y="4336347"/>
              <a:ext cx="152424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Yes</a:t>
              </a:r>
            </a:p>
          </p:txBody>
        </p:sp>
        <p:sp>
          <p:nvSpPr>
            <p:cNvPr id="20" name="Rectangle 19"/>
            <p:cNvSpPr/>
            <p:nvPr/>
          </p:nvSpPr>
          <p:spPr>
            <a:xfrm>
              <a:off x="5450038" y="4336347"/>
              <a:ext cx="144756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1" name="TextBox 20"/>
            <p:cNvSpPr txBox="1"/>
            <p:nvPr/>
          </p:nvSpPr>
          <p:spPr>
            <a:xfrm>
              <a:off x="5450038" y="4336347"/>
              <a:ext cx="144756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False</a:t>
              </a:r>
            </a:p>
          </p:txBody>
        </p:sp>
        <p:sp>
          <p:nvSpPr>
            <p:cNvPr id="22" name="Rectangle 21"/>
            <p:cNvSpPr/>
            <p:nvPr/>
          </p:nvSpPr>
          <p:spPr>
            <a:xfrm>
              <a:off x="3849839" y="4336347"/>
              <a:ext cx="160020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3" name="TextBox 22"/>
            <p:cNvSpPr txBox="1"/>
            <p:nvPr/>
          </p:nvSpPr>
          <p:spPr>
            <a:xfrm>
              <a:off x="3849839" y="4336347"/>
              <a:ext cx="160020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Normal</a:t>
              </a:r>
            </a:p>
          </p:txBody>
        </p:sp>
        <p:sp>
          <p:nvSpPr>
            <p:cNvPr id="24" name="Rectangle 23"/>
            <p:cNvSpPr/>
            <p:nvPr/>
          </p:nvSpPr>
          <p:spPr>
            <a:xfrm>
              <a:off x="2325959" y="4336347"/>
              <a:ext cx="152424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5" name="TextBox 24"/>
            <p:cNvSpPr txBox="1"/>
            <p:nvPr/>
          </p:nvSpPr>
          <p:spPr>
            <a:xfrm>
              <a:off x="2325959" y="4336347"/>
              <a:ext cx="152424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Mild</a:t>
              </a:r>
            </a:p>
          </p:txBody>
        </p:sp>
        <p:sp>
          <p:nvSpPr>
            <p:cNvPr id="26" name="Rectangle 25"/>
            <p:cNvSpPr/>
            <p:nvPr/>
          </p:nvSpPr>
          <p:spPr>
            <a:xfrm>
              <a:off x="801718" y="4336347"/>
              <a:ext cx="152388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7" name="TextBox 26"/>
            <p:cNvSpPr txBox="1"/>
            <p:nvPr/>
          </p:nvSpPr>
          <p:spPr>
            <a:xfrm>
              <a:off x="801718" y="4336347"/>
              <a:ext cx="152388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Rainy</a:t>
              </a:r>
            </a:p>
          </p:txBody>
        </p:sp>
        <p:sp>
          <p:nvSpPr>
            <p:cNvPr id="28" name="Rectangle 27"/>
            <p:cNvSpPr/>
            <p:nvPr/>
          </p:nvSpPr>
          <p:spPr>
            <a:xfrm>
              <a:off x="6897958" y="400190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9" name="TextBox 28"/>
            <p:cNvSpPr txBox="1"/>
            <p:nvPr/>
          </p:nvSpPr>
          <p:spPr>
            <a:xfrm>
              <a:off x="6897958" y="400190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30" name="Rectangle 29"/>
            <p:cNvSpPr/>
            <p:nvPr/>
          </p:nvSpPr>
          <p:spPr>
            <a:xfrm>
              <a:off x="5450038" y="4001908"/>
              <a:ext cx="144756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1" name="TextBox 30"/>
            <p:cNvSpPr txBox="1"/>
            <p:nvPr/>
          </p:nvSpPr>
          <p:spPr>
            <a:xfrm>
              <a:off x="5450038" y="4001908"/>
              <a:ext cx="144756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32" name="Rectangle 31"/>
            <p:cNvSpPr/>
            <p:nvPr/>
          </p:nvSpPr>
          <p:spPr>
            <a:xfrm>
              <a:off x="3849839" y="4001908"/>
              <a:ext cx="160020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3" name="TextBox 32"/>
            <p:cNvSpPr txBox="1"/>
            <p:nvPr/>
          </p:nvSpPr>
          <p:spPr>
            <a:xfrm>
              <a:off x="3849839" y="4001908"/>
              <a:ext cx="160020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High</a:t>
              </a:r>
            </a:p>
          </p:txBody>
        </p:sp>
        <p:sp>
          <p:nvSpPr>
            <p:cNvPr id="34" name="Rectangle 33"/>
            <p:cNvSpPr/>
            <p:nvPr/>
          </p:nvSpPr>
          <p:spPr>
            <a:xfrm>
              <a:off x="2325959" y="400190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5" name="TextBox 34"/>
            <p:cNvSpPr txBox="1"/>
            <p:nvPr/>
          </p:nvSpPr>
          <p:spPr>
            <a:xfrm>
              <a:off x="2325959" y="400190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Hot  </a:t>
              </a:r>
            </a:p>
          </p:txBody>
        </p:sp>
        <p:sp>
          <p:nvSpPr>
            <p:cNvPr id="36" name="Rectangle 35"/>
            <p:cNvSpPr/>
            <p:nvPr/>
          </p:nvSpPr>
          <p:spPr>
            <a:xfrm>
              <a:off x="801718" y="4001908"/>
              <a:ext cx="152388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7" name="TextBox 36"/>
            <p:cNvSpPr txBox="1"/>
            <p:nvPr/>
          </p:nvSpPr>
          <p:spPr>
            <a:xfrm>
              <a:off x="801718" y="4001908"/>
              <a:ext cx="152388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Overcast</a:t>
              </a:r>
            </a:p>
          </p:txBody>
        </p:sp>
        <p:sp>
          <p:nvSpPr>
            <p:cNvPr id="38" name="Rectangle 37"/>
            <p:cNvSpPr/>
            <p:nvPr/>
          </p:nvSpPr>
          <p:spPr>
            <a:xfrm>
              <a:off x="6897958" y="366710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9" name="TextBox 38"/>
            <p:cNvSpPr txBox="1"/>
            <p:nvPr/>
          </p:nvSpPr>
          <p:spPr>
            <a:xfrm>
              <a:off x="6897958" y="366710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40" name="Rectangle 39"/>
            <p:cNvSpPr/>
            <p:nvPr/>
          </p:nvSpPr>
          <p:spPr>
            <a:xfrm>
              <a:off x="5450038" y="3667108"/>
              <a:ext cx="144756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1" name="TextBox 40"/>
            <p:cNvSpPr txBox="1"/>
            <p:nvPr/>
          </p:nvSpPr>
          <p:spPr>
            <a:xfrm>
              <a:off x="5450038" y="3667108"/>
              <a:ext cx="144756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True</a:t>
              </a:r>
            </a:p>
          </p:txBody>
        </p:sp>
        <p:sp>
          <p:nvSpPr>
            <p:cNvPr id="42" name="Rectangle 41"/>
            <p:cNvSpPr/>
            <p:nvPr/>
          </p:nvSpPr>
          <p:spPr>
            <a:xfrm>
              <a:off x="3849839" y="3667108"/>
              <a:ext cx="160020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3" name="TextBox 42"/>
            <p:cNvSpPr txBox="1"/>
            <p:nvPr/>
          </p:nvSpPr>
          <p:spPr>
            <a:xfrm>
              <a:off x="3849839" y="3667108"/>
              <a:ext cx="160020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High</a:t>
              </a:r>
            </a:p>
          </p:txBody>
        </p:sp>
        <p:sp>
          <p:nvSpPr>
            <p:cNvPr id="44" name="Rectangle 43"/>
            <p:cNvSpPr/>
            <p:nvPr/>
          </p:nvSpPr>
          <p:spPr>
            <a:xfrm>
              <a:off x="2325959" y="366710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5" name="TextBox 44"/>
            <p:cNvSpPr txBox="1"/>
            <p:nvPr/>
          </p:nvSpPr>
          <p:spPr>
            <a:xfrm>
              <a:off x="2325959" y="366710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Hot</a:t>
              </a:r>
            </a:p>
          </p:txBody>
        </p:sp>
        <p:sp>
          <p:nvSpPr>
            <p:cNvPr id="46" name="Rectangle 45"/>
            <p:cNvSpPr/>
            <p:nvPr/>
          </p:nvSpPr>
          <p:spPr>
            <a:xfrm>
              <a:off x="801718" y="3667108"/>
              <a:ext cx="152388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7" name="TextBox 46"/>
            <p:cNvSpPr txBox="1"/>
            <p:nvPr/>
          </p:nvSpPr>
          <p:spPr>
            <a:xfrm>
              <a:off x="801718" y="3667108"/>
              <a:ext cx="152388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Sunny</a:t>
              </a:r>
            </a:p>
          </p:txBody>
        </p:sp>
        <p:sp>
          <p:nvSpPr>
            <p:cNvPr id="48" name="Rectangle 47"/>
            <p:cNvSpPr/>
            <p:nvPr/>
          </p:nvSpPr>
          <p:spPr>
            <a:xfrm>
              <a:off x="6897958" y="3331588"/>
              <a:ext cx="152424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9" name="TextBox 48"/>
            <p:cNvSpPr txBox="1"/>
            <p:nvPr/>
          </p:nvSpPr>
          <p:spPr>
            <a:xfrm>
              <a:off x="6897958" y="3331588"/>
              <a:ext cx="152424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50" name="Rectangle 49"/>
            <p:cNvSpPr/>
            <p:nvPr/>
          </p:nvSpPr>
          <p:spPr>
            <a:xfrm>
              <a:off x="5450038" y="3331588"/>
              <a:ext cx="144756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1" name="TextBox 50"/>
            <p:cNvSpPr txBox="1"/>
            <p:nvPr/>
          </p:nvSpPr>
          <p:spPr>
            <a:xfrm>
              <a:off x="5450038" y="3331588"/>
              <a:ext cx="144756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52" name="Rectangle 51"/>
            <p:cNvSpPr/>
            <p:nvPr/>
          </p:nvSpPr>
          <p:spPr>
            <a:xfrm>
              <a:off x="3849839" y="3331588"/>
              <a:ext cx="160020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3" name="TextBox 52"/>
            <p:cNvSpPr txBox="1"/>
            <p:nvPr/>
          </p:nvSpPr>
          <p:spPr>
            <a:xfrm>
              <a:off x="3849839" y="3331588"/>
              <a:ext cx="160020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High</a:t>
              </a:r>
            </a:p>
          </p:txBody>
        </p:sp>
        <p:sp>
          <p:nvSpPr>
            <p:cNvPr id="54" name="Rectangle 53"/>
            <p:cNvSpPr/>
            <p:nvPr/>
          </p:nvSpPr>
          <p:spPr>
            <a:xfrm>
              <a:off x="2325959" y="3331588"/>
              <a:ext cx="152424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5" name="TextBox 54"/>
            <p:cNvSpPr txBox="1"/>
            <p:nvPr/>
          </p:nvSpPr>
          <p:spPr>
            <a:xfrm>
              <a:off x="2325959" y="3331588"/>
              <a:ext cx="152424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Hot</a:t>
              </a:r>
            </a:p>
          </p:txBody>
        </p:sp>
        <p:sp>
          <p:nvSpPr>
            <p:cNvPr id="56" name="Rectangle 55"/>
            <p:cNvSpPr/>
            <p:nvPr/>
          </p:nvSpPr>
          <p:spPr>
            <a:xfrm>
              <a:off x="801718" y="3331588"/>
              <a:ext cx="152388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7" name="TextBox 56"/>
            <p:cNvSpPr txBox="1"/>
            <p:nvPr/>
          </p:nvSpPr>
          <p:spPr>
            <a:xfrm>
              <a:off x="801718" y="3331588"/>
              <a:ext cx="152388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Sunny</a:t>
              </a:r>
            </a:p>
          </p:txBody>
        </p:sp>
        <p:sp>
          <p:nvSpPr>
            <p:cNvPr id="58" name="Rectangle 57"/>
            <p:cNvSpPr/>
            <p:nvPr/>
          </p:nvSpPr>
          <p:spPr>
            <a:xfrm>
              <a:off x="6897958" y="299714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9" name="TextBox 58"/>
            <p:cNvSpPr txBox="1"/>
            <p:nvPr/>
          </p:nvSpPr>
          <p:spPr>
            <a:xfrm>
              <a:off x="6897958" y="299714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Play</a:t>
              </a:r>
            </a:p>
          </p:txBody>
        </p:sp>
        <p:sp>
          <p:nvSpPr>
            <p:cNvPr id="60" name="Rectangle 59"/>
            <p:cNvSpPr/>
            <p:nvPr/>
          </p:nvSpPr>
          <p:spPr>
            <a:xfrm>
              <a:off x="5450038" y="2997148"/>
              <a:ext cx="144756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1" name="TextBox 60"/>
            <p:cNvSpPr txBox="1"/>
            <p:nvPr/>
          </p:nvSpPr>
          <p:spPr>
            <a:xfrm>
              <a:off x="5450038" y="2997148"/>
              <a:ext cx="144756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Windy</a:t>
              </a:r>
            </a:p>
          </p:txBody>
        </p:sp>
        <p:sp>
          <p:nvSpPr>
            <p:cNvPr id="62" name="Rectangle 61"/>
            <p:cNvSpPr/>
            <p:nvPr/>
          </p:nvSpPr>
          <p:spPr>
            <a:xfrm>
              <a:off x="3849839" y="2997148"/>
              <a:ext cx="160020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3" name="TextBox 62"/>
            <p:cNvSpPr txBox="1"/>
            <p:nvPr/>
          </p:nvSpPr>
          <p:spPr>
            <a:xfrm>
              <a:off x="3849839" y="2997148"/>
              <a:ext cx="160020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Humidity</a:t>
              </a:r>
            </a:p>
          </p:txBody>
        </p:sp>
        <p:sp>
          <p:nvSpPr>
            <p:cNvPr id="64" name="Rectangle 63"/>
            <p:cNvSpPr/>
            <p:nvPr/>
          </p:nvSpPr>
          <p:spPr>
            <a:xfrm>
              <a:off x="2325959" y="299714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5" name="TextBox 64"/>
            <p:cNvSpPr txBox="1"/>
            <p:nvPr/>
          </p:nvSpPr>
          <p:spPr>
            <a:xfrm>
              <a:off x="2325959" y="299714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Temperature</a:t>
              </a:r>
            </a:p>
          </p:txBody>
        </p:sp>
        <p:sp>
          <p:nvSpPr>
            <p:cNvPr id="66" name="Rectangle 65"/>
            <p:cNvSpPr/>
            <p:nvPr/>
          </p:nvSpPr>
          <p:spPr>
            <a:xfrm>
              <a:off x="801718" y="2997148"/>
              <a:ext cx="152388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7" name="TextBox 66"/>
            <p:cNvSpPr txBox="1"/>
            <p:nvPr/>
          </p:nvSpPr>
          <p:spPr>
            <a:xfrm>
              <a:off x="801718" y="2997148"/>
              <a:ext cx="152388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Outlook</a:t>
              </a:r>
            </a:p>
          </p:txBody>
        </p:sp>
        <p:sp>
          <p:nvSpPr>
            <p:cNvPr id="68" name="Straight Connector 67"/>
            <p:cNvSpPr/>
            <p:nvPr/>
          </p:nvSpPr>
          <p:spPr>
            <a:xfrm>
              <a:off x="802078" y="5006668"/>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9" name="Straight Connector 68"/>
            <p:cNvSpPr/>
            <p:nvPr/>
          </p:nvSpPr>
          <p:spPr>
            <a:xfrm>
              <a:off x="802078" y="2997148"/>
              <a:ext cx="0" cy="200952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0" name="Straight Connector 69"/>
            <p:cNvSpPr/>
            <p:nvPr/>
          </p:nvSpPr>
          <p:spPr>
            <a:xfrm>
              <a:off x="8422199" y="2997148"/>
              <a:ext cx="0" cy="200952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1" name="Straight Connector 70"/>
            <p:cNvSpPr/>
            <p:nvPr/>
          </p:nvSpPr>
          <p:spPr>
            <a:xfrm>
              <a:off x="802078" y="3331948"/>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2" name="Straight Connector 71"/>
            <p:cNvSpPr/>
            <p:nvPr/>
          </p:nvSpPr>
          <p:spPr>
            <a:xfrm>
              <a:off x="802078" y="2997148"/>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263823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Lecture 2</a:t>
            </a:r>
            <a:endParaRPr lang="en-GB" dirty="0"/>
          </a:p>
        </p:txBody>
      </p:sp>
      <p:sp>
        <p:nvSpPr>
          <p:cNvPr id="3" name="Content Placeholder 2"/>
          <p:cNvSpPr>
            <a:spLocks noGrp="1"/>
          </p:cNvSpPr>
          <p:nvPr>
            <p:ph idx="1"/>
          </p:nvPr>
        </p:nvSpPr>
        <p:spPr/>
        <p:txBody>
          <a:bodyPr>
            <a:normAutofit/>
          </a:bodyPr>
          <a:lstStyle/>
          <a:p>
            <a:r>
              <a:rPr lang="en-GB" dirty="0" smtClean="0"/>
              <a:t>Machine learning</a:t>
            </a:r>
          </a:p>
          <a:p>
            <a:pPr lvl="1"/>
            <a:r>
              <a:rPr lang="en-GB" dirty="0" smtClean="0"/>
              <a:t>Some basic Terminology </a:t>
            </a:r>
          </a:p>
          <a:p>
            <a:pPr lvl="1"/>
            <a:r>
              <a:rPr lang="en-GB" dirty="0" smtClean="0"/>
              <a:t>Structural descriptions and</a:t>
            </a:r>
          </a:p>
          <a:p>
            <a:pPr lvl="1"/>
            <a:r>
              <a:rPr lang="en-GB" dirty="0" smtClean="0"/>
              <a:t>Numeric predictions</a:t>
            </a:r>
          </a:p>
          <a:p>
            <a:r>
              <a:rPr lang="en-GB" dirty="0" smtClean="0"/>
              <a:t>Discussed in Witten </a:t>
            </a:r>
            <a:r>
              <a:rPr lang="en-GB" dirty="0"/>
              <a:t>Frank and Elbe “Data Mining and Machine Learning”  </a:t>
            </a:r>
          </a:p>
          <a:p>
            <a:pPr lvl="1"/>
            <a:r>
              <a:rPr lang="en-GB" dirty="0" smtClean="0"/>
              <a:t>examples will </a:t>
            </a:r>
            <a:r>
              <a:rPr lang="en-GB" dirty="0"/>
              <a:t>recur </a:t>
            </a:r>
          </a:p>
          <a:p>
            <a:pPr marL="0" indent="0">
              <a:buNone/>
            </a:pPr>
            <a:endParaRPr lang="en-GB" dirty="0" smtClean="0"/>
          </a:p>
        </p:txBody>
      </p:sp>
      <p:sp>
        <p:nvSpPr>
          <p:cNvPr id="4" name="Footer Placeholder 3"/>
          <p:cNvSpPr>
            <a:spLocks noGrp="1"/>
          </p:cNvSpPr>
          <p:nvPr>
            <p:ph type="ftr" sz="quarter" idx="11"/>
          </p:nvPr>
        </p:nvSpPr>
        <p:spPr/>
        <p:txBody>
          <a:bodyPr/>
          <a:lstStyle/>
          <a:p>
            <a:r>
              <a:rPr lang="sv-SE" dirty="0" smtClean="0"/>
              <a:t>F20/21DL Diana Bental &amp; Ekaterina Komendatskaya</a:t>
            </a:r>
            <a:endParaRPr lang="en-GB" dirty="0"/>
          </a:p>
        </p:txBody>
      </p:sp>
      <p:sp>
        <p:nvSpPr>
          <p:cNvPr id="5" name="Slide Number Placeholder 4"/>
          <p:cNvSpPr>
            <a:spLocks noGrp="1"/>
          </p:cNvSpPr>
          <p:nvPr>
            <p:ph type="sldNum" sz="quarter" idx="12"/>
          </p:nvPr>
        </p:nvSpPr>
        <p:spPr/>
        <p:txBody>
          <a:bodyPr/>
          <a:lstStyle/>
          <a:p>
            <a:fld id="{0D682131-CC8D-4B15-97F7-5EF668F3F1F2}" type="slidenum">
              <a:rPr lang="en-GB" smtClean="0"/>
              <a:t>2</a:t>
            </a:fld>
            <a:endParaRPr lang="en-GB" dirty="0"/>
          </a:p>
        </p:txBody>
      </p:sp>
      <p:sp>
        <p:nvSpPr>
          <p:cNvPr id="6" name="Date Placeholder 5"/>
          <p:cNvSpPr>
            <a:spLocks noGrp="1"/>
          </p:cNvSpPr>
          <p:nvPr>
            <p:ph type="dt" sz="half" idx="10"/>
          </p:nvPr>
        </p:nvSpPr>
        <p:spPr/>
        <p:txBody>
          <a:bodyPr/>
          <a:lstStyle/>
          <a:p>
            <a:fld id="{E83C2BC6-F985-4AA6-B47D-9EE3CDAE5746}" type="datetime1">
              <a:rPr lang="en-GB" smtClean="0"/>
              <a:t>08/09/2018</a:t>
            </a:fld>
            <a:endParaRPr lang="en-GB"/>
          </a:p>
        </p:txBody>
      </p:sp>
    </p:spTree>
    <p:extLst>
      <p:ext uri="{BB962C8B-B14F-4D97-AF65-F5344CB8AC3E}">
        <p14:creationId xmlns:p14="http://schemas.microsoft.com/office/powerpoint/2010/main" val="1361618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The “Weather Problem”</a:t>
            </a:r>
            <a:endParaRPr lang="en-GB" dirty="0"/>
          </a:p>
        </p:txBody>
      </p:sp>
      <p:sp>
        <p:nvSpPr>
          <p:cNvPr id="3" name="Content Placeholder 2"/>
          <p:cNvSpPr>
            <a:spLocks noGrp="1"/>
          </p:cNvSpPr>
          <p:nvPr>
            <p:ph idx="1"/>
          </p:nvPr>
        </p:nvSpPr>
        <p:spPr>
          <a:xfrm>
            <a:off x="476484" y="1236005"/>
            <a:ext cx="8229600" cy="4525963"/>
          </a:xfrm>
        </p:spPr>
        <p:txBody>
          <a:bodyPr/>
          <a:lstStyle/>
          <a:p>
            <a:r>
              <a:rPr lang="en-GB" dirty="0" smtClean="0"/>
              <a:t>Conditions for playing a game</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20</a:t>
            </a:fld>
            <a:endParaRPr lang="en-GB" dirty="0"/>
          </a:p>
        </p:txBody>
      </p:sp>
      <p:grpSp>
        <p:nvGrpSpPr>
          <p:cNvPr id="73" name="Group 72"/>
          <p:cNvGrpSpPr/>
          <p:nvPr/>
        </p:nvGrpSpPr>
        <p:grpSpPr>
          <a:xfrm>
            <a:off x="781043" y="1824988"/>
            <a:ext cx="7620481" cy="2009520"/>
            <a:chOff x="801718" y="2997148"/>
            <a:chExt cx="7620481" cy="2009520"/>
          </a:xfrm>
        </p:grpSpPr>
        <p:sp>
          <p:nvSpPr>
            <p:cNvPr id="8" name="Rectangle 7"/>
            <p:cNvSpPr/>
            <p:nvPr/>
          </p:nvSpPr>
          <p:spPr>
            <a:xfrm>
              <a:off x="6897958" y="467186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 name="TextBox 8"/>
            <p:cNvSpPr txBox="1"/>
            <p:nvPr/>
          </p:nvSpPr>
          <p:spPr>
            <a:xfrm>
              <a:off x="6897958" y="467186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0" name="Rectangle 9"/>
            <p:cNvSpPr/>
            <p:nvPr/>
          </p:nvSpPr>
          <p:spPr>
            <a:xfrm>
              <a:off x="5450038" y="4671868"/>
              <a:ext cx="144756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 name="TextBox 10"/>
            <p:cNvSpPr txBox="1"/>
            <p:nvPr/>
          </p:nvSpPr>
          <p:spPr>
            <a:xfrm>
              <a:off x="5450038" y="4671868"/>
              <a:ext cx="144756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2" name="Rectangle 11"/>
            <p:cNvSpPr/>
            <p:nvPr/>
          </p:nvSpPr>
          <p:spPr>
            <a:xfrm>
              <a:off x="3849839" y="4671868"/>
              <a:ext cx="160020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 name="TextBox 12"/>
            <p:cNvSpPr txBox="1"/>
            <p:nvPr/>
          </p:nvSpPr>
          <p:spPr>
            <a:xfrm>
              <a:off x="3849839" y="4671868"/>
              <a:ext cx="160020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4" name="Rectangle 13"/>
            <p:cNvSpPr/>
            <p:nvPr/>
          </p:nvSpPr>
          <p:spPr>
            <a:xfrm>
              <a:off x="2325959" y="467186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5" name="TextBox 14"/>
            <p:cNvSpPr txBox="1"/>
            <p:nvPr/>
          </p:nvSpPr>
          <p:spPr>
            <a:xfrm>
              <a:off x="2325959" y="467186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6" name="Rectangle 15"/>
            <p:cNvSpPr/>
            <p:nvPr/>
          </p:nvSpPr>
          <p:spPr>
            <a:xfrm>
              <a:off x="801718" y="4671868"/>
              <a:ext cx="152388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 name="TextBox 16"/>
            <p:cNvSpPr txBox="1"/>
            <p:nvPr/>
          </p:nvSpPr>
          <p:spPr>
            <a:xfrm>
              <a:off x="801718" y="4671868"/>
              <a:ext cx="152388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8" name="Rectangle 17"/>
            <p:cNvSpPr/>
            <p:nvPr/>
          </p:nvSpPr>
          <p:spPr>
            <a:xfrm>
              <a:off x="6897958" y="4336347"/>
              <a:ext cx="152424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9" name="TextBox 18"/>
            <p:cNvSpPr txBox="1"/>
            <p:nvPr/>
          </p:nvSpPr>
          <p:spPr>
            <a:xfrm>
              <a:off x="6897958" y="4336347"/>
              <a:ext cx="152424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Yes</a:t>
              </a:r>
            </a:p>
          </p:txBody>
        </p:sp>
        <p:sp>
          <p:nvSpPr>
            <p:cNvPr id="20" name="Rectangle 19"/>
            <p:cNvSpPr/>
            <p:nvPr/>
          </p:nvSpPr>
          <p:spPr>
            <a:xfrm>
              <a:off x="5450038" y="4336347"/>
              <a:ext cx="144756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1" name="TextBox 20"/>
            <p:cNvSpPr txBox="1"/>
            <p:nvPr/>
          </p:nvSpPr>
          <p:spPr>
            <a:xfrm>
              <a:off x="5450038" y="4336347"/>
              <a:ext cx="144756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False</a:t>
              </a:r>
            </a:p>
          </p:txBody>
        </p:sp>
        <p:sp>
          <p:nvSpPr>
            <p:cNvPr id="22" name="Rectangle 21"/>
            <p:cNvSpPr/>
            <p:nvPr/>
          </p:nvSpPr>
          <p:spPr>
            <a:xfrm>
              <a:off x="3849839" y="4336347"/>
              <a:ext cx="160020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3" name="TextBox 22"/>
            <p:cNvSpPr txBox="1"/>
            <p:nvPr/>
          </p:nvSpPr>
          <p:spPr>
            <a:xfrm>
              <a:off x="3849839" y="4336347"/>
              <a:ext cx="160020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Normal</a:t>
              </a:r>
            </a:p>
          </p:txBody>
        </p:sp>
        <p:sp>
          <p:nvSpPr>
            <p:cNvPr id="24" name="Rectangle 23"/>
            <p:cNvSpPr/>
            <p:nvPr/>
          </p:nvSpPr>
          <p:spPr>
            <a:xfrm>
              <a:off x="2325959" y="4336347"/>
              <a:ext cx="152424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5" name="TextBox 24"/>
            <p:cNvSpPr txBox="1"/>
            <p:nvPr/>
          </p:nvSpPr>
          <p:spPr>
            <a:xfrm>
              <a:off x="2325959" y="4336347"/>
              <a:ext cx="152424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Mild</a:t>
              </a:r>
            </a:p>
          </p:txBody>
        </p:sp>
        <p:sp>
          <p:nvSpPr>
            <p:cNvPr id="26" name="Rectangle 25"/>
            <p:cNvSpPr/>
            <p:nvPr/>
          </p:nvSpPr>
          <p:spPr>
            <a:xfrm>
              <a:off x="801718" y="4336347"/>
              <a:ext cx="152388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7" name="TextBox 26"/>
            <p:cNvSpPr txBox="1"/>
            <p:nvPr/>
          </p:nvSpPr>
          <p:spPr>
            <a:xfrm>
              <a:off x="801718" y="4336347"/>
              <a:ext cx="152388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Rainy</a:t>
              </a:r>
            </a:p>
          </p:txBody>
        </p:sp>
        <p:sp>
          <p:nvSpPr>
            <p:cNvPr id="28" name="Rectangle 27"/>
            <p:cNvSpPr/>
            <p:nvPr/>
          </p:nvSpPr>
          <p:spPr>
            <a:xfrm>
              <a:off x="6897958" y="400190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9" name="TextBox 28"/>
            <p:cNvSpPr txBox="1"/>
            <p:nvPr/>
          </p:nvSpPr>
          <p:spPr>
            <a:xfrm>
              <a:off x="6897958" y="400190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30" name="Rectangle 29"/>
            <p:cNvSpPr/>
            <p:nvPr/>
          </p:nvSpPr>
          <p:spPr>
            <a:xfrm>
              <a:off x="5450038" y="4001908"/>
              <a:ext cx="144756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1" name="TextBox 30"/>
            <p:cNvSpPr txBox="1"/>
            <p:nvPr/>
          </p:nvSpPr>
          <p:spPr>
            <a:xfrm>
              <a:off x="5450038" y="4001908"/>
              <a:ext cx="144756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32" name="Rectangle 31"/>
            <p:cNvSpPr/>
            <p:nvPr/>
          </p:nvSpPr>
          <p:spPr>
            <a:xfrm>
              <a:off x="3849839" y="4001908"/>
              <a:ext cx="160020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3" name="TextBox 32"/>
            <p:cNvSpPr txBox="1"/>
            <p:nvPr/>
          </p:nvSpPr>
          <p:spPr>
            <a:xfrm>
              <a:off x="3849839" y="4001908"/>
              <a:ext cx="160020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High</a:t>
              </a:r>
            </a:p>
          </p:txBody>
        </p:sp>
        <p:sp>
          <p:nvSpPr>
            <p:cNvPr id="34" name="Rectangle 33"/>
            <p:cNvSpPr/>
            <p:nvPr/>
          </p:nvSpPr>
          <p:spPr>
            <a:xfrm>
              <a:off x="2325959" y="400190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5" name="TextBox 34"/>
            <p:cNvSpPr txBox="1"/>
            <p:nvPr/>
          </p:nvSpPr>
          <p:spPr>
            <a:xfrm>
              <a:off x="2325959" y="400190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Hot  </a:t>
              </a:r>
            </a:p>
          </p:txBody>
        </p:sp>
        <p:sp>
          <p:nvSpPr>
            <p:cNvPr id="36" name="Rectangle 35"/>
            <p:cNvSpPr/>
            <p:nvPr/>
          </p:nvSpPr>
          <p:spPr>
            <a:xfrm>
              <a:off x="801718" y="4001908"/>
              <a:ext cx="152388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7" name="TextBox 36"/>
            <p:cNvSpPr txBox="1"/>
            <p:nvPr/>
          </p:nvSpPr>
          <p:spPr>
            <a:xfrm>
              <a:off x="801718" y="4001908"/>
              <a:ext cx="152388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Overcast</a:t>
              </a:r>
            </a:p>
          </p:txBody>
        </p:sp>
        <p:sp>
          <p:nvSpPr>
            <p:cNvPr id="38" name="Rectangle 37"/>
            <p:cNvSpPr/>
            <p:nvPr/>
          </p:nvSpPr>
          <p:spPr>
            <a:xfrm>
              <a:off x="6897958" y="366710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9" name="TextBox 38"/>
            <p:cNvSpPr txBox="1"/>
            <p:nvPr/>
          </p:nvSpPr>
          <p:spPr>
            <a:xfrm>
              <a:off x="6897958" y="366710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40" name="Rectangle 39"/>
            <p:cNvSpPr/>
            <p:nvPr/>
          </p:nvSpPr>
          <p:spPr>
            <a:xfrm>
              <a:off x="5450038" y="3667108"/>
              <a:ext cx="144756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1" name="TextBox 40"/>
            <p:cNvSpPr txBox="1"/>
            <p:nvPr/>
          </p:nvSpPr>
          <p:spPr>
            <a:xfrm>
              <a:off x="5450038" y="3667108"/>
              <a:ext cx="144756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True</a:t>
              </a:r>
            </a:p>
          </p:txBody>
        </p:sp>
        <p:sp>
          <p:nvSpPr>
            <p:cNvPr id="42" name="Rectangle 41"/>
            <p:cNvSpPr/>
            <p:nvPr/>
          </p:nvSpPr>
          <p:spPr>
            <a:xfrm>
              <a:off x="3849839" y="3667108"/>
              <a:ext cx="160020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3" name="TextBox 42"/>
            <p:cNvSpPr txBox="1"/>
            <p:nvPr/>
          </p:nvSpPr>
          <p:spPr>
            <a:xfrm>
              <a:off x="3849839" y="3667108"/>
              <a:ext cx="160020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High</a:t>
              </a:r>
            </a:p>
          </p:txBody>
        </p:sp>
        <p:sp>
          <p:nvSpPr>
            <p:cNvPr id="44" name="Rectangle 43"/>
            <p:cNvSpPr/>
            <p:nvPr/>
          </p:nvSpPr>
          <p:spPr>
            <a:xfrm>
              <a:off x="2325959" y="366710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5" name="TextBox 44"/>
            <p:cNvSpPr txBox="1"/>
            <p:nvPr/>
          </p:nvSpPr>
          <p:spPr>
            <a:xfrm>
              <a:off x="2325959" y="366710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Hot</a:t>
              </a:r>
            </a:p>
          </p:txBody>
        </p:sp>
        <p:sp>
          <p:nvSpPr>
            <p:cNvPr id="46" name="Rectangle 45"/>
            <p:cNvSpPr/>
            <p:nvPr/>
          </p:nvSpPr>
          <p:spPr>
            <a:xfrm>
              <a:off x="801718" y="3667108"/>
              <a:ext cx="152388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7" name="TextBox 46"/>
            <p:cNvSpPr txBox="1"/>
            <p:nvPr/>
          </p:nvSpPr>
          <p:spPr>
            <a:xfrm>
              <a:off x="801718" y="3667108"/>
              <a:ext cx="152388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Sunny</a:t>
              </a:r>
            </a:p>
          </p:txBody>
        </p:sp>
        <p:sp>
          <p:nvSpPr>
            <p:cNvPr id="48" name="Rectangle 47"/>
            <p:cNvSpPr/>
            <p:nvPr/>
          </p:nvSpPr>
          <p:spPr>
            <a:xfrm>
              <a:off x="6897958" y="3331588"/>
              <a:ext cx="152424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9" name="TextBox 48"/>
            <p:cNvSpPr txBox="1"/>
            <p:nvPr/>
          </p:nvSpPr>
          <p:spPr>
            <a:xfrm>
              <a:off x="6897958" y="3331588"/>
              <a:ext cx="152424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50" name="Rectangle 49"/>
            <p:cNvSpPr/>
            <p:nvPr/>
          </p:nvSpPr>
          <p:spPr>
            <a:xfrm>
              <a:off x="5450038" y="3331588"/>
              <a:ext cx="144756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1" name="TextBox 50"/>
            <p:cNvSpPr txBox="1"/>
            <p:nvPr/>
          </p:nvSpPr>
          <p:spPr>
            <a:xfrm>
              <a:off x="5450038" y="3331588"/>
              <a:ext cx="144756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52" name="Rectangle 51"/>
            <p:cNvSpPr/>
            <p:nvPr/>
          </p:nvSpPr>
          <p:spPr>
            <a:xfrm>
              <a:off x="3849839" y="3331588"/>
              <a:ext cx="160020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3" name="TextBox 52"/>
            <p:cNvSpPr txBox="1"/>
            <p:nvPr/>
          </p:nvSpPr>
          <p:spPr>
            <a:xfrm>
              <a:off x="3849839" y="3331588"/>
              <a:ext cx="160020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High</a:t>
              </a:r>
            </a:p>
          </p:txBody>
        </p:sp>
        <p:sp>
          <p:nvSpPr>
            <p:cNvPr id="54" name="Rectangle 53"/>
            <p:cNvSpPr/>
            <p:nvPr/>
          </p:nvSpPr>
          <p:spPr>
            <a:xfrm>
              <a:off x="2325959" y="3331588"/>
              <a:ext cx="152424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5" name="TextBox 54"/>
            <p:cNvSpPr txBox="1"/>
            <p:nvPr/>
          </p:nvSpPr>
          <p:spPr>
            <a:xfrm>
              <a:off x="2325959" y="3331588"/>
              <a:ext cx="152424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Hot</a:t>
              </a:r>
            </a:p>
          </p:txBody>
        </p:sp>
        <p:sp>
          <p:nvSpPr>
            <p:cNvPr id="56" name="Rectangle 55"/>
            <p:cNvSpPr/>
            <p:nvPr/>
          </p:nvSpPr>
          <p:spPr>
            <a:xfrm>
              <a:off x="801718" y="3331588"/>
              <a:ext cx="1523880" cy="33516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7" name="TextBox 56"/>
            <p:cNvSpPr txBox="1"/>
            <p:nvPr/>
          </p:nvSpPr>
          <p:spPr>
            <a:xfrm>
              <a:off x="801718" y="3331588"/>
              <a:ext cx="1523880" cy="33516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Sunny</a:t>
              </a:r>
            </a:p>
          </p:txBody>
        </p:sp>
        <p:sp>
          <p:nvSpPr>
            <p:cNvPr id="58" name="Rectangle 57"/>
            <p:cNvSpPr/>
            <p:nvPr/>
          </p:nvSpPr>
          <p:spPr>
            <a:xfrm>
              <a:off x="6897958" y="299714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9" name="TextBox 58"/>
            <p:cNvSpPr txBox="1"/>
            <p:nvPr/>
          </p:nvSpPr>
          <p:spPr>
            <a:xfrm>
              <a:off x="6897958" y="299714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Play</a:t>
              </a:r>
            </a:p>
          </p:txBody>
        </p:sp>
        <p:sp>
          <p:nvSpPr>
            <p:cNvPr id="60" name="Rectangle 59"/>
            <p:cNvSpPr/>
            <p:nvPr/>
          </p:nvSpPr>
          <p:spPr>
            <a:xfrm>
              <a:off x="5450038" y="2997148"/>
              <a:ext cx="144756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1" name="TextBox 60"/>
            <p:cNvSpPr txBox="1"/>
            <p:nvPr/>
          </p:nvSpPr>
          <p:spPr>
            <a:xfrm>
              <a:off x="5450038" y="2997148"/>
              <a:ext cx="144756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Windy</a:t>
              </a:r>
            </a:p>
          </p:txBody>
        </p:sp>
        <p:sp>
          <p:nvSpPr>
            <p:cNvPr id="62" name="Rectangle 61"/>
            <p:cNvSpPr/>
            <p:nvPr/>
          </p:nvSpPr>
          <p:spPr>
            <a:xfrm>
              <a:off x="3849839" y="2997148"/>
              <a:ext cx="160020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3" name="TextBox 62"/>
            <p:cNvSpPr txBox="1"/>
            <p:nvPr/>
          </p:nvSpPr>
          <p:spPr>
            <a:xfrm>
              <a:off x="3849839" y="2997148"/>
              <a:ext cx="160020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Humidity</a:t>
              </a:r>
            </a:p>
          </p:txBody>
        </p:sp>
        <p:sp>
          <p:nvSpPr>
            <p:cNvPr id="64" name="Rectangle 63"/>
            <p:cNvSpPr/>
            <p:nvPr/>
          </p:nvSpPr>
          <p:spPr>
            <a:xfrm>
              <a:off x="2325959" y="2997148"/>
              <a:ext cx="152424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5" name="TextBox 64"/>
            <p:cNvSpPr txBox="1"/>
            <p:nvPr/>
          </p:nvSpPr>
          <p:spPr>
            <a:xfrm>
              <a:off x="2325959" y="2997148"/>
              <a:ext cx="152424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Temperature</a:t>
              </a:r>
            </a:p>
          </p:txBody>
        </p:sp>
        <p:sp>
          <p:nvSpPr>
            <p:cNvPr id="66" name="Rectangle 65"/>
            <p:cNvSpPr/>
            <p:nvPr/>
          </p:nvSpPr>
          <p:spPr>
            <a:xfrm>
              <a:off x="801718" y="2997148"/>
              <a:ext cx="1523880" cy="334800"/>
            </a:xfrm>
            <a:prstGeom prst="rect">
              <a:avLst/>
            </a:pr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7" name="TextBox 66"/>
            <p:cNvSpPr txBox="1"/>
            <p:nvPr/>
          </p:nvSpPr>
          <p:spPr>
            <a:xfrm>
              <a:off x="801718" y="2997148"/>
              <a:ext cx="1523880" cy="334800"/>
            </a:xfrm>
            <a:prstGeom prst="rect">
              <a:avLst/>
            </a:prstGeom>
            <a:noFill/>
            <a:ln>
              <a:noFill/>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0" i="0" u="none" strike="noStrike" baseline="0" dirty="0">
                  <a:ln>
                    <a:noFill/>
                  </a:ln>
                  <a:solidFill>
                    <a:srgbClr val="008000"/>
                  </a:solidFill>
                  <a:latin typeface="Tahoma" pitchFamily="18"/>
                  <a:ea typeface="Gothic" pitchFamily="2"/>
                  <a:cs typeface="Lucidasans" pitchFamily="2"/>
                </a:rPr>
                <a:t>Outlook</a:t>
              </a:r>
              <a:endParaRPr lang="en-US" sz="1600" b="0" i="0" u="none" strike="noStrike" baseline="0" dirty="0">
                <a:ln>
                  <a:noFill/>
                </a:ln>
                <a:solidFill>
                  <a:srgbClr val="008000"/>
                </a:solidFill>
                <a:latin typeface="Tahoma" pitchFamily="18"/>
                <a:ea typeface="Gothic" pitchFamily="2"/>
                <a:cs typeface="Lucidasans" pitchFamily="2"/>
              </a:endParaRPr>
            </a:p>
          </p:txBody>
        </p:sp>
        <p:sp>
          <p:nvSpPr>
            <p:cNvPr id="68" name="Straight Connector 67"/>
            <p:cNvSpPr/>
            <p:nvPr/>
          </p:nvSpPr>
          <p:spPr>
            <a:xfrm>
              <a:off x="802078" y="5006668"/>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9" name="Straight Connector 68"/>
            <p:cNvSpPr/>
            <p:nvPr/>
          </p:nvSpPr>
          <p:spPr>
            <a:xfrm>
              <a:off x="802078" y="2997148"/>
              <a:ext cx="0" cy="200952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0" name="Straight Connector 69"/>
            <p:cNvSpPr/>
            <p:nvPr/>
          </p:nvSpPr>
          <p:spPr>
            <a:xfrm>
              <a:off x="8422199" y="2997148"/>
              <a:ext cx="0" cy="200952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1" name="Straight Connector 70"/>
            <p:cNvSpPr/>
            <p:nvPr/>
          </p:nvSpPr>
          <p:spPr>
            <a:xfrm>
              <a:off x="802078" y="3331948"/>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2" name="Straight Connector 71"/>
            <p:cNvSpPr/>
            <p:nvPr/>
          </p:nvSpPr>
          <p:spPr>
            <a:xfrm>
              <a:off x="802078" y="2997148"/>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grpSp>
        <p:nvGrpSpPr>
          <p:cNvPr id="74" name="Group 73"/>
          <p:cNvGrpSpPr/>
          <p:nvPr/>
        </p:nvGrpSpPr>
        <p:grpSpPr>
          <a:xfrm>
            <a:off x="839879" y="4254120"/>
            <a:ext cx="7620121" cy="1685880"/>
            <a:chOff x="839879" y="4254120"/>
            <a:chExt cx="7620121" cy="1685880"/>
          </a:xfrm>
        </p:grpSpPr>
        <p:sp>
          <p:nvSpPr>
            <p:cNvPr id="75" name="Freeform 74"/>
            <p:cNvSpPr/>
            <p:nvPr/>
          </p:nvSpPr>
          <p:spPr>
            <a:xfrm>
              <a:off x="839879" y="4254120"/>
              <a:ext cx="7620120" cy="16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outlook = sunny and humidity = high then play = no</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outlook = rainy and windy = true then play = no</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outlook = overcast then play = yes</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humidity = normal then play = yes</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none of the above then play = yes</a:t>
              </a:r>
            </a:p>
          </p:txBody>
        </p:sp>
        <p:sp>
          <p:nvSpPr>
            <p:cNvPr id="76" name="Straight Connector 75"/>
            <p:cNvSpPr/>
            <p:nvPr/>
          </p:nvSpPr>
          <p:spPr>
            <a:xfrm>
              <a:off x="839879" y="4254120"/>
              <a:ext cx="7620121"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7" name="Straight Connector 76"/>
            <p:cNvSpPr/>
            <p:nvPr/>
          </p:nvSpPr>
          <p:spPr>
            <a:xfrm>
              <a:off x="839879" y="5940000"/>
              <a:ext cx="7620121"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8" name="Straight Connector 77"/>
            <p:cNvSpPr/>
            <p:nvPr/>
          </p:nvSpPr>
          <p:spPr>
            <a:xfrm>
              <a:off x="839879" y="4254120"/>
              <a:ext cx="0" cy="1685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9" name="Straight Connector 78"/>
            <p:cNvSpPr/>
            <p:nvPr/>
          </p:nvSpPr>
          <p:spPr>
            <a:xfrm>
              <a:off x="8460000" y="4254120"/>
              <a:ext cx="0" cy="1685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3891026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Numeric and categorical attributes</a:t>
            </a:r>
            <a:endParaRPr lang="en-GB" dirty="0"/>
          </a:p>
        </p:txBody>
      </p:sp>
      <p:sp>
        <p:nvSpPr>
          <p:cNvPr id="3" name="Content Placeholder 2"/>
          <p:cNvSpPr>
            <a:spLocks noGrp="1"/>
          </p:cNvSpPr>
          <p:nvPr>
            <p:ph idx="1"/>
          </p:nvPr>
        </p:nvSpPr>
        <p:spPr>
          <a:xfrm>
            <a:off x="457200" y="1255930"/>
            <a:ext cx="8229600" cy="4525963"/>
          </a:xfrm>
        </p:spPr>
        <p:txBody>
          <a:bodyPr/>
          <a:lstStyle/>
          <a:p>
            <a:r>
              <a:rPr lang="en-GB" dirty="0" smtClean="0"/>
              <a:t>Weather data with mixed attributes</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21</a:t>
            </a:fld>
            <a:endParaRPr lang="en-GB" dirty="0"/>
          </a:p>
        </p:txBody>
      </p:sp>
      <p:grpSp>
        <p:nvGrpSpPr>
          <p:cNvPr id="7" name="Group 6"/>
          <p:cNvGrpSpPr/>
          <p:nvPr/>
        </p:nvGrpSpPr>
        <p:grpSpPr>
          <a:xfrm>
            <a:off x="761939" y="1844551"/>
            <a:ext cx="7620121" cy="2009520"/>
            <a:chOff x="839879" y="1800000"/>
            <a:chExt cx="7620121" cy="2009520"/>
          </a:xfrm>
        </p:grpSpPr>
        <p:sp>
          <p:nvSpPr>
            <p:cNvPr id="8" name="Freeform 7"/>
            <p:cNvSpPr/>
            <p:nvPr/>
          </p:nvSpPr>
          <p:spPr>
            <a:xfrm>
              <a:off x="6935759" y="347472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9" name="Freeform 8"/>
            <p:cNvSpPr/>
            <p:nvPr/>
          </p:nvSpPr>
          <p:spPr>
            <a:xfrm>
              <a:off x="5411880" y="34747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0" name="Freeform 9"/>
            <p:cNvSpPr/>
            <p:nvPr/>
          </p:nvSpPr>
          <p:spPr>
            <a:xfrm>
              <a:off x="3888000" y="34747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1" name="Freeform 10"/>
            <p:cNvSpPr/>
            <p:nvPr/>
          </p:nvSpPr>
          <p:spPr>
            <a:xfrm>
              <a:off x="2363760" y="347472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2" name="Freeform 11"/>
            <p:cNvSpPr/>
            <p:nvPr/>
          </p:nvSpPr>
          <p:spPr>
            <a:xfrm>
              <a:off x="839879" y="34747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3" name="Freeform 12"/>
            <p:cNvSpPr/>
            <p:nvPr/>
          </p:nvSpPr>
          <p:spPr>
            <a:xfrm>
              <a:off x="6935759" y="3139559"/>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14" name="Freeform 13"/>
            <p:cNvSpPr/>
            <p:nvPr/>
          </p:nvSpPr>
          <p:spPr>
            <a:xfrm>
              <a:off x="5411880" y="313955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15" name="Freeform 14"/>
            <p:cNvSpPr/>
            <p:nvPr/>
          </p:nvSpPr>
          <p:spPr>
            <a:xfrm>
              <a:off x="3888000" y="313955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80</a:t>
              </a:r>
            </a:p>
          </p:txBody>
        </p:sp>
        <p:sp>
          <p:nvSpPr>
            <p:cNvPr id="16" name="Freeform 15"/>
            <p:cNvSpPr/>
            <p:nvPr/>
          </p:nvSpPr>
          <p:spPr>
            <a:xfrm>
              <a:off x="2363760" y="3139559"/>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75</a:t>
              </a:r>
            </a:p>
          </p:txBody>
        </p:sp>
        <p:sp>
          <p:nvSpPr>
            <p:cNvPr id="17" name="Freeform 16"/>
            <p:cNvSpPr/>
            <p:nvPr/>
          </p:nvSpPr>
          <p:spPr>
            <a:xfrm>
              <a:off x="839879" y="313955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Rainy</a:t>
              </a:r>
            </a:p>
          </p:txBody>
        </p:sp>
        <p:sp>
          <p:nvSpPr>
            <p:cNvPr id="18" name="Freeform 17"/>
            <p:cNvSpPr/>
            <p:nvPr/>
          </p:nvSpPr>
          <p:spPr>
            <a:xfrm>
              <a:off x="6935759" y="28047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19" name="Freeform 18"/>
            <p:cNvSpPr/>
            <p:nvPr/>
          </p:nvSpPr>
          <p:spPr>
            <a:xfrm>
              <a:off x="5411880" y="28047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20" name="Freeform 19"/>
            <p:cNvSpPr/>
            <p:nvPr/>
          </p:nvSpPr>
          <p:spPr>
            <a:xfrm>
              <a:off x="3888000" y="28047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86</a:t>
              </a:r>
            </a:p>
          </p:txBody>
        </p:sp>
        <p:sp>
          <p:nvSpPr>
            <p:cNvPr id="21" name="Freeform 20"/>
            <p:cNvSpPr/>
            <p:nvPr/>
          </p:nvSpPr>
          <p:spPr>
            <a:xfrm>
              <a:off x="2363760" y="28047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83</a:t>
              </a:r>
            </a:p>
          </p:txBody>
        </p:sp>
        <p:sp>
          <p:nvSpPr>
            <p:cNvPr id="22" name="Freeform 21"/>
            <p:cNvSpPr/>
            <p:nvPr/>
          </p:nvSpPr>
          <p:spPr>
            <a:xfrm>
              <a:off x="839879" y="28047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Overcast</a:t>
              </a:r>
            </a:p>
          </p:txBody>
        </p:sp>
        <p:sp>
          <p:nvSpPr>
            <p:cNvPr id="23" name="Freeform 22"/>
            <p:cNvSpPr/>
            <p:nvPr/>
          </p:nvSpPr>
          <p:spPr>
            <a:xfrm>
              <a:off x="6935759" y="24699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24" name="Freeform 23"/>
            <p:cNvSpPr/>
            <p:nvPr/>
          </p:nvSpPr>
          <p:spPr>
            <a:xfrm>
              <a:off x="5411880" y="2469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True</a:t>
              </a:r>
            </a:p>
          </p:txBody>
        </p:sp>
        <p:sp>
          <p:nvSpPr>
            <p:cNvPr id="25" name="Freeform 24"/>
            <p:cNvSpPr/>
            <p:nvPr/>
          </p:nvSpPr>
          <p:spPr>
            <a:xfrm>
              <a:off x="3888000" y="2469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90</a:t>
              </a:r>
            </a:p>
          </p:txBody>
        </p:sp>
        <p:sp>
          <p:nvSpPr>
            <p:cNvPr id="26" name="Freeform 25"/>
            <p:cNvSpPr/>
            <p:nvPr/>
          </p:nvSpPr>
          <p:spPr>
            <a:xfrm>
              <a:off x="2363760" y="24699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80</a:t>
              </a:r>
            </a:p>
          </p:txBody>
        </p:sp>
        <p:sp>
          <p:nvSpPr>
            <p:cNvPr id="27" name="Freeform 26"/>
            <p:cNvSpPr/>
            <p:nvPr/>
          </p:nvSpPr>
          <p:spPr>
            <a:xfrm>
              <a:off x="839879" y="2469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Sunny</a:t>
              </a:r>
            </a:p>
          </p:txBody>
        </p:sp>
        <p:sp>
          <p:nvSpPr>
            <p:cNvPr id="28" name="Freeform 27"/>
            <p:cNvSpPr/>
            <p:nvPr/>
          </p:nvSpPr>
          <p:spPr>
            <a:xfrm>
              <a:off x="6935759" y="213480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29" name="Freeform 28"/>
            <p:cNvSpPr/>
            <p:nvPr/>
          </p:nvSpPr>
          <p:spPr>
            <a:xfrm>
              <a:off x="5411880" y="21348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30" name="Freeform 29"/>
            <p:cNvSpPr/>
            <p:nvPr/>
          </p:nvSpPr>
          <p:spPr>
            <a:xfrm>
              <a:off x="3888000" y="21348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85</a:t>
              </a:r>
            </a:p>
          </p:txBody>
        </p:sp>
        <p:sp>
          <p:nvSpPr>
            <p:cNvPr id="31" name="Freeform 30"/>
            <p:cNvSpPr/>
            <p:nvPr/>
          </p:nvSpPr>
          <p:spPr>
            <a:xfrm>
              <a:off x="2363760" y="213480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85</a:t>
              </a:r>
            </a:p>
          </p:txBody>
        </p:sp>
        <p:sp>
          <p:nvSpPr>
            <p:cNvPr id="32" name="Freeform 31"/>
            <p:cNvSpPr/>
            <p:nvPr/>
          </p:nvSpPr>
          <p:spPr>
            <a:xfrm>
              <a:off x="839879" y="21348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Sunny</a:t>
              </a:r>
            </a:p>
          </p:txBody>
        </p:sp>
        <p:sp>
          <p:nvSpPr>
            <p:cNvPr id="33" name="Freeform 32"/>
            <p:cNvSpPr/>
            <p:nvPr/>
          </p:nvSpPr>
          <p:spPr>
            <a:xfrm>
              <a:off x="6935759" y="180000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Play</a:t>
              </a:r>
            </a:p>
          </p:txBody>
        </p:sp>
        <p:sp>
          <p:nvSpPr>
            <p:cNvPr id="34" name="Freeform 33"/>
            <p:cNvSpPr/>
            <p:nvPr/>
          </p:nvSpPr>
          <p:spPr>
            <a:xfrm>
              <a:off x="5411880" y="18000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Windy</a:t>
              </a:r>
            </a:p>
          </p:txBody>
        </p:sp>
        <p:sp>
          <p:nvSpPr>
            <p:cNvPr id="35" name="Freeform 34"/>
            <p:cNvSpPr/>
            <p:nvPr/>
          </p:nvSpPr>
          <p:spPr>
            <a:xfrm>
              <a:off x="3888000" y="18000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Humidity</a:t>
              </a:r>
            </a:p>
          </p:txBody>
        </p:sp>
        <p:sp>
          <p:nvSpPr>
            <p:cNvPr id="36" name="Freeform 35"/>
            <p:cNvSpPr/>
            <p:nvPr/>
          </p:nvSpPr>
          <p:spPr>
            <a:xfrm>
              <a:off x="2363760" y="180000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0" i="0" u="none" strike="noStrike" baseline="0" dirty="0">
                  <a:ln>
                    <a:noFill/>
                  </a:ln>
                  <a:solidFill>
                    <a:srgbClr val="008000"/>
                  </a:solidFill>
                  <a:latin typeface="Tahoma" pitchFamily="18"/>
                  <a:ea typeface="Gothic" pitchFamily="2"/>
                  <a:cs typeface="Lucidasans" pitchFamily="2"/>
                </a:rPr>
                <a:t>Temperature</a:t>
              </a:r>
              <a:endParaRPr lang="en-US" sz="1600" b="0" i="0" u="none" strike="noStrike" baseline="0" dirty="0">
                <a:ln>
                  <a:noFill/>
                </a:ln>
                <a:solidFill>
                  <a:srgbClr val="008000"/>
                </a:solidFill>
                <a:latin typeface="Tahoma" pitchFamily="18"/>
                <a:ea typeface="Gothic" pitchFamily="2"/>
                <a:cs typeface="Lucidasans" pitchFamily="2"/>
              </a:endParaRPr>
            </a:p>
          </p:txBody>
        </p:sp>
        <p:sp>
          <p:nvSpPr>
            <p:cNvPr id="37" name="Freeform 36"/>
            <p:cNvSpPr/>
            <p:nvPr/>
          </p:nvSpPr>
          <p:spPr>
            <a:xfrm>
              <a:off x="839879" y="18000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Outlook</a:t>
              </a:r>
            </a:p>
          </p:txBody>
        </p:sp>
        <p:sp>
          <p:nvSpPr>
            <p:cNvPr id="38" name="Straight Connector 37"/>
            <p:cNvSpPr/>
            <p:nvPr/>
          </p:nvSpPr>
          <p:spPr>
            <a:xfrm>
              <a:off x="839879" y="3809520"/>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9" name="Straight Connector 38"/>
            <p:cNvSpPr/>
            <p:nvPr/>
          </p:nvSpPr>
          <p:spPr>
            <a:xfrm>
              <a:off x="839879" y="1800000"/>
              <a:ext cx="0" cy="200952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0" name="Straight Connector 39"/>
            <p:cNvSpPr/>
            <p:nvPr/>
          </p:nvSpPr>
          <p:spPr>
            <a:xfrm>
              <a:off x="8460000" y="1800000"/>
              <a:ext cx="0" cy="200952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1" name="Straight Connector 40"/>
            <p:cNvSpPr/>
            <p:nvPr/>
          </p:nvSpPr>
          <p:spPr>
            <a:xfrm>
              <a:off x="839879" y="2134800"/>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2" name="Straight Connector 41"/>
            <p:cNvSpPr/>
            <p:nvPr/>
          </p:nvSpPr>
          <p:spPr>
            <a:xfrm>
              <a:off x="839879" y="1800000"/>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grpSp>
        <p:nvGrpSpPr>
          <p:cNvPr id="43" name="Group 42"/>
          <p:cNvGrpSpPr/>
          <p:nvPr/>
        </p:nvGrpSpPr>
        <p:grpSpPr>
          <a:xfrm>
            <a:off x="611560" y="4311900"/>
            <a:ext cx="7620121" cy="1685880"/>
            <a:chOff x="839879" y="4140000"/>
            <a:chExt cx="7620121" cy="1685880"/>
          </a:xfrm>
        </p:grpSpPr>
        <p:sp>
          <p:nvSpPr>
            <p:cNvPr id="44" name="Freeform 43"/>
            <p:cNvSpPr/>
            <p:nvPr/>
          </p:nvSpPr>
          <p:spPr>
            <a:xfrm>
              <a:off x="839879" y="4140000"/>
              <a:ext cx="7620120" cy="16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outlook = sunny and humidity &gt; 83 then play = no</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outlook = rainy and windy = true then play = no</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outlook = overcast then play = yes</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humidity &lt; 85 then play = yes</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none of the above then play = yes</a:t>
              </a:r>
            </a:p>
          </p:txBody>
        </p:sp>
        <p:sp>
          <p:nvSpPr>
            <p:cNvPr id="45" name="Straight Connector 44"/>
            <p:cNvSpPr/>
            <p:nvPr/>
          </p:nvSpPr>
          <p:spPr>
            <a:xfrm>
              <a:off x="839879" y="4140000"/>
              <a:ext cx="7620121"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6" name="Straight Connector 45"/>
            <p:cNvSpPr/>
            <p:nvPr/>
          </p:nvSpPr>
          <p:spPr>
            <a:xfrm>
              <a:off x="839879" y="5825880"/>
              <a:ext cx="7620121"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7" name="Straight Connector 46"/>
            <p:cNvSpPr/>
            <p:nvPr/>
          </p:nvSpPr>
          <p:spPr>
            <a:xfrm>
              <a:off x="839879" y="4140000"/>
              <a:ext cx="0" cy="1685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8" name="Straight Connector 47"/>
            <p:cNvSpPr/>
            <p:nvPr/>
          </p:nvSpPr>
          <p:spPr>
            <a:xfrm>
              <a:off x="8460000" y="4140000"/>
              <a:ext cx="0" cy="1685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2762081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Structural Descriptions: Classification </a:t>
            </a:r>
            <a:r>
              <a:rPr lang="en-GB" dirty="0"/>
              <a:t>R</a:t>
            </a:r>
            <a:r>
              <a:rPr lang="en-GB" dirty="0" smtClean="0"/>
              <a:t>ules</a:t>
            </a:r>
            <a:endParaRPr lang="en-GB" dirty="0"/>
          </a:p>
        </p:txBody>
      </p:sp>
      <p:sp>
        <p:nvSpPr>
          <p:cNvPr id="3" name="Content Placeholder 2"/>
          <p:cNvSpPr>
            <a:spLocks noGrp="1"/>
          </p:cNvSpPr>
          <p:nvPr>
            <p:ph idx="1"/>
          </p:nvPr>
        </p:nvSpPr>
        <p:spPr>
          <a:xfrm>
            <a:off x="457200" y="1383177"/>
            <a:ext cx="8229600" cy="4525963"/>
          </a:xfrm>
        </p:spPr>
        <p:txBody>
          <a:bodyPr/>
          <a:lstStyle/>
          <a:p>
            <a:r>
              <a:rPr lang="en-GB" dirty="0" smtClean="0"/>
              <a:t>So far:</a:t>
            </a:r>
          </a:p>
          <a:p>
            <a:r>
              <a:rPr lang="en-GB" dirty="0" smtClean="0"/>
              <a:t>Classification rules: </a:t>
            </a:r>
          </a:p>
          <a:p>
            <a:pPr lvl="1"/>
            <a:r>
              <a:rPr lang="en-GB" dirty="0" smtClean="0"/>
              <a:t>predict the value of one given attribute - the </a:t>
            </a:r>
            <a:r>
              <a:rPr lang="en-GB" b="1" dirty="0" smtClean="0">
                <a:solidFill>
                  <a:schemeClr val="accent1"/>
                </a:solidFill>
              </a:rPr>
              <a:t>class</a:t>
            </a:r>
            <a:r>
              <a:rPr lang="en-GB" dirty="0" smtClean="0"/>
              <a:t> attribute</a:t>
            </a:r>
          </a:p>
          <a:p>
            <a:pPr lvl="1"/>
            <a:r>
              <a:rPr lang="en-GB" dirty="0" smtClean="0"/>
              <a:t>other attributes may be numeric or categorical</a:t>
            </a:r>
          </a:p>
          <a:p>
            <a:pPr lvl="1"/>
            <a:r>
              <a:rPr lang="en-GB" dirty="0"/>
              <a:t>c</a:t>
            </a:r>
            <a:r>
              <a:rPr lang="en-GB" dirty="0" smtClean="0"/>
              <a:t>lass attribute is categorical</a:t>
            </a:r>
          </a:p>
          <a:p>
            <a:pPr lvl="1"/>
            <a:r>
              <a:rPr lang="en-GB" dirty="0" err="1" smtClean="0"/>
              <a:t>Eg</a:t>
            </a:r>
            <a:r>
              <a:rPr lang="en-GB" dirty="0" smtClean="0"/>
              <a:t>. Weather game data  - </a:t>
            </a:r>
            <a:r>
              <a:rPr lang="en-GB" dirty="0">
                <a:solidFill>
                  <a:srgbClr val="0070C0"/>
                </a:solidFill>
              </a:rPr>
              <a:t>play   </a:t>
            </a:r>
            <a:r>
              <a:rPr lang="en-GB" i="1" dirty="0" smtClean="0">
                <a:solidFill>
                  <a:srgbClr val="0070C0"/>
                </a:solidFill>
              </a:rPr>
              <a:t>yes</a:t>
            </a:r>
            <a:r>
              <a:rPr lang="en-GB" dirty="0" smtClean="0">
                <a:solidFill>
                  <a:srgbClr val="0070C0"/>
                </a:solidFill>
              </a:rPr>
              <a:t>  </a:t>
            </a:r>
            <a:r>
              <a:rPr lang="en-GB" b="1" dirty="0" smtClean="0"/>
              <a:t>/</a:t>
            </a:r>
            <a:r>
              <a:rPr lang="en-GB" dirty="0" smtClean="0">
                <a:solidFill>
                  <a:srgbClr val="0070C0"/>
                </a:solidFill>
              </a:rPr>
              <a:t> </a:t>
            </a:r>
            <a:r>
              <a:rPr lang="en-GB" i="1" dirty="0" smtClean="0">
                <a:solidFill>
                  <a:srgbClr val="0070C0"/>
                </a:solidFill>
              </a:rPr>
              <a:t>no</a:t>
            </a:r>
          </a:p>
          <a:p>
            <a:endParaRPr lang="en-GB" dirty="0"/>
          </a:p>
          <a:p>
            <a:pPr marL="0" indent="0">
              <a:buNone/>
            </a:pP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22</a:t>
            </a:fld>
            <a:endParaRPr lang="en-GB" dirty="0"/>
          </a:p>
        </p:txBody>
      </p:sp>
      <p:sp>
        <p:nvSpPr>
          <p:cNvPr id="7" name="Straight Connector 6"/>
          <p:cNvSpPr/>
          <p:nvPr/>
        </p:nvSpPr>
        <p:spPr>
          <a:xfrm>
            <a:off x="1260000" y="2952451"/>
            <a:ext cx="62485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nvGrpSpPr>
          <p:cNvPr id="9" name="Group 8"/>
          <p:cNvGrpSpPr/>
          <p:nvPr/>
        </p:nvGrpSpPr>
        <p:grpSpPr>
          <a:xfrm>
            <a:off x="1213956" y="5052625"/>
            <a:ext cx="6294564" cy="1080120"/>
            <a:chOff x="1260000" y="1619880"/>
            <a:chExt cx="6294564" cy="1080120"/>
          </a:xfrm>
        </p:grpSpPr>
        <p:sp>
          <p:nvSpPr>
            <p:cNvPr id="10" name="Freeform 9"/>
            <p:cNvSpPr/>
            <p:nvPr/>
          </p:nvSpPr>
          <p:spPr>
            <a:xfrm>
              <a:off x="1306044" y="1619880"/>
              <a:ext cx="6248520" cy="63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If outlook = sunny and humidity = high</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then play = no</a:t>
              </a:r>
            </a:p>
          </p:txBody>
        </p:sp>
        <p:sp>
          <p:nvSpPr>
            <p:cNvPr id="11" name="Straight Connector 10"/>
            <p:cNvSpPr/>
            <p:nvPr/>
          </p:nvSpPr>
          <p:spPr>
            <a:xfrm>
              <a:off x="1260000" y="2060280"/>
              <a:ext cx="62485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2" name="Straight Connector 11"/>
            <p:cNvSpPr/>
            <p:nvPr/>
          </p:nvSpPr>
          <p:spPr>
            <a:xfrm>
              <a:off x="1260000" y="2700000"/>
              <a:ext cx="62485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 name="Straight Connector 12"/>
            <p:cNvSpPr/>
            <p:nvPr/>
          </p:nvSpPr>
          <p:spPr>
            <a:xfrm>
              <a:off x="1260000" y="2060280"/>
              <a:ext cx="0" cy="63972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4" name="Straight Connector 13"/>
            <p:cNvSpPr/>
            <p:nvPr/>
          </p:nvSpPr>
          <p:spPr>
            <a:xfrm>
              <a:off x="7508520" y="2060280"/>
              <a:ext cx="0" cy="63972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304958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Structural Descriptions: Association </a:t>
            </a:r>
            <a:r>
              <a:rPr lang="en-GB" dirty="0" smtClean="0"/>
              <a:t>Rules</a:t>
            </a:r>
            <a:endParaRPr lang="en-GB" dirty="0"/>
          </a:p>
        </p:txBody>
      </p:sp>
      <p:sp>
        <p:nvSpPr>
          <p:cNvPr id="3" name="Content Placeholder 2"/>
          <p:cNvSpPr>
            <a:spLocks noGrp="1"/>
          </p:cNvSpPr>
          <p:nvPr>
            <p:ph idx="1"/>
          </p:nvPr>
        </p:nvSpPr>
        <p:spPr>
          <a:xfrm>
            <a:off x="457200" y="1268760"/>
            <a:ext cx="8229600" cy="4525963"/>
          </a:xfrm>
        </p:spPr>
        <p:txBody>
          <a:bodyPr/>
          <a:lstStyle/>
          <a:p>
            <a:r>
              <a:rPr lang="en-GB" dirty="0" smtClean="0"/>
              <a:t>Association rules: </a:t>
            </a:r>
          </a:p>
          <a:p>
            <a:pPr lvl="1"/>
            <a:r>
              <a:rPr lang="en-GB" dirty="0" smtClean="0"/>
              <a:t>predict the value of </a:t>
            </a:r>
            <a:r>
              <a:rPr lang="en-GB" dirty="0" smtClean="0">
                <a:solidFill>
                  <a:schemeClr val="accent1"/>
                </a:solidFill>
              </a:rPr>
              <a:t>any</a:t>
            </a:r>
            <a:r>
              <a:rPr lang="en-GB" dirty="0" smtClean="0"/>
              <a:t> attribute, </a:t>
            </a:r>
          </a:p>
          <a:p>
            <a:pPr lvl="1"/>
            <a:r>
              <a:rPr lang="en-GB" dirty="0" smtClean="0"/>
              <a:t>or a </a:t>
            </a:r>
            <a:r>
              <a:rPr lang="en-GB" dirty="0" smtClean="0">
                <a:solidFill>
                  <a:schemeClr val="accent1"/>
                </a:solidFill>
              </a:rPr>
              <a:t>combination</a:t>
            </a:r>
            <a:r>
              <a:rPr lang="en-GB" dirty="0" smtClean="0"/>
              <a:t> of attributes</a:t>
            </a:r>
          </a:p>
          <a:p>
            <a:pPr lvl="1"/>
            <a:r>
              <a:rPr lang="en-GB" dirty="0" smtClean="0"/>
              <a:t> categorical attributes</a:t>
            </a:r>
          </a:p>
          <a:p>
            <a:pPr lvl="1"/>
            <a:endParaRPr lang="en-GB" dirty="0" smtClean="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23</a:t>
            </a:fld>
            <a:endParaRPr lang="en-GB" dirty="0"/>
          </a:p>
        </p:txBody>
      </p:sp>
      <p:sp>
        <p:nvSpPr>
          <p:cNvPr id="7" name="Straight Connector 6"/>
          <p:cNvSpPr/>
          <p:nvPr/>
        </p:nvSpPr>
        <p:spPr>
          <a:xfrm>
            <a:off x="1260000" y="2060280"/>
            <a:ext cx="62485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nvGrpSpPr>
          <p:cNvPr id="15" name="Group 14"/>
          <p:cNvGrpSpPr/>
          <p:nvPr/>
        </p:nvGrpSpPr>
        <p:grpSpPr>
          <a:xfrm>
            <a:off x="1002432" y="3068960"/>
            <a:ext cx="6506088" cy="2642221"/>
            <a:chOff x="1002432" y="3780000"/>
            <a:chExt cx="6506088" cy="2642221"/>
          </a:xfrm>
        </p:grpSpPr>
        <p:sp>
          <p:nvSpPr>
            <p:cNvPr id="16" name="Freeform 15"/>
            <p:cNvSpPr/>
            <p:nvPr/>
          </p:nvSpPr>
          <p:spPr>
            <a:xfrm>
              <a:off x="1260000" y="4242781"/>
              <a:ext cx="6248520" cy="217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If temperature = cool then humidity = normal</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If humidity = normal and windy = false</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then play = yes</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If outlook = sunny and play = no </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then humidity = high</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If windy = false and play = no </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then outlook = sunny and humidity = high</a:t>
              </a:r>
            </a:p>
          </p:txBody>
        </p:sp>
        <p:sp>
          <p:nvSpPr>
            <p:cNvPr id="17" name="Straight Connector 16"/>
            <p:cNvSpPr/>
            <p:nvPr/>
          </p:nvSpPr>
          <p:spPr>
            <a:xfrm>
              <a:off x="1002432" y="4572088"/>
              <a:ext cx="62485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8" name="Straight Connector 17"/>
            <p:cNvSpPr/>
            <p:nvPr/>
          </p:nvSpPr>
          <p:spPr>
            <a:xfrm>
              <a:off x="1260000" y="5959440"/>
              <a:ext cx="62485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9" name="Straight Connector 18"/>
            <p:cNvSpPr/>
            <p:nvPr/>
          </p:nvSpPr>
          <p:spPr>
            <a:xfrm>
              <a:off x="1260000" y="3780000"/>
              <a:ext cx="0" cy="217944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0" name="Straight Connector 19"/>
            <p:cNvSpPr/>
            <p:nvPr/>
          </p:nvSpPr>
          <p:spPr>
            <a:xfrm>
              <a:off x="7508520" y="3780000"/>
              <a:ext cx="0" cy="217944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399883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Structural descriptions: Decision Trees </a:t>
            </a:r>
            <a:br>
              <a:rPr lang="en-GB" sz="3200" dirty="0" smtClean="0"/>
            </a:br>
            <a:r>
              <a:rPr lang="en-GB" sz="3200" dirty="0" smtClean="0"/>
              <a:t>e.g. for the Contact Lens Problem</a:t>
            </a:r>
            <a:endParaRPr lang="en-GB" sz="3200"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24</a:t>
            </a:fld>
            <a:endParaRPr lang="en-GB" dirty="0"/>
          </a:p>
        </p:txBody>
      </p:sp>
      <p:pic>
        <p:nvPicPr>
          <p:cNvPr id="7" name="Content Placeholder 6"/>
          <p:cNvPicPr>
            <a:picLocks noGrp="1" noChangeAspect="1"/>
          </p:cNvPicPr>
          <p:nvPr>
            <p:ph idx="1"/>
          </p:nvPr>
        </p:nvPicPr>
        <p:blipFill>
          <a:blip r:embed="rId3">
            <a:lum/>
            <a:alphaModFix/>
          </a:blip>
          <a:srcRect/>
          <a:stretch>
            <a:fillRect/>
          </a:stretch>
        </p:blipFill>
        <p:spPr>
          <a:xfrm>
            <a:off x="2090661" y="1600200"/>
            <a:ext cx="4962678" cy="4525963"/>
          </a:xfrm>
          <a:prstGeom prst="rect">
            <a:avLst/>
          </a:prstGeom>
          <a:noFill/>
          <a:ln>
            <a:noFill/>
          </a:ln>
        </p:spPr>
      </p:pic>
    </p:spTree>
    <p:extLst>
      <p:ext uri="{BB962C8B-B14F-4D97-AF65-F5344CB8AC3E}">
        <p14:creationId xmlns:p14="http://schemas.microsoft.com/office/powerpoint/2010/main" val="1081191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792"/>
            <a:ext cx="8229600" cy="1143000"/>
          </a:xfrm>
        </p:spPr>
        <p:txBody>
          <a:bodyPr>
            <a:normAutofit fontScale="90000"/>
          </a:bodyPr>
          <a:lstStyle/>
          <a:p>
            <a:r>
              <a:rPr lang="en-GB" dirty="0" smtClean="0"/>
              <a:t>Numeric data: classifying iris flowers</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25</a:t>
            </a:fld>
            <a:endParaRPr lang="en-GB" dirty="0"/>
          </a:p>
        </p:txBody>
      </p:sp>
      <p:pic>
        <p:nvPicPr>
          <p:cNvPr id="7" name="Content Placeholder 6">
            <a:hlinkClick r:id="rId3"/>
          </p:cNvPr>
          <p:cNvPicPr>
            <a:picLocks noGrp="1" noChangeAspect="1"/>
          </p:cNvPicPr>
          <p:nvPr>
            <p:ph idx="1"/>
          </p:nvPr>
        </p:nvPicPr>
        <p:blipFill>
          <a:blip r:embed="rId4">
            <a:lum/>
            <a:alphaModFix/>
          </a:blip>
          <a:srcRect/>
          <a:stretch>
            <a:fillRect/>
          </a:stretch>
        </p:blipFill>
        <p:spPr>
          <a:xfrm>
            <a:off x="7424831" y="1549952"/>
            <a:ext cx="1631555" cy="2031340"/>
          </a:xfrm>
          <a:prstGeom prst="rect">
            <a:avLst/>
          </a:prstGeom>
          <a:noFill/>
          <a:ln>
            <a:noFill/>
          </a:ln>
        </p:spPr>
      </p:pic>
      <p:grpSp>
        <p:nvGrpSpPr>
          <p:cNvPr id="8" name="Group 7"/>
          <p:cNvGrpSpPr/>
          <p:nvPr/>
        </p:nvGrpSpPr>
        <p:grpSpPr>
          <a:xfrm>
            <a:off x="-76319" y="1214792"/>
            <a:ext cx="7467479" cy="3349800"/>
            <a:chOff x="0" y="1398600"/>
            <a:chExt cx="7467479" cy="3349800"/>
          </a:xfrm>
        </p:grpSpPr>
        <p:sp>
          <p:nvSpPr>
            <p:cNvPr id="9" name="Freeform 8"/>
            <p:cNvSpPr/>
            <p:nvPr/>
          </p:nvSpPr>
          <p:spPr>
            <a:xfrm>
              <a:off x="5956199" y="441324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 name="Freeform 9"/>
            <p:cNvSpPr/>
            <p:nvPr/>
          </p:nvSpPr>
          <p:spPr>
            <a:xfrm>
              <a:off x="4711680" y="441324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 name="Freeform 10"/>
            <p:cNvSpPr/>
            <p:nvPr/>
          </p:nvSpPr>
          <p:spPr>
            <a:xfrm>
              <a:off x="3378240" y="441324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2" name="Freeform 11"/>
            <p:cNvSpPr/>
            <p:nvPr/>
          </p:nvSpPr>
          <p:spPr>
            <a:xfrm>
              <a:off x="2044440" y="441324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 name="Freeform 12"/>
            <p:cNvSpPr/>
            <p:nvPr/>
          </p:nvSpPr>
          <p:spPr>
            <a:xfrm>
              <a:off x="627120" y="441324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4" name="Freeform 13"/>
            <p:cNvSpPr/>
            <p:nvPr/>
          </p:nvSpPr>
          <p:spPr>
            <a:xfrm>
              <a:off x="0" y="441324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5" name="Freeform 14"/>
            <p:cNvSpPr/>
            <p:nvPr/>
          </p:nvSpPr>
          <p:spPr>
            <a:xfrm>
              <a:off x="5956199" y="340848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6" name="Freeform 15"/>
            <p:cNvSpPr/>
            <p:nvPr/>
          </p:nvSpPr>
          <p:spPr>
            <a:xfrm>
              <a:off x="4711680" y="340848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 name="Freeform 16"/>
            <p:cNvSpPr/>
            <p:nvPr/>
          </p:nvSpPr>
          <p:spPr>
            <a:xfrm>
              <a:off x="3378240" y="340848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8" name="Freeform 17"/>
            <p:cNvSpPr/>
            <p:nvPr/>
          </p:nvSpPr>
          <p:spPr>
            <a:xfrm>
              <a:off x="2044440" y="340848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9" name="Freeform 18"/>
            <p:cNvSpPr/>
            <p:nvPr/>
          </p:nvSpPr>
          <p:spPr>
            <a:xfrm>
              <a:off x="627120" y="340848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0" name="Freeform 19"/>
            <p:cNvSpPr/>
            <p:nvPr/>
          </p:nvSpPr>
          <p:spPr>
            <a:xfrm>
              <a:off x="0" y="340848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1" name="Freeform 20"/>
            <p:cNvSpPr/>
            <p:nvPr/>
          </p:nvSpPr>
          <p:spPr>
            <a:xfrm>
              <a:off x="5956199" y="240372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2" name="Freeform 21"/>
            <p:cNvSpPr/>
            <p:nvPr/>
          </p:nvSpPr>
          <p:spPr>
            <a:xfrm>
              <a:off x="4711680" y="240372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3" name="Freeform 22"/>
            <p:cNvSpPr/>
            <p:nvPr/>
          </p:nvSpPr>
          <p:spPr>
            <a:xfrm>
              <a:off x="3378240" y="240372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4" name="Freeform 23"/>
            <p:cNvSpPr/>
            <p:nvPr/>
          </p:nvSpPr>
          <p:spPr>
            <a:xfrm>
              <a:off x="2044440" y="240372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5" name="Freeform 24"/>
            <p:cNvSpPr/>
            <p:nvPr/>
          </p:nvSpPr>
          <p:spPr>
            <a:xfrm>
              <a:off x="627120" y="240372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6" name="Freeform 25"/>
            <p:cNvSpPr/>
            <p:nvPr/>
          </p:nvSpPr>
          <p:spPr>
            <a:xfrm>
              <a:off x="0" y="240372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7" name="Freeform 26"/>
            <p:cNvSpPr/>
            <p:nvPr/>
          </p:nvSpPr>
          <p:spPr>
            <a:xfrm>
              <a:off x="5956199" y="407844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Iris </a:t>
              </a:r>
              <a:r>
                <a:rPr lang="en-US" sz="1600" b="0" i="0" u="none" strike="noStrike" baseline="0" dirty="0" err="1">
                  <a:ln>
                    <a:noFill/>
                  </a:ln>
                  <a:solidFill>
                    <a:srgbClr val="008000"/>
                  </a:solidFill>
                  <a:latin typeface="Tahoma" pitchFamily="18"/>
                  <a:ea typeface="Gothic" pitchFamily="2"/>
                  <a:cs typeface="Lucidasans" pitchFamily="2"/>
                </a:rPr>
                <a:t>virginica</a:t>
              </a:r>
              <a:endParaRPr lang="en-US" sz="1600" b="0" i="0" u="none" strike="noStrike" baseline="0" dirty="0">
                <a:ln>
                  <a:noFill/>
                </a:ln>
                <a:solidFill>
                  <a:srgbClr val="008000"/>
                </a:solidFill>
                <a:latin typeface="Tahoma" pitchFamily="18"/>
                <a:ea typeface="Gothic" pitchFamily="2"/>
                <a:cs typeface="Lucidasans" pitchFamily="2"/>
              </a:endParaRPr>
            </a:p>
          </p:txBody>
        </p:sp>
        <p:sp>
          <p:nvSpPr>
            <p:cNvPr id="28" name="Freeform 27"/>
            <p:cNvSpPr/>
            <p:nvPr/>
          </p:nvSpPr>
          <p:spPr>
            <a:xfrm>
              <a:off x="4711680" y="407844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1.9</a:t>
              </a:r>
            </a:p>
          </p:txBody>
        </p:sp>
        <p:sp>
          <p:nvSpPr>
            <p:cNvPr id="29" name="Freeform 28"/>
            <p:cNvSpPr/>
            <p:nvPr/>
          </p:nvSpPr>
          <p:spPr>
            <a:xfrm>
              <a:off x="3378240" y="407844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30" name="Freeform 29"/>
            <p:cNvSpPr/>
            <p:nvPr/>
          </p:nvSpPr>
          <p:spPr>
            <a:xfrm>
              <a:off x="2044440" y="407844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2.7</a:t>
              </a:r>
            </a:p>
          </p:txBody>
        </p:sp>
        <p:sp>
          <p:nvSpPr>
            <p:cNvPr id="31" name="Freeform 30"/>
            <p:cNvSpPr/>
            <p:nvPr/>
          </p:nvSpPr>
          <p:spPr>
            <a:xfrm>
              <a:off x="627120" y="407844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5.8</a:t>
              </a:r>
            </a:p>
          </p:txBody>
        </p:sp>
        <p:sp>
          <p:nvSpPr>
            <p:cNvPr id="32" name="Freeform 31"/>
            <p:cNvSpPr/>
            <p:nvPr/>
          </p:nvSpPr>
          <p:spPr>
            <a:xfrm>
              <a:off x="0" y="407844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102</a:t>
              </a:r>
            </a:p>
          </p:txBody>
        </p:sp>
        <p:sp>
          <p:nvSpPr>
            <p:cNvPr id="33" name="Freeform 32"/>
            <p:cNvSpPr/>
            <p:nvPr/>
          </p:nvSpPr>
          <p:spPr>
            <a:xfrm>
              <a:off x="0" y="374328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101</a:t>
              </a:r>
            </a:p>
          </p:txBody>
        </p:sp>
        <p:sp>
          <p:nvSpPr>
            <p:cNvPr id="34" name="Freeform 33"/>
            <p:cNvSpPr/>
            <p:nvPr/>
          </p:nvSpPr>
          <p:spPr>
            <a:xfrm>
              <a:off x="0" y="3073679"/>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52</a:t>
              </a:r>
            </a:p>
          </p:txBody>
        </p:sp>
        <p:sp>
          <p:nvSpPr>
            <p:cNvPr id="35" name="Freeform 34"/>
            <p:cNvSpPr/>
            <p:nvPr/>
          </p:nvSpPr>
          <p:spPr>
            <a:xfrm>
              <a:off x="0" y="2738519"/>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36" name="Freeform 35"/>
            <p:cNvSpPr/>
            <p:nvPr/>
          </p:nvSpPr>
          <p:spPr>
            <a:xfrm>
              <a:off x="0" y="206856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37" name="Freeform 36"/>
            <p:cNvSpPr/>
            <p:nvPr/>
          </p:nvSpPr>
          <p:spPr>
            <a:xfrm>
              <a:off x="0" y="173376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a:t>
              </a:r>
            </a:p>
          </p:txBody>
        </p:sp>
        <p:sp>
          <p:nvSpPr>
            <p:cNvPr id="38" name="Freeform 37"/>
            <p:cNvSpPr/>
            <p:nvPr/>
          </p:nvSpPr>
          <p:spPr>
            <a:xfrm>
              <a:off x="0" y="139860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9" name="Freeform 38"/>
            <p:cNvSpPr/>
            <p:nvPr/>
          </p:nvSpPr>
          <p:spPr>
            <a:xfrm>
              <a:off x="5956199" y="374328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virginica</a:t>
              </a:r>
            </a:p>
          </p:txBody>
        </p:sp>
        <p:sp>
          <p:nvSpPr>
            <p:cNvPr id="40" name="Freeform 39"/>
            <p:cNvSpPr/>
            <p:nvPr/>
          </p:nvSpPr>
          <p:spPr>
            <a:xfrm>
              <a:off x="4711680" y="374328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2.5</a:t>
              </a:r>
            </a:p>
          </p:txBody>
        </p:sp>
        <p:sp>
          <p:nvSpPr>
            <p:cNvPr id="41" name="Freeform 40"/>
            <p:cNvSpPr/>
            <p:nvPr/>
          </p:nvSpPr>
          <p:spPr>
            <a:xfrm>
              <a:off x="3378240" y="374328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6.0</a:t>
              </a:r>
            </a:p>
          </p:txBody>
        </p:sp>
        <p:sp>
          <p:nvSpPr>
            <p:cNvPr id="42" name="Freeform 41"/>
            <p:cNvSpPr/>
            <p:nvPr/>
          </p:nvSpPr>
          <p:spPr>
            <a:xfrm>
              <a:off x="2044440" y="374328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3.3</a:t>
              </a:r>
            </a:p>
          </p:txBody>
        </p:sp>
        <p:sp>
          <p:nvSpPr>
            <p:cNvPr id="43" name="Freeform 42"/>
            <p:cNvSpPr/>
            <p:nvPr/>
          </p:nvSpPr>
          <p:spPr>
            <a:xfrm>
              <a:off x="627120" y="374328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6.3</a:t>
              </a:r>
            </a:p>
          </p:txBody>
        </p:sp>
        <p:sp>
          <p:nvSpPr>
            <p:cNvPr id="44" name="Freeform 43"/>
            <p:cNvSpPr/>
            <p:nvPr/>
          </p:nvSpPr>
          <p:spPr>
            <a:xfrm>
              <a:off x="5956199" y="3073679"/>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Iris versicolor</a:t>
              </a:r>
            </a:p>
          </p:txBody>
        </p:sp>
        <p:sp>
          <p:nvSpPr>
            <p:cNvPr id="45" name="Freeform 44"/>
            <p:cNvSpPr/>
            <p:nvPr/>
          </p:nvSpPr>
          <p:spPr>
            <a:xfrm>
              <a:off x="4711680" y="3073679"/>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1.5</a:t>
              </a:r>
            </a:p>
          </p:txBody>
        </p:sp>
        <p:sp>
          <p:nvSpPr>
            <p:cNvPr id="46" name="Freeform 45"/>
            <p:cNvSpPr/>
            <p:nvPr/>
          </p:nvSpPr>
          <p:spPr>
            <a:xfrm>
              <a:off x="3378240" y="3073679"/>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4.5</a:t>
              </a:r>
            </a:p>
          </p:txBody>
        </p:sp>
        <p:sp>
          <p:nvSpPr>
            <p:cNvPr id="47" name="Freeform 46"/>
            <p:cNvSpPr/>
            <p:nvPr/>
          </p:nvSpPr>
          <p:spPr>
            <a:xfrm>
              <a:off x="2044440" y="3073679"/>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48" name="Freeform 47"/>
            <p:cNvSpPr/>
            <p:nvPr/>
          </p:nvSpPr>
          <p:spPr>
            <a:xfrm>
              <a:off x="627120" y="3073679"/>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6.4</a:t>
              </a:r>
            </a:p>
          </p:txBody>
        </p:sp>
        <p:sp>
          <p:nvSpPr>
            <p:cNvPr id="49" name="Freeform 48"/>
            <p:cNvSpPr/>
            <p:nvPr/>
          </p:nvSpPr>
          <p:spPr>
            <a:xfrm>
              <a:off x="5956199" y="2738519"/>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versicolor</a:t>
              </a:r>
            </a:p>
          </p:txBody>
        </p:sp>
        <p:sp>
          <p:nvSpPr>
            <p:cNvPr id="50" name="Freeform 49"/>
            <p:cNvSpPr/>
            <p:nvPr/>
          </p:nvSpPr>
          <p:spPr>
            <a:xfrm>
              <a:off x="4711680" y="2738519"/>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51" name="Freeform 50"/>
            <p:cNvSpPr/>
            <p:nvPr/>
          </p:nvSpPr>
          <p:spPr>
            <a:xfrm>
              <a:off x="3378240" y="2738519"/>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4.7</a:t>
              </a:r>
            </a:p>
          </p:txBody>
        </p:sp>
        <p:sp>
          <p:nvSpPr>
            <p:cNvPr id="52" name="Freeform 51"/>
            <p:cNvSpPr/>
            <p:nvPr/>
          </p:nvSpPr>
          <p:spPr>
            <a:xfrm>
              <a:off x="2044440" y="2738519"/>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53" name="Freeform 52"/>
            <p:cNvSpPr/>
            <p:nvPr/>
          </p:nvSpPr>
          <p:spPr>
            <a:xfrm>
              <a:off x="627120" y="2738519"/>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7.0</a:t>
              </a:r>
            </a:p>
          </p:txBody>
        </p:sp>
        <p:sp>
          <p:nvSpPr>
            <p:cNvPr id="54" name="Freeform 53"/>
            <p:cNvSpPr/>
            <p:nvPr/>
          </p:nvSpPr>
          <p:spPr>
            <a:xfrm>
              <a:off x="5956199" y="206856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Iris </a:t>
              </a:r>
              <a:r>
                <a:rPr lang="en-US" sz="1600" b="0" i="0" u="none" strike="noStrike" baseline="0" dirty="0" err="1">
                  <a:ln>
                    <a:noFill/>
                  </a:ln>
                  <a:solidFill>
                    <a:srgbClr val="008000"/>
                  </a:solidFill>
                  <a:latin typeface="Tahoma" pitchFamily="18"/>
                  <a:ea typeface="Gothic" pitchFamily="2"/>
                  <a:cs typeface="Lucidasans" pitchFamily="2"/>
                </a:rPr>
                <a:t>setosa</a:t>
              </a:r>
              <a:endParaRPr lang="en-US" sz="1600" b="0" i="0" u="none" strike="noStrike" baseline="0" dirty="0">
                <a:ln>
                  <a:noFill/>
                </a:ln>
                <a:solidFill>
                  <a:srgbClr val="008000"/>
                </a:solidFill>
                <a:latin typeface="Tahoma" pitchFamily="18"/>
                <a:ea typeface="Gothic" pitchFamily="2"/>
                <a:cs typeface="Lucidasans" pitchFamily="2"/>
              </a:endParaRPr>
            </a:p>
          </p:txBody>
        </p:sp>
        <p:sp>
          <p:nvSpPr>
            <p:cNvPr id="55" name="Freeform 54"/>
            <p:cNvSpPr/>
            <p:nvPr/>
          </p:nvSpPr>
          <p:spPr>
            <a:xfrm>
              <a:off x="4711680" y="206856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0.2</a:t>
              </a:r>
            </a:p>
          </p:txBody>
        </p:sp>
        <p:sp>
          <p:nvSpPr>
            <p:cNvPr id="56" name="Freeform 55"/>
            <p:cNvSpPr/>
            <p:nvPr/>
          </p:nvSpPr>
          <p:spPr>
            <a:xfrm>
              <a:off x="3378240" y="206856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57" name="Freeform 56"/>
            <p:cNvSpPr/>
            <p:nvPr/>
          </p:nvSpPr>
          <p:spPr>
            <a:xfrm>
              <a:off x="2044440" y="206856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3.0</a:t>
              </a:r>
            </a:p>
          </p:txBody>
        </p:sp>
        <p:sp>
          <p:nvSpPr>
            <p:cNvPr id="58" name="Freeform 57"/>
            <p:cNvSpPr/>
            <p:nvPr/>
          </p:nvSpPr>
          <p:spPr>
            <a:xfrm>
              <a:off x="627120" y="206856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4.9</a:t>
              </a:r>
            </a:p>
          </p:txBody>
        </p:sp>
        <p:sp>
          <p:nvSpPr>
            <p:cNvPr id="59" name="Freeform 58"/>
            <p:cNvSpPr/>
            <p:nvPr/>
          </p:nvSpPr>
          <p:spPr>
            <a:xfrm>
              <a:off x="5956199" y="173376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Iris </a:t>
              </a:r>
              <a:r>
                <a:rPr lang="en-US" sz="1600" b="0" i="0" u="none" strike="noStrike" baseline="0" dirty="0" err="1">
                  <a:ln>
                    <a:noFill/>
                  </a:ln>
                  <a:solidFill>
                    <a:srgbClr val="008000"/>
                  </a:solidFill>
                  <a:latin typeface="Tahoma" pitchFamily="18"/>
                  <a:ea typeface="Gothic" pitchFamily="2"/>
                  <a:cs typeface="Lucidasans" pitchFamily="2"/>
                </a:rPr>
                <a:t>setosa</a:t>
              </a:r>
              <a:endParaRPr lang="en-US" sz="1600" b="0" i="0" u="none" strike="noStrike" baseline="0" dirty="0">
                <a:ln>
                  <a:noFill/>
                </a:ln>
                <a:solidFill>
                  <a:srgbClr val="008000"/>
                </a:solidFill>
                <a:latin typeface="Tahoma" pitchFamily="18"/>
                <a:ea typeface="Gothic" pitchFamily="2"/>
                <a:cs typeface="Lucidasans" pitchFamily="2"/>
              </a:endParaRPr>
            </a:p>
          </p:txBody>
        </p:sp>
        <p:sp>
          <p:nvSpPr>
            <p:cNvPr id="60" name="Freeform 59"/>
            <p:cNvSpPr/>
            <p:nvPr/>
          </p:nvSpPr>
          <p:spPr>
            <a:xfrm>
              <a:off x="4711680" y="173376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0.2</a:t>
              </a:r>
            </a:p>
          </p:txBody>
        </p:sp>
        <p:sp>
          <p:nvSpPr>
            <p:cNvPr id="61" name="Freeform 60"/>
            <p:cNvSpPr/>
            <p:nvPr/>
          </p:nvSpPr>
          <p:spPr>
            <a:xfrm>
              <a:off x="3378240" y="173376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62" name="Freeform 61"/>
            <p:cNvSpPr/>
            <p:nvPr/>
          </p:nvSpPr>
          <p:spPr>
            <a:xfrm>
              <a:off x="2044440" y="173376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3.5</a:t>
              </a:r>
            </a:p>
          </p:txBody>
        </p:sp>
        <p:sp>
          <p:nvSpPr>
            <p:cNvPr id="63" name="Freeform 62"/>
            <p:cNvSpPr/>
            <p:nvPr/>
          </p:nvSpPr>
          <p:spPr>
            <a:xfrm>
              <a:off x="627120" y="173376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64" name="Freeform 63"/>
            <p:cNvSpPr/>
            <p:nvPr/>
          </p:nvSpPr>
          <p:spPr>
            <a:xfrm>
              <a:off x="5956199" y="139860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Type</a:t>
              </a:r>
            </a:p>
          </p:txBody>
        </p:sp>
        <p:sp>
          <p:nvSpPr>
            <p:cNvPr id="65" name="Freeform 64"/>
            <p:cNvSpPr/>
            <p:nvPr/>
          </p:nvSpPr>
          <p:spPr>
            <a:xfrm>
              <a:off x="4711680" y="139860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Petal width</a:t>
              </a:r>
            </a:p>
          </p:txBody>
        </p:sp>
        <p:sp>
          <p:nvSpPr>
            <p:cNvPr id="66" name="Freeform 65"/>
            <p:cNvSpPr/>
            <p:nvPr/>
          </p:nvSpPr>
          <p:spPr>
            <a:xfrm>
              <a:off x="3378240" y="139860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Petal length</a:t>
              </a:r>
            </a:p>
          </p:txBody>
        </p:sp>
        <p:sp>
          <p:nvSpPr>
            <p:cNvPr id="67" name="Freeform 66"/>
            <p:cNvSpPr/>
            <p:nvPr/>
          </p:nvSpPr>
          <p:spPr>
            <a:xfrm>
              <a:off x="2044440" y="139860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Sepal width</a:t>
              </a:r>
            </a:p>
          </p:txBody>
        </p:sp>
        <p:sp>
          <p:nvSpPr>
            <p:cNvPr id="68" name="Freeform 67"/>
            <p:cNvSpPr/>
            <p:nvPr/>
          </p:nvSpPr>
          <p:spPr>
            <a:xfrm>
              <a:off x="627120" y="139860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Sepal length</a:t>
              </a:r>
            </a:p>
          </p:txBody>
        </p:sp>
        <p:sp>
          <p:nvSpPr>
            <p:cNvPr id="69" name="Straight Connector 68"/>
            <p:cNvSpPr/>
            <p:nvPr/>
          </p:nvSpPr>
          <p:spPr>
            <a:xfrm>
              <a:off x="7467479" y="139860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0" name="Straight Connector 69"/>
            <p:cNvSpPr/>
            <p:nvPr/>
          </p:nvSpPr>
          <p:spPr>
            <a:xfrm>
              <a:off x="7467479" y="173376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1" name="Straight Connector 70"/>
            <p:cNvSpPr/>
            <p:nvPr/>
          </p:nvSpPr>
          <p:spPr>
            <a:xfrm>
              <a:off x="7467479" y="206856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2" name="Straight Connector 71"/>
            <p:cNvSpPr/>
            <p:nvPr/>
          </p:nvSpPr>
          <p:spPr>
            <a:xfrm>
              <a:off x="7467479" y="2403720"/>
              <a:ext cx="0" cy="334799"/>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3" name="Straight Connector 72"/>
            <p:cNvSpPr/>
            <p:nvPr/>
          </p:nvSpPr>
          <p:spPr>
            <a:xfrm>
              <a:off x="7467479" y="2738519"/>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4" name="Straight Connector 73"/>
            <p:cNvSpPr/>
            <p:nvPr/>
          </p:nvSpPr>
          <p:spPr>
            <a:xfrm>
              <a:off x="7467479" y="3073679"/>
              <a:ext cx="0" cy="334801"/>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5" name="Straight Connector 74"/>
            <p:cNvSpPr/>
            <p:nvPr/>
          </p:nvSpPr>
          <p:spPr>
            <a:xfrm>
              <a:off x="7467479" y="340848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6" name="Straight Connector 75"/>
            <p:cNvSpPr/>
            <p:nvPr/>
          </p:nvSpPr>
          <p:spPr>
            <a:xfrm>
              <a:off x="7467479" y="374328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7" name="Straight Connector 76"/>
            <p:cNvSpPr/>
            <p:nvPr/>
          </p:nvSpPr>
          <p:spPr>
            <a:xfrm>
              <a:off x="7467479" y="407844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8" name="Straight Connector 77"/>
            <p:cNvSpPr/>
            <p:nvPr/>
          </p:nvSpPr>
          <p:spPr>
            <a:xfrm>
              <a:off x="7467479" y="441324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9" name="Straight Connector 78"/>
            <p:cNvSpPr/>
            <p:nvPr/>
          </p:nvSpPr>
          <p:spPr>
            <a:xfrm>
              <a:off x="627120" y="139860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0" name="Straight Connector 79"/>
            <p:cNvSpPr/>
            <p:nvPr/>
          </p:nvSpPr>
          <p:spPr>
            <a:xfrm>
              <a:off x="0" y="1398600"/>
              <a:ext cx="62712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1" name="Straight Connector 80"/>
            <p:cNvSpPr/>
            <p:nvPr/>
          </p:nvSpPr>
          <p:spPr>
            <a:xfrm>
              <a:off x="0" y="139860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2" name="Straight Connector 81"/>
            <p:cNvSpPr/>
            <p:nvPr/>
          </p:nvSpPr>
          <p:spPr>
            <a:xfrm>
              <a:off x="627120" y="474840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3" name="Straight Connector 82"/>
            <p:cNvSpPr/>
            <p:nvPr/>
          </p:nvSpPr>
          <p:spPr>
            <a:xfrm>
              <a:off x="0" y="4748400"/>
              <a:ext cx="62712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4" name="Straight Connector 83"/>
            <p:cNvSpPr/>
            <p:nvPr/>
          </p:nvSpPr>
          <p:spPr>
            <a:xfrm>
              <a:off x="0" y="173376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5" name="Straight Connector 84"/>
            <p:cNvSpPr/>
            <p:nvPr/>
          </p:nvSpPr>
          <p:spPr>
            <a:xfrm>
              <a:off x="0" y="206856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6" name="Straight Connector 85"/>
            <p:cNvSpPr/>
            <p:nvPr/>
          </p:nvSpPr>
          <p:spPr>
            <a:xfrm>
              <a:off x="0" y="2403720"/>
              <a:ext cx="0" cy="334799"/>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7" name="Straight Connector 86"/>
            <p:cNvSpPr/>
            <p:nvPr/>
          </p:nvSpPr>
          <p:spPr>
            <a:xfrm>
              <a:off x="0" y="2738519"/>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8" name="Straight Connector 87"/>
            <p:cNvSpPr/>
            <p:nvPr/>
          </p:nvSpPr>
          <p:spPr>
            <a:xfrm>
              <a:off x="0" y="3073679"/>
              <a:ext cx="0" cy="334801"/>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9" name="Straight Connector 88"/>
            <p:cNvSpPr/>
            <p:nvPr/>
          </p:nvSpPr>
          <p:spPr>
            <a:xfrm>
              <a:off x="0" y="340848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0" name="Straight Connector 89"/>
            <p:cNvSpPr/>
            <p:nvPr/>
          </p:nvSpPr>
          <p:spPr>
            <a:xfrm>
              <a:off x="0" y="374328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1" name="Straight Connector 90"/>
            <p:cNvSpPr/>
            <p:nvPr/>
          </p:nvSpPr>
          <p:spPr>
            <a:xfrm>
              <a:off x="0" y="407844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2" name="Straight Connector 91"/>
            <p:cNvSpPr/>
            <p:nvPr/>
          </p:nvSpPr>
          <p:spPr>
            <a:xfrm>
              <a:off x="0" y="441324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3" name="Straight Connector 92"/>
            <p:cNvSpPr/>
            <p:nvPr/>
          </p:nvSpPr>
          <p:spPr>
            <a:xfrm>
              <a:off x="627120" y="173376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grpSp>
        <p:nvGrpSpPr>
          <p:cNvPr id="94" name="Group 93"/>
          <p:cNvGrpSpPr/>
          <p:nvPr/>
        </p:nvGrpSpPr>
        <p:grpSpPr>
          <a:xfrm>
            <a:off x="550801" y="4941168"/>
            <a:ext cx="6781680" cy="1025640"/>
            <a:chOff x="609480" y="5094360"/>
            <a:chExt cx="6781680" cy="1025640"/>
          </a:xfrm>
        </p:grpSpPr>
        <p:sp>
          <p:nvSpPr>
            <p:cNvPr id="95" name="Freeform 94"/>
            <p:cNvSpPr/>
            <p:nvPr/>
          </p:nvSpPr>
          <p:spPr>
            <a:xfrm>
              <a:off x="609480" y="5094360"/>
              <a:ext cx="6781680" cy="1025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008000"/>
                  </a:solidFill>
                  <a:latin typeface="Courier New" pitchFamily="18"/>
                  <a:ea typeface="Gothic" pitchFamily="2"/>
                  <a:cs typeface="Lucidasans" pitchFamily="2"/>
                </a:rPr>
                <a:t>If petal length &lt; 2.45 then Iris setosa</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008000"/>
                  </a:solidFill>
                  <a:latin typeface="Courier New" pitchFamily="18"/>
                  <a:ea typeface="Gothic" pitchFamily="2"/>
                  <a:cs typeface="Lucidasans" pitchFamily="2"/>
                </a:rPr>
                <a:t>If sepal width &lt; 2.10 then Iris versicolor</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008000"/>
                  </a:solidFill>
                  <a:latin typeface="Courier New" pitchFamily="18"/>
                  <a:ea typeface="Gothic" pitchFamily="2"/>
                  <a:cs typeface="Lucidasans" pitchFamily="2"/>
                </a:rPr>
                <a:t>...</a:t>
              </a:r>
            </a:p>
          </p:txBody>
        </p:sp>
        <p:sp>
          <p:nvSpPr>
            <p:cNvPr id="96" name="Straight Connector 95"/>
            <p:cNvSpPr/>
            <p:nvPr/>
          </p:nvSpPr>
          <p:spPr>
            <a:xfrm>
              <a:off x="609480" y="5094360"/>
              <a:ext cx="678168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7" name="Straight Connector 96"/>
            <p:cNvSpPr/>
            <p:nvPr/>
          </p:nvSpPr>
          <p:spPr>
            <a:xfrm>
              <a:off x="609480" y="6120000"/>
              <a:ext cx="678168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8" name="Straight Connector 97"/>
            <p:cNvSpPr/>
            <p:nvPr/>
          </p:nvSpPr>
          <p:spPr>
            <a:xfrm>
              <a:off x="609480" y="5094360"/>
              <a:ext cx="0" cy="102564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9" name="Straight Connector 98"/>
            <p:cNvSpPr/>
            <p:nvPr/>
          </p:nvSpPr>
          <p:spPr>
            <a:xfrm>
              <a:off x="7391160" y="5094360"/>
              <a:ext cx="0" cy="102564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7976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A more realistic example</a:t>
            </a:r>
            <a:endParaRPr lang="en-GB" sz="3200" dirty="0"/>
          </a:p>
        </p:txBody>
      </p:sp>
      <p:sp>
        <p:nvSpPr>
          <p:cNvPr id="3" name="Content Placeholder 2"/>
          <p:cNvSpPr>
            <a:spLocks noGrp="1"/>
          </p:cNvSpPr>
          <p:nvPr>
            <p:ph idx="1"/>
          </p:nvPr>
        </p:nvSpPr>
        <p:spPr>
          <a:xfrm>
            <a:off x="457200" y="1304590"/>
            <a:ext cx="8229600" cy="4525963"/>
          </a:xfrm>
        </p:spPr>
        <p:txBody>
          <a:bodyPr/>
          <a:lstStyle/>
          <a:p>
            <a:r>
              <a:rPr lang="en-GB" dirty="0" smtClean="0"/>
              <a:t>Canadian labour contract negotiations 1987/8</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26</a:t>
            </a:fld>
            <a:endParaRPr lang="en-GB" dirty="0"/>
          </a:p>
        </p:txBody>
      </p:sp>
      <p:grpSp>
        <p:nvGrpSpPr>
          <p:cNvPr id="139" name="Group 138"/>
          <p:cNvGrpSpPr/>
          <p:nvPr/>
        </p:nvGrpSpPr>
        <p:grpSpPr>
          <a:xfrm>
            <a:off x="252000" y="1844824"/>
            <a:ext cx="8640000" cy="3978360"/>
            <a:chOff x="180000" y="1421640"/>
            <a:chExt cx="8640000" cy="3978360"/>
          </a:xfrm>
        </p:grpSpPr>
        <p:sp>
          <p:nvSpPr>
            <p:cNvPr id="140" name="Freeform 139"/>
            <p:cNvSpPr/>
            <p:nvPr/>
          </p:nvSpPr>
          <p:spPr>
            <a:xfrm>
              <a:off x="8168040" y="5158440"/>
              <a:ext cx="65196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good</a:t>
              </a:r>
            </a:p>
          </p:txBody>
        </p:sp>
        <p:sp>
          <p:nvSpPr>
            <p:cNvPr id="141" name="Freeform 140"/>
            <p:cNvSpPr/>
            <p:nvPr/>
          </p:nvSpPr>
          <p:spPr>
            <a:xfrm>
              <a:off x="7516080" y="5158440"/>
              <a:ext cx="65196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42" name="Freeform 141"/>
            <p:cNvSpPr/>
            <p:nvPr/>
          </p:nvSpPr>
          <p:spPr>
            <a:xfrm>
              <a:off x="6863760" y="5158440"/>
              <a:ext cx="65232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good</a:t>
              </a:r>
            </a:p>
          </p:txBody>
        </p:sp>
        <p:sp>
          <p:nvSpPr>
            <p:cNvPr id="143" name="Freeform 142"/>
            <p:cNvSpPr/>
            <p:nvPr/>
          </p:nvSpPr>
          <p:spPr>
            <a:xfrm>
              <a:off x="6211800" y="5158440"/>
              <a:ext cx="65196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good</a:t>
              </a:r>
            </a:p>
          </p:txBody>
        </p:sp>
        <p:sp>
          <p:nvSpPr>
            <p:cNvPr id="144" name="Freeform 143"/>
            <p:cNvSpPr/>
            <p:nvPr/>
          </p:nvSpPr>
          <p:spPr>
            <a:xfrm>
              <a:off x="5559480" y="5158440"/>
              <a:ext cx="65232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bad</a:t>
              </a:r>
            </a:p>
          </p:txBody>
        </p:sp>
        <p:sp>
          <p:nvSpPr>
            <p:cNvPr id="145" name="Freeform 144"/>
            <p:cNvSpPr/>
            <p:nvPr/>
          </p:nvSpPr>
          <p:spPr>
            <a:xfrm>
              <a:off x="3114720" y="5158440"/>
              <a:ext cx="244476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{good,bad}</a:t>
              </a:r>
            </a:p>
          </p:txBody>
        </p:sp>
        <p:sp>
          <p:nvSpPr>
            <p:cNvPr id="146" name="Freeform 145"/>
            <p:cNvSpPr/>
            <p:nvPr/>
          </p:nvSpPr>
          <p:spPr>
            <a:xfrm>
              <a:off x="180000" y="5158440"/>
              <a:ext cx="293472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008000"/>
                  </a:solidFill>
                  <a:latin typeface="Tahoma" pitchFamily="18"/>
                  <a:ea typeface="Gothic" pitchFamily="2"/>
                  <a:cs typeface="Lucidasans" pitchFamily="2"/>
                </a:rPr>
                <a:t>Acceptability of contract</a:t>
              </a:r>
            </a:p>
          </p:txBody>
        </p:sp>
        <p:sp>
          <p:nvSpPr>
            <p:cNvPr id="147" name="Freeform 146"/>
            <p:cNvSpPr/>
            <p:nvPr/>
          </p:nvSpPr>
          <p:spPr>
            <a:xfrm>
              <a:off x="8168040" y="494423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half</a:t>
              </a:r>
            </a:p>
          </p:txBody>
        </p:sp>
        <p:sp>
          <p:nvSpPr>
            <p:cNvPr id="148" name="Freeform 147"/>
            <p:cNvSpPr/>
            <p:nvPr/>
          </p:nvSpPr>
          <p:spPr>
            <a:xfrm>
              <a:off x="7516080" y="494423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49" name="Freeform 148"/>
            <p:cNvSpPr/>
            <p:nvPr/>
          </p:nvSpPr>
          <p:spPr>
            <a:xfrm>
              <a:off x="6863760" y="4944239"/>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full</a:t>
              </a:r>
            </a:p>
          </p:txBody>
        </p:sp>
        <p:sp>
          <p:nvSpPr>
            <p:cNvPr id="150" name="Freeform 149"/>
            <p:cNvSpPr/>
            <p:nvPr/>
          </p:nvSpPr>
          <p:spPr>
            <a:xfrm>
              <a:off x="6211800" y="494423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51" name="Freeform 150"/>
            <p:cNvSpPr/>
            <p:nvPr/>
          </p:nvSpPr>
          <p:spPr>
            <a:xfrm>
              <a:off x="5559480" y="4944239"/>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152" name="Freeform 151"/>
            <p:cNvSpPr/>
            <p:nvPr/>
          </p:nvSpPr>
          <p:spPr>
            <a:xfrm>
              <a:off x="3114720" y="4944239"/>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{none,half,full}</a:t>
              </a:r>
            </a:p>
          </p:txBody>
        </p:sp>
        <p:sp>
          <p:nvSpPr>
            <p:cNvPr id="153" name="Freeform 152"/>
            <p:cNvSpPr/>
            <p:nvPr/>
          </p:nvSpPr>
          <p:spPr>
            <a:xfrm>
              <a:off x="180000" y="4944239"/>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Health plan contribution</a:t>
              </a:r>
            </a:p>
          </p:txBody>
        </p:sp>
        <p:sp>
          <p:nvSpPr>
            <p:cNvPr id="154" name="Freeform 153"/>
            <p:cNvSpPr/>
            <p:nvPr/>
          </p:nvSpPr>
          <p:spPr>
            <a:xfrm>
              <a:off x="8168040" y="47300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155" name="Freeform 154"/>
            <p:cNvSpPr/>
            <p:nvPr/>
          </p:nvSpPr>
          <p:spPr>
            <a:xfrm>
              <a:off x="7516080" y="47300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56" name="Freeform 155"/>
            <p:cNvSpPr/>
            <p:nvPr/>
          </p:nvSpPr>
          <p:spPr>
            <a:xfrm>
              <a:off x="6863760" y="47300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57" name="Freeform 156"/>
            <p:cNvSpPr/>
            <p:nvPr/>
          </p:nvSpPr>
          <p:spPr>
            <a:xfrm>
              <a:off x="6211800" y="47300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58" name="Freeform 157"/>
            <p:cNvSpPr/>
            <p:nvPr/>
          </p:nvSpPr>
          <p:spPr>
            <a:xfrm>
              <a:off x="5559480" y="47300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159" name="Freeform 158"/>
            <p:cNvSpPr/>
            <p:nvPr/>
          </p:nvSpPr>
          <p:spPr>
            <a:xfrm>
              <a:off x="3114720" y="473004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{yes,no}</a:t>
              </a:r>
            </a:p>
          </p:txBody>
        </p:sp>
        <p:sp>
          <p:nvSpPr>
            <p:cNvPr id="160" name="Freeform 159"/>
            <p:cNvSpPr/>
            <p:nvPr/>
          </p:nvSpPr>
          <p:spPr>
            <a:xfrm>
              <a:off x="180000" y="473004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Bereavement assistance</a:t>
              </a:r>
            </a:p>
          </p:txBody>
        </p:sp>
        <p:sp>
          <p:nvSpPr>
            <p:cNvPr id="161" name="Freeform 160"/>
            <p:cNvSpPr/>
            <p:nvPr/>
          </p:nvSpPr>
          <p:spPr>
            <a:xfrm>
              <a:off x="8168040" y="45158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full</a:t>
              </a:r>
            </a:p>
          </p:txBody>
        </p:sp>
        <p:sp>
          <p:nvSpPr>
            <p:cNvPr id="162" name="Freeform 161"/>
            <p:cNvSpPr/>
            <p:nvPr/>
          </p:nvSpPr>
          <p:spPr>
            <a:xfrm>
              <a:off x="7516080" y="45158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63" name="Freeform 162"/>
            <p:cNvSpPr/>
            <p:nvPr/>
          </p:nvSpPr>
          <p:spPr>
            <a:xfrm>
              <a:off x="6863760" y="45158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full</a:t>
              </a:r>
            </a:p>
          </p:txBody>
        </p:sp>
        <p:sp>
          <p:nvSpPr>
            <p:cNvPr id="164" name="Freeform 163"/>
            <p:cNvSpPr/>
            <p:nvPr/>
          </p:nvSpPr>
          <p:spPr>
            <a:xfrm>
              <a:off x="6211800" y="45158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65" name="Freeform 164"/>
            <p:cNvSpPr/>
            <p:nvPr/>
          </p:nvSpPr>
          <p:spPr>
            <a:xfrm>
              <a:off x="5559480" y="45158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166" name="Freeform 165"/>
            <p:cNvSpPr/>
            <p:nvPr/>
          </p:nvSpPr>
          <p:spPr>
            <a:xfrm>
              <a:off x="3114720" y="451584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{none,half,full}</a:t>
              </a:r>
            </a:p>
          </p:txBody>
        </p:sp>
        <p:sp>
          <p:nvSpPr>
            <p:cNvPr id="167" name="Freeform 166"/>
            <p:cNvSpPr/>
            <p:nvPr/>
          </p:nvSpPr>
          <p:spPr>
            <a:xfrm>
              <a:off x="180000" y="451584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Dental plan contribution</a:t>
              </a:r>
            </a:p>
          </p:txBody>
        </p:sp>
        <p:sp>
          <p:nvSpPr>
            <p:cNvPr id="168" name="Freeform 167"/>
            <p:cNvSpPr/>
            <p:nvPr/>
          </p:nvSpPr>
          <p:spPr>
            <a:xfrm>
              <a:off x="8168040" y="430127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169" name="Freeform 168"/>
            <p:cNvSpPr/>
            <p:nvPr/>
          </p:nvSpPr>
          <p:spPr>
            <a:xfrm>
              <a:off x="7516080" y="430127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0" name="Freeform 169"/>
            <p:cNvSpPr/>
            <p:nvPr/>
          </p:nvSpPr>
          <p:spPr>
            <a:xfrm>
              <a:off x="6863760" y="4301279"/>
              <a:ext cx="6523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71" name="Freeform 170"/>
            <p:cNvSpPr/>
            <p:nvPr/>
          </p:nvSpPr>
          <p:spPr>
            <a:xfrm>
              <a:off x="6211800" y="430127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72" name="Freeform 171"/>
            <p:cNvSpPr/>
            <p:nvPr/>
          </p:nvSpPr>
          <p:spPr>
            <a:xfrm>
              <a:off x="5559480" y="4301279"/>
              <a:ext cx="6523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173" name="Freeform 172"/>
            <p:cNvSpPr/>
            <p:nvPr/>
          </p:nvSpPr>
          <p:spPr>
            <a:xfrm>
              <a:off x="3114720" y="4301279"/>
              <a:ext cx="24447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{yes,no}</a:t>
              </a:r>
            </a:p>
          </p:txBody>
        </p:sp>
        <p:sp>
          <p:nvSpPr>
            <p:cNvPr id="174" name="Freeform 173"/>
            <p:cNvSpPr/>
            <p:nvPr/>
          </p:nvSpPr>
          <p:spPr>
            <a:xfrm>
              <a:off x="180000" y="4301279"/>
              <a:ext cx="29347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Long-term disability assistance</a:t>
              </a:r>
            </a:p>
          </p:txBody>
        </p:sp>
        <p:sp>
          <p:nvSpPr>
            <p:cNvPr id="175" name="Freeform 174"/>
            <p:cNvSpPr/>
            <p:nvPr/>
          </p:nvSpPr>
          <p:spPr>
            <a:xfrm>
              <a:off x="8168040" y="408708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avg</a:t>
              </a:r>
            </a:p>
          </p:txBody>
        </p:sp>
        <p:sp>
          <p:nvSpPr>
            <p:cNvPr id="176" name="Freeform 175"/>
            <p:cNvSpPr/>
            <p:nvPr/>
          </p:nvSpPr>
          <p:spPr>
            <a:xfrm>
              <a:off x="7516080" y="408708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7" name="Freeform 176"/>
            <p:cNvSpPr/>
            <p:nvPr/>
          </p:nvSpPr>
          <p:spPr>
            <a:xfrm>
              <a:off x="6863760" y="408708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gen</a:t>
              </a:r>
            </a:p>
          </p:txBody>
        </p:sp>
        <p:sp>
          <p:nvSpPr>
            <p:cNvPr id="178" name="Freeform 177"/>
            <p:cNvSpPr/>
            <p:nvPr/>
          </p:nvSpPr>
          <p:spPr>
            <a:xfrm>
              <a:off x="6211800" y="408708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gen</a:t>
              </a:r>
            </a:p>
          </p:txBody>
        </p:sp>
        <p:sp>
          <p:nvSpPr>
            <p:cNvPr id="179" name="Freeform 178"/>
            <p:cNvSpPr/>
            <p:nvPr/>
          </p:nvSpPr>
          <p:spPr>
            <a:xfrm>
              <a:off x="5559480" y="408708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avg</a:t>
              </a:r>
            </a:p>
          </p:txBody>
        </p:sp>
        <p:sp>
          <p:nvSpPr>
            <p:cNvPr id="180" name="Freeform 179"/>
            <p:cNvSpPr/>
            <p:nvPr/>
          </p:nvSpPr>
          <p:spPr>
            <a:xfrm>
              <a:off x="3114720" y="408708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{below-avg,avg,gen}</a:t>
              </a:r>
            </a:p>
          </p:txBody>
        </p:sp>
        <p:sp>
          <p:nvSpPr>
            <p:cNvPr id="181" name="Freeform 180"/>
            <p:cNvSpPr/>
            <p:nvPr/>
          </p:nvSpPr>
          <p:spPr>
            <a:xfrm>
              <a:off x="180000" y="408708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Vacation</a:t>
              </a:r>
            </a:p>
          </p:txBody>
        </p:sp>
        <p:sp>
          <p:nvSpPr>
            <p:cNvPr id="182" name="Freeform 181"/>
            <p:cNvSpPr/>
            <p:nvPr/>
          </p:nvSpPr>
          <p:spPr>
            <a:xfrm>
              <a:off x="8168040" y="387287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12</a:t>
              </a:r>
            </a:p>
          </p:txBody>
        </p:sp>
        <p:sp>
          <p:nvSpPr>
            <p:cNvPr id="183" name="Freeform 182"/>
            <p:cNvSpPr/>
            <p:nvPr/>
          </p:nvSpPr>
          <p:spPr>
            <a:xfrm>
              <a:off x="7516080" y="387287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84" name="Freeform 183"/>
            <p:cNvSpPr/>
            <p:nvPr/>
          </p:nvSpPr>
          <p:spPr>
            <a:xfrm>
              <a:off x="6863760" y="3872879"/>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12</a:t>
              </a:r>
            </a:p>
          </p:txBody>
        </p:sp>
        <p:sp>
          <p:nvSpPr>
            <p:cNvPr id="185" name="Freeform 184"/>
            <p:cNvSpPr/>
            <p:nvPr/>
          </p:nvSpPr>
          <p:spPr>
            <a:xfrm>
              <a:off x="6211800" y="387287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15</a:t>
              </a:r>
            </a:p>
          </p:txBody>
        </p:sp>
        <p:sp>
          <p:nvSpPr>
            <p:cNvPr id="186" name="Freeform 185"/>
            <p:cNvSpPr/>
            <p:nvPr/>
          </p:nvSpPr>
          <p:spPr>
            <a:xfrm>
              <a:off x="5559480" y="3872879"/>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11</a:t>
              </a:r>
            </a:p>
          </p:txBody>
        </p:sp>
        <p:sp>
          <p:nvSpPr>
            <p:cNvPr id="187" name="Freeform 186"/>
            <p:cNvSpPr/>
            <p:nvPr/>
          </p:nvSpPr>
          <p:spPr>
            <a:xfrm>
              <a:off x="3114720" y="3872879"/>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(Number of days)</a:t>
              </a:r>
            </a:p>
          </p:txBody>
        </p:sp>
        <p:sp>
          <p:nvSpPr>
            <p:cNvPr id="188" name="Freeform 187"/>
            <p:cNvSpPr/>
            <p:nvPr/>
          </p:nvSpPr>
          <p:spPr>
            <a:xfrm>
              <a:off x="180000" y="3872879"/>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Statutory holidays</a:t>
              </a:r>
            </a:p>
          </p:txBody>
        </p:sp>
        <p:sp>
          <p:nvSpPr>
            <p:cNvPr id="189" name="Freeform 188"/>
            <p:cNvSpPr/>
            <p:nvPr/>
          </p:nvSpPr>
          <p:spPr>
            <a:xfrm>
              <a:off x="8168040" y="3634560"/>
              <a:ext cx="65196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90" name="Freeform 189"/>
            <p:cNvSpPr/>
            <p:nvPr/>
          </p:nvSpPr>
          <p:spPr>
            <a:xfrm>
              <a:off x="7516080" y="3634560"/>
              <a:ext cx="65196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91" name="Freeform 190"/>
            <p:cNvSpPr/>
            <p:nvPr/>
          </p:nvSpPr>
          <p:spPr>
            <a:xfrm>
              <a:off x="6863760" y="3634560"/>
              <a:ext cx="65232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92" name="Freeform 191"/>
            <p:cNvSpPr/>
            <p:nvPr/>
          </p:nvSpPr>
          <p:spPr>
            <a:xfrm>
              <a:off x="6211800" y="3634560"/>
              <a:ext cx="65196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93" name="Freeform 192"/>
            <p:cNvSpPr/>
            <p:nvPr/>
          </p:nvSpPr>
          <p:spPr>
            <a:xfrm>
              <a:off x="5559480" y="3634560"/>
              <a:ext cx="65232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194" name="Freeform 193"/>
            <p:cNvSpPr/>
            <p:nvPr/>
          </p:nvSpPr>
          <p:spPr>
            <a:xfrm>
              <a:off x="3114720" y="3634560"/>
              <a:ext cx="244476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{yes,no}</a:t>
              </a:r>
            </a:p>
          </p:txBody>
        </p:sp>
        <p:sp>
          <p:nvSpPr>
            <p:cNvPr id="195" name="Freeform 194"/>
            <p:cNvSpPr/>
            <p:nvPr/>
          </p:nvSpPr>
          <p:spPr>
            <a:xfrm>
              <a:off x="180000" y="3634560"/>
              <a:ext cx="293472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Education allowance</a:t>
              </a:r>
            </a:p>
          </p:txBody>
        </p:sp>
        <p:sp>
          <p:nvSpPr>
            <p:cNvPr id="196" name="Freeform 195"/>
            <p:cNvSpPr/>
            <p:nvPr/>
          </p:nvSpPr>
          <p:spPr>
            <a:xfrm>
              <a:off x="180000" y="342036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Shift-work supplement</a:t>
              </a:r>
            </a:p>
          </p:txBody>
        </p:sp>
        <p:sp>
          <p:nvSpPr>
            <p:cNvPr id="197" name="Freeform 196"/>
            <p:cNvSpPr/>
            <p:nvPr/>
          </p:nvSpPr>
          <p:spPr>
            <a:xfrm>
              <a:off x="180000" y="3195000"/>
              <a:ext cx="29347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Standby pay</a:t>
              </a:r>
            </a:p>
          </p:txBody>
        </p:sp>
        <p:sp>
          <p:nvSpPr>
            <p:cNvPr id="198" name="Freeform 197"/>
            <p:cNvSpPr/>
            <p:nvPr/>
          </p:nvSpPr>
          <p:spPr>
            <a:xfrm>
              <a:off x="180000" y="2967839"/>
              <a:ext cx="29347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Pension</a:t>
              </a:r>
            </a:p>
          </p:txBody>
        </p:sp>
        <p:sp>
          <p:nvSpPr>
            <p:cNvPr id="199" name="Freeform 198"/>
            <p:cNvSpPr/>
            <p:nvPr/>
          </p:nvSpPr>
          <p:spPr>
            <a:xfrm>
              <a:off x="180000" y="2740680"/>
              <a:ext cx="29347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Working hours per week</a:t>
              </a:r>
            </a:p>
          </p:txBody>
        </p:sp>
        <p:sp>
          <p:nvSpPr>
            <p:cNvPr id="200" name="Freeform 199"/>
            <p:cNvSpPr/>
            <p:nvPr/>
          </p:nvSpPr>
          <p:spPr>
            <a:xfrm>
              <a:off x="180000" y="2515320"/>
              <a:ext cx="29347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Cost of living adjustment</a:t>
              </a:r>
            </a:p>
          </p:txBody>
        </p:sp>
        <p:sp>
          <p:nvSpPr>
            <p:cNvPr id="201" name="Freeform 200"/>
            <p:cNvSpPr/>
            <p:nvPr/>
          </p:nvSpPr>
          <p:spPr>
            <a:xfrm>
              <a:off x="180000" y="2289960"/>
              <a:ext cx="29347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Wage increase third year</a:t>
              </a:r>
            </a:p>
          </p:txBody>
        </p:sp>
        <p:sp>
          <p:nvSpPr>
            <p:cNvPr id="202" name="Freeform 201"/>
            <p:cNvSpPr/>
            <p:nvPr/>
          </p:nvSpPr>
          <p:spPr>
            <a:xfrm>
              <a:off x="180000" y="2064600"/>
              <a:ext cx="29347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Wage increase second year</a:t>
              </a:r>
            </a:p>
          </p:txBody>
        </p:sp>
        <p:sp>
          <p:nvSpPr>
            <p:cNvPr id="203" name="Freeform 202"/>
            <p:cNvSpPr/>
            <p:nvPr/>
          </p:nvSpPr>
          <p:spPr>
            <a:xfrm>
              <a:off x="180000" y="185040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Wage increase first year</a:t>
              </a:r>
            </a:p>
          </p:txBody>
        </p:sp>
        <p:sp>
          <p:nvSpPr>
            <p:cNvPr id="204" name="Freeform 203"/>
            <p:cNvSpPr/>
            <p:nvPr/>
          </p:nvSpPr>
          <p:spPr>
            <a:xfrm>
              <a:off x="180000" y="1635839"/>
              <a:ext cx="29347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Duration</a:t>
              </a:r>
            </a:p>
          </p:txBody>
        </p:sp>
        <p:sp>
          <p:nvSpPr>
            <p:cNvPr id="205" name="Freeform 204"/>
            <p:cNvSpPr/>
            <p:nvPr/>
          </p:nvSpPr>
          <p:spPr>
            <a:xfrm>
              <a:off x="180000" y="142164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Attribute</a:t>
              </a:r>
            </a:p>
          </p:txBody>
        </p:sp>
        <p:sp>
          <p:nvSpPr>
            <p:cNvPr id="206" name="Freeform 205"/>
            <p:cNvSpPr/>
            <p:nvPr/>
          </p:nvSpPr>
          <p:spPr>
            <a:xfrm>
              <a:off x="8168040" y="342036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4</a:t>
              </a:r>
            </a:p>
          </p:txBody>
        </p:sp>
        <p:sp>
          <p:nvSpPr>
            <p:cNvPr id="207" name="Freeform 206"/>
            <p:cNvSpPr/>
            <p:nvPr/>
          </p:nvSpPr>
          <p:spPr>
            <a:xfrm>
              <a:off x="7516080" y="342036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08" name="Freeform 207"/>
            <p:cNvSpPr/>
            <p:nvPr/>
          </p:nvSpPr>
          <p:spPr>
            <a:xfrm>
              <a:off x="6863760" y="342036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4%</a:t>
              </a:r>
            </a:p>
          </p:txBody>
        </p:sp>
        <p:sp>
          <p:nvSpPr>
            <p:cNvPr id="209" name="Freeform 208"/>
            <p:cNvSpPr/>
            <p:nvPr/>
          </p:nvSpPr>
          <p:spPr>
            <a:xfrm>
              <a:off x="6211800" y="342036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5%</a:t>
              </a:r>
            </a:p>
          </p:txBody>
        </p:sp>
        <p:sp>
          <p:nvSpPr>
            <p:cNvPr id="210" name="Freeform 209"/>
            <p:cNvSpPr/>
            <p:nvPr/>
          </p:nvSpPr>
          <p:spPr>
            <a:xfrm>
              <a:off x="5559480" y="342036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11" name="Freeform 210"/>
            <p:cNvSpPr/>
            <p:nvPr/>
          </p:nvSpPr>
          <p:spPr>
            <a:xfrm>
              <a:off x="3114720" y="342036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Percentage</a:t>
              </a:r>
            </a:p>
          </p:txBody>
        </p:sp>
        <p:sp>
          <p:nvSpPr>
            <p:cNvPr id="212" name="Freeform 211"/>
            <p:cNvSpPr/>
            <p:nvPr/>
          </p:nvSpPr>
          <p:spPr>
            <a:xfrm>
              <a:off x="8168040" y="31950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13" name="Freeform 212"/>
            <p:cNvSpPr/>
            <p:nvPr/>
          </p:nvSpPr>
          <p:spPr>
            <a:xfrm>
              <a:off x="7516080" y="31950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14" name="Freeform 213"/>
            <p:cNvSpPr/>
            <p:nvPr/>
          </p:nvSpPr>
          <p:spPr>
            <a:xfrm>
              <a:off x="6863760" y="319500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15" name="Freeform 214"/>
            <p:cNvSpPr/>
            <p:nvPr/>
          </p:nvSpPr>
          <p:spPr>
            <a:xfrm>
              <a:off x="6211800" y="31950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13%</a:t>
              </a:r>
            </a:p>
          </p:txBody>
        </p:sp>
        <p:sp>
          <p:nvSpPr>
            <p:cNvPr id="216" name="Freeform 215"/>
            <p:cNvSpPr/>
            <p:nvPr/>
          </p:nvSpPr>
          <p:spPr>
            <a:xfrm>
              <a:off x="5559480" y="319500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17" name="Freeform 216"/>
            <p:cNvSpPr/>
            <p:nvPr/>
          </p:nvSpPr>
          <p:spPr>
            <a:xfrm>
              <a:off x="3114720" y="3195000"/>
              <a:ext cx="24447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Percentage</a:t>
              </a:r>
            </a:p>
          </p:txBody>
        </p:sp>
        <p:sp>
          <p:nvSpPr>
            <p:cNvPr id="218" name="Freeform 217"/>
            <p:cNvSpPr/>
            <p:nvPr/>
          </p:nvSpPr>
          <p:spPr>
            <a:xfrm>
              <a:off x="8168040" y="2967839"/>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19" name="Freeform 218"/>
            <p:cNvSpPr/>
            <p:nvPr/>
          </p:nvSpPr>
          <p:spPr>
            <a:xfrm>
              <a:off x="7516080" y="2967839"/>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20" name="Freeform 219"/>
            <p:cNvSpPr/>
            <p:nvPr/>
          </p:nvSpPr>
          <p:spPr>
            <a:xfrm>
              <a:off x="6863760" y="2967839"/>
              <a:ext cx="6523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21" name="Freeform 220"/>
            <p:cNvSpPr/>
            <p:nvPr/>
          </p:nvSpPr>
          <p:spPr>
            <a:xfrm>
              <a:off x="6211800" y="2967839"/>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22" name="Freeform 221"/>
            <p:cNvSpPr/>
            <p:nvPr/>
          </p:nvSpPr>
          <p:spPr>
            <a:xfrm>
              <a:off x="5559480" y="2967839"/>
              <a:ext cx="6523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223" name="Freeform 222"/>
            <p:cNvSpPr/>
            <p:nvPr/>
          </p:nvSpPr>
          <p:spPr>
            <a:xfrm>
              <a:off x="3114720" y="2967839"/>
              <a:ext cx="24447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{none,ret-allw, empl-cntr}</a:t>
              </a:r>
            </a:p>
          </p:txBody>
        </p:sp>
        <p:sp>
          <p:nvSpPr>
            <p:cNvPr id="224" name="Freeform 223"/>
            <p:cNvSpPr/>
            <p:nvPr/>
          </p:nvSpPr>
          <p:spPr>
            <a:xfrm>
              <a:off x="8168040" y="2740680"/>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40</a:t>
              </a:r>
            </a:p>
          </p:txBody>
        </p:sp>
        <p:sp>
          <p:nvSpPr>
            <p:cNvPr id="225" name="Freeform 224"/>
            <p:cNvSpPr/>
            <p:nvPr/>
          </p:nvSpPr>
          <p:spPr>
            <a:xfrm>
              <a:off x="7516080" y="2740680"/>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26" name="Freeform 225"/>
            <p:cNvSpPr/>
            <p:nvPr/>
          </p:nvSpPr>
          <p:spPr>
            <a:xfrm>
              <a:off x="6863760" y="2740680"/>
              <a:ext cx="6523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38</a:t>
              </a:r>
            </a:p>
          </p:txBody>
        </p:sp>
        <p:sp>
          <p:nvSpPr>
            <p:cNvPr id="227" name="Freeform 226"/>
            <p:cNvSpPr/>
            <p:nvPr/>
          </p:nvSpPr>
          <p:spPr>
            <a:xfrm>
              <a:off x="6211800" y="2740680"/>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35</a:t>
              </a:r>
            </a:p>
          </p:txBody>
        </p:sp>
        <p:sp>
          <p:nvSpPr>
            <p:cNvPr id="228" name="Freeform 227"/>
            <p:cNvSpPr/>
            <p:nvPr/>
          </p:nvSpPr>
          <p:spPr>
            <a:xfrm>
              <a:off x="5559480" y="2740680"/>
              <a:ext cx="6523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28</a:t>
              </a:r>
            </a:p>
          </p:txBody>
        </p:sp>
        <p:sp>
          <p:nvSpPr>
            <p:cNvPr id="229" name="Freeform 228"/>
            <p:cNvSpPr/>
            <p:nvPr/>
          </p:nvSpPr>
          <p:spPr>
            <a:xfrm>
              <a:off x="3114720" y="2740680"/>
              <a:ext cx="24447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(Number of hours)</a:t>
              </a:r>
            </a:p>
          </p:txBody>
        </p:sp>
        <p:sp>
          <p:nvSpPr>
            <p:cNvPr id="230" name="Freeform 229"/>
            <p:cNvSpPr/>
            <p:nvPr/>
          </p:nvSpPr>
          <p:spPr>
            <a:xfrm>
              <a:off x="8168040" y="251532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231" name="Freeform 230"/>
            <p:cNvSpPr/>
            <p:nvPr/>
          </p:nvSpPr>
          <p:spPr>
            <a:xfrm>
              <a:off x="7516080" y="251532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32" name="Freeform 231"/>
            <p:cNvSpPr/>
            <p:nvPr/>
          </p:nvSpPr>
          <p:spPr>
            <a:xfrm>
              <a:off x="6863760" y="251532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33" name="Freeform 232"/>
            <p:cNvSpPr/>
            <p:nvPr/>
          </p:nvSpPr>
          <p:spPr>
            <a:xfrm>
              <a:off x="6211800" y="251532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tcf</a:t>
              </a:r>
            </a:p>
          </p:txBody>
        </p:sp>
        <p:sp>
          <p:nvSpPr>
            <p:cNvPr id="234" name="Freeform 233"/>
            <p:cNvSpPr/>
            <p:nvPr/>
          </p:nvSpPr>
          <p:spPr>
            <a:xfrm>
              <a:off x="5559480" y="251532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a:t>
              </a:r>
            </a:p>
          </p:txBody>
        </p:sp>
        <p:sp>
          <p:nvSpPr>
            <p:cNvPr id="235" name="Freeform 234"/>
            <p:cNvSpPr/>
            <p:nvPr/>
          </p:nvSpPr>
          <p:spPr>
            <a:xfrm>
              <a:off x="3114720" y="2515320"/>
              <a:ext cx="24447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{none,tcf,tc}</a:t>
              </a:r>
            </a:p>
          </p:txBody>
        </p:sp>
        <p:sp>
          <p:nvSpPr>
            <p:cNvPr id="236" name="Freeform 235"/>
            <p:cNvSpPr/>
            <p:nvPr/>
          </p:nvSpPr>
          <p:spPr>
            <a:xfrm>
              <a:off x="8168040" y="228996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37" name="Freeform 236"/>
            <p:cNvSpPr/>
            <p:nvPr/>
          </p:nvSpPr>
          <p:spPr>
            <a:xfrm>
              <a:off x="7516080" y="228996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38" name="Freeform 237"/>
            <p:cNvSpPr/>
            <p:nvPr/>
          </p:nvSpPr>
          <p:spPr>
            <a:xfrm>
              <a:off x="6863760" y="228996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39" name="Freeform 238"/>
            <p:cNvSpPr/>
            <p:nvPr/>
          </p:nvSpPr>
          <p:spPr>
            <a:xfrm>
              <a:off x="6211800" y="228996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40" name="Freeform 239"/>
            <p:cNvSpPr/>
            <p:nvPr/>
          </p:nvSpPr>
          <p:spPr>
            <a:xfrm>
              <a:off x="5559480" y="228996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41" name="Freeform 240"/>
            <p:cNvSpPr/>
            <p:nvPr/>
          </p:nvSpPr>
          <p:spPr>
            <a:xfrm>
              <a:off x="3114720" y="2289960"/>
              <a:ext cx="24447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Percentage</a:t>
              </a:r>
            </a:p>
          </p:txBody>
        </p:sp>
        <p:sp>
          <p:nvSpPr>
            <p:cNvPr id="242" name="Freeform 241"/>
            <p:cNvSpPr/>
            <p:nvPr/>
          </p:nvSpPr>
          <p:spPr>
            <a:xfrm>
              <a:off x="8168040" y="20646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4.0</a:t>
              </a:r>
            </a:p>
          </p:txBody>
        </p:sp>
        <p:sp>
          <p:nvSpPr>
            <p:cNvPr id="243" name="Freeform 242"/>
            <p:cNvSpPr/>
            <p:nvPr/>
          </p:nvSpPr>
          <p:spPr>
            <a:xfrm>
              <a:off x="7516080" y="20646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44" name="Freeform 243"/>
            <p:cNvSpPr/>
            <p:nvPr/>
          </p:nvSpPr>
          <p:spPr>
            <a:xfrm>
              <a:off x="6863760" y="206460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4.4%</a:t>
              </a:r>
            </a:p>
          </p:txBody>
        </p:sp>
        <p:sp>
          <p:nvSpPr>
            <p:cNvPr id="245" name="Freeform 244"/>
            <p:cNvSpPr/>
            <p:nvPr/>
          </p:nvSpPr>
          <p:spPr>
            <a:xfrm>
              <a:off x="6211800" y="20646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5%</a:t>
              </a:r>
            </a:p>
          </p:txBody>
        </p:sp>
        <p:sp>
          <p:nvSpPr>
            <p:cNvPr id="246" name="Freeform 245"/>
            <p:cNvSpPr/>
            <p:nvPr/>
          </p:nvSpPr>
          <p:spPr>
            <a:xfrm>
              <a:off x="5559480" y="206460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47" name="Freeform 246"/>
            <p:cNvSpPr/>
            <p:nvPr/>
          </p:nvSpPr>
          <p:spPr>
            <a:xfrm>
              <a:off x="3114720" y="2064600"/>
              <a:ext cx="24447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Percentage</a:t>
              </a:r>
            </a:p>
          </p:txBody>
        </p:sp>
        <p:sp>
          <p:nvSpPr>
            <p:cNvPr id="248" name="Freeform 247"/>
            <p:cNvSpPr/>
            <p:nvPr/>
          </p:nvSpPr>
          <p:spPr>
            <a:xfrm>
              <a:off x="8168040" y="185040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4.5</a:t>
              </a:r>
            </a:p>
          </p:txBody>
        </p:sp>
        <p:sp>
          <p:nvSpPr>
            <p:cNvPr id="249" name="Freeform 248"/>
            <p:cNvSpPr/>
            <p:nvPr/>
          </p:nvSpPr>
          <p:spPr>
            <a:xfrm>
              <a:off x="7516080" y="185040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50" name="Freeform 249"/>
            <p:cNvSpPr/>
            <p:nvPr/>
          </p:nvSpPr>
          <p:spPr>
            <a:xfrm>
              <a:off x="6863760" y="185040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4.3%</a:t>
              </a:r>
            </a:p>
          </p:txBody>
        </p:sp>
        <p:sp>
          <p:nvSpPr>
            <p:cNvPr id="251" name="Freeform 250"/>
            <p:cNvSpPr/>
            <p:nvPr/>
          </p:nvSpPr>
          <p:spPr>
            <a:xfrm>
              <a:off x="6211800" y="185040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4%</a:t>
              </a:r>
            </a:p>
          </p:txBody>
        </p:sp>
        <p:sp>
          <p:nvSpPr>
            <p:cNvPr id="252" name="Freeform 251"/>
            <p:cNvSpPr/>
            <p:nvPr/>
          </p:nvSpPr>
          <p:spPr>
            <a:xfrm>
              <a:off x="5559480" y="185040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2%</a:t>
              </a:r>
            </a:p>
          </p:txBody>
        </p:sp>
        <p:sp>
          <p:nvSpPr>
            <p:cNvPr id="253" name="Freeform 252"/>
            <p:cNvSpPr/>
            <p:nvPr/>
          </p:nvSpPr>
          <p:spPr>
            <a:xfrm>
              <a:off x="3114720" y="185040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Percentage</a:t>
              </a:r>
            </a:p>
          </p:txBody>
        </p:sp>
        <p:sp>
          <p:nvSpPr>
            <p:cNvPr id="254" name="Freeform 253"/>
            <p:cNvSpPr/>
            <p:nvPr/>
          </p:nvSpPr>
          <p:spPr>
            <a:xfrm>
              <a:off x="8168040" y="163583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2</a:t>
              </a:r>
            </a:p>
          </p:txBody>
        </p:sp>
        <p:sp>
          <p:nvSpPr>
            <p:cNvPr id="255" name="Freeform 254"/>
            <p:cNvSpPr/>
            <p:nvPr/>
          </p:nvSpPr>
          <p:spPr>
            <a:xfrm>
              <a:off x="7516080" y="163583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56" name="Freeform 255"/>
            <p:cNvSpPr/>
            <p:nvPr/>
          </p:nvSpPr>
          <p:spPr>
            <a:xfrm>
              <a:off x="6863760" y="1635839"/>
              <a:ext cx="6523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3</a:t>
              </a:r>
            </a:p>
          </p:txBody>
        </p:sp>
        <p:sp>
          <p:nvSpPr>
            <p:cNvPr id="257" name="Freeform 256"/>
            <p:cNvSpPr/>
            <p:nvPr/>
          </p:nvSpPr>
          <p:spPr>
            <a:xfrm>
              <a:off x="6211800" y="163583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2</a:t>
              </a:r>
            </a:p>
          </p:txBody>
        </p:sp>
        <p:sp>
          <p:nvSpPr>
            <p:cNvPr id="258" name="Freeform 257"/>
            <p:cNvSpPr/>
            <p:nvPr/>
          </p:nvSpPr>
          <p:spPr>
            <a:xfrm>
              <a:off x="5559480" y="1635839"/>
              <a:ext cx="6523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1</a:t>
              </a:r>
            </a:p>
          </p:txBody>
        </p:sp>
        <p:sp>
          <p:nvSpPr>
            <p:cNvPr id="259" name="Freeform 258"/>
            <p:cNvSpPr/>
            <p:nvPr/>
          </p:nvSpPr>
          <p:spPr>
            <a:xfrm>
              <a:off x="3114720" y="1635839"/>
              <a:ext cx="24447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(Number of years)</a:t>
              </a:r>
            </a:p>
          </p:txBody>
        </p:sp>
        <p:sp>
          <p:nvSpPr>
            <p:cNvPr id="260" name="Freeform 259"/>
            <p:cNvSpPr/>
            <p:nvPr/>
          </p:nvSpPr>
          <p:spPr>
            <a:xfrm>
              <a:off x="8168040" y="14216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40</a:t>
              </a:r>
            </a:p>
          </p:txBody>
        </p:sp>
        <p:sp>
          <p:nvSpPr>
            <p:cNvPr id="261" name="Freeform 260"/>
            <p:cNvSpPr/>
            <p:nvPr/>
          </p:nvSpPr>
          <p:spPr>
            <a:xfrm>
              <a:off x="7516080" y="14216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262" name="Freeform 261"/>
            <p:cNvSpPr/>
            <p:nvPr/>
          </p:nvSpPr>
          <p:spPr>
            <a:xfrm>
              <a:off x="6863760" y="14216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3</a:t>
              </a:r>
            </a:p>
          </p:txBody>
        </p:sp>
        <p:sp>
          <p:nvSpPr>
            <p:cNvPr id="263" name="Freeform 262"/>
            <p:cNvSpPr/>
            <p:nvPr/>
          </p:nvSpPr>
          <p:spPr>
            <a:xfrm>
              <a:off x="6211800" y="14216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2</a:t>
              </a:r>
            </a:p>
          </p:txBody>
        </p:sp>
        <p:sp>
          <p:nvSpPr>
            <p:cNvPr id="264" name="Freeform 263"/>
            <p:cNvSpPr/>
            <p:nvPr/>
          </p:nvSpPr>
          <p:spPr>
            <a:xfrm>
              <a:off x="5559480" y="14216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1</a:t>
              </a:r>
            </a:p>
          </p:txBody>
        </p:sp>
        <p:sp>
          <p:nvSpPr>
            <p:cNvPr id="265" name="Freeform 264"/>
            <p:cNvSpPr/>
            <p:nvPr/>
          </p:nvSpPr>
          <p:spPr>
            <a:xfrm>
              <a:off x="3114720" y="142164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Type</a:t>
              </a:r>
            </a:p>
          </p:txBody>
        </p:sp>
        <p:sp>
          <p:nvSpPr>
            <p:cNvPr id="266" name="Straight Connector 265"/>
            <p:cNvSpPr/>
            <p:nvPr/>
          </p:nvSpPr>
          <p:spPr>
            <a:xfrm>
              <a:off x="180000" y="1421640"/>
              <a:ext cx="8640000" cy="0"/>
            </a:xfrm>
            <a:prstGeom prst="line">
              <a:avLst/>
            </a:prstGeom>
            <a:noFill/>
            <a:ln w="6480">
              <a:solidFill>
                <a:srgbClr val="008000"/>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67" name="Straight Connector 266"/>
            <p:cNvSpPr/>
            <p:nvPr/>
          </p:nvSpPr>
          <p:spPr>
            <a:xfrm>
              <a:off x="180000" y="5400000"/>
              <a:ext cx="8640000" cy="0"/>
            </a:xfrm>
            <a:prstGeom prst="line">
              <a:avLst/>
            </a:prstGeom>
            <a:noFill/>
            <a:ln w="6480">
              <a:solidFill>
                <a:srgbClr val="008000"/>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68" name="Straight Connector 267"/>
            <p:cNvSpPr/>
            <p:nvPr/>
          </p:nvSpPr>
          <p:spPr>
            <a:xfrm>
              <a:off x="8820000" y="1421640"/>
              <a:ext cx="0" cy="3978360"/>
            </a:xfrm>
            <a:prstGeom prst="line">
              <a:avLst/>
            </a:prstGeom>
            <a:noFill/>
            <a:ln w="6480">
              <a:solidFill>
                <a:srgbClr val="008000"/>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69" name="Straight Connector 268"/>
            <p:cNvSpPr/>
            <p:nvPr/>
          </p:nvSpPr>
          <p:spPr>
            <a:xfrm>
              <a:off x="180000" y="1421640"/>
              <a:ext cx="0" cy="3978360"/>
            </a:xfrm>
            <a:prstGeom prst="line">
              <a:avLst/>
            </a:prstGeom>
            <a:noFill/>
            <a:ln w="6480">
              <a:solidFill>
                <a:srgbClr val="008000"/>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70" name="Straight Connector 269"/>
            <p:cNvSpPr/>
            <p:nvPr/>
          </p:nvSpPr>
          <p:spPr>
            <a:xfrm>
              <a:off x="180000" y="1635839"/>
              <a:ext cx="8640000" cy="0"/>
            </a:xfrm>
            <a:prstGeom prst="line">
              <a:avLst/>
            </a:prstGeom>
            <a:noFill/>
            <a:ln w="6480">
              <a:solidFill>
                <a:srgbClr val="008000"/>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3451796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Decision trees for the Canadian labour data</a:t>
            </a:r>
            <a:endParaRPr lang="en-GB" sz="3600"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27</a:t>
            </a:fld>
            <a:endParaRPr lang="en-GB" dirty="0"/>
          </a:p>
        </p:txBody>
      </p:sp>
      <p:pic>
        <p:nvPicPr>
          <p:cNvPr id="7" name="Content Placeholder 6"/>
          <p:cNvPicPr>
            <a:picLocks noGrp="1" noChangeAspect="1"/>
          </p:cNvPicPr>
          <p:nvPr>
            <p:ph idx="1"/>
          </p:nvPr>
        </p:nvPicPr>
        <p:blipFill>
          <a:blip r:embed="rId3">
            <a:lum/>
            <a:alphaModFix/>
          </a:blip>
          <a:srcRect/>
          <a:stretch>
            <a:fillRect/>
          </a:stretch>
        </p:blipFill>
        <p:spPr>
          <a:xfrm>
            <a:off x="827584" y="1412776"/>
            <a:ext cx="3157671" cy="3384376"/>
          </a:xfrm>
          <a:prstGeom prst="rect">
            <a:avLst/>
          </a:prstGeom>
          <a:noFill/>
          <a:ln>
            <a:noFill/>
          </a:ln>
        </p:spPr>
      </p:pic>
      <p:pic>
        <p:nvPicPr>
          <p:cNvPr id="8" name="Picture 7"/>
          <p:cNvPicPr>
            <a:picLocks noChangeAspect="1"/>
          </p:cNvPicPr>
          <p:nvPr/>
        </p:nvPicPr>
        <p:blipFill>
          <a:blip r:embed="rId4">
            <a:lum/>
            <a:alphaModFix/>
          </a:blip>
          <a:srcRect/>
          <a:stretch>
            <a:fillRect/>
          </a:stretch>
        </p:blipFill>
        <p:spPr>
          <a:xfrm>
            <a:off x="4411073" y="1340768"/>
            <a:ext cx="4510087" cy="3484442"/>
          </a:xfrm>
          <a:prstGeom prst="rect">
            <a:avLst/>
          </a:prstGeom>
          <a:noFill/>
          <a:ln>
            <a:noFill/>
          </a:ln>
        </p:spPr>
      </p:pic>
    </p:spTree>
    <p:extLst>
      <p:ext uri="{BB962C8B-B14F-4D97-AF65-F5344CB8AC3E}">
        <p14:creationId xmlns:p14="http://schemas.microsoft.com/office/powerpoint/2010/main" val="466543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Decision trees for the Canadian labour data</a:t>
            </a:r>
            <a:endParaRPr lang="en-GB" sz="3600" dirty="0"/>
          </a:p>
        </p:txBody>
      </p:sp>
      <p:pic>
        <p:nvPicPr>
          <p:cNvPr id="7" name="Content Placeholder 6"/>
          <p:cNvPicPr>
            <a:picLocks noGrp="1" noChangeAspect="1"/>
          </p:cNvPicPr>
          <p:nvPr>
            <p:ph sz="half" idx="1"/>
          </p:nvPr>
        </p:nvPicPr>
        <p:blipFill>
          <a:blip r:embed="rId3">
            <a:lum/>
            <a:alphaModFix/>
          </a:blip>
          <a:stretch>
            <a:fillRect/>
          </a:stretch>
        </p:blipFill>
        <p:spPr>
          <a:xfrm>
            <a:off x="457200" y="1698906"/>
            <a:ext cx="4038600" cy="4328550"/>
          </a:xfrm>
          <a:prstGeom prst="rect">
            <a:avLst/>
          </a:prstGeom>
          <a:noFill/>
          <a:ln>
            <a:noFill/>
          </a:ln>
        </p:spPr>
      </p:pic>
      <p:sp>
        <p:nvSpPr>
          <p:cNvPr id="3" name="Content Placeholder 2"/>
          <p:cNvSpPr>
            <a:spLocks noGrp="1"/>
          </p:cNvSpPr>
          <p:nvPr>
            <p:ph sz="half" idx="2"/>
          </p:nvPr>
        </p:nvSpPr>
        <p:spPr/>
        <p:txBody>
          <a:bodyPr/>
          <a:lstStyle/>
          <a:p>
            <a:r>
              <a:rPr lang="en-GB" dirty="0" smtClean="0"/>
              <a:t>Simple</a:t>
            </a:r>
          </a:p>
          <a:p>
            <a:r>
              <a:rPr lang="en-GB" dirty="0" smtClean="0"/>
              <a:t>Approximate</a:t>
            </a:r>
          </a:p>
          <a:p>
            <a:pPr lvl="1"/>
            <a:r>
              <a:rPr lang="en-GB" dirty="0" smtClean="0"/>
              <a:t>Will predict </a:t>
            </a:r>
            <a:r>
              <a:rPr lang="en-GB" i="1" dirty="0" smtClean="0"/>
              <a:t>bad</a:t>
            </a:r>
            <a:r>
              <a:rPr lang="en-GB" dirty="0" smtClean="0"/>
              <a:t> for some outcomes that are really </a:t>
            </a:r>
            <a:r>
              <a:rPr lang="en-GB" i="1" dirty="0" smtClean="0"/>
              <a:t>good </a:t>
            </a:r>
          </a:p>
          <a:p>
            <a:r>
              <a:rPr lang="en-GB" dirty="0" smtClean="0"/>
              <a:t>But it makes intuitive sense in terms of what is good for the employees</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28</a:t>
            </a:fld>
            <a:endParaRPr lang="en-GB" dirty="0"/>
          </a:p>
        </p:txBody>
      </p:sp>
    </p:spTree>
    <p:extLst>
      <p:ext uri="{BB962C8B-B14F-4D97-AF65-F5344CB8AC3E}">
        <p14:creationId xmlns:p14="http://schemas.microsoft.com/office/powerpoint/2010/main" val="2379774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Decision trees for the Canadian labour data</a:t>
            </a:r>
            <a:endParaRPr lang="en-GB" sz="3600" dirty="0"/>
          </a:p>
        </p:txBody>
      </p:sp>
      <p:sp>
        <p:nvSpPr>
          <p:cNvPr id="9" name="Content Placeholder 8"/>
          <p:cNvSpPr>
            <a:spLocks noGrp="1"/>
          </p:cNvSpPr>
          <p:nvPr>
            <p:ph sz="half" idx="1"/>
          </p:nvPr>
        </p:nvSpPr>
        <p:spPr/>
        <p:txBody>
          <a:bodyPr>
            <a:normAutofit/>
          </a:bodyPr>
          <a:lstStyle/>
          <a:p>
            <a:r>
              <a:rPr lang="en-GB" dirty="0" smtClean="0"/>
              <a:t>More complex</a:t>
            </a:r>
          </a:p>
          <a:p>
            <a:r>
              <a:rPr lang="en-GB" dirty="0" smtClean="0"/>
              <a:t>Not intuitive</a:t>
            </a:r>
          </a:p>
          <a:p>
            <a:r>
              <a:rPr lang="en-GB" dirty="0" smtClean="0"/>
              <a:t>If hours exceed 36, why are </a:t>
            </a:r>
            <a:r>
              <a:rPr lang="en-GB" dirty="0" smtClean="0">
                <a:solidFill>
                  <a:srgbClr val="FF0000"/>
                </a:solidFill>
              </a:rPr>
              <a:t>no health </a:t>
            </a:r>
            <a:r>
              <a:rPr lang="en-GB" dirty="0" smtClean="0"/>
              <a:t>plan or a </a:t>
            </a:r>
            <a:r>
              <a:rPr lang="en-GB" dirty="0" smtClean="0">
                <a:solidFill>
                  <a:srgbClr val="FF0000"/>
                </a:solidFill>
              </a:rPr>
              <a:t>full health plan </a:t>
            </a:r>
            <a:r>
              <a:rPr lang="en-GB" dirty="0" smtClean="0"/>
              <a:t>bad, but </a:t>
            </a:r>
            <a:r>
              <a:rPr lang="en-GB" dirty="0" smtClean="0">
                <a:solidFill>
                  <a:srgbClr val="0070C0"/>
                </a:solidFill>
              </a:rPr>
              <a:t>half a health </a:t>
            </a:r>
            <a:r>
              <a:rPr lang="en-GB" dirty="0" smtClean="0"/>
              <a:t>plan good?</a:t>
            </a:r>
          </a:p>
          <a:p>
            <a:r>
              <a:rPr lang="en-GB" dirty="0" smtClean="0"/>
              <a:t>Good for thinking in depth about the structure of the data</a:t>
            </a:r>
            <a:endParaRPr lang="en-GB" dirty="0"/>
          </a:p>
        </p:txBody>
      </p:sp>
      <p:sp>
        <p:nvSpPr>
          <p:cNvPr id="10" name="Content Placeholder 9"/>
          <p:cNvSpPr>
            <a:spLocks noGrp="1"/>
          </p:cNvSpPr>
          <p:nvPr>
            <p:ph sz="half" idx="2"/>
          </p:nvPr>
        </p:nvSpPr>
        <p:spPr/>
        <p:txBody>
          <a:bodyPr>
            <a:normAutofit/>
          </a:bodyPr>
          <a:lstStyle/>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29</a:t>
            </a:fld>
            <a:endParaRPr lang="en-GB" dirty="0"/>
          </a:p>
        </p:txBody>
      </p:sp>
      <p:pic>
        <p:nvPicPr>
          <p:cNvPr id="8" name="Picture 7"/>
          <p:cNvPicPr>
            <a:picLocks noChangeAspect="1"/>
          </p:cNvPicPr>
          <p:nvPr/>
        </p:nvPicPr>
        <p:blipFill>
          <a:blip r:embed="rId3">
            <a:lum/>
            <a:alphaModFix/>
          </a:blip>
          <a:srcRect/>
          <a:stretch>
            <a:fillRect/>
          </a:stretch>
        </p:blipFill>
        <p:spPr>
          <a:xfrm>
            <a:off x="4411073" y="1340768"/>
            <a:ext cx="4510087" cy="3484442"/>
          </a:xfrm>
          <a:prstGeom prst="rect">
            <a:avLst/>
          </a:prstGeom>
          <a:noFill/>
          <a:ln>
            <a:noFill/>
          </a:ln>
        </p:spPr>
      </p:pic>
    </p:spTree>
    <p:extLst>
      <p:ext uri="{BB962C8B-B14F-4D97-AF65-F5344CB8AC3E}">
        <p14:creationId xmlns:p14="http://schemas.microsoft.com/office/powerpoint/2010/main" val="328510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 – Basic Terminology</a:t>
            </a:r>
            <a:endParaRPr lang="en-GB" dirty="0"/>
          </a:p>
        </p:txBody>
      </p:sp>
      <p:sp>
        <p:nvSpPr>
          <p:cNvPr id="3" name="Content Placeholder 2"/>
          <p:cNvSpPr>
            <a:spLocks noGrp="1"/>
          </p:cNvSpPr>
          <p:nvPr>
            <p:ph idx="1"/>
          </p:nvPr>
        </p:nvSpPr>
        <p:spPr/>
        <p:txBody>
          <a:bodyPr/>
          <a:lstStyle/>
          <a:p>
            <a:r>
              <a:rPr lang="en-GB" dirty="0" smtClean="0"/>
              <a:t>Start (usually) from a flat table of data</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a:t>
            </a:fld>
            <a:endParaRPr lang="en-GB" dirty="0"/>
          </a:p>
        </p:txBody>
      </p:sp>
      <p:graphicFrame>
        <p:nvGraphicFramePr>
          <p:cNvPr id="7" name="Group 70"/>
          <p:cNvGraphicFramePr>
            <a:graphicFrameLocks noGrp="1"/>
          </p:cNvGraphicFramePr>
          <p:nvPr>
            <p:extLst/>
          </p:nvPr>
        </p:nvGraphicFramePr>
        <p:xfrm>
          <a:off x="1079500" y="2276872"/>
          <a:ext cx="6985000" cy="356588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698625">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tblGrid>
              <a:tr h="8228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Gender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weight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height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Age in mths</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100m time</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52kg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1.71m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243</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13.7s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89kg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1.92m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388</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22.3s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Female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48kg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1.67m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219</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14.6s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86kg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1.96m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274</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9.58s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80kg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1.88m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260</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10.56s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16">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Times New Roman" pitchFamily="18" charset="0"/>
                          <a:cs typeface="Arial" charset="0"/>
                        </a:rPr>
                        <a:t>etc</a:t>
                      </a:r>
                      <a:r>
                        <a:rPr kumimoji="0" lang="en-GB" sz="2400" b="0" i="0" u="none" strike="noStrike" cap="none" normalizeH="0" baseline="0" dirty="0" smtClean="0">
                          <a:ln>
                            <a:noFill/>
                          </a:ln>
                          <a:solidFill>
                            <a:schemeClr val="tx1"/>
                          </a:solidFill>
                          <a:effectLst/>
                          <a:latin typeface="Times New Roman" pitchFamily="18" charset="0"/>
                          <a:cs typeface="Arial" charset="0"/>
                        </a:rPr>
                        <a:t> …</a:t>
                      </a:r>
                    </a:p>
                  </a:txBody>
                  <a:tcPr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49620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smtClean="0"/>
              <a:t>Early example of ML success : Soybean disease classification (1970s)</a:t>
            </a:r>
            <a:endParaRPr lang="en-GB" sz="2800"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30</a:t>
            </a:fld>
            <a:endParaRPr lang="en-GB" dirty="0"/>
          </a:p>
        </p:txBody>
      </p:sp>
      <p:grpSp>
        <p:nvGrpSpPr>
          <p:cNvPr id="115" name="Group 114"/>
          <p:cNvGrpSpPr/>
          <p:nvPr/>
        </p:nvGrpSpPr>
        <p:grpSpPr>
          <a:xfrm>
            <a:off x="-317540" y="1191598"/>
            <a:ext cx="7211160" cy="5018040"/>
            <a:chOff x="180000" y="1355760"/>
            <a:chExt cx="7211160" cy="5018040"/>
          </a:xfrm>
        </p:grpSpPr>
        <p:sp>
          <p:nvSpPr>
            <p:cNvPr id="8" name="Freeform 7"/>
            <p:cNvSpPr/>
            <p:nvPr/>
          </p:nvSpPr>
          <p:spPr>
            <a:xfrm>
              <a:off x="4958280" y="6075360"/>
              <a:ext cx="24217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Diaporthe stem canker</a:t>
              </a:r>
            </a:p>
          </p:txBody>
        </p:sp>
        <p:sp>
          <p:nvSpPr>
            <p:cNvPr id="9" name="Freeform 8"/>
            <p:cNvSpPr/>
            <p:nvPr/>
          </p:nvSpPr>
          <p:spPr>
            <a:xfrm>
              <a:off x="3936600" y="6075360"/>
              <a:ext cx="109224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19</a:t>
              </a:r>
            </a:p>
          </p:txBody>
        </p:sp>
        <p:sp>
          <p:nvSpPr>
            <p:cNvPr id="10" name="Freeform 9"/>
            <p:cNvSpPr/>
            <p:nvPr/>
          </p:nvSpPr>
          <p:spPr>
            <a:xfrm>
              <a:off x="1785600" y="6075360"/>
              <a:ext cx="215100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 name="Freeform 10"/>
            <p:cNvSpPr/>
            <p:nvPr/>
          </p:nvSpPr>
          <p:spPr>
            <a:xfrm>
              <a:off x="380880" y="6075360"/>
              <a:ext cx="14047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Utopia" pitchFamily="18"/>
                  <a:ea typeface="Gothic" pitchFamily="2"/>
                  <a:cs typeface="Lucidasans" pitchFamily="2"/>
                </a:rPr>
                <a:t>Diagnosis</a:t>
              </a:r>
            </a:p>
          </p:txBody>
        </p:sp>
        <p:sp>
          <p:nvSpPr>
            <p:cNvPr id="12" name="Freeform 11"/>
            <p:cNvSpPr/>
            <p:nvPr/>
          </p:nvSpPr>
          <p:spPr>
            <a:xfrm>
              <a:off x="5028840" y="5776920"/>
              <a:ext cx="23623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Normal</a:t>
              </a:r>
            </a:p>
          </p:txBody>
        </p:sp>
        <p:sp>
          <p:nvSpPr>
            <p:cNvPr id="13" name="Freeform 12"/>
            <p:cNvSpPr/>
            <p:nvPr/>
          </p:nvSpPr>
          <p:spPr>
            <a:xfrm>
              <a:off x="3936600" y="5776920"/>
              <a:ext cx="109224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a:t>
              </a:r>
            </a:p>
          </p:txBody>
        </p:sp>
        <p:sp>
          <p:nvSpPr>
            <p:cNvPr id="14" name="Freeform 13"/>
            <p:cNvSpPr/>
            <p:nvPr/>
          </p:nvSpPr>
          <p:spPr>
            <a:xfrm>
              <a:off x="1785600" y="5776920"/>
              <a:ext cx="215100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Condition</a:t>
              </a:r>
            </a:p>
          </p:txBody>
        </p:sp>
        <p:sp>
          <p:nvSpPr>
            <p:cNvPr id="15" name="Freeform 14"/>
            <p:cNvSpPr/>
            <p:nvPr/>
          </p:nvSpPr>
          <p:spPr>
            <a:xfrm>
              <a:off x="380880" y="5776920"/>
              <a:ext cx="14047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Utopia" pitchFamily="18"/>
                  <a:ea typeface="Gothic" pitchFamily="2"/>
                  <a:cs typeface="Lucidasans" pitchFamily="2"/>
                </a:rPr>
                <a:t>Root</a:t>
              </a:r>
            </a:p>
          </p:txBody>
        </p:sp>
        <p:sp>
          <p:nvSpPr>
            <p:cNvPr id="16" name="Freeform 15"/>
            <p:cNvSpPr/>
            <p:nvPr/>
          </p:nvSpPr>
          <p:spPr>
            <a:xfrm>
              <a:off x="5028840" y="5478479"/>
              <a:ext cx="23623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 name="Freeform 16"/>
            <p:cNvSpPr/>
            <p:nvPr/>
          </p:nvSpPr>
          <p:spPr>
            <a:xfrm>
              <a:off x="3936600" y="5478479"/>
              <a:ext cx="109224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8" name="Freeform 17"/>
            <p:cNvSpPr/>
            <p:nvPr/>
          </p:nvSpPr>
          <p:spPr>
            <a:xfrm>
              <a:off x="1785600" y="5478479"/>
              <a:ext cx="215100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9" name="Freeform 18"/>
            <p:cNvSpPr/>
            <p:nvPr/>
          </p:nvSpPr>
          <p:spPr>
            <a:xfrm>
              <a:off x="380880" y="5478479"/>
              <a:ext cx="14047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Tahoma" pitchFamily="18"/>
                  <a:ea typeface="Gothic" pitchFamily="2"/>
                  <a:cs typeface="Lucidasans" pitchFamily="2"/>
                </a:rPr>
                <a:t>…</a:t>
              </a:r>
            </a:p>
          </p:txBody>
        </p:sp>
        <p:sp>
          <p:nvSpPr>
            <p:cNvPr id="20" name="Freeform 19"/>
            <p:cNvSpPr/>
            <p:nvPr/>
          </p:nvSpPr>
          <p:spPr>
            <a:xfrm>
              <a:off x="5028840" y="5180040"/>
              <a:ext cx="23623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21" name="Freeform 20"/>
            <p:cNvSpPr/>
            <p:nvPr/>
          </p:nvSpPr>
          <p:spPr>
            <a:xfrm>
              <a:off x="3936600" y="5180040"/>
              <a:ext cx="109224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22" name="Freeform 21"/>
            <p:cNvSpPr/>
            <p:nvPr/>
          </p:nvSpPr>
          <p:spPr>
            <a:xfrm>
              <a:off x="1785600" y="5180040"/>
              <a:ext cx="215100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Stem lodging</a:t>
              </a:r>
            </a:p>
          </p:txBody>
        </p:sp>
        <p:sp>
          <p:nvSpPr>
            <p:cNvPr id="23" name="Freeform 22"/>
            <p:cNvSpPr/>
            <p:nvPr/>
          </p:nvSpPr>
          <p:spPr>
            <a:xfrm>
              <a:off x="380880" y="5180040"/>
              <a:ext cx="14047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4" name="Freeform 23"/>
            <p:cNvSpPr/>
            <p:nvPr/>
          </p:nvSpPr>
          <p:spPr>
            <a:xfrm>
              <a:off x="5028840" y="4881600"/>
              <a:ext cx="23623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Abnormal</a:t>
              </a:r>
            </a:p>
          </p:txBody>
        </p:sp>
        <p:sp>
          <p:nvSpPr>
            <p:cNvPr id="25" name="Freeform 24"/>
            <p:cNvSpPr/>
            <p:nvPr/>
          </p:nvSpPr>
          <p:spPr>
            <a:xfrm>
              <a:off x="3936600" y="4881600"/>
              <a:ext cx="109224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26" name="Freeform 25"/>
            <p:cNvSpPr/>
            <p:nvPr/>
          </p:nvSpPr>
          <p:spPr>
            <a:xfrm>
              <a:off x="1785600" y="4881600"/>
              <a:ext cx="215100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Condition</a:t>
              </a:r>
            </a:p>
          </p:txBody>
        </p:sp>
        <p:sp>
          <p:nvSpPr>
            <p:cNvPr id="27" name="Freeform 26"/>
            <p:cNvSpPr/>
            <p:nvPr/>
          </p:nvSpPr>
          <p:spPr>
            <a:xfrm>
              <a:off x="380880" y="4881600"/>
              <a:ext cx="14047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Utopia" pitchFamily="18"/>
                  <a:ea typeface="Gothic" pitchFamily="2"/>
                  <a:cs typeface="Lucidasans" pitchFamily="2"/>
                </a:rPr>
                <a:t>Stem</a:t>
              </a:r>
            </a:p>
          </p:txBody>
        </p:sp>
        <p:sp>
          <p:nvSpPr>
            <p:cNvPr id="28" name="Freeform 27"/>
            <p:cNvSpPr/>
            <p:nvPr/>
          </p:nvSpPr>
          <p:spPr>
            <a:xfrm>
              <a:off x="5028840" y="4583159"/>
              <a:ext cx="23623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9" name="Freeform 28"/>
            <p:cNvSpPr/>
            <p:nvPr/>
          </p:nvSpPr>
          <p:spPr>
            <a:xfrm>
              <a:off x="3936600" y="4583159"/>
              <a:ext cx="109224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0" name="Freeform 29"/>
            <p:cNvSpPr/>
            <p:nvPr/>
          </p:nvSpPr>
          <p:spPr>
            <a:xfrm>
              <a:off x="1785600" y="4583159"/>
              <a:ext cx="215100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1" name="Freeform 30"/>
            <p:cNvSpPr/>
            <p:nvPr/>
          </p:nvSpPr>
          <p:spPr>
            <a:xfrm>
              <a:off x="380880" y="4583159"/>
              <a:ext cx="1404720" cy="29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Tahoma" pitchFamily="18"/>
                  <a:ea typeface="Gothic" pitchFamily="2"/>
                  <a:cs typeface="Lucidasans" pitchFamily="2"/>
                </a:rPr>
                <a:t>…</a:t>
              </a:r>
            </a:p>
          </p:txBody>
        </p:sp>
        <p:sp>
          <p:nvSpPr>
            <p:cNvPr id="32" name="Freeform 31"/>
            <p:cNvSpPr/>
            <p:nvPr/>
          </p:nvSpPr>
          <p:spPr>
            <a:xfrm>
              <a:off x="5028840" y="4338720"/>
              <a:ext cx="23623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33" name="Freeform 32"/>
            <p:cNvSpPr/>
            <p:nvPr/>
          </p:nvSpPr>
          <p:spPr>
            <a:xfrm>
              <a:off x="3936600" y="4338720"/>
              <a:ext cx="109224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a:t>
              </a:r>
            </a:p>
          </p:txBody>
        </p:sp>
        <p:sp>
          <p:nvSpPr>
            <p:cNvPr id="34" name="Freeform 33"/>
            <p:cNvSpPr/>
            <p:nvPr/>
          </p:nvSpPr>
          <p:spPr>
            <a:xfrm>
              <a:off x="1785600" y="4338720"/>
              <a:ext cx="21510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Leaf spot size</a:t>
              </a:r>
            </a:p>
          </p:txBody>
        </p:sp>
        <p:sp>
          <p:nvSpPr>
            <p:cNvPr id="35" name="Freeform 34"/>
            <p:cNvSpPr/>
            <p:nvPr/>
          </p:nvSpPr>
          <p:spPr>
            <a:xfrm>
              <a:off x="380880" y="4338720"/>
              <a:ext cx="14047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6" name="Freeform 35"/>
            <p:cNvSpPr/>
            <p:nvPr/>
          </p:nvSpPr>
          <p:spPr>
            <a:xfrm>
              <a:off x="5028840" y="4094280"/>
              <a:ext cx="23623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Abnormal</a:t>
              </a:r>
            </a:p>
          </p:txBody>
        </p:sp>
        <p:sp>
          <p:nvSpPr>
            <p:cNvPr id="37" name="Freeform 36"/>
            <p:cNvSpPr/>
            <p:nvPr/>
          </p:nvSpPr>
          <p:spPr>
            <a:xfrm>
              <a:off x="3936600" y="4094280"/>
              <a:ext cx="109224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38" name="Freeform 37"/>
            <p:cNvSpPr/>
            <p:nvPr/>
          </p:nvSpPr>
          <p:spPr>
            <a:xfrm>
              <a:off x="1785600" y="4094280"/>
              <a:ext cx="21510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Condition</a:t>
              </a:r>
            </a:p>
          </p:txBody>
        </p:sp>
        <p:sp>
          <p:nvSpPr>
            <p:cNvPr id="39" name="Freeform 38"/>
            <p:cNvSpPr/>
            <p:nvPr/>
          </p:nvSpPr>
          <p:spPr>
            <a:xfrm>
              <a:off x="380880" y="4094280"/>
              <a:ext cx="14047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Utopia" pitchFamily="18"/>
                  <a:ea typeface="Gothic" pitchFamily="2"/>
                  <a:cs typeface="Lucidasans" pitchFamily="2"/>
                </a:rPr>
                <a:t>Leaf</a:t>
              </a:r>
            </a:p>
          </p:txBody>
        </p:sp>
        <p:sp>
          <p:nvSpPr>
            <p:cNvPr id="40" name="Freeform 39"/>
            <p:cNvSpPr/>
            <p:nvPr/>
          </p:nvSpPr>
          <p:spPr>
            <a:xfrm>
              <a:off x="5028840" y="3849839"/>
              <a:ext cx="23623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1" name="Freeform 40"/>
            <p:cNvSpPr/>
            <p:nvPr/>
          </p:nvSpPr>
          <p:spPr>
            <a:xfrm>
              <a:off x="3936600" y="3849839"/>
              <a:ext cx="109224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a:t>
              </a:r>
            </a:p>
          </p:txBody>
        </p:sp>
        <p:sp>
          <p:nvSpPr>
            <p:cNvPr id="42" name="Freeform 41"/>
            <p:cNvSpPr/>
            <p:nvPr/>
          </p:nvSpPr>
          <p:spPr>
            <a:xfrm>
              <a:off x="1785600" y="3849839"/>
              <a:ext cx="21510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Fruit spots</a:t>
              </a:r>
            </a:p>
          </p:txBody>
        </p:sp>
        <p:sp>
          <p:nvSpPr>
            <p:cNvPr id="43" name="Freeform 42"/>
            <p:cNvSpPr/>
            <p:nvPr/>
          </p:nvSpPr>
          <p:spPr>
            <a:xfrm>
              <a:off x="380880" y="3849839"/>
              <a:ext cx="14047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4" name="Freeform 43"/>
            <p:cNvSpPr/>
            <p:nvPr/>
          </p:nvSpPr>
          <p:spPr>
            <a:xfrm>
              <a:off x="5028840" y="3360600"/>
              <a:ext cx="2362320" cy="48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Normal</a:t>
              </a:r>
            </a:p>
          </p:txBody>
        </p:sp>
        <p:sp>
          <p:nvSpPr>
            <p:cNvPr id="45" name="Freeform 44"/>
            <p:cNvSpPr/>
            <p:nvPr/>
          </p:nvSpPr>
          <p:spPr>
            <a:xfrm>
              <a:off x="3936600" y="3360600"/>
              <a:ext cx="1092240" cy="48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a:t>
              </a:r>
            </a:p>
          </p:txBody>
        </p:sp>
        <p:sp>
          <p:nvSpPr>
            <p:cNvPr id="46" name="Freeform 45"/>
            <p:cNvSpPr/>
            <p:nvPr/>
          </p:nvSpPr>
          <p:spPr>
            <a:xfrm>
              <a:off x="1785600" y="3360600"/>
              <a:ext cx="2151000" cy="48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Condition of fruit pods</a:t>
              </a:r>
            </a:p>
          </p:txBody>
        </p:sp>
        <p:sp>
          <p:nvSpPr>
            <p:cNvPr id="47" name="Freeform 46"/>
            <p:cNvSpPr/>
            <p:nvPr/>
          </p:nvSpPr>
          <p:spPr>
            <a:xfrm>
              <a:off x="380880" y="3360600"/>
              <a:ext cx="1404720" cy="48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Utopia" pitchFamily="18"/>
                  <a:ea typeface="Gothic" pitchFamily="2"/>
                  <a:cs typeface="Lucidasans" pitchFamily="2"/>
                </a:rPr>
                <a:t>Fruit</a:t>
              </a:r>
            </a:p>
          </p:txBody>
        </p:sp>
        <p:sp>
          <p:nvSpPr>
            <p:cNvPr id="48" name="Freeform 47"/>
            <p:cNvSpPr/>
            <p:nvPr/>
          </p:nvSpPr>
          <p:spPr>
            <a:xfrm>
              <a:off x="5028840" y="3116160"/>
              <a:ext cx="23623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9" name="Freeform 48"/>
            <p:cNvSpPr/>
            <p:nvPr/>
          </p:nvSpPr>
          <p:spPr>
            <a:xfrm>
              <a:off x="3936600" y="3116160"/>
              <a:ext cx="109224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0" name="Freeform 49"/>
            <p:cNvSpPr/>
            <p:nvPr/>
          </p:nvSpPr>
          <p:spPr>
            <a:xfrm>
              <a:off x="1785600" y="3116160"/>
              <a:ext cx="21510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1" name="Freeform 50"/>
            <p:cNvSpPr/>
            <p:nvPr/>
          </p:nvSpPr>
          <p:spPr>
            <a:xfrm>
              <a:off x="380880" y="3116160"/>
              <a:ext cx="14047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Tahoma" pitchFamily="18"/>
                  <a:ea typeface="Gothic" pitchFamily="2"/>
                  <a:cs typeface="Lucidasans" pitchFamily="2"/>
                </a:rPr>
                <a:t>…</a:t>
              </a:r>
            </a:p>
          </p:txBody>
        </p:sp>
        <p:sp>
          <p:nvSpPr>
            <p:cNvPr id="52" name="Freeform 51"/>
            <p:cNvSpPr/>
            <p:nvPr/>
          </p:nvSpPr>
          <p:spPr>
            <a:xfrm>
              <a:off x="5028840" y="2871720"/>
              <a:ext cx="23623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Absent</a:t>
              </a:r>
            </a:p>
          </p:txBody>
        </p:sp>
        <p:sp>
          <p:nvSpPr>
            <p:cNvPr id="53" name="Freeform 52"/>
            <p:cNvSpPr/>
            <p:nvPr/>
          </p:nvSpPr>
          <p:spPr>
            <a:xfrm>
              <a:off x="3936600" y="2871720"/>
              <a:ext cx="109224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54" name="Freeform 53"/>
            <p:cNvSpPr/>
            <p:nvPr/>
          </p:nvSpPr>
          <p:spPr>
            <a:xfrm>
              <a:off x="1785600" y="2871720"/>
              <a:ext cx="21510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Mold growth</a:t>
              </a:r>
            </a:p>
          </p:txBody>
        </p:sp>
        <p:sp>
          <p:nvSpPr>
            <p:cNvPr id="55" name="Freeform 54"/>
            <p:cNvSpPr/>
            <p:nvPr/>
          </p:nvSpPr>
          <p:spPr>
            <a:xfrm>
              <a:off x="380880" y="2871720"/>
              <a:ext cx="14047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6" name="Freeform 55"/>
            <p:cNvSpPr/>
            <p:nvPr/>
          </p:nvSpPr>
          <p:spPr>
            <a:xfrm>
              <a:off x="5028840" y="2627280"/>
              <a:ext cx="23623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Normal</a:t>
              </a:r>
            </a:p>
          </p:txBody>
        </p:sp>
        <p:sp>
          <p:nvSpPr>
            <p:cNvPr id="57" name="Freeform 56"/>
            <p:cNvSpPr/>
            <p:nvPr/>
          </p:nvSpPr>
          <p:spPr>
            <a:xfrm>
              <a:off x="3936600" y="2627280"/>
              <a:ext cx="109224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58" name="Freeform 57"/>
            <p:cNvSpPr/>
            <p:nvPr/>
          </p:nvSpPr>
          <p:spPr>
            <a:xfrm>
              <a:off x="1785600" y="2627280"/>
              <a:ext cx="21510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Condition</a:t>
              </a:r>
            </a:p>
          </p:txBody>
        </p:sp>
        <p:sp>
          <p:nvSpPr>
            <p:cNvPr id="59" name="Freeform 58"/>
            <p:cNvSpPr/>
            <p:nvPr/>
          </p:nvSpPr>
          <p:spPr>
            <a:xfrm>
              <a:off x="380880" y="2627280"/>
              <a:ext cx="14047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Utopia" pitchFamily="18"/>
                  <a:ea typeface="Gothic" pitchFamily="2"/>
                  <a:cs typeface="Lucidasans" pitchFamily="2"/>
                </a:rPr>
                <a:t>Seed</a:t>
              </a:r>
            </a:p>
          </p:txBody>
        </p:sp>
        <p:sp>
          <p:nvSpPr>
            <p:cNvPr id="60" name="Freeform 59"/>
            <p:cNvSpPr/>
            <p:nvPr/>
          </p:nvSpPr>
          <p:spPr>
            <a:xfrm>
              <a:off x="5028840" y="2382840"/>
              <a:ext cx="23623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1" name="Freeform 60"/>
            <p:cNvSpPr/>
            <p:nvPr/>
          </p:nvSpPr>
          <p:spPr>
            <a:xfrm>
              <a:off x="3936600" y="2382840"/>
              <a:ext cx="109224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2" name="Freeform 61"/>
            <p:cNvSpPr/>
            <p:nvPr/>
          </p:nvSpPr>
          <p:spPr>
            <a:xfrm>
              <a:off x="1785600" y="2382840"/>
              <a:ext cx="21510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3" name="Freeform 62"/>
            <p:cNvSpPr/>
            <p:nvPr/>
          </p:nvSpPr>
          <p:spPr>
            <a:xfrm>
              <a:off x="380880" y="2382840"/>
              <a:ext cx="14047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Tahoma" pitchFamily="18"/>
                  <a:ea typeface="Gothic" pitchFamily="2"/>
                  <a:cs typeface="Lucidasans" pitchFamily="2"/>
                </a:rPr>
                <a:t>…</a:t>
              </a:r>
            </a:p>
          </p:txBody>
        </p:sp>
        <p:sp>
          <p:nvSpPr>
            <p:cNvPr id="64" name="Freeform 63"/>
            <p:cNvSpPr/>
            <p:nvPr/>
          </p:nvSpPr>
          <p:spPr>
            <a:xfrm>
              <a:off x="5028840" y="2138400"/>
              <a:ext cx="23623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Above normal</a:t>
              </a:r>
            </a:p>
          </p:txBody>
        </p:sp>
        <p:sp>
          <p:nvSpPr>
            <p:cNvPr id="65" name="Freeform 64"/>
            <p:cNvSpPr/>
            <p:nvPr/>
          </p:nvSpPr>
          <p:spPr>
            <a:xfrm>
              <a:off x="3936600" y="2138400"/>
              <a:ext cx="109224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a:t>
              </a:r>
            </a:p>
          </p:txBody>
        </p:sp>
        <p:sp>
          <p:nvSpPr>
            <p:cNvPr id="66" name="Freeform 65"/>
            <p:cNvSpPr/>
            <p:nvPr/>
          </p:nvSpPr>
          <p:spPr>
            <a:xfrm>
              <a:off x="1785600" y="2138400"/>
              <a:ext cx="21510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Precipitation</a:t>
              </a:r>
            </a:p>
          </p:txBody>
        </p:sp>
        <p:sp>
          <p:nvSpPr>
            <p:cNvPr id="67" name="Freeform 66"/>
            <p:cNvSpPr/>
            <p:nvPr/>
          </p:nvSpPr>
          <p:spPr>
            <a:xfrm>
              <a:off x="380880" y="2138400"/>
              <a:ext cx="14047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8" name="Freeform 67"/>
            <p:cNvSpPr/>
            <p:nvPr/>
          </p:nvSpPr>
          <p:spPr>
            <a:xfrm>
              <a:off x="5028840" y="1893960"/>
              <a:ext cx="236232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July</a:t>
              </a:r>
            </a:p>
          </p:txBody>
        </p:sp>
        <p:sp>
          <p:nvSpPr>
            <p:cNvPr id="69" name="Freeform 68"/>
            <p:cNvSpPr/>
            <p:nvPr/>
          </p:nvSpPr>
          <p:spPr>
            <a:xfrm>
              <a:off x="3936600" y="1893960"/>
              <a:ext cx="109224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7</a:t>
              </a:r>
            </a:p>
          </p:txBody>
        </p:sp>
        <p:sp>
          <p:nvSpPr>
            <p:cNvPr id="70" name="Freeform 69"/>
            <p:cNvSpPr/>
            <p:nvPr/>
          </p:nvSpPr>
          <p:spPr>
            <a:xfrm>
              <a:off x="1785600" y="1893960"/>
              <a:ext cx="21510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Time of occurrence</a:t>
              </a:r>
            </a:p>
          </p:txBody>
        </p:sp>
        <p:sp>
          <p:nvSpPr>
            <p:cNvPr id="71" name="Freeform 70"/>
            <p:cNvSpPr/>
            <p:nvPr/>
          </p:nvSpPr>
          <p:spPr>
            <a:xfrm>
              <a:off x="180000" y="1893960"/>
              <a:ext cx="1605600" cy="24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Utopia" pitchFamily="18"/>
                  <a:ea typeface="Gothic" pitchFamily="2"/>
                  <a:cs typeface="Lucidasans" pitchFamily="2"/>
                </a:rPr>
                <a:t>Environment</a:t>
              </a:r>
            </a:p>
          </p:txBody>
        </p:sp>
        <p:sp>
          <p:nvSpPr>
            <p:cNvPr id="72" name="Freeform 71"/>
            <p:cNvSpPr/>
            <p:nvPr/>
          </p:nvSpPr>
          <p:spPr>
            <a:xfrm>
              <a:off x="5028840" y="1355760"/>
              <a:ext cx="2362320" cy="53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Sample value</a:t>
              </a:r>
            </a:p>
          </p:txBody>
        </p:sp>
        <p:sp>
          <p:nvSpPr>
            <p:cNvPr id="73" name="Freeform 72"/>
            <p:cNvSpPr/>
            <p:nvPr/>
          </p:nvSpPr>
          <p:spPr>
            <a:xfrm>
              <a:off x="3936600" y="1355760"/>
              <a:ext cx="1092240" cy="53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Number of values</a:t>
              </a:r>
            </a:p>
          </p:txBody>
        </p:sp>
        <p:sp>
          <p:nvSpPr>
            <p:cNvPr id="74" name="Freeform 73"/>
            <p:cNvSpPr/>
            <p:nvPr/>
          </p:nvSpPr>
          <p:spPr>
            <a:xfrm>
              <a:off x="1785600" y="1355760"/>
              <a:ext cx="2151000" cy="53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0" rIns="90000" bIns="0" anchor="t" anchorCtr="0" compatLnSpc="0"/>
            <a:lstStyle/>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Attribute</a:t>
              </a:r>
            </a:p>
            <a:p>
              <a:pPr marL="0" marR="0" lvl="0" indent="0" algn="l"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600" b="0" i="0" u="none" strike="noStrike" baseline="0">
                <a:ln>
                  <a:noFill/>
                </a:ln>
                <a:solidFill>
                  <a:srgbClr val="008000"/>
                </a:solidFill>
                <a:latin typeface="Tahoma" pitchFamily="18"/>
                <a:ea typeface="Gothic" pitchFamily="2"/>
                <a:cs typeface="Lucidasans" pitchFamily="2"/>
              </a:endParaRPr>
            </a:p>
          </p:txBody>
        </p:sp>
        <p:sp>
          <p:nvSpPr>
            <p:cNvPr id="75" name="Freeform 74"/>
            <p:cNvSpPr/>
            <p:nvPr/>
          </p:nvSpPr>
          <p:spPr>
            <a:xfrm>
              <a:off x="380880" y="1355760"/>
              <a:ext cx="1404720" cy="53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0" rIns="90000" bIns="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6" name="Straight Connector 75"/>
            <p:cNvSpPr/>
            <p:nvPr/>
          </p:nvSpPr>
          <p:spPr>
            <a:xfrm>
              <a:off x="380880" y="1355760"/>
              <a:ext cx="1404720" cy="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7" name="Straight Connector 76"/>
            <p:cNvSpPr/>
            <p:nvPr/>
          </p:nvSpPr>
          <p:spPr>
            <a:xfrm>
              <a:off x="380880" y="6373799"/>
              <a:ext cx="1404720" cy="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8" name="Straight Connector 77"/>
            <p:cNvSpPr/>
            <p:nvPr/>
          </p:nvSpPr>
          <p:spPr>
            <a:xfrm>
              <a:off x="380880" y="1355760"/>
              <a:ext cx="0" cy="53820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9" name="Straight Connector 78"/>
            <p:cNvSpPr/>
            <p:nvPr/>
          </p:nvSpPr>
          <p:spPr>
            <a:xfrm>
              <a:off x="7391160" y="1355760"/>
              <a:ext cx="0" cy="53820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0" name="Straight Connector 79"/>
            <p:cNvSpPr/>
            <p:nvPr/>
          </p:nvSpPr>
          <p:spPr>
            <a:xfrm>
              <a:off x="1785600" y="1893960"/>
              <a:ext cx="5605560"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1" name="Straight Connector 80"/>
            <p:cNvSpPr/>
            <p:nvPr/>
          </p:nvSpPr>
          <p:spPr>
            <a:xfrm>
              <a:off x="1785600" y="1355760"/>
              <a:ext cx="5605560" cy="0"/>
            </a:xfrm>
            <a:prstGeom prst="line">
              <a:avLst/>
            </a:prstGeom>
            <a:noFill/>
            <a:ln w="6480">
              <a:solidFill>
                <a:srgbClr val="008000"/>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2" name="Straight Connector 81"/>
            <p:cNvSpPr/>
            <p:nvPr/>
          </p:nvSpPr>
          <p:spPr>
            <a:xfrm>
              <a:off x="1785600" y="6373799"/>
              <a:ext cx="5605560" cy="0"/>
            </a:xfrm>
            <a:prstGeom prst="line">
              <a:avLst/>
            </a:prstGeom>
            <a:noFill/>
            <a:ln w="6480">
              <a:solidFill>
                <a:srgbClr val="008000"/>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3" name="Straight Connector 82"/>
            <p:cNvSpPr/>
            <p:nvPr/>
          </p:nvSpPr>
          <p:spPr>
            <a:xfrm>
              <a:off x="380880" y="189396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4" name="Straight Connector 83"/>
            <p:cNvSpPr/>
            <p:nvPr/>
          </p:nvSpPr>
          <p:spPr>
            <a:xfrm>
              <a:off x="380880" y="213840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5" name="Straight Connector 84"/>
            <p:cNvSpPr/>
            <p:nvPr/>
          </p:nvSpPr>
          <p:spPr>
            <a:xfrm>
              <a:off x="380880" y="238284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6" name="Straight Connector 85"/>
            <p:cNvSpPr/>
            <p:nvPr/>
          </p:nvSpPr>
          <p:spPr>
            <a:xfrm>
              <a:off x="380880" y="262728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7" name="Straight Connector 86"/>
            <p:cNvSpPr/>
            <p:nvPr/>
          </p:nvSpPr>
          <p:spPr>
            <a:xfrm>
              <a:off x="380880" y="287172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8" name="Straight Connector 87"/>
            <p:cNvSpPr/>
            <p:nvPr/>
          </p:nvSpPr>
          <p:spPr>
            <a:xfrm>
              <a:off x="380880" y="311616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9" name="Straight Connector 88"/>
            <p:cNvSpPr/>
            <p:nvPr/>
          </p:nvSpPr>
          <p:spPr>
            <a:xfrm>
              <a:off x="380880" y="3360600"/>
              <a:ext cx="0" cy="489239"/>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0" name="Straight Connector 89"/>
            <p:cNvSpPr/>
            <p:nvPr/>
          </p:nvSpPr>
          <p:spPr>
            <a:xfrm>
              <a:off x="380880" y="3849839"/>
              <a:ext cx="0" cy="244441"/>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1" name="Straight Connector 90"/>
            <p:cNvSpPr/>
            <p:nvPr/>
          </p:nvSpPr>
          <p:spPr>
            <a:xfrm>
              <a:off x="380880" y="409428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2" name="Straight Connector 91"/>
            <p:cNvSpPr/>
            <p:nvPr/>
          </p:nvSpPr>
          <p:spPr>
            <a:xfrm>
              <a:off x="380880" y="4338720"/>
              <a:ext cx="0" cy="244439"/>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3" name="Straight Connector 92"/>
            <p:cNvSpPr/>
            <p:nvPr/>
          </p:nvSpPr>
          <p:spPr>
            <a:xfrm>
              <a:off x="380880" y="4583159"/>
              <a:ext cx="0" cy="298441"/>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4" name="Straight Connector 93"/>
            <p:cNvSpPr/>
            <p:nvPr/>
          </p:nvSpPr>
          <p:spPr>
            <a:xfrm>
              <a:off x="380880" y="4881600"/>
              <a:ext cx="0" cy="298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5" name="Straight Connector 94"/>
            <p:cNvSpPr/>
            <p:nvPr/>
          </p:nvSpPr>
          <p:spPr>
            <a:xfrm>
              <a:off x="380880" y="5180040"/>
              <a:ext cx="0" cy="298439"/>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6" name="Straight Connector 95"/>
            <p:cNvSpPr/>
            <p:nvPr/>
          </p:nvSpPr>
          <p:spPr>
            <a:xfrm>
              <a:off x="380880" y="5478479"/>
              <a:ext cx="0" cy="298441"/>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7" name="Straight Connector 96"/>
            <p:cNvSpPr/>
            <p:nvPr/>
          </p:nvSpPr>
          <p:spPr>
            <a:xfrm>
              <a:off x="380880" y="5776920"/>
              <a:ext cx="0" cy="298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8" name="Straight Connector 97"/>
            <p:cNvSpPr/>
            <p:nvPr/>
          </p:nvSpPr>
          <p:spPr>
            <a:xfrm>
              <a:off x="380880" y="6075360"/>
              <a:ext cx="0" cy="298439"/>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9" name="Straight Connector 98"/>
            <p:cNvSpPr/>
            <p:nvPr/>
          </p:nvSpPr>
          <p:spPr>
            <a:xfrm>
              <a:off x="7391160" y="189396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0" name="Straight Connector 99"/>
            <p:cNvSpPr/>
            <p:nvPr/>
          </p:nvSpPr>
          <p:spPr>
            <a:xfrm>
              <a:off x="7391160" y="213840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1" name="Straight Connector 100"/>
            <p:cNvSpPr/>
            <p:nvPr/>
          </p:nvSpPr>
          <p:spPr>
            <a:xfrm>
              <a:off x="7391160" y="238284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2" name="Straight Connector 101"/>
            <p:cNvSpPr/>
            <p:nvPr/>
          </p:nvSpPr>
          <p:spPr>
            <a:xfrm>
              <a:off x="7391160" y="262728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3" name="Straight Connector 102"/>
            <p:cNvSpPr/>
            <p:nvPr/>
          </p:nvSpPr>
          <p:spPr>
            <a:xfrm>
              <a:off x="7391160" y="287172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4" name="Straight Connector 103"/>
            <p:cNvSpPr/>
            <p:nvPr/>
          </p:nvSpPr>
          <p:spPr>
            <a:xfrm>
              <a:off x="7391160" y="311616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5" name="Straight Connector 104"/>
            <p:cNvSpPr/>
            <p:nvPr/>
          </p:nvSpPr>
          <p:spPr>
            <a:xfrm>
              <a:off x="7391160" y="3360600"/>
              <a:ext cx="0" cy="489239"/>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6" name="Straight Connector 105"/>
            <p:cNvSpPr/>
            <p:nvPr/>
          </p:nvSpPr>
          <p:spPr>
            <a:xfrm>
              <a:off x="7391160" y="3849839"/>
              <a:ext cx="0" cy="244441"/>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7" name="Straight Connector 106"/>
            <p:cNvSpPr/>
            <p:nvPr/>
          </p:nvSpPr>
          <p:spPr>
            <a:xfrm>
              <a:off x="7391160" y="4094280"/>
              <a:ext cx="0" cy="244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8" name="Straight Connector 107"/>
            <p:cNvSpPr/>
            <p:nvPr/>
          </p:nvSpPr>
          <p:spPr>
            <a:xfrm>
              <a:off x="7391160" y="4338720"/>
              <a:ext cx="0" cy="244439"/>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9" name="Straight Connector 108"/>
            <p:cNvSpPr/>
            <p:nvPr/>
          </p:nvSpPr>
          <p:spPr>
            <a:xfrm>
              <a:off x="7391160" y="4583159"/>
              <a:ext cx="0" cy="298441"/>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0" name="Straight Connector 109"/>
            <p:cNvSpPr/>
            <p:nvPr/>
          </p:nvSpPr>
          <p:spPr>
            <a:xfrm>
              <a:off x="7391160" y="4881600"/>
              <a:ext cx="0" cy="298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1" name="Straight Connector 110"/>
            <p:cNvSpPr/>
            <p:nvPr/>
          </p:nvSpPr>
          <p:spPr>
            <a:xfrm>
              <a:off x="7391160" y="5180040"/>
              <a:ext cx="0" cy="298439"/>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2" name="Straight Connector 111"/>
            <p:cNvSpPr/>
            <p:nvPr/>
          </p:nvSpPr>
          <p:spPr>
            <a:xfrm>
              <a:off x="7391160" y="5478479"/>
              <a:ext cx="0" cy="298441"/>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3" name="Straight Connector 112"/>
            <p:cNvSpPr/>
            <p:nvPr/>
          </p:nvSpPr>
          <p:spPr>
            <a:xfrm>
              <a:off x="7391160" y="5776920"/>
              <a:ext cx="0" cy="298440"/>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4" name="Straight Connector 113"/>
            <p:cNvSpPr/>
            <p:nvPr/>
          </p:nvSpPr>
          <p:spPr>
            <a:xfrm>
              <a:off x="7391160" y="6075360"/>
              <a:ext cx="0" cy="298439"/>
            </a:xfrm>
            <a:prstGeom prst="line">
              <a:avLst/>
            </a:prstGeom>
            <a:noFill/>
            <a:ln>
              <a:noFill/>
              <a:prstDash val="solid"/>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pic>
        <p:nvPicPr>
          <p:cNvPr id="117" name="Content Placeholder 116">
            <a:hlinkClick r:id="rId3"/>
          </p:cNvPr>
          <p:cNvPicPr>
            <a:picLocks noGrp="1" noChangeAspect="1"/>
          </p:cNvPicPr>
          <p:nvPr>
            <p:ph idx="1"/>
          </p:nvPr>
        </p:nvPicPr>
        <p:blipFill>
          <a:blip r:embed="rId4">
            <a:lum/>
            <a:alphaModFix/>
          </a:blip>
          <a:srcRect/>
          <a:stretch>
            <a:fillRect/>
          </a:stretch>
        </p:blipFill>
        <p:spPr>
          <a:xfrm>
            <a:off x="7020272" y="1216403"/>
            <a:ext cx="1846064" cy="2713714"/>
          </a:xfrm>
          <a:prstGeom prst="rect">
            <a:avLst/>
          </a:prstGeom>
          <a:noFill/>
          <a:ln>
            <a:noFill/>
          </a:ln>
        </p:spPr>
      </p:pic>
    </p:spTree>
    <p:extLst>
      <p:ext uri="{BB962C8B-B14F-4D97-AF65-F5344CB8AC3E}">
        <p14:creationId xmlns:p14="http://schemas.microsoft.com/office/powerpoint/2010/main" val="2286125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Early example of ML success : Soybean disease classification (1970s)</a:t>
            </a:r>
          </a:p>
        </p:txBody>
      </p:sp>
      <p:sp>
        <p:nvSpPr>
          <p:cNvPr id="3" name="Content Placeholder 2"/>
          <p:cNvSpPr>
            <a:spLocks noGrp="1"/>
          </p:cNvSpPr>
          <p:nvPr>
            <p:ph idx="1"/>
          </p:nvPr>
        </p:nvSpPr>
        <p:spPr/>
        <p:txBody>
          <a:bodyPr>
            <a:normAutofit fontScale="92500" lnSpcReduction="20000"/>
          </a:bodyPr>
          <a:lstStyle/>
          <a:p>
            <a:r>
              <a:rPr lang="en-GB" dirty="0"/>
              <a:t>Used 300 carefully selected examples as training data</a:t>
            </a:r>
          </a:p>
          <a:p>
            <a:r>
              <a:rPr lang="en-GB" dirty="0"/>
              <a:t>Examples selected to be very different from each other</a:t>
            </a:r>
          </a:p>
          <a:p>
            <a:r>
              <a:rPr lang="en-GB" dirty="0" smtClean="0"/>
              <a:t>Automatically derived rules</a:t>
            </a:r>
          </a:p>
          <a:p>
            <a:r>
              <a:rPr lang="en-GB" dirty="0" smtClean="0"/>
              <a:t>Also a plant expert created rules</a:t>
            </a:r>
          </a:p>
          <a:p>
            <a:r>
              <a:rPr lang="en-GB" dirty="0" smtClean="0"/>
              <a:t>And the computer-generated rules performed better than the expert rules on the rest of the data – 97.5% for the machine vs. 72% for the expert rules</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31</a:t>
            </a:fld>
            <a:endParaRPr lang="en-GB" dirty="0"/>
          </a:p>
        </p:txBody>
      </p:sp>
    </p:spTree>
    <p:extLst>
      <p:ext uri="{BB962C8B-B14F-4D97-AF65-F5344CB8AC3E}">
        <p14:creationId xmlns:p14="http://schemas.microsoft.com/office/powerpoint/2010/main" val="3968668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439"/>
            <a:ext cx="8229600" cy="1143000"/>
          </a:xfrm>
        </p:spPr>
        <p:txBody>
          <a:bodyPr/>
          <a:lstStyle/>
          <a:p>
            <a:r>
              <a:rPr lang="en-GB" dirty="0" smtClean="0"/>
              <a:t>Two derived rules</a:t>
            </a:r>
            <a:endParaRPr lang="en-GB" dirty="0"/>
          </a:p>
        </p:txBody>
      </p:sp>
      <p:sp>
        <p:nvSpPr>
          <p:cNvPr id="3" name="Content Placeholder 2"/>
          <p:cNvSpPr>
            <a:spLocks noGrp="1"/>
          </p:cNvSpPr>
          <p:nvPr>
            <p:ph idx="1"/>
          </p:nvPr>
        </p:nvSpPr>
        <p:spPr/>
        <p:txBody>
          <a:bodyPr>
            <a:normAutofit/>
          </a:bodyPr>
          <a:lstStyle/>
          <a:p>
            <a:endParaRPr lang="en-GB" dirty="0" smtClean="0"/>
          </a:p>
          <a:p>
            <a:endParaRPr lang="en-GB" dirty="0"/>
          </a:p>
          <a:p>
            <a:endParaRPr lang="en-GB" dirty="0" smtClean="0"/>
          </a:p>
          <a:p>
            <a:endParaRPr lang="en-GB" dirty="0" smtClean="0"/>
          </a:p>
          <a:p>
            <a:endParaRPr lang="en-GB" dirty="0"/>
          </a:p>
          <a:p>
            <a:endParaRPr lang="en-GB" dirty="0" smtClean="0"/>
          </a:p>
          <a:p>
            <a:endParaRPr lang="en-GB" dirty="0" smtClean="0"/>
          </a:p>
          <a:p>
            <a:endParaRPr lang="en-GB" dirty="0"/>
          </a:p>
          <a:p>
            <a:endParaRPr lang="en-GB" dirty="0"/>
          </a:p>
          <a:p>
            <a:endParaRPr lang="en-GB" dirty="0" smtClean="0"/>
          </a:p>
          <a:p>
            <a:endParaRPr lang="en-GB" dirty="0" smtClean="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32</a:t>
            </a:fld>
            <a:endParaRPr lang="en-GB" dirty="0"/>
          </a:p>
        </p:txBody>
      </p:sp>
      <p:grpSp>
        <p:nvGrpSpPr>
          <p:cNvPr id="10" name="Group 9"/>
          <p:cNvGrpSpPr/>
          <p:nvPr/>
        </p:nvGrpSpPr>
        <p:grpSpPr>
          <a:xfrm>
            <a:off x="1739608" y="1124744"/>
            <a:ext cx="5664783" cy="2304256"/>
            <a:chOff x="1955337" y="1124744"/>
            <a:chExt cx="5664783" cy="2304256"/>
          </a:xfrm>
        </p:grpSpPr>
        <p:sp>
          <p:nvSpPr>
            <p:cNvPr id="11" name="Freeform 10"/>
            <p:cNvSpPr/>
            <p:nvPr/>
          </p:nvSpPr>
          <p:spPr>
            <a:xfrm>
              <a:off x="1955337" y="1124744"/>
              <a:ext cx="5639040" cy="179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If leaf condition is normal</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stem condition is abnormal</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stem cankers is below soil line</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canker lesion color is brown</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then</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diagnosis is </a:t>
              </a:r>
              <a:r>
                <a:rPr lang="en-US" sz="1800" b="1" i="0" u="none" strike="noStrike" baseline="0" dirty="0" err="1">
                  <a:ln>
                    <a:noFill/>
                  </a:ln>
                  <a:solidFill>
                    <a:srgbClr val="008000"/>
                  </a:solidFill>
                  <a:latin typeface="Courier New" pitchFamily="18"/>
                  <a:ea typeface="Gothic" pitchFamily="2"/>
                  <a:cs typeface="Lucidasans" pitchFamily="2"/>
                </a:rPr>
                <a:t>rhizoctonia</a:t>
              </a:r>
              <a:r>
                <a:rPr lang="en-US" sz="1800" b="1" i="0" u="none" strike="noStrike" baseline="0" dirty="0">
                  <a:ln>
                    <a:noFill/>
                  </a:ln>
                  <a:solidFill>
                    <a:srgbClr val="008000"/>
                  </a:solidFill>
                  <a:latin typeface="Courier New" pitchFamily="18"/>
                  <a:ea typeface="Gothic" pitchFamily="2"/>
                  <a:cs typeface="Lucidasans" pitchFamily="2"/>
                </a:rPr>
                <a:t> root rot</a:t>
              </a:r>
            </a:p>
          </p:txBody>
        </p:sp>
        <p:sp>
          <p:nvSpPr>
            <p:cNvPr id="12" name="Straight Connector 11"/>
            <p:cNvSpPr/>
            <p:nvPr/>
          </p:nvSpPr>
          <p:spPr>
            <a:xfrm>
              <a:off x="1981080" y="1635120"/>
              <a:ext cx="563904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 name="Straight Connector 12"/>
            <p:cNvSpPr/>
            <p:nvPr/>
          </p:nvSpPr>
          <p:spPr>
            <a:xfrm>
              <a:off x="1981080" y="3429000"/>
              <a:ext cx="563904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4" name="Straight Connector 13"/>
            <p:cNvSpPr/>
            <p:nvPr/>
          </p:nvSpPr>
          <p:spPr>
            <a:xfrm>
              <a:off x="1981080" y="1635120"/>
              <a:ext cx="0" cy="1793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5" name="Straight Connector 14"/>
            <p:cNvSpPr/>
            <p:nvPr/>
          </p:nvSpPr>
          <p:spPr>
            <a:xfrm>
              <a:off x="7620120" y="1635120"/>
              <a:ext cx="0" cy="1793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grpSp>
        <p:nvGrpSpPr>
          <p:cNvPr id="22" name="Group 21"/>
          <p:cNvGrpSpPr/>
          <p:nvPr/>
        </p:nvGrpSpPr>
        <p:grpSpPr>
          <a:xfrm>
            <a:off x="1752480" y="3140968"/>
            <a:ext cx="5639040" cy="1793880"/>
            <a:chOff x="1980000" y="3606120"/>
            <a:chExt cx="5639040" cy="1793880"/>
          </a:xfrm>
        </p:grpSpPr>
        <p:sp>
          <p:nvSpPr>
            <p:cNvPr id="23" name="Freeform 22"/>
            <p:cNvSpPr/>
            <p:nvPr/>
          </p:nvSpPr>
          <p:spPr>
            <a:xfrm>
              <a:off x="1980000" y="3606120"/>
              <a:ext cx="5639040" cy="179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If leaf malformation is absent</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stem condition is abnormal</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stem cankers is below soil line</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canker lesion color is brown</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then</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diagnosis is </a:t>
              </a:r>
              <a:r>
                <a:rPr lang="en-US" sz="1800" b="1" i="0" u="none" strike="noStrike" baseline="0" dirty="0" err="1">
                  <a:ln>
                    <a:noFill/>
                  </a:ln>
                  <a:solidFill>
                    <a:srgbClr val="008000"/>
                  </a:solidFill>
                  <a:latin typeface="Courier New" pitchFamily="18"/>
                  <a:ea typeface="Gothic" pitchFamily="2"/>
                  <a:cs typeface="Lucidasans" pitchFamily="2"/>
                </a:rPr>
                <a:t>rhizoctonia</a:t>
              </a:r>
              <a:r>
                <a:rPr lang="en-US" sz="1800" b="1" i="0" u="none" strike="noStrike" baseline="0" dirty="0">
                  <a:ln>
                    <a:noFill/>
                  </a:ln>
                  <a:solidFill>
                    <a:srgbClr val="008000"/>
                  </a:solidFill>
                  <a:latin typeface="Courier New" pitchFamily="18"/>
                  <a:ea typeface="Gothic" pitchFamily="2"/>
                  <a:cs typeface="Lucidasans" pitchFamily="2"/>
                </a:rPr>
                <a:t> root rot</a:t>
              </a:r>
            </a:p>
          </p:txBody>
        </p:sp>
        <p:sp>
          <p:nvSpPr>
            <p:cNvPr id="24" name="Straight Connector 23"/>
            <p:cNvSpPr/>
            <p:nvPr/>
          </p:nvSpPr>
          <p:spPr>
            <a:xfrm>
              <a:off x="1980000" y="3606120"/>
              <a:ext cx="563904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5" name="Straight Connector 24"/>
            <p:cNvSpPr/>
            <p:nvPr/>
          </p:nvSpPr>
          <p:spPr>
            <a:xfrm>
              <a:off x="1980000" y="5400000"/>
              <a:ext cx="563904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6" name="Straight Connector 25"/>
            <p:cNvSpPr/>
            <p:nvPr/>
          </p:nvSpPr>
          <p:spPr>
            <a:xfrm>
              <a:off x="1980000" y="3606120"/>
              <a:ext cx="0" cy="1793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7" name="Straight Connector 26"/>
            <p:cNvSpPr/>
            <p:nvPr/>
          </p:nvSpPr>
          <p:spPr>
            <a:xfrm>
              <a:off x="7619040" y="3606120"/>
              <a:ext cx="0" cy="1793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2904779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439"/>
            <a:ext cx="8229600" cy="1143000"/>
          </a:xfrm>
        </p:spPr>
        <p:txBody>
          <a:bodyPr/>
          <a:lstStyle/>
          <a:p>
            <a:r>
              <a:rPr lang="en-GB" dirty="0" smtClean="0"/>
              <a:t>Two derived rules</a:t>
            </a:r>
            <a:endParaRPr lang="en-GB" dirty="0"/>
          </a:p>
        </p:txBody>
      </p:sp>
      <p:sp>
        <p:nvSpPr>
          <p:cNvPr id="3" name="Content Placeholder 2"/>
          <p:cNvSpPr>
            <a:spLocks noGrp="1"/>
          </p:cNvSpPr>
          <p:nvPr>
            <p:ph idx="1"/>
          </p:nvPr>
        </p:nvSpPr>
        <p:spPr/>
        <p:txBody>
          <a:bodyPr>
            <a:normAutofit fontScale="62500" lnSpcReduction="20000"/>
          </a:bodyPr>
          <a:lstStyle/>
          <a:p>
            <a:endParaRPr lang="en-GB" dirty="0" smtClean="0"/>
          </a:p>
          <a:p>
            <a:endParaRPr lang="en-GB" dirty="0"/>
          </a:p>
          <a:p>
            <a:endParaRPr lang="en-GB" dirty="0" smtClean="0"/>
          </a:p>
          <a:p>
            <a:endParaRPr lang="en-GB" dirty="0" smtClean="0"/>
          </a:p>
          <a:p>
            <a:endParaRPr lang="en-GB" dirty="0"/>
          </a:p>
          <a:p>
            <a:endParaRPr lang="en-GB" dirty="0" smtClean="0"/>
          </a:p>
          <a:p>
            <a:endParaRPr lang="en-GB" dirty="0" smtClean="0"/>
          </a:p>
          <a:p>
            <a:endParaRPr lang="en-GB" dirty="0"/>
          </a:p>
          <a:p>
            <a:endParaRPr lang="en-GB" dirty="0"/>
          </a:p>
          <a:p>
            <a:endParaRPr lang="en-GB" dirty="0" smtClean="0"/>
          </a:p>
          <a:p>
            <a:r>
              <a:rPr lang="en-GB" dirty="0" smtClean="0"/>
              <a:t>But</a:t>
            </a:r>
          </a:p>
          <a:p>
            <a:pPr lvl="1"/>
            <a:r>
              <a:rPr lang="en-GB" dirty="0" smtClean="0"/>
              <a:t>If Leaf condition is normal then Leaf malformation must be absent</a:t>
            </a:r>
          </a:p>
          <a:p>
            <a:pPr lvl="1"/>
            <a:r>
              <a:rPr lang="en-GB" dirty="0" smtClean="0"/>
              <a:t>So Leaf malformation is a special case of Leaf abnormality</a:t>
            </a:r>
          </a:p>
          <a:p>
            <a:pPr lvl="1"/>
            <a:r>
              <a:rPr lang="en-GB" dirty="0" smtClean="0"/>
              <a:t>So second rule only applies of there is a different Leaf abnormality</a:t>
            </a:r>
          </a:p>
          <a:p>
            <a:pPr lvl="1"/>
            <a:r>
              <a:rPr lang="en-GB" dirty="0" smtClean="0"/>
              <a:t>Not obvious!</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33</a:t>
            </a:fld>
            <a:endParaRPr lang="en-GB" dirty="0"/>
          </a:p>
        </p:txBody>
      </p:sp>
      <p:grpSp>
        <p:nvGrpSpPr>
          <p:cNvPr id="10" name="Group 9"/>
          <p:cNvGrpSpPr/>
          <p:nvPr/>
        </p:nvGrpSpPr>
        <p:grpSpPr>
          <a:xfrm>
            <a:off x="1739608" y="1124744"/>
            <a:ext cx="5664783" cy="2304256"/>
            <a:chOff x="1955337" y="1124744"/>
            <a:chExt cx="5664783" cy="2304256"/>
          </a:xfrm>
        </p:grpSpPr>
        <p:sp>
          <p:nvSpPr>
            <p:cNvPr id="11" name="Freeform 10"/>
            <p:cNvSpPr/>
            <p:nvPr/>
          </p:nvSpPr>
          <p:spPr>
            <a:xfrm>
              <a:off x="1955337" y="1124744"/>
              <a:ext cx="5639040" cy="179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If leaf condition is normal</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stem condition is abnormal</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stem cankers is below soil line</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canker lesion color is brown</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then</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diagnosis is </a:t>
              </a:r>
              <a:r>
                <a:rPr lang="en-US" sz="1800" b="1" i="0" u="none" strike="noStrike" baseline="0" dirty="0" err="1">
                  <a:ln>
                    <a:noFill/>
                  </a:ln>
                  <a:solidFill>
                    <a:srgbClr val="008000"/>
                  </a:solidFill>
                  <a:latin typeface="Courier New" pitchFamily="18"/>
                  <a:ea typeface="Gothic" pitchFamily="2"/>
                  <a:cs typeface="Lucidasans" pitchFamily="2"/>
                </a:rPr>
                <a:t>rhizoctonia</a:t>
              </a:r>
              <a:r>
                <a:rPr lang="en-US" sz="1800" b="1" i="0" u="none" strike="noStrike" baseline="0" dirty="0">
                  <a:ln>
                    <a:noFill/>
                  </a:ln>
                  <a:solidFill>
                    <a:srgbClr val="008000"/>
                  </a:solidFill>
                  <a:latin typeface="Courier New" pitchFamily="18"/>
                  <a:ea typeface="Gothic" pitchFamily="2"/>
                  <a:cs typeface="Lucidasans" pitchFamily="2"/>
                </a:rPr>
                <a:t> root rot</a:t>
              </a:r>
            </a:p>
          </p:txBody>
        </p:sp>
        <p:sp>
          <p:nvSpPr>
            <p:cNvPr id="12" name="Straight Connector 11"/>
            <p:cNvSpPr/>
            <p:nvPr/>
          </p:nvSpPr>
          <p:spPr>
            <a:xfrm>
              <a:off x="1981080" y="1635120"/>
              <a:ext cx="563904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 name="Straight Connector 12"/>
            <p:cNvSpPr/>
            <p:nvPr/>
          </p:nvSpPr>
          <p:spPr>
            <a:xfrm>
              <a:off x="1981080" y="3429000"/>
              <a:ext cx="563904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4" name="Straight Connector 13"/>
            <p:cNvSpPr/>
            <p:nvPr/>
          </p:nvSpPr>
          <p:spPr>
            <a:xfrm>
              <a:off x="1981080" y="1635120"/>
              <a:ext cx="0" cy="1793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5" name="Straight Connector 14"/>
            <p:cNvSpPr/>
            <p:nvPr/>
          </p:nvSpPr>
          <p:spPr>
            <a:xfrm>
              <a:off x="7620120" y="1635120"/>
              <a:ext cx="0" cy="1793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grpSp>
        <p:nvGrpSpPr>
          <p:cNvPr id="22" name="Group 21"/>
          <p:cNvGrpSpPr/>
          <p:nvPr/>
        </p:nvGrpSpPr>
        <p:grpSpPr>
          <a:xfrm>
            <a:off x="1752480" y="3140968"/>
            <a:ext cx="5639040" cy="1793880"/>
            <a:chOff x="1980000" y="3606120"/>
            <a:chExt cx="5639040" cy="1793880"/>
          </a:xfrm>
        </p:grpSpPr>
        <p:sp>
          <p:nvSpPr>
            <p:cNvPr id="23" name="Freeform 22"/>
            <p:cNvSpPr/>
            <p:nvPr/>
          </p:nvSpPr>
          <p:spPr>
            <a:xfrm>
              <a:off x="1980000" y="3606120"/>
              <a:ext cx="5639040" cy="179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If leaf malformation is absent</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stem condition is abnormal</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stem cankers is below soil line</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and canker lesion color is brown</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008000"/>
                  </a:solidFill>
                  <a:latin typeface="Courier New" pitchFamily="18"/>
                  <a:ea typeface="Gothic" pitchFamily="2"/>
                  <a:cs typeface="Lucidasans" pitchFamily="2"/>
                </a:rPr>
                <a:t>then</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diagnosis is </a:t>
              </a:r>
              <a:r>
                <a:rPr lang="en-US" sz="1800" b="1" i="0" u="none" strike="noStrike" baseline="0" dirty="0" err="1">
                  <a:ln>
                    <a:noFill/>
                  </a:ln>
                  <a:solidFill>
                    <a:srgbClr val="008000"/>
                  </a:solidFill>
                  <a:latin typeface="Courier New" pitchFamily="18"/>
                  <a:ea typeface="Gothic" pitchFamily="2"/>
                  <a:cs typeface="Lucidasans" pitchFamily="2"/>
                </a:rPr>
                <a:t>rhizoctonia</a:t>
              </a:r>
              <a:r>
                <a:rPr lang="en-US" sz="1800" b="1" i="0" u="none" strike="noStrike" baseline="0" dirty="0">
                  <a:ln>
                    <a:noFill/>
                  </a:ln>
                  <a:solidFill>
                    <a:srgbClr val="008000"/>
                  </a:solidFill>
                  <a:latin typeface="Courier New" pitchFamily="18"/>
                  <a:ea typeface="Gothic" pitchFamily="2"/>
                  <a:cs typeface="Lucidasans" pitchFamily="2"/>
                </a:rPr>
                <a:t> root rot</a:t>
              </a:r>
            </a:p>
          </p:txBody>
        </p:sp>
        <p:sp>
          <p:nvSpPr>
            <p:cNvPr id="24" name="Straight Connector 23"/>
            <p:cNvSpPr/>
            <p:nvPr/>
          </p:nvSpPr>
          <p:spPr>
            <a:xfrm>
              <a:off x="1980000" y="3606120"/>
              <a:ext cx="563904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5" name="Straight Connector 24"/>
            <p:cNvSpPr/>
            <p:nvPr/>
          </p:nvSpPr>
          <p:spPr>
            <a:xfrm>
              <a:off x="1980000" y="5400000"/>
              <a:ext cx="563904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6" name="Straight Connector 25"/>
            <p:cNvSpPr/>
            <p:nvPr/>
          </p:nvSpPr>
          <p:spPr>
            <a:xfrm>
              <a:off x="1980000" y="3606120"/>
              <a:ext cx="0" cy="1793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7" name="Straight Connector 26"/>
            <p:cNvSpPr/>
            <p:nvPr/>
          </p:nvSpPr>
          <p:spPr>
            <a:xfrm>
              <a:off x="7619040" y="3606120"/>
              <a:ext cx="0" cy="179388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3142877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792"/>
            <a:ext cx="8229600" cy="1143000"/>
          </a:xfrm>
        </p:spPr>
        <p:txBody>
          <a:bodyPr>
            <a:normAutofit/>
          </a:bodyPr>
          <a:lstStyle/>
          <a:p>
            <a:r>
              <a:rPr lang="en-GB" dirty="0"/>
              <a:t>C</a:t>
            </a:r>
            <a:r>
              <a:rPr lang="en-GB" dirty="0" smtClean="0"/>
              <a:t>lassifying iris flowers – clustering</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34</a:t>
            </a:fld>
            <a:endParaRPr lang="en-GB" dirty="0"/>
          </a:p>
        </p:txBody>
      </p:sp>
      <p:pic>
        <p:nvPicPr>
          <p:cNvPr id="7" name="Content Placeholder 6">
            <a:hlinkClick r:id="rId3"/>
          </p:cNvPr>
          <p:cNvPicPr>
            <a:picLocks noGrp="1" noChangeAspect="1"/>
          </p:cNvPicPr>
          <p:nvPr>
            <p:ph idx="1"/>
          </p:nvPr>
        </p:nvPicPr>
        <p:blipFill>
          <a:blip r:embed="rId4">
            <a:lum/>
            <a:alphaModFix/>
          </a:blip>
          <a:srcRect/>
          <a:stretch>
            <a:fillRect/>
          </a:stretch>
        </p:blipFill>
        <p:spPr>
          <a:xfrm>
            <a:off x="7424831" y="1549952"/>
            <a:ext cx="1631555" cy="2031340"/>
          </a:xfrm>
          <a:prstGeom prst="rect">
            <a:avLst/>
          </a:prstGeom>
          <a:noFill/>
          <a:ln>
            <a:noFill/>
          </a:ln>
        </p:spPr>
      </p:pic>
      <p:grpSp>
        <p:nvGrpSpPr>
          <p:cNvPr id="8" name="Group 7"/>
          <p:cNvGrpSpPr/>
          <p:nvPr/>
        </p:nvGrpSpPr>
        <p:grpSpPr>
          <a:xfrm>
            <a:off x="-76319" y="1214792"/>
            <a:ext cx="7467479" cy="3349800"/>
            <a:chOff x="0" y="1398600"/>
            <a:chExt cx="7467479" cy="3349800"/>
          </a:xfrm>
        </p:grpSpPr>
        <p:sp>
          <p:nvSpPr>
            <p:cNvPr id="10" name="Freeform 9"/>
            <p:cNvSpPr/>
            <p:nvPr/>
          </p:nvSpPr>
          <p:spPr>
            <a:xfrm>
              <a:off x="4711680" y="441324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 name="Freeform 10"/>
            <p:cNvSpPr/>
            <p:nvPr/>
          </p:nvSpPr>
          <p:spPr>
            <a:xfrm>
              <a:off x="3378240" y="441324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2" name="Freeform 11"/>
            <p:cNvSpPr/>
            <p:nvPr/>
          </p:nvSpPr>
          <p:spPr>
            <a:xfrm>
              <a:off x="2044440" y="441324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 name="Freeform 12"/>
            <p:cNvSpPr/>
            <p:nvPr/>
          </p:nvSpPr>
          <p:spPr>
            <a:xfrm>
              <a:off x="627120" y="441324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4" name="Freeform 13"/>
            <p:cNvSpPr/>
            <p:nvPr/>
          </p:nvSpPr>
          <p:spPr>
            <a:xfrm>
              <a:off x="0" y="441324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6" name="Freeform 15"/>
            <p:cNvSpPr/>
            <p:nvPr/>
          </p:nvSpPr>
          <p:spPr>
            <a:xfrm>
              <a:off x="4711680" y="340848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 name="Freeform 16"/>
            <p:cNvSpPr/>
            <p:nvPr/>
          </p:nvSpPr>
          <p:spPr>
            <a:xfrm>
              <a:off x="3378240" y="340848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8" name="Freeform 17"/>
            <p:cNvSpPr/>
            <p:nvPr/>
          </p:nvSpPr>
          <p:spPr>
            <a:xfrm>
              <a:off x="2044440" y="340848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9" name="Freeform 18"/>
            <p:cNvSpPr/>
            <p:nvPr/>
          </p:nvSpPr>
          <p:spPr>
            <a:xfrm>
              <a:off x="627120" y="340848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0" name="Freeform 19"/>
            <p:cNvSpPr/>
            <p:nvPr/>
          </p:nvSpPr>
          <p:spPr>
            <a:xfrm>
              <a:off x="0" y="340848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2" name="Freeform 21"/>
            <p:cNvSpPr/>
            <p:nvPr/>
          </p:nvSpPr>
          <p:spPr>
            <a:xfrm>
              <a:off x="4711680" y="240372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3" name="Freeform 22"/>
            <p:cNvSpPr/>
            <p:nvPr/>
          </p:nvSpPr>
          <p:spPr>
            <a:xfrm>
              <a:off x="3378240" y="240372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4" name="Freeform 23"/>
            <p:cNvSpPr/>
            <p:nvPr/>
          </p:nvSpPr>
          <p:spPr>
            <a:xfrm>
              <a:off x="2044440" y="240372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5" name="Freeform 24"/>
            <p:cNvSpPr/>
            <p:nvPr/>
          </p:nvSpPr>
          <p:spPr>
            <a:xfrm>
              <a:off x="627120" y="240372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6" name="Freeform 25"/>
            <p:cNvSpPr/>
            <p:nvPr/>
          </p:nvSpPr>
          <p:spPr>
            <a:xfrm>
              <a:off x="0" y="240372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8" name="Freeform 27"/>
            <p:cNvSpPr/>
            <p:nvPr/>
          </p:nvSpPr>
          <p:spPr>
            <a:xfrm>
              <a:off x="4711680" y="407844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1.9</a:t>
              </a:r>
            </a:p>
          </p:txBody>
        </p:sp>
        <p:sp>
          <p:nvSpPr>
            <p:cNvPr id="29" name="Freeform 28"/>
            <p:cNvSpPr/>
            <p:nvPr/>
          </p:nvSpPr>
          <p:spPr>
            <a:xfrm>
              <a:off x="3378240" y="407844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30" name="Freeform 29"/>
            <p:cNvSpPr/>
            <p:nvPr/>
          </p:nvSpPr>
          <p:spPr>
            <a:xfrm>
              <a:off x="2044440" y="407844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2.7</a:t>
              </a:r>
            </a:p>
          </p:txBody>
        </p:sp>
        <p:sp>
          <p:nvSpPr>
            <p:cNvPr id="31" name="Freeform 30"/>
            <p:cNvSpPr/>
            <p:nvPr/>
          </p:nvSpPr>
          <p:spPr>
            <a:xfrm>
              <a:off x="627120" y="407844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5.8</a:t>
              </a:r>
            </a:p>
          </p:txBody>
        </p:sp>
        <p:sp>
          <p:nvSpPr>
            <p:cNvPr id="32" name="Freeform 31"/>
            <p:cNvSpPr/>
            <p:nvPr/>
          </p:nvSpPr>
          <p:spPr>
            <a:xfrm>
              <a:off x="0" y="407844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102</a:t>
              </a:r>
            </a:p>
          </p:txBody>
        </p:sp>
        <p:sp>
          <p:nvSpPr>
            <p:cNvPr id="33" name="Freeform 32"/>
            <p:cNvSpPr/>
            <p:nvPr/>
          </p:nvSpPr>
          <p:spPr>
            <a:xfrm>
              <a:off x="0" y="374328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101</a:t>
              </a:r>
            </a:p>
          </p:txBody>
        </p:sp>
        <p:sp>
          <p:nvSpPr>
            <p:cNvPr id="34" name="Freeform 33"/>
            <p:cNvSpPr/>
            <p:nvPr/>
          </p:nvSpPr>
          <p:spPr>
            <a:xfrm>
              <a:off x="0" y="3073679"/>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52</a:t>
              </a:r>
            </a:p>
          </p:txBody>
        </p:sp>
        <p:sp>
          <p:nvSpPr>
            <p:cNvPr id="35" name="Freeform 34"/>
            <p:cNvSpPr/>
            <p:nvPr/>
          </p:nvSpPr>
          <p:spPr>
            <a:xfrm>
              <a:off x="0" y="2738519"/>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36" name="Freeform 35"/>
            <p:cNvSpPr/>
            <p:nvPr/>
          </p:nvSpPr>
          <p:spPr>
            <a:xfrm>
              <a:off x="0" y="206856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37" name="Freeform 36"/>
            <p:cNvSpPr/>
            <p:nvPr/>
          </p:nvSpPr>
          <p:spPr>
            <a:xfrm>
              <a:off x="0" y="173376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a:t>
              </a:r>
            </a:p>
          </p:txBody>
        </p:sp>
        <p:sp>
          <p:nvSpPr>
            <p:cNvPr id="38" name="Freeform 37"/>
            <p:cNvSpPr/>
            <p:nvPr/>
          </p:nvSpPr>
          <p:spPr>
            <a:xfrm>
              <a:off x="0" y="139860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0" name="Freeform 39"/>
            <p:cNvSpPr/>
            <p:nvPr/>
          </p:nvSpPr>
          <p:spPr>
            <a:xfrm>
              <a:off x="4711680" y="374328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2.5</a:t>
              </a:r>
            </a:p>
          </p:txBody>
        </p:sp>
        <p:sp>
          <p:nvSpPr>
            <p:cNvPr id="41" name="Freeform 40"/>
            <p:cNvSpPr/>
            <p:nvPr/>
          </p:nvSpPr>
          <p:spPr>
            <a:xfrm>
              <a:off x="3378240" y="374328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6.0</a:t>
              </a:r>
            </a:p>
          </p:txBody>
        </p:sp>
        <p:sp>
          <p:nvSpPr>
            <p:cNvPr id="42" name="Freeform 41"/>
            <p:cNvSpPr/>
            <p:nvPr/>
          </p:nvSpPr>
          <p:spPr>
            <a:xfrm>
              <a:off x="2044440" y="374328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3.3</a:t>
              </a:r>
            </a:p>
          </p:txBody>
        </p:sp>
        <p:sp>
          <p:nvSpPr>
            <p:cNvPr id="43" name="Freeform 42"/>
            <p:cNvSpPr/>
            <p:nvPr/>
          </p:nvSpPr>
          <p:spPr>
            <a:xfrm>
              <a:off x="627120" y="374328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6.3</a:t>
              </a:r>
            </a:p>
          </p:txBody>
        </p:sp>
        <p:sp>
          <p:nvSpPr>
            <p:cNvPr id="45" name="Freeform 44"/>
            <p:cNvSpPr/>
            <p:nvPr/>
          </p:nvSpPr>
          <p:spPr>
            <a:xfrm>
              <a:off x="4711680" y="3073679"/>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1.5</a:t>
              </a:r>
            </a:p>
          </p:txBody>
        </p:sp>
        <p:sp>
          <p:nvSpPr>
            <p:cNvPr id="46" name="Freeform 45"/>
            <p:cNvSpPr/>
            <p:nvPr/>
          </p:nvSpPr>
          <p:spPr>
            <a:xfrm>
              <a:off x="3378240" y="3073679"/>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4.5</a:t>
              </a:r>
            </a:p>
          </p:txBody>
        </p:sp>
        <p:sp>
          <p:nvSpPr>
            <p:cNvPr id="47" name="Freeform 46"/>
            <p:cNvSpPr/>
            <p:nvPr/>
          </p:nvSpPr>
          <p:spPr>
            <a:xfrm>
              <a:off x="2044440" y="3073679"/>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48" name="Freeform 47"/>
            <p:cNvSpPr/>
            <p:nvPr/>
          </p:nvSpPr>
          <p:spPr>
            <a:xfrm>
              <a:off x="627120" y="3073679"/>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6.4</a:t>
              </a:r>
            </a:p>
          </p:txBody>
        </p:sp>
        <p:sp>
          <p:nvSpPr>
            <p:cNvPr id="50" name="Freeform 49"/>
            <p:cNvSpPr/>
            <p:nvPr/>
          </p:nvSpPr>
          <p:spPr>
            <a:xfrm>
              <a:off x="4711680" y="2738519"/>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51" name="Freeform 50"/>
            <p:cNvSpPr/>
            <p:nvPr/>
          </p:nvSpPr>
          <p:spPr>
            <a:xfrm>
              <a:off x="3378240" y="2738519"/>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4.7</a:t>
              </a:r>
            </a:p>
          </p:txBody>
        </p:sp>
        <p:sp>
          <p:nvSpPr>
            <p:cNvPr id="52" name="Freeform 51"/>
            <p:cNvSpPr/>
            <p:nvPr/>
          </p:nvSpPr>
          <p:spPr>
            <a:xfrm>
              <a:off x="2044440" y="2738519"/>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53" name="Freeform 52"/>
            <p:cNvSpPr/>
            <p:nvPr/>
          </p:nvSpPr>
          <p:spPr>
            <a:xfrm>
              <a:off x="627120" y="2738519"/>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7.0</a:t>
              </a:r>
            </a:p>
          </p:txBody>
        </p:sp>
        <p:sp>
          <p:nvSpPr>
            <p:cNvPr id="55" name="Freeform 54"/>
            <p:cNvSpPr/>
            <p:nvPr/>
          </p:nvSpPr>
          <p:spPr>
            <a:xfrm>
              <a:off x="4711680" y="206856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0.2</a:t>
              </a:r>
            </a:p>
          </p:txBody>
        </p:sp>
        <p:sp>
          <p:nvSpPr>
            <p:cNvPr id="56" name="Freeform 55"/>
            <p:cNvSpPr/>
            <p:nvPr/>
          </p:nvSpPr>
          <p:spPr>
            <a:xfrm>
              <a:off x="3378240" y="206856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57" name="Freeform 56"/>
            <p:cNvSpPr/>
            <p:nvPr/>
          </p:nvSpPr>
          <p:spPr>
            <a:xfrm>
              <a:off x="2044440" y="206856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3.0</a:t>
              </a:r>
            </a:p>
          </p:txBody>
        </p:sp>
        <p:sp>
          <p:nvSpPr>
            <p:cNvPr id="58" name="Freeform 57"/>
            <p:cNvSpPr/>
            <p:nvPr/>
          </p:nvSpPr>
          <p:spPr>
            <a:xfrm>
              <a:off x="627120" y="206856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4.9</a:t>
              </a:r>
            </a:p>
          </p:txBody>
        </p:sp>
        <p:sp>
          <p:nvSpPr>
            <p:cNvPr id="60" name="Freeform 59"/>
            <p:cNvSpPr/>
            <p:nvPr/>
          </p:nvSpPr>
          <p:spPr>
            <a:xfrm>
              <a:off x="4711680" y="173376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0.2</a:t>
              </a:r>
            </a:p>
          </p:txBody>
        </p:sp>
        <p:sp>
          <p:nvSpPr>
            <p:cNvPr id="61" name="Freeform 60"/>
            <p:cNvSpPr/>
            <p:nvPr/>
          </p:nvSpPr>
          <p:spPr>
            <a:xfrm>
              <a:off x="3378240" y="173376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62" name="Freeform 61"/>
            <p:cNvSpPr/>
            <p:nvPr/>
          </p:nvSpPr>
          <p:spPr>
            <a:xfrm>
              <a:off x="2044440" y="173376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3.5</a:t>
              </a:r>
            </a:p>
          </p:txBody>
        </p:sp>
        <p:sp>
          <p:nvSpPr>
            <p:cNvPr id="63" name="Freeform 62"/>
            <p:cNvSpPr/>
            <p:nvPr/>
          </p:nvSpPr>
          <p:spPr>
            <a:xfrm>
              <a:off x="627120" y="173376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64" name="Freeform 63"/>
            <p:cNvSpPr/>
            <p:nvPr/>
          </p:nvSpPr>
          <p:spPr>
            <a:xfrm>
              <a:off x="5956199" y="139860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Type</a:t>
              </a:r>
            </a:p>
          </p:txBody>
        </p:sp>
        <p:sp>
          <p:nvSpPr>
            <p:cNvPr id="65" name="Freeform 64"/>
            <p:cNvSpPr/>
            <p:nvPr/>
          </p:nvSpPr>
          <p:spPr>
            <a:xfrm>
              <a:off x="4711680" y="139860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Petal width</a:t>
              </a:r>
            </a:p>
          </p:txBody>
        </p:sp>
        <p:sp>
          <p:nvSpPr>
            <p:cNvPr id="66" name="Freeform 65"/>
            <p:cNvSpPr/>
            <p:nvPr/>
          </p:nvSpPr>
          <p:spPr>
            <a:xfrm>
              <a:off x="3378240" y="139860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Petal length</a:t>
              </a:r>
            </a:p>
          </p:txBody>
        </p:sp>
        <p:sp>
          <p:nvSpPr>
            <p:cNvPr id="67" name="Freeform 66"/>
            <p:cNvSpPr/>
            <p:nvPr/>
          </p:nvSpPr>
          <p:spPr>
            <a:xfrm>
              <a:off x="2044440" y="139860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Sepal width</a:t>
              </a:r>
            </a:p>
          </p:txBody>
        </p:sp>
        <p:sp>
          <p:nvSpPr>
            <p:cNvPr id="68" name="Freeform 67"/>
            <p:cNvSpPr/>
            <p:nvPr/>
          </p:nvSpPr>
          <p:spPr>
            <a:xfrm>
              <a:off x="627120" y="139860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Sepal length</a:t>
              </a:r>
            </a:p>
          </p:txBody>
        </p:sp>
        <p:sp>
          <p:nvSpPr>
            <p:cNvPr id="69" name="Straight Connector 68"/>
            <p:cNvSpPr/>
            <p:nvPr/>
          </p:nvSpPr>
          <p:spPr>
            <a:xfrm>
              <a:off x="7467479" y="139860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0" name="Straight Connector 69"/>
            <p:cNvSpPr/>
            <p:nvPr/>
          </p:nvSpPr>
          <p:spPr>
            <a:xfrm>
              <a:off x="7467479" y="173376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1" name="Straight Connector 70"/>
            <p:cNvSpPr/>
            <p:nvPr/>
          </p:nvSpPr>
          <p:spPr>
            <a:xfrm>
              <a:off x="7467479" y="206856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2" name="Straight Connector 71"/>
            <p:cNvSpPr/>
            <p:nvPr/>
          </p:nvSpPr>
          <p:spPr>
            <a:xfrm>
              <a:off x="7467479" y="2403720"/>
              <a:ext cx="0" cy="334799"/>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3" name="Straight Connector 72"/>
            <p:cNvSpPr/>
            <p:nvPr/>
          </p:nvSpPr>
          <p:spPr>
            <a:xfrm>
              <a:off x="7467479" y="2738519"/>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4" name="Straight Connector 73"/>
            <p:cNvSpPr/>
            <p:nvPr/>
          </p:nvSpPr>
          <p:spPr>
            <a:xfrm>
              <a:off x="7467479" y="3073679"/>
              <a:ext cx="0" cy="334801"/>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5" name="Straight Connector 74"/>
            <p:cNvSpPr/>
            <p:nvPr/>
          </p:nvSpPr>
          <p:spPr>
            <a:xfrm>
              <a:off x="7467479" y="340848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6" name="Straight Connector 75"/>
            <p:cNvSpPr/>
            <p:nvPr/>
          </p:nvSpPr>
          <p:spPr>
            <a:xfrm>
              <a:off x="7467479" y="374328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7" name="Straight Connector 76"/>
            <p:cNvSpPr/>
            <p:nvPr/>
          </p:nvSpPr>
          <p:spPr>
            <a:xfrm>
              <a:off x="7467479" y="407844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8" name="Straight Connector 77"/>
            <p:cNvSpPr/>
            <p:nvPr/>
          </p:nvSpPr>
          <p:spPr>
            <a:xfrm>
              <a:off x="7467479" y="441324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9" name="Straight Connector 78"/>
            <p:cNvSpPr/>
            <p:nvPr/>
          </p:nvSpPr>
          <p:spPr>
            <a:xfrm>
              <a:off x="627120" y="139860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0" name="Straight Connector 79"/>
            <p:cNvSpPr/>
            <p:nvPr/>
          </p:nvSpPr>
          <p:spPr>
            <a:xfrm>
              <a:off x="0" y="1398600"/>
              <a:ext cx="62712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1" name="Straight Connector 80"/>
            <p:cNvSpPr/>
            <p:nvPr/>
          </p:nvSpPr>
          <p:spPr>
            <a:xfrm>
              <a:off x="0" y="139860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2" name="Straight Connector 81"/>
            <p:cNvSpPr/>
            <p:nvPr/>
          </p:nvSpPr>
          <p:spPr>
            <a:xfrm>
              <a:off x="627120" y="474840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3" name="Straight Connector 82"/>
            <p:cNvSpPr/>
            <p:nvPr/>
          </p:nvSpPr>
          <p:spPr>
            <a:xfrm>
              <a:off x="0" y="4748400"/>
              <a:ext cx="62712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4" name="Straight Connector 83"/>
            <p:cNvSpPr/>
            <p:nvPr/>
          </p:nvSpPr>
          <p:spPr>
            <a:xfrm>
              <a:off x="0" y="173376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5" name="Straight Connector 84"/>
            <p:cNvSpPr/>
            <p:nvPr/>
          </p:nvSpPr>
          <p:spPr>
            <a:xfrm>
              <a:off x="0" y="206856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6" name="Straight Connector 85"/>
            <p:cNvSpPr/>
            <p:nvPr/>
          </p:nvSpPr>
          <p:spPr>
            <a:xfrm>
              <a:off x="0" y="2403720"/>
              <a:ext cx="0" cy="334799"/>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7" name="Straight Connector 86"/>
            <p:cNvSpPr/>
            <p:nvPr/>
          </p:nvSpPr>
          <p:spPr>
            <a:xfrm>
              <a:off x="0" y="2738519"/>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8" name="Straight Connector 87"/>
            <p:cNvSpPr/>
            <p:nvPr/>
          </p:nvSpPr>
          <p:spPr>
            <a:xfrm>
              <a:off x="0" y="3073679"/>
              <a:ext cx="0" cy="334801"/>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9" name="Straight Connector 88"/>
            <p:cNvSpPr/>
            <p:nvPr/>
          </p:nvSpPr>
          <p:spPr>
            <a:xfrm>
              <a:off x="0" y="340848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0" name="Straight Connector 89"/>
            <p:cNvSpPr/>
            <p:nvPr/>
          </p:nvSpPr>
          <p:spPr>
            <a:xfrm>
              <a:off x="0" y="374328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1" name="Straight Connector 90"/>
            <p:cNvSpPr/>
            <p:nvPr/>
          </p:nvSpPr>
          <p:spPr>
            <a:xfrm>
              <a:off x="0" y="407844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2" name="Straight Connector 91"/>
            <p:cNvSpPr/>
            <p:nvPr/>
          </p:nvSpPr>
          <p:spPr>
            <a:xfrm>
              <a:off x="0" y="441324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3" name="Straight Connector 92"/>
            <p:cNvSpPr/>
            <p:nvPr/>
          </p:nvSpPr>
          <p:spPr>
            <a:xfrm>
              <a:off x="627120" y="173376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
        <p:nvSpPr>
          <p:cNvPr id="3" name="TextBox 2"/>
          <p:cNvSpPr txBox="1"/>
          <p:nvPr/>
        </p:nvSpPr>
        <p:spPr>
          <a:xfrm>
            <a:off x="2483768" y="5301208"/>
            <a:ext cx="3749873" cy="523220"/>
          </a:xfrm>
          <a:prstGeom prst="rect">
            <a:avLst/>
          </a:prstGeom>
          <a:noFill/>
        </p:spPr>
        <p:txBody>
          <a:bodyPr wrap="none" rtlCol="0">
            <a:spAutoFit/>
          </a:bodyPr>
          <a:lstStyle/>
          <a:p>
            <a:r>
              <a:rPr lang="en-GB" sz="2800" dirty="0" smtClean="0"/>
              <a:t>“Unsupervised” learning</a:t>
            </a:r>
            <a:endParaRPr lang="en-GB" sz="2800" dirty="0"/>
          </a:p>
        </p:txBody>
      </p:sp>
    </p:spTree>
    <p:extLst>
      <p:ext uri="{BB962C8B-B14F-4D97-AF65-F5344CB8AC3E}">
        <p14:creationId xmlns:p14="http://schemas.microsoft.com/office/powerpoint/2010/main" val="3552385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lnSpcReduction="10000"/>
          </a:bodyPr>
          <a:lstStyle/>
          <a:p>
            <a:r>
              <a:rPr lang="en-GB" dirty="0" smtClean="0"/>
              <a:t>So </a:t>
            </a:r>
            <a:r>
              <a:rPr lang="en-GB" dirty="0" smtClean="0"/>
              <a:t>far - these were </a:t>
            </a:r>
            <a:r>
              <a:rPr lang="en-GB" dirty="0" smtClean="0">
                <a:solidFill>
                  <a:srgbClr val="0070C0"/>
                </a:solidFill>
              </a:rPr>
              <a:t>classifications </a:t>
            </a:r>
          </a:p>
          <a:p>
            <a:pPr lvl="1"/>
            <a:r>
              <a:rPr lang="en-GB" dirty="0" smtClean="0"/>
              <a:t>Weather problem – play?  yes / no</a:t>
            </a:r>
          </a:p>
          <a:p>
            <a:pPr lvl="1"/>
            <a:r>
              <a:rPr lang="en-GB" dirty="0" smtClean="0"/>
              <a:t>Contact lens – hard / soft / none</a:t>
            </a:r>
          </a:p>
          <a:p>
            <a:pPr lvl="1"/>
            <a:r>
              <a:rPr lang="en-GB" dirty="0" smtClean="0"/>
              <a:t>Iris type -  </a:t>
            </a:r>
            <a:r>
              <a:rPr lang="en-GB" dirty="0" err="1" smtClean="0"/>
              <a:t>Setosa</a:t>
            </a:r>
            <a:r>
              <a:rPr lang="en-GB" dirty="0"/>
              <a:t>; </a:t>
            </a:r>
            <a:r>
              <a:rPr lang="en-GB" dirty="0" smtClean="0"/>
              <a:t>Versicolor /  </a:t>
            </a:r>
            <a:r>
              <a:rPr lang="en-GB" dirty="0" err="1" smtClean="0"/>
              <a:t>Virginica</a:t>
            </a:r>
            <a:endParaRPr lang="en-GB" dirty="0" smtClean="0"/>
          </a:p>
          <a:p>
            <a:pPr lvl="1"/>
            <a:r>
              <a:rPr lang="en-GB" dirty="0" smtClean="0"/>
              <a:t>Labour negotiation  outcomes - good / bad</a:t>
            </a:r>
          </a:p>
          <a:p>
            <a:pPr lvl="1"/>
            <a:r>
              <a:rPr lang="en-GB" dirty="0" smtClean="0"/>
              <a:t>Soybean diseases – normal / root rot (</a:t>
            </a:r>
            <a:r>
              <a:rPr lang="en-GB" dirty="0" err="1" smtClean="0"/>
              <a:t>etc</a:t>
            </a:r>
            <a:r>
              <a:rPr lang="en-GB" dirty="0" smtClean="0"/>
              <a:t>)</a:t>
            </a:r>
          </a:p>
          <a:p>
            <a:pPr lvl="1"/>
            <a:r>
              <a:rPr lang="en-GB" dirty="0" smtClean="0"/>
              <a:t>All predict </a:t>
            </a:r>
            <a:r>
              <a:rPr lang="en-GB" dirty="0" smtClean="0">
                <a:solidFill>
                  <a:schemeClr val="accent1"/>
                </a:solidFill>
              </a:rPr>
              <a:t>categories</a:t>
            </a:r>
            <a:endParaRPr lang="en-GB" dirty="0" smtClean="0"/>
          </a:p>
          <a:p>
            <a:pPr lvl="2"/>
            <a:r>
              <a:rPr lang="en-GB" smtClean="0"/>
              <a:t>Non-class attributes</a:t>
            </a:r>
            <a:r>
              <a:rPr lang="en-GB" smtClean="0"/>
              <a:t> </a:t>
            </a:r>
            <a:r>
              <a:rPr lang="en-GB" dirty="0" smtClean="0"/>
              <a:t>may be numbers</a:t>
            </a:r>
          </a:p>
          <a:p>
            <a:r>
              <a:rPr lang="en-GB" dirty="0" smtClean="0"/>
              <a:t>What </a:t>
            </a:r>
            <a:r>
              <a:rPr lang="en-GB" dirty="0" smtClean="0"/>
              <a:t>if we’re trying to predict a </a:t>
            </a:r>
            <a:r>
              <a:rPr lang="en-GB" dirty="0" smtClean="0">
                <a:solidFill>
                  <a:srgbClr val="0070C0"/>
                </a:solidFill>
              </a:rPr>
              <a:t>number</a:t>
            </a:r>
            <a:r>
              <a:rPr lang="en-GB" dirty="0" smtClean="0"/>
              <a:t>?</a:t>
            </a:r>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35</a:t>
            </a:fld>
            <a:endParaRPr lang="en-GB" dirty="0"/>
          </a:p>
        </p:txBody>
      </p:sp>
    </p:spTree>
    <p:extLst>
      <p:ext uri="{BB962C8B-B14F-4D97-AF65-F5344CB8AC3E}">
        <p14:creationId xmlns:p14="http://schemas.microsoft.com/office/powerpoint/2010/main" val="3040340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GB" sz="3600" dirty="0" smtClean="0"/>
              <a:t>Numeric predictions: predicting CPU performance PRP</a:t>
            </a:r>
            <a:endParaRPr lang="en-GB" sz="3600" dirty="0"/>
          </a:p>
        </p:txBody>
      </p:sp>
      <p:sp>
        <p:nvSpPr>
          <p:cNvPr id="3" name="Content Placeholder 2"/>
          <p:cNvSpPr>
            <a:spLocks noGrp="1"/>
          </p:cNvSpPr>
          <p:nvPr>
            <p:ph idx="1"/>
          </p:nvPr>
        </p:nvSpPr>
        <p:spPr>
          <a:xfrm>
            <a:off x="457200" y="952646"/>
            <a:ext cx="8229600" cy="4525963"/>
          </a:xfrm>
        </p:spPr>
        <p:txBody>
          <a:bodyPr>
            <a:normAutofit/>
          </a:bodyPr>
          <a:lstStyle/>
          <a:p>
            <a:r>
              <a:rPr lang="en-GB" dirty="0" smtClean="0"/>
              <a:t>209 different computer configurations</a:t>
            </a:r>
          </a:p>
          <a:p>
            <a:endParaRPr lang="en-GB" dirty="0"/>
          </a:p>
          <a:p>
            <a:endParaRPr lang="en-GB" dirty="0" smtClean="0"/>
          </a:p>
          <a:p>
            <a:endParaRPr lang="en-GB" dirty="0"/>
          </a:p>
          <a:p>
            <a:endParaRPr lang="en-GB" dirty="0" smtClean="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36</a:t>
            </a:fld>
            <a:endParaRPr lang="en-GB" dirty="0"/>
          </a:p>
        </p:txBody>
      </p:sp>
      <p:grpSp>
        <p:nvGrpSpPr>
          <p:cNvPr id="7" name="Group 6"/>
          <p:cNvGrpSpPr/>
          <p:nvPr/>
        </p:nvGrpSpPr>
        <p:grpSpPr>
          <a:xfrm>
            <a:off x="385558" y="1666383"/>
            <a:ext cx="8100000" cy="2589480"/>
            <a:chOff x="720000" y="1620000"/>
            <a:chExt cx="8100000" cy="2589480"/>
          </a:xfrm>
        </p:grpSpPr>
        <p:sp>
          <p:nvSpPr>
            <p:cNvPr id="8" name="Freeform 7"/>
            <p:cNvSpPr/>
            <p:nvPr/>
          </p:nvSpPr>
          <p:spPr>
            <a:xfrm>
              <a:off x="6262560" y="3874320"/>
              <a:ext cx="1162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a:t>
              </a:r>
            </a:p>
          </p:txBody>
        </p:sp>
        <p:sp>
          <p:nvSpPr>
            <p:cNvPr id="9" name="Freeform 8"/>
            <p:cNvSpPr/>
            <p:nvPr/>
          </p:nvSpPr>
          <p:spPr>
            <a:xfrm>
              <a:off x="6262560" y="3539520"/>
              <a:ext cx="1162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a:t>
              </a:r>
            </a:p>
          </p:txBody>
        </p:sp>
        <p:sp>
          <p:nvSpPr>
            <p:cNvPr id="10" name="Freeform 9"/>
            <p:cNvSpPr/>
            <p:nvPr/>
          </p:nvSpPr>
          <p:spPr>
            <a:xfrm>
              <a:off x="6262560" y="3204360"/>
              <a:ext cx="1162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 name="Freeform 10"/>
            <p:cNvSpPr/>
            <p:nvPr/>
          </p:nvSpPr>
          <p:spPr>
            <a:xfrm>
              <a:off x="6262560" y="2869560"/>
              <a:ext cx="1162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12" name="Freeform 11"/>
            <p:cNvSpPr/>
            <p:nvPr/>
          </p:nvSpPr>
          <p:spPr>
            <a:xfrm>
              <a:off x="6262560" y="2534400"/>
              <a:ext cx="1162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128</a:t>
              </a:r>
            </a:p>
          </p:txBody>
        </p:sp>
        <p:sp>
          <p:nvSpPr>
            <p:cNvPr id="13" name="Freeform 12"/>
            <p:cNvSpPr/>
            <p:nvPr/>
          </p:nvSpPr>
          <p:spPr>
            <a:xfrm>
              <a:off x="6262560" y="2199600"/>
              <a:ext cx="1162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CHMAX</a:t>
              </a:r>
            </a:p>
          </p:txBody>
        </p:sp>
        <p:sp>
          <p:nvSpPr>
            <p:cNvPr id="14" name="Freeform 13"/>
            <p:cNvSpPr/>
            <p:nvPr/>
          </p:nvSpPr>
          <p:spPr>
            <a:xfrm>
              <a:off x="5239800" y="3874320"/>
              <a:ext cx="102275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a:t>
              </a:r>
            </a:p>
          </p:txBody>
        </p:sp>
        <p:sp>
          <p:nvSpPr>
            <p:cNvPr id="15" name="Freeform 14"/>
            <p:cNvSpPr/>
            <p:nvPr/>
          </p:nvSpPr>
          <p:spPr>
            <a:xfrm>
              <a:off x="5239800" y="3539520"/>
              <a:ext cx="102275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a:t>
              </a:r>
            </a:p>
          </p:txBody>
        </p:sp>
        <p:sp>
          <p:nvSpPr>
            <p:cNvPr id="16" name="Freeform 15"/>
            <p:cNvSpPr/>
            <p:nvPr/>
          </p:nvSpPr>
          <p:spPr>
            <a:xfrm>
              <a:off x="5239800" y="3204360"/>
              <a:ext cx="102275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 name="Freeform 16"/>
            <p:cNvSpPr/>
            <p:nvPr/>
          </p:nvSpPr>
          <p:spPr>
            <a:xfrm>
              <a:off x="5239800" y="2869560"/>
              <a:ext cx="102275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8</a:t>
              </a:r>
            </a:p>
          </p:txBody>
        </p:sp>
        <p:sp>
          <p:nvSpPr>
            <p:cNvPr id="18" name="Freeform 17"/>
            <p:cNvSpPr/>
            <p:nvPr/>
          </p:nvSpPr>
          <p:spPr>
            <a:xfrm>
              <a:off x="5239800" y="2534400"/>
              <a:ext cx="102275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16</a:t>
              </a:r>
            </a:p>
          </p:txBody>
        </p:sp>
        <p:sp>
          <p:nvSpPr>
            <p:cNvPr id="19" name="Freeform 18"/>
            <p:cNvSpPr/>
            <p:nvPr/>
          </p:nvSpPr>
          <p:spPr>
            <a:xfrm>
              <a:off x="5239800" y="2199600"/>
              <a:ext cx="102275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CHMIN</a:t>
              </a:r>
            </a:p>
          </p:txBody>
        </p:sp>
        <p:sp>
          <p:nvSpPr>
            <p:cNvPr id="20" name="Freeform 19"/>
            <p:cNvSpPr/>
            <p:nvPr/>
          </p:nvSpPr>
          <p:spPr>
            <a:xfrm>
              <a:off x="5239800" y="1620000"/>
              <a:ext cx="218556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Channels</a:t>
              </a:r>
            </a:p>
          </p:txBody>
        </p:sp>
        <p:sp>
          <p:nvSpPr>
            <p:cNvPr id="21" name="Freeform 20"/>
            <p:cNvSpPr/>
            <p:nvPr/>
          </p:nvSpPr>
          <p:spPr>
            <a:xfrm>
              <a:off x="7425360" y="1620000"/>
              <a:ext cx="1394639"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Performance</a:t>
              </a:r>
            </a:p>
          </p:txBody>
        </p:sp>
        <p:sp>
          <p:nvSpPr>
            <p:cNvPr id="22" name="Freeform 21"/>
            <p:cNvSpPr/>
            <p:nvPr/>
          </p:nvSpPr>
          <p:spPr>
            <a:xfrm>
              <a:off x="4377960" y="1620000"/>
              <a:ext cx="861839"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Cache (Kb)</a:t>
              </a:r>
            </a:p>
          </p:txBody>
        </p:sp>
        <p:sp>
          <p:nvSpPr>
            <p:cNvPr id="23" name="Freeform 22"/>
            <p:cNvSpPr/>
            <p:nvPr/>
          </p:nvSpPr>
          <p:spPr>
            <a:xfrm>
              <a:off x="2723400" y="1620000"/>
              <a:ext cx="165456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Main memory (Kb)</a:t>
              </a:r>
            </a:p>
          </p:txBody>
        </p:sp>
        <p:sp>
          <p:nvSpPr>
            <p:cNvPr id="24" name="Freeform 23"/>
            <p:cNvSpPr/>
            <p:nvPr/>
          </p:nvSpPr>
          <p:spPr>
            <a:xfrm>
              <a:off x="1403280" y="1620000"/>
              <a:ext cx="132012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Cycle time (ns)</a:t>
              </a:r>
            </a:p>
          </p:txBody>
        </p:sp>
        <p:sp>
          <p:nvSpPr>
            <p:cNvPr id="25" name="Freeform 24"/>
            <p:cNvSpPr/>
            <p:nvPr/>
          </p:nvSpPr>
          <p:spPr>
            <a:xfrm>
              <a:off x="720000" y="1620000"/>
              <a:ext cx="68328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6" name="Freeform 25"/>
            <p:cNvSpPr/>
            <p:nvPr/>
          </p:nvSpPr>
          <p:spPr>
            <a:xfrm>
              <a:off x="7425360" y="3874320"/>
              <a:ext cx="13946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45</a:t>
              </a:r>
            </a:p>
          </p:txBody>
        </p:sp>
        <p:sp>
          <p:nvSpPr>
            <p:cNvPr id="27" name="Freeform 26"/>
            <p:cNvSpPr/>
            <p:nvPr/>
          </p:nvSpPr>
          <p:spPr>
            <a:xfrm>
              <a:off x="4377960" y="3874320"/>
              <a:ext cx="8618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a:t>
              </a:r>
            </a:p>
          </p:txBody>
        </p:sp>
        <p:sp>
          <p:nvSpPr>
            <p:cNvPr id="28" name="Freeform 27"/>
            <p:cNvSpPr/>
            <p:nvPr/>
          </p:nvSpPr>
          <p:spPr>
            <a:xfrm>
              <a:off x="3507479" y="3874320"/>
              <a:ext cx="8704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4000</a:t>
              </a:r>
            </a:p>
          </p:txBody>
        </p:sp>
        <p:sp>
          <p:nvSpPr>
            <p:cNvPr id="29" name="Freeform 28"/>
            <p:cNvSpPr/>
            <p:nvPr/>
          </p:nvSpPr>
          <p:spPr>
            <a:xfrm>
              <a:off x="2723400" y="3874320"/>
              <a:ext cx="7840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1000</a:t>
              </a:r>
            </a:p>
          </p:txBody>
        </p:sp>
        <p:sp>
          <p:nvSpPr>
            <p:cNvPr id="30" name="Freeform 29"/>
            <p:cNvSpPr/>
            <p:nvPr/>
          </p:nvSpPr>
          <p:spPr>
            <a:xfrm>
              <a:off x="1403280" y="3874320"/>
              <a:ext cx="1320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480</a:t>
              </a:r>
            </a:p>
          </p:txBody>
        </p:sp>
        <p:sp>
          <p:nvSpPr>
            <p:cNvPr id="31" name="Freeform 30"/>
            <p:cNvSpPr/>
            <p:nvPr/>
          </p:nvSpPr>
          <p:spPr>
            <a:xfrm>
              <a:off x="720000" y="3874320"/>
              <a:ext cx="6832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209</a:t>
              </a:r>
            </a:p>
          </p:txBody>
        </p:sp>
        <p:sp>
          <p:nvSpPr>
            <p:cNvPr id="32" name="Freeform 31"/>
            <p:cNvSpPr/>
            <p:nvPr/>
          </p:nvSpPr>
          <p:spPr>
            <a:xfrm>
              <a:off x="7425360" y="3539520"/>
              <a:ext cx="13946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67</a:t>
              </a:r>
            </a:p>
          </p:txBody>
        </p:sp>
        <p:sp>
          <p:nvSpPr>
            <p:cNvPr id="33" name="Freeform 32"/>
            <p:cNvSpPr/>
            <p:nvPr/>
          </p:nvSpPr>
          <p:spPr>
            <a:xfrm>
              <a:off x="4377960" y="3539520"/>
              <a:ext cx="8618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34" name="Freeform 33"/>
            <p:cNvSpPr/>
            <p:nvPr/>
          </p:nvSpPr>
          <p:spPr>
            <a:xfrm>
              <a:off x="3507479" y="3539520"/>
              <a:ext cx="8704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8000</a:t>
              </a:r>
            </a:p>
          </p:txBody>
        </p:sp>
        <p:sp>
          <p:nvSpPr>
            <p:cNvPr id="35" name="Freeform 34"/>
            <p:cNvSpPr/>
            <p:nvPr/>
          </p:nvSpPr>
          <p:spPr>
            <a:xfrm>
              <a:off x="2723400" y="3539520"/>
              <a:ext cx="7840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512</a:t>
              </a:r>
            </a:p>
          </p:txBody>
        </p:sp>
        <p:sp>
          <p:nvSpPr>
            <p:cNvPr id="36" name="Freeform 35"/>
            <p:cNvSpPr/>
            <p:nvPr/>
          </p:nvSpPr>
          <p:spPr>
            <a:xfrm>
              <a:off x="1403280" y="3539520"/>
              <a:ext cx="1320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480</a:t>
              </a:r>
            </a:p>
          </p:txBody>
        </p:sp>
        <p:sp>
          <p:nvSpPr>
            <p:cNvPr id="37" name="Freeform 36"/>
            <p:cNvSpPr/>
            <p:nvPr/>
          </p:nvSpPr>
          <p:spPr>
            <a:xfrm>
              <a:off x="720000" y="3539520"/>
              <a:ext cx="6832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208</a:t>
              </a:r>
            </a:p>
          </p:txBody>
        </p:sp>
        <p:sp>
          <p:nvSpPr>
            <p:cNvPr id="38" name="Freeform 37"/>
            <p:cNvSpPr/>
            <p:nvPr/>
          </p:nvSpPr>
          <p:spPr>
            <a:xfrm>
              <a:off x="7425360" y="3204360"/>
              <a:ext cx="13946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9" name="Freeform 38"/>
            <p:cNvSpPr/>
            <p:nvPr/>
          </p:nvSpPr>
          <p:spPr>
            <a:xfrm>
              <a:off x="4377960" y="3204360"/>
              <a:ext cx="8618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0" name="Freeform 39"/>
            <p:cNvSpPr/>
            <p:nvPr/>
          </p:nvSpPr>
          <p:spPr>
            <a:xfrm>
              <a:off x="3507479" y="3204360"/>
              <a:ext cx="8704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1" name="Freeform 40"/>
            <p:cNvSpPr/>
            <p:nvPr/>
          </p:nvSpPr>
          <p:spPr>
            <a:xfrm>
              <a:off x="2723400" y="3204360"/>
              <a:ext cx="7840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2" name="Freeform 41"/>
            <p:cNvSpPr/>
            <p:nvPr/>
          </p:nvSpPr>
          <p:spPr>
            <a:xfrm>
              <a:off x="1403280" y="3204360"/>
              <a:ext cx="1320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43" name="Freeform 42"/>
            <p:cNvSpPr/>
            <p:nvPr/>
          </p:nvSpPr>
          <p:spPr>
            <a:xfrm>
              <a:off x="720000" y="3204360"/>
              <a:ext cx="6832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4" name="Freeform 43"/>
            <p:cNvSpPr/>
            <p:nvPr/>
          </p:nvSpPr>
          <p:spPr>
            <a:xfrm>
              <a:off x="7425360" y="2869560"/>
              <a:ext cx="13946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269</a:t>
              </a:r>
            </a:p>
          </p:txBody>
        </p:sp>
        <p:sp>
          <p:nvSpPr>
            <p:cNvPr id="45" name="Freeform 44"/>
            <p:cNvSpPr/>
            <p:nvPr/>
          </p:nvSpPr>
          <p:spPr>
            <a:xfrm>
              <a:off x="4377960" y="2869560"/>
              <a:ext cx="8618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46" name="Freeform 45"/>
            <p:cNvSpPr/>
            <p:nvPr/>
          </p:nvSpPr>
          <p:spPr>
            <a:xfrm>
              <a:off x="3507479" y="2869560"/>
              <a:ext cx="8704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32000</a:t>
              </a:r>
            </a:p>
          </p:txBody>
        </p:sp>
        <p:sp>
          <p:nvSpPr>
            <p:cNvPr id="47" name="Freeform 46"/>
            <p:cNvSpPr/>
            <p:nvPr/>
          </p:nvSpPr>
          <p:spPr>
            <a:xfrm>
              <a:off x="2723400" y="2869560"/>
              <a:ext cx="7840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8000</a:t>
              </a:r>
            </a:p>
          </p:txBody>
        </p:sp>
        <p:sp>
          <p:nvSpPr>
            <p:cNvPr id="48" name="Freeform 47"/>
            <p:cNvSpPr/>
            <p:nvPr/>
          </p:nvSpPr>
          <p:spPr>
            <a:xfrm>
              <a:off x="1403280" y="2869560"/>
              <a:ext cx="1320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29</a:t>
              </a:r>
            </a:p>
          </p:txBody>
        </p:sp>
        <p:sp>
          <p:nvSpPr>
            <p:cNvPr id="49" name="Freeform 48"/>
            <p:cNvSpPr/>
            <p:nvPr/>
          </p:nvSpPr>
          <p:spPr>
            <a:xfrm>
              <a:off x="720000" y="2869560"/>
              <a:ext cx="6832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50" name="Freeform 49"/>
            <p:cNvSpPr/>
            <p:nvPr/>
          </p:nvSpPr>
          <p:spPr>
            <a:xfrm>
              <a:off x="7425360" y="2534400"/>
              <a:ext cx="13946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198</a:t>
              </a:r>
            </a:p>
          </p:txBody>
        </p:sp>
        <p:sp>
          <p:nvSpPr>
            <p:cNvPr id="51" name="Freeform 50"/>
            <p:cNvSpPr/>
            <p:nvPr/>
          </p:nvSpPr>
          <p:spPr>
            <a:xfrm>
              <a:off x="4377960" y="2534400"/>
              <a:ext cx="8618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256</a:t>
              </a:r>
            </a:p>
          </p:txBody>
        </p:sp>
        <p:sp>
          <p:nvSpPr>
            <p:cNvPr id="52" name="Freeform 51"/>
            <p:cNvSpPr/>
            <p:nvPr/>
          </p:nvSpPr>
          <p:spPr>
            <a:xfrm>
              <a:off x="3507479" y="2534400"/>
              <a:ext cx="8704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6000</a:t>
              </a:r>
            </a:p>
          </p:txBody>
        </p:sp>
        <p:sp>
          <p:nvSpPr>
            <p:cNvPr id="53" name="Freeform 52"/>
            <p:cNvSpPr/>
            <p:nvPr/>
          </p:nvSpPr>
          <p:spPr>
            <a:xfrm>
              <a:off x="2723400" y="2534400"/>
              <a:ext cx="7840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256</a:t>
              </a:r>
            </a:p>
          </p:txBody>
        </p:sp>
        <p:sp>
          <p:nvSpPr>
            <p:cNvPr id="54" name="Freeform 53"/>
            <p:cNvSpPr/>
            <p:nvPr/>
          </p:nvSpPr>
          <p:spPr>
            <a:xfrm>
              <a:off x="1403280" y="2534400"/>
              <a:ext cx="1320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125</a:t>
              </a:r>
            </a:p>
          </p:txBody>
        </p:sp>
        <p:sp>
          <p:nvSpPr>
            <p:cNvPr id="55" name="Freeform 54"/>
            <p:cNvSpPr/>
            <p:nvPr/>
          </p:nvSpPr>
          <p:spPr>
            <a:xfrm>
              <a:off x="720000" y="2534400"/>
              <a:ext cx="6832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a:t>
              </a:r>
            </a:p>
          </p:txBody>
        </p:sp>
        <p:sp>
          <p:nvSpPr>
            <p:cNvPr id="56" name="Freeform 55"/>
            <p:cNvSpPr/>
            <p:nvPr/>
          </p:nvSpPr>
          <p:spPr>
            <a:xfrm>
              <a:off x="7425360" y="2199600"/>
              <a:ext cx="13946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PRP</a:t>
              </a:r>
            </a:p>
          </p:txBody>
        </p:sp>
        <p:sp>
          <p:nvSpPr>
            <p:cNvPr id="57" name="Freeform 56"/>
            <p:cNvSpPr/>
            <p:nvPr/>
          </p:nvSpPr>
          <p:spPr>
            <a:xfrm>
              <a:off x="4377960" y="2199600"/>
              <a:ext cx="8618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CACH</a:t>
              </a:r>
            </a:p>
          </p:txBody>
        </p:sp>
        <p:sp>
          <p:nvSpPr>
            <p:cNvPr id="58" name="Freeform 57"/>
            <p:cNvSpPr/>
            <p:nvPr/>
          </p:nvSpPr>
          <p:spPr>
            <a:xfrm>
              <a:off x="3507479" y="2199600"/>
              <a:ext cx="8704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MMAX</a:t>
              </a:r>
            </a:p>
          </p:txBody>
        </p:sp>
        <p:sp>
          <p:nvSpPr>
            <p:cNvPr id="59" name="Freeform 58"/>
            <p:cNvSpPr/>
            <p:nvPr/>
          </p:nvSpPr>
          <p:spPr>
            <a:xfrm>
              <a:off x="2723400" y="2199600"/>
              <a:ext cx="7840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MMIN</a:t>
              </a:r>
            </a:p>
          </p:txBody>
        </p:sp>
        <p:sp>
          <p:nvSpPr>
            <p:cNvPr id="60" name="Freeform 59"/>
            <p:cNvSpPr/>
            <p:nvPr/>
          </p:nvSpPr>
          <p:spPr>
            <a:xfrm>
              <a:off x="1403280" y="2199600"/>
              <a:ext cx="1320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MYCT</a:t>
              </a:r>
            </a:p>
          </p:txBody>
        </p:sp>
        <p:sp>
          <p:nvSpPr>
            <p:cNvPr id="61" name="Freeform 60"/>
            <p:cNvSpPr/>
            <p:nvPr/>
          </p:nvSpPr>
          <p:spPr>
            <a:xfrm>
              <a:off x="720000" y="2199600"/>
              <a:ext cx="6832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2" name="Straight Connector 61"/>
            <p:cNvSpPr/>
            <p:nvPr/>
          </p:nvSpPr>
          <p:spPr>
            <a:xfrm>
              <a:off x="8820000" y="1620000"/>
              <a:ext cx="0" cy="5796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3" name="Straight Connector 62"/>
            <p:cNvSpPr/>
            <p:nvPr/>
          </p:nvSpPr>
          <p:spPr>
            <a:xfrm>
              <a:off x="8820000" y="219960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4" name="Straight Connector 63"/>
            <p:cNvSpPr/>
            <p:nvPr/>
          </p:nvSpPr>
          <p:spPr>
            <a:xfrm>
              <a:off x="8820000" y="253440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5" name="Straight Connector 64"/>
            <p:cNvSpPr/>
            <p:nvPr/>
          </p:nvSpPr>
          <p:spPr>
            <a:xfrm>
              <a:off x="8820000" y="286956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6" name="Straight Connector 65"/>
            <p:cNvSpPr/>
            <p:nvPr/>
          </p:nvSpPr>
          <p:spPr>
            <a:xfrm>
              <a:off x="8820000" y="320436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7" name="Straight Connector 66"/>
            <p:cNvSpPr/>
            <p:nvPr/>
          </p:nvSpPr>
          <p:spPr>
            <a:xfrm>
              <a:off x="8820000" y="353952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8" name="Straight Connector 67"/>
            <p:cNvSpPr/>
            <p:nvPr/>
          </p:nvSpPr>
          <p:spPr>
            <a:xfrm>
              <a:off x="8820000" y="387432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9" name="Straight Connector 68"/>
            <p:cNvSpPr/>
            <p:nvPr/>
          </p:nvSpPr>
          <p:spPr>
            <a:xfrm>
              <a:off x="1403280" y="1620000"/>
              <a:ext cx="7416720"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0" name="Straight Connector 69"/>
            <p:cNvSpPr/>
            <p:nvPr/>
          </p:nvSpPr>
          <p:spPr>
            <a:xfrm>
              <a:off x="720000" y="1620000"/>
              <a:ext cx="0" cy="5796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1" name="Straight Connector 70"/>
            <p:cNvSpPr/>
            <p:nvPr/>
          </p:nvSpPr>
          <p:spPr>
            <a:xfrm>
              <a:off x="1403280" y="4209480"/>
              <a:ext cx="7416720"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2" name="Straight Connector 71"/>
            <p:cNvSpPr/>
            <p:nvPr/>
          </p:nvSpPr>
          <p:spPr>
            <a:xfrm>
              <a:off x="720000" y="1620000"/>
              <a:ext cx="68328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3" name="Straight Connector 72"/>
            <p:cNvSpPr/>
            <p:nvPr/>
          </p:nvSpPr>
          <p:spPr>
            <a:xfrm>
              <a:off x="1403280" y="2199600"/>
              <a:ext cx="7416720"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4" name="Straight Connector 73"/>
            <p:cNvSpPr/>
            <p:nvPr/>
          </p:nvSpPr>
          <p:spPr>
            <a:xfrm>
              <a:off x="720000" y="4209480"/>
              <a:ext cx="68328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5" name="Straight Connector 74"/>
            <p:cNvSpPr/>
            <p:nvPr/>
          </p:nvSpPr>
          <p:spPr>
            <a:xfrm>
              <a:off x="720000" y="219960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6" name="Straight Connector 75"/>
            <p:cNvSpPr/>
            <p:nvPr/>
          </p:nvSpPr>
          <p:spPr>
            <a:xfrm>
              <a:off x="720000" y="253440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7" name="Straight Connector 76"/>
            <p:cNvSpPr/>
            <p:nvPr/>
          </p:nvSpPr>
          <p:spPr>
            <a:xfrm>
              <a:off x="720000" y="286956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8" name="Straight Connector 77"/>
            <p:cNvSpPr/>
            <p:nvPr/>
          </p:nvSpPr>
          <p:spPr>
            <a:xfrm>
              <a:off x="720000" y="320436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9" name="Straight Connector 78"/>
            <p:cNvSpPr/>
            <p:nvPr/>
          </p:nvSpPr>
          <p:spPr>
            <a:xfrm>
              <a:off x="720000" y="353952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0" name="Straight Connector 79"/>
            <p:cNvSpPr/>
            <p:nvPr/>
          </p:nvSpPr>
          <p:spPr>
            <a:xfrm>
              <a:off x="720000" y="387432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1" name="Straight Connector 80"/>
            <p:cNvSpPr/>
            <p:nvPr/>
          </p:nvSpPr>
          <p:spPr>
            <a:xfrm>
              <a:off x="1403280" y="2534400"/>
              <a:ext cx="74167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1076768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Numeric predictions</a:t>
            </a:r>
            <a:endParaRPr lang="en-GB" dirty="0"/>
          </a:p>
        </p:txBody>
      </p:sp>
      <p:sp>
        <p:nvSpPr>
          <p:cNvPr id="3" name="Content Placeholder 2"/>
          <p:cNvSpPr>
            <a:spLocks noGrp="1"/>
          </p:cNvSpPr>
          <p:nvPr>
            <p:ph idx="1"/>
          </p:nvPr>
        </p:nvSpPr>
        <p:spPr/>
        <p:txBody>
          <a:bodyPr/>
          <a:lstStyle/>
          <a:p>
            <a:r>
              <a:rPr lang="en-GB" dirty="0"/>
              <a:t>Structural Description: Linear regression </a:t>
            </a:r>
            <a:r>
              <a:rPr lang="en-GB" dirty="0" smtClean="0"/>
              <a:t>function</a:t>
            </a:r>
          </a:p>
          <a:p>
            <a:endParaRPr lang="en-GB" dirty="0"/>
          </a:p>
          <a:p>
            <a:endParaRPr lang="en-GB" dirty="0"/>
          </a:p>
          <a:p>
            <a:r>
              <a:rPr lang="en-GB" dirty="0" smtClean="0"/>
              <a:t>Structural Description: Neural networks (later)</a:t>
            </a:r>
          </a:p>
        </p:txBody>
      </p:sp>
      <p:sp>
        <p:nvSpPr>
          <p:cNvPr id="4" name="Date Placeholder 3"/>
          <p:cNvSpPr>
            <a:spLocks noGrp="1"/>
          </p:cNvSpPr>
          <p:nvPr>
            <p:ph type="dt" sz="half" idx="10"/>
          </p:nvPr>
        </p:nvSpPr>
        <p:spPr/>
        <p:txBody>
          <a:bodyPr/>
          <a:lstStyle/>
          <a:p>
            <a:fld id="{1C8E3653-448B-40DA-AD95-09764B99956D}" type="datetime1">
              <a:rPr lang="en-GB" smtClean="0"/>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37</a:t>
            </a:fld>
            <a:endParaRPr lang="en-GB" dirty="0"/>
          </a:p>
        </p:txBody>
      </p:sp>
      <p:grpSp>
        <p:nvGrpSpPr>
          <p:cNvPr id="7" name="Group 6"/>
          <p:cNvGrpSpPr/>
          <p:nvPr/>
        </p:nvGrpSpPr>
        <p:grpSpPr>
          <a:xfrm>
            <a:off x="457200" y="2772811"/>
            <a:ext cx="7620120" cy="639720"/>
            <a:chOff x="1080000" y="5220000"/>
            <a:chExt cx="7620120" cy="639720"/>
          </a:xfrm>
        </p:grpSpPr>
        <p:sp>
          <p:nvSpPr>
            <p:cNvPr id="8" name="Freeform 7"/>
            <p:cNvSpPr/>
            <p:nvPr/>
          </p:nvSpPr>
          <p:spPr>
            <a:xfrm>
              <a:off x="1080000" y="5220000"/>
              <a:ext cx="7620120" cy="63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1">
              <a:schemeClr val="accent4"/>
            </a:lnRef>
            <a:fillRef idx="2">
              <a:schemeClr val="accent4"/>
            </a:fillRef>
            <a:effectRef idx="1">
              <a:schemeClr val="accent4"/>
            </a:effectRef>
            <a:fontRef idx="minor">
              <a:schemeClr val="dk1"/>
            </a:fontRef>
          </p:style>
          <p:txBody>
            <a:bodyPr vert="horz" wrap="square" lIns="90000" tIns="46800" rIns="90000" bIns="46800" anchor="t" anchorCtr="0" compatLnSpc="0"/>
            <a:lstStyle/>
            <a:p>
              <a:pPr marL="855359" marR="0" lvl="0" indent="-855359" algn="l" rtl="0" hangingPunct="0">
                <a:lnSpc>
                  <a:spcPct val="100000"/>
                </a:lnSpc>
                <a:spcBef>
                  <a:spcPts val="448"/>
                </a:spcBef>
                <a:spcAft>
                  <a:spcPts val="0"/>
                </a:spcAft>
                <a:buNone/>
                <a:tabLst>
                  <a:tab pos="855359" algn="l"/>
                  <a:tab pos="914039" algn="l"/>
                  <a:tab pos="1828439" algn="l"/>
                  <a:tab pos="2742839" algn="l"/>
                  <a:tab pos="3657239" algn="l"/>
                  <a:tab pos="4571639" algn="l"/>
                  <a:tab pos="5486039" algn="l"/>
                  <a:tab pos="6400439" algn="l"/>
                  <a:tab pos="7314838" algn="l"/>
                  <a:tab pos="8229238" algn="l"/>
                  <a:tab pos="9143639" algn="l"/>
                  <a:tab pos="10058039" algn="l"/>
                </a:tabLst>
              </a:pPr>
              <a:r>
                <a:rPr lang="en-US" sz="1800" b="1" i="0" u="none" strike="noStrike" baseline="0" dirty="0">
                  <a:ln>
                    <a:noFill/>
                  </a:ln>
                  <a:solidFill>
                    <a:srgbClr val="008000"/>
                  </a:solidFill>
                  <a:latin typeface="Courier New" pitchFamily="18"/>
                  <a:ea typeface="Gothic" pitchFamily="2"/>
                  <a:cs typeface="Lucidasans" pitchFamily="2"/>
                </a:rPr>
                <a:t>PRP =	-55.9 + 0.0489 MYCT + 0.0153 MMIN + 0.0056 MMAX</a:t>
              </a:r>
              <a:br>
                <a:rPr lang="en-US" sz="1800" b="1" i="0" u="none" strike="noStrike" baseline="0" dirty="0">
                  <a:ln>
                    <a:noFill/>
                  </a:ln>
                  <a:solidFill>
                    <a:srgbClr val="008000"/>
                  </a:solidFill>
                  <a:latin typeface="Courier New" pitchFamily="18"/>
                  <a:ea typeface="Gothic" pitchFamily="2"/>
                  <a:cs typeface="Lucidasans" pitchFamily="2"/>
                </a:rPr>
              </a:br>
              <a:r>
                <a:rPr lang="en-US" sz="1800" b="1" i="0" u="none" strike="noStrike" baseline="0" dirty="0">
                  <a:ln>
                    <a:noFill/>
                  </a:ln>
                  <a:solidFill>
                    <a:srgbClr val="008000"/>
                  </a:solidFill>
                  <a:latin typeface="Courier New" pitchFamily="18"/>
                  <a:ea typeface="Gothic" pitchFamily="2"/>
                  <a:cs typeface="Lucidasans" pitchFamily="2"/>
                </a:rPr>
                <a:t>+ 0.6410 CACH - 0.2700 CHMIN + 1.480 CHMAX</a:t>
              </a:r>
            </a:p>
          </p:txBody>
        </p:sp>
        <p:sp>
          <p:nvSpPr>
            <p:cNvPr id="9" name="Straight Connector 8"/>
            <p:cNvSpPr/>
            <p:nvPr/>
          </p:nvSpPr>
          <p:spPr>
            <a:xfrm>
              <a:off x="1080000" y="5220000"/>
              <a:ext cx="76201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0" name="Straight Connector 9"/>
            <p:cNvSpPr/>
            <p:nvPr/>
          </p:nvSpPr>
          <p:spPr>
            <a:xfrm>
              <a:off x="1080000" y="5859720"/>
              <a:ext cx="76201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 name="Straight Connector 10"/>
            <p:cNvSpPr/>
            <p:nvPr/>
          </p:nvSpPr>
          <p:spPr>
            <a:xfrm>
              <a:off x="1080000" y="5220000"/>
              <a:ext cx="0" cy="63972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2" name="Straight Connector 11"/>
            <p:cNvSpPr/>
            <p:nvPr/>
          </p:nvSpPr>
          <p:spPr>
            <a:xfrm>
              <a:off x="8700120" y="5220000"/>
              <a:ext cx="0" cy="63972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3899763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Take away</a:t>
            </a:r>
            <a:endParaRPr lang="en-GB" dirty="0"/>
          </a:p>
        </p:txBody>
      </p:sp>
      <p:sp>
        <p:nvSpPr>
          <p:cNvPr id="3" name="Content Placeholder 2"/>
          <p:cNvSpPr>
            <a:spLocks noGrp="1"/>
          </p:cNvSpPr>
          <p:nvPr>
            <p:ph idx="1"/>
          </p:nvPr>
        </p:nvSpPr>
        <p:spPr/>
        <p:txBody>
          <a:bodyPr>
            <a:normAutofit/>
          </a:bodyPr>
          <a:lstStyle/>
          <a:p>
            <a:r>
              <a:rPr lang="en-GB" dirty="0" smtClean="0"/>
              <a:t>Different structural descriptions suit different data</a:t>
            </a:r>
          </a:p>
          <a:p>
            <a:r>
              <a:rPr lang="en-GB" dirty="0" smtClean="0"/>
              <a:t>Use unsupervised </a:t>
            </a:r>
            <a:r>
              <a:rPr lang="en-GB" dirty="0" smtClean="0"/>
              <a:t>learning </a:t>
            </a:r>
            <a:r>
              <a:rPr lang="en-GB" dirty="0" smtClean="0"/>
              <a:t>if the data has not been </a:t>
            </a:r>
            <a:r>
              <a:rPr lang="en-GB" dirty="0" smtClean="0"/>
              <a:t>pre classified data</a:t>
            </a:r>
          </a:p>
          <a:p>
            <a:pPr marL="0" indent="0">
              <a:buNone/>
            </a:pPr>
            <a:endParaRPr lang="en-GB" dirty="0" smtClean="0"/>
          </a:p>
          <a:p>
            <a:r>
              <a:rPr lang="en-GB" dirty="0" smtClean="0"/>
              <a:t>Examples ar</a:t>
            </a:r>
            <a:r>
              <a:rPr lang="en-GB" dirty="0" smtClean="0"/>
              <a:t>e d</a:t>
            </a:r>
            <a:r>
              <a:rPr lang="en-GB" dirty="0" smtClean="0"/>
              <a:t>iscussed </a:t>
            </a:r>
            <a:r>
              <a:rPr lang="en-GB" dirty="0" smtClean="0"/>
              <a:t>in Witten </a:t>
            </a:r>
            <a:r>
              <a:rPr lang="en-GB" dirty="0"/>
              <a:t>Frank and Elbe “Data Mining and Machine Learning”  </a:t>
            </a:r>
          </a:p>
          <a:p>
            <a:pPr lvl="1"/>
            <a:r>
              <a:rPr lang="en-GB" dirty="0" smtClean="0"/>
              <a:t>examples will </a:t>
            </a:r>
            <a:r>
              <a:rPr lang="en-GB" dirty="0"/>
              <a:t>recur </a:t>
            </a:r>
          </a:p>
          <a:p>
            <a:pPr marL="0" indent="0">
              <a:buNone/>
            </a:pPr>
            <a:endParaRPr lang="en-GB" dirty="0" smtClean="0"/>
          </a:p>
        </p:txBody>
      </p:sp>
      <p:sp>
        <p:nvSpPr>
          <p:cNvPr id="4" name="Footer Placeholder 3"/>
          <p:cNvSpPr>
            <a:spLocks noGrp="1"/>
          </p:cNvSpPr>
          <p:nvPr>
            <p:ph type="ftr" sz="quarter" idx="11"/>
          </p:nvPr>
        </p:nvSpPr>
        <p:spPr/>
        <p:txBody>
          <a:bodyPr/>
          <a:lstStyle/>
          <a:p>
            <a:r>
              <a:rPr lang="sv-SE" dirty="0" smtClean="0"/>
              <a:t>F20/21DL Diana Bental &amp; Ekaterina Komendatskaya</a:t>
            </a:r>
            <a:endParaRPr lang="en-GB" dirty="0"/>
          </a:p>
        </p:txBody>
      </p:sp>
      <p:sp>
        <p:nvSpPr>
          <p:cNvPr id="5" name="Slide Number Placeholder 4"/>
          <p:cNvSpPr>
            <a:spLocks noGrp="1"/>
          </p:cNvSpPr>
          <p:nvPr>
            <p:ph type="sldNum" sz="quarter" idx="12"/>
          </p:nvPr>
        </p:nvSpPr>
        <p:spPr/>
        <p:txBody>
          <a:bodyPr/>
          <a:lstStyle/>
          <a:p>
            <a:fld id="{0D682131-CC8D-4B15-97F7-5EF668F3F1F2}" type="slidenum">
              <a:rPr lang="en-GB" smtClean="0"/>
              <a:t>38</a:t>
            </a:fld>
            <a:endParaRPr lang="en-GB" dirty="0"/>
          </a:p>
        </p:txBody>
      </p:sp>
      <p:sp>
        <p:nvSpPr>
          <p:cNvPr id="6" name="Date Placeholder 5"/>
          <p:cNvSpPr>
            <a:spLocks noGrp="1"/>
          </p:cNvSpPr>
          <p:nvPr>
            <p:ph type="dt" sz="half" idx="10"/>
          </p:nvPr>
        </p:nvSpPr>
        <p:spPr/>
        <p:txBody>
          <a:bodyPr/>
          <a:lstStyle/>
          <a:p>
            <a:fld id="{E83C2BC6-F985-4AA6-B47D-9EE3CDAE5746}" type="datetime1">
              <a:rPr lang="en-GB" smtClean="0"/>
              <a:t>08/09/2018</a:t>
            </a:fld>
            <a:endParaRPr lang="en-GB"/>
          </a:p>
        </p:txBody>
      </p:sp>
    </p:spTree>
    <p:extLst>
      <p:ext uri="{BB962C8B-B14F-4D97-AF65-F5344CB8AC3E}">
        <p14:creationId xmlns:p14="http://schemas.microsoft.com/office/powerpoint/2010/main" val="16317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This is called a </a:t>
            </a:r>
            <a:r>
              <a:rPr lang="en-GB" i="1" dirty="0"/>
              <a:t>data instance </a:t>
            </a:r>
            <a:r>
              <a:rPr lang="en-GB" dirty="0"/>
              <a:t>or a </a:t>
            </a:r>
            <a:r>
              <a:rPr lang="en-GB" i="1" dirty="0"/>
              <a:t>record</a:t>
            </a:r>
            <a:r>
              <a:rPr lang="en-GB" dirty="0"/>
              <a:t> or just a </a:t>
            </a:r>
            <a:r>
              <a:rPr lang="en-GB" i="1" dirty="0"/>
              <a:t>line of data</a:t>
            </a:r>
          </a:p>
        </p:txBody>
      </p:sp>
      <p:sp>
        <p:nvSpPr>
          <p:cNvPr id="3" name="Content Placeholder 2"/>
          <p:cNvSpPr>
            <a:spLocks noGrp="1"/>
          </p:cNvSpPr>
          <p:nvPr>
            <p:ph idx="1"/>
          </p:nvPr>
        </p:nvSpPr>
        <p:spPr/>
        <p:txBody>
          <a:bodyPr/>
          <a:lstStyle/>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4</a:t>
            </a:fld>
            <a:endParaRPr lang="en-GB" dirty="0"/>
          </a:p>
        </p:txBody>
      </p:sp>
      <p:graphicFrame>
        <p:nvGraphicFramePr>
          <p:cNvPr id="7" name="Group 70"/>
          <p:cNvGraphicFramePr>
            <a:graphicFrameLocks noGrp="1"/>
          </p:cNvGraphicFramePr>
          <p:nvPr>
            <p:extLst/>
          </p:nvPr>
        </p:nvGraphicFramePr>
        <p:xfrm>
          <a:off x="1079500" y="2276872"/>
          <a:ext cx="6985000" cy="356588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698625">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tblGrid>
              <a:tr h="8228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cs typeface="Arial" charset="0"/>
                        </a:rPr>
                        <a:t>Gender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cs typeface="Arial" charset="0"/>
                        </a:rPr>
                        <a:t>weight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height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Age in mths</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100m time</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52kg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1.71m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243</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13.7s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89kg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1.92m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388</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cs typeface="Arial" charset="0"/>
                        </a:rPr>
                        <a:t>22.3s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Female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48kg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1.67m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219</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14.6s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86kg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1.96m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274</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9.58s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80kg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1.88m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260</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10.56s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16">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Times New Roman" pitchFamily="18" charset="0"/>
                          <a:cs typeface="Arial" charset="0"/>
                        </a:rPr>
                        <a:t>etc</a:t>
                      </a:r>
                      <a:r>
                        <a:rPr kumimoji="0" lang="en-GB" sz="2400" b="0" i="0" u="none" strike="noStrike" cap="none" normalizeH="0" baseline="0" dirty="0" smtClean="0">
                          <a:ln>
                            <a:noFill/>
                          </a:ln>
                          <a:solidFill>
                            <a:schemeClr val="tx1"/>
                          </a:solidFill>
                          <a:effectLst/>
                          <a:latin typeface="Times New Roman" pitchFamily="18" charset="0"/>
                          <a:cs typeface="Arial" charset="0"/>
                        </a:rPr>
                        <a:t> …</a:t>
                      </a:r>
                    </a:p>
                  </a:txBody>
                  <a:tcPr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6"/>
                  </a:ext>
                </a:extLst>
              </a:tr>
            </a:tbl>
          </a:graphicData>
        </a:graphic>
      </p:graphicFrame>
      <p:sp>
        <p:nvSpPr>
          <p:cNvPr id="10" name="Rectangle 9"/>
          <p:cNvSpPr/>
          <p:nvPr/>
        </p:nvSpPr>
        <p:spPr>
          <a:xfrm>
            <a:off x="755576" y="3429000"/>
            <a:ext cx="7560840" cy="720080"/>
          </a:xfrm>
          <a:prstGeom prst="rect">
            <a:avLst/>
          </a:prstGeom>
          <a:noFill/>
          <a:ln w="28575">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66597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This is called </a:t>
            </a:r>
            <a:r>
              <a:rPr lang="en-GB" sz="3600" dirty="0" smtClean="0"/>
              <a:t>an </a:t>
            </a:r>
            <a:r>
              <a:rPr lang="en-GB" sz="3600" i="1" dirty="0" smtClean="0"/>
              <a:t>attribute </a:t>
            </a:r>
            <a:r>
              <a:rPr lang="en-GB" sz="3600" dirty="0" smtClean="0"/>
              <a:t>or</a:t>
            </a:r>
            <a:r>
              <a:rPr lang="en-GB" sz="3600" i="1" dirty="0" smtClean="0"/>
              <a:t> field</a:t>
            </a:r>
            <a:r>
              <a:rPr lang="en-GB" sz="3600" dirty="0" smtClean="0"/>
              <a:t>; </a:t>
            </a:r>
            <a:r>
              <a:rPr lang="en-GB" sz="3200" dirty="0"/>
              <a:t>the </a:t>
            </a:r>
            <a:r>
              <a:rPr lang="en-GB" sz="3200" i="1" dirty="0"/>
              <a:t>value</a:t>
            </a:r>
            <a:r>
              <a:rPr lang="en-GB" sz="3200" dirty="0"/>
              <a:t> of the Age field in the </a:t>
            </a:r>
            <a:r>
              <a:rPr lang="en-GB" sz="3200" dirty="0" smtClean="0"/>
              <a:t>4</a:t>
            </a:r>
            <a:r>
              <a:rPr lang="en-GB" sz="3200" baseline="30000" dirty="0" smtClean="0"/>
              <a:t>th</a:t>
            </a:r>
            <a:r>
              <a:rPr lang="en-GB" sz="3200" dirty="0" smtClean="0"/>
              <a:t> </a:t>
            </a:r>
            <a:r>
              <a:rPr lang="en-GB" sz="3200" dirty="0"/>
              <a:t>record is 274</a:t>
            </a:r>
            <a:endParaRPr lang="en-GB" sz="3200" i="1" dirty="0"/>
          </a:p>
        </p:txBody>
      </p:sp>
      <p:sp>
        <p:nvSpPr>
          <p:cNvPr id="3" name="Content Placeholder 2"/>
          <p:cNvSpPr>
            <a:spLocks noGrp="1"/>
          </p:cNvSpPr>
          <p:nvPr>
            <p:ph idx="1"/>
          </p:nvPr>
        </p:nvSpPr>
        <p:spPr/>
        <p:txBody>
          <a:bodyPr/>
          <a:lstStyle/>
          <a:p>
            <a:r>
              <a:rPr lang="en-GB" dirty="0"/>
              <a:t>Start (usually) from a flat table of data</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5</a:t>
            </a:fld>
            <a:endParaRPr lang="en-GB" dirty="0"/>
          </a:p>
        </p:txBody>
      </p:sp>
      <p:graphicFrame>
        <p:nvGraphicFramePr>
          <p:cNvPr id="7" name="Group 70"/>
          <p:cNvGraphicFramePr>
            <a:graphicFrameLocks noGrp="1"/>
          </p:cNvGraphicFramePr>
          <p:nvPr>
            <p:extLst/>
          </p:nvPr>
        </p:nvGraphicFramePr>
        <p:xfrm>
          <a:off x="1079500" y="2276872"/>
          <a:ext cx="6985000" cy="356588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698625">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tblGrid>
              <a:tr h="8228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cs typeface="Arial" charset="0"/>
                        </a:rPr>
                        <a:t>Gender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weight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height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Age in mths</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100m time</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cs typeface="Arial" charset="0"/>
                        </a:rPr>
                        <a:t>52kg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1.71m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243</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13.7s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89kg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1.92m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388</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cs typeface="Arial" charset="0"/>
                        </a:rPr>
                        <a:t>22.3s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Female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48kg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1.67m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219</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14.6s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86kg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1.96m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274</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9.58s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80kg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1.88m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260</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10.56s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16">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Times New Roman" pitchFamily="18" charset="0"/>
                          <a:cs typeface="Arial" charset="0"/>
                        </a:rPr>
                        <a:t>etc</a:t>
                      </a:r>
                      <a:r>
                        <a:rPr kumimoji="0" lang="en-GB" sz="2400" b="0" i="0" u="none" strike="noStrike" cap="none" normalizeH="0" baseline="0" dirty="0" smtClean="0">
                          <a:ln>
                            <a:noFill/>
                          </a:ln>
                          <a:solidFill>
                            <a:schemeClr val="tx1"/>
                          </a:solidFill>
                          <a:effectLst/>
                          <a:latin typeface="Times New Roman" pitchFamily="18" charset="0"/>
                          <a:cs typeface="Arial" charset="0"/>
                        </a:rPr>
                        <a:t> …</a:t>
                      </a:r>
                    </a:p>
                  </a:txBody>
                  <a:tcPr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6"/>
                  </a:ext>
                </a:extLst>
              </a:tr>
            </a:tbl>
          </a:graphicData>
        </a:graphic>
      </p:graphicFrame>
      <p:sp>
        <p:nvSpPr>
          <p:cNvPr id="10" name="Rectangle 9"/>
          <p:cNvSpPr/>
          <p:nvPr/>
        </p:nvSpPr>
        <p:spPr>
          <a:xfrm>
            <a:off x="4860032" y="2002576"/>
            <a:ext cx="1872208" cy="4104456"/>
          </a:xfrm>
          <a:prstGeom prst="rect">
            <a:avLst/>
          </a:prstGeom>
          <a:noFill/>
          <a:ln w="28575">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65943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t>Usually we are interested in predicting the value of a particular a</a:t>
            </a:r>
            <a:r>
              <a:rPr lang="en-GB" sz="2400" dirty="0" smtClean="0"/>
              <a:t>ttribute, </a:t>
            </a:r>
            <a:r>
              <a:rPr lang="en-GB" sz="2400" dirty="0"/>
              <a:t>given the values of the other </a:t>
            </a:r>
            <a:r>
              <a:rPr lang="en-GB" sz="2400" dirty="0" smtClean="0"/>
              <a:t>attributes. </a:t>
            </a:r>
            <a:r>
              <a:rPr lang="en-GB" sz="2400" dirty="0"/>
              <a:t>What we want to predict is called the </a:t>
            </a:r>
            <a:r>
              <a:rPr lang="en-GB" sz="2400" i="1" dirty="0"/>
              <a:t>target class </a:t>
            </a:r>
            <a:r>
              <a:rPr lang="en-GB" sz="2400" i="1" dirty="0" smtClean="0"/>
              <a:t>(</a:t>
            </a:r>
            <a:r>
              <a:rPr lang="en-GB" sz="2400" dirty="0" smtClean="0"/>
              <a:t>or </a:t>
            </a:r>
            <a:r>
              <a:rPr lang="en-GB" sz="2400" i="1" dirty="0" smtClean="0"/>
              <a:t>class</a:t>
            </a:r>
            <a:r>
              <a:rPr lang="en-GB" sz="2400" dirty="0" smtClean="0"/>
              <a:t> </a:t>
            </a:r>
            <a:r>
              <a:rPr lang="en-GB" sz="2400" i="1" dirty="0" smtClean="0"/>
              <a:t>attribute</a:t>
            </a:r>
            <a:r>
              <a:rPr lang="en-GB" sz="2400" dirty="0" smtClean="0"/>
              <a:t>)</a:t>
            </a:r>
            <a:endParaRPr lang="en-GB" sz="2000" i="1" dirty="0"/>
          </a:p>
        </p:txBody>
      </p:sp>
      <p:sp>
        <p:nvSpPr>
          <p:cNvPr id="3" name="Content Placeholder 2"/>
          <p:cNvSpPr>
            <a:spLocks noGrp="1"/>
          </p:cNvSpPr>
          <p:nvPr>
            <p:ph idx="1"/>
          </p:nvPr>
        </p:nvSpPr>
        <p:spPr/>
        <p:txBody>
          <a:bodyPr/>
          <a:lstStyle/>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08/09/2018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6</a:t>
            </a:fld>
            <a:endParaRPr lang="en-GB" dirty="0"/>
          </a:p>
        </p:txBody>
      </p:sp>
      <p:graphicFrame>
        <p:nvGraphicFramePr>
          <p:cNvPr id="7" name="Group 70"/>
          <p:cNvGraphicFramePr>
            <a:graphicFrameLocks noGrp="1"/>
          </p:cNvGraphicFramePr>
          <p:nvPr>
            <p:extLst/>
          </p:nvPr>
        </p:nvGraphicFramePr>
        <p:xfrm>
          <a:off x="1079500" y="2276872"/>
          <a:ext cx="6985000" cy="356588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698625">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tblGrid>
              <a:tr h="8228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cs typeface="Arial" charset="0"/>
                        </a:rPr>
                        <a:t>Gender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weight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height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Age in mths</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100m time</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cs typeface="Arial" charset="0"/>
                        </a:rPr>
                        <a:t>52kg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1.71m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243</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13.7s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89kg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1.92m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388</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cs typeface="Arial" charset="0"/>
                        </a:rPr>
                        <a:t>22.3s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Female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48kg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1.67m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219</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14.6s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86kg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1.96m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274</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9.58s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Male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80kg</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1.88m</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260</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cs typeface="Arial" charset="0"/>
                        </a:rPr>
                        <a:t>10.56s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16">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Times New Roman" pitchFamily="18" charset="0"/>
                          <a:cs typeface="Arial" charset="0"/>
                        </a:rPr>
                        <a:t>etc</a:t>
                      </a:r>
                      <a:r>
                        <a:rPr kumimoji="0" lang="en-GB" sz="2400" b="0" i="0" u="none" strike="noStrike" cap="none" normalizeH="0" baseline="0" dirty="0" smtClean="0">
                          <a:ln>
                            <a:noFill/>
                          </a:ln>
                          <a:solidFill>
                            <a:schemeClr val="tx1"/>
                          </a:solidFill>
                          <a:effectLst/>
                          <a:latin typeface="Times New Roman" pitchFamily="18" charset="0"/>
                          <a:cs typeface="Arial" charset="0"/>
                        </a:rPr>
                        <a:t> …</a:t>
                      </a:r>
                    </a:p>
                  </a:txBody>
                  <a:tcPr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6"/>
                  </a:ext>
                </a:extLst>
              </a:tr>
            </a:tbl>
          </a:graphicData>
        </a:graphic>
      </p:graphicFrame>
      <p:sp>
        <p:nvSpPr>
          <p:cNvPr id="10" name="Rectangle 9"/>
          <p:cNvSpPr/>
          <p:nvPr/>
        </p:nvSpPr>
        <p:spPr>
          <a:xfrm>
            <a:off x="6444208" y="2011760"/>
            <a:ext cx="1872208" cy="4104456"/>
          </a:xfrm>
          <a:prstGeom prst="rect">
            <a:avLst/>
          </a:prstGeom>
          <a:noFill/>
          <a:ln w="28575">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1360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in an attribute?</a:t>
            </a:r>
          </a:p>
        </p:txBody>
      </p:sp>
      <p:sp>
        <p:nvSpPr>
          <p:cNvPr id="3" name="Content Placeholder 2"/>
          <p:cNvSpPr>
            <a:spLocks noGrp="1"/>
          </p:cNvSpPr>
          <p:nvPr>
            <p:ph idx="1"/>
          </p:nvPr>
        </p:nvSpPr>
        <p:spPr>
          <a:xfrm>
            <a:off x="457200" y="1166018"/>
            <a:ext cx="8229600" cy="4525963"/>
          </a:xfrm>
        </p:spPr>
        <p:txBody>
          <a:bodyPr>
            <a:normAutofit/>
          </a:bodyPr>
          <a:lstStyle/>
          <a:p>
            <a:r>
              <a:rPr lang="en-GB" dirty="0" smtClean="0"/>
              <a:t>Possible </a:t>
            </a:r>
            <a:r>
              <a:rPr lang="en-GB" dirty="0"/>
              <a:t>attribute types </a:t>
            </a:r>
            <a:r>
              <a:rPr lang="en-GB" dirty="0" smtClean="0"/>
              <a:t>(</a:t>
            </a:r>
            <a:r>
              <a:rPr lang="en-GB" i="1" dirty="0" smtClean="0"/>
              <a:t>levels </a:t>
            </a:r>
            <a:r>
              <a:rPr lang="en-GB" i="1" dirty="0"/>
              <a:t>of </a:t>
            </a:r>
            <a:r>
              <a:rPr lang="en-GB" i="1" dirty="0" smtClean="0"/>
              <a:t> measurement</a:t>
            </a:r>
            <a:r>
              <a:rPr lang="en-GB" dirty="0" smtClean="0"/>
              <a:t>)</a:t>
            </a:r>
            <a:endParaRPr lang="en-GB" dirty="0"/>
          </a:p>
          <a:p>
            <a:pPr lvl="1"/>
            <a:r>
              <a:rPr lang="en-GB" dirty="0"/>
              <a:t>Nominal, ordinal, interval and ratio</a:t>
            </a:r>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F20/21DL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7</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08/09/2018</a:t>
            </a:fld>
            <a:endParaRPr lang="en-GB">
              <a:solidFill>
                <a:prstClr val="black">
                  <a:tint val="75000"/>
                </a:prstClr>
              </a:solidFill>
            </a:endParaRPr>
          </a:p>
        </p:txBody>
      </p:sp>
    </p:spTree>
    <p:extLst>
      <p:ext uri="{BB962C8B-B14F-4D97-AF65-F5344CB8AC3E}">
        <p14:creationId xmlns:p14="http://schemas.microsoft.com/office/powerpoint/2010/main" val="2498289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Nominal</a:t>
            </a:r>
            <a:endParaRPr lang="en-GB" dirty="0"/>
          </a:p>
        </p:txBody>
      </p:sp>
      <p:sp>
        <p:nvSpPr>
          <p:cNvPr id="3" name="Content Placeholder 2"/>
          <p:cNvSpPr>
            <a:spLocks noGrp="1"/>
          </p:cNvSpPr>
          <p:nvPr>
            <p:ph idx="1"/>
          </p:nvPr>
        </p:nvSpPr>
        <p:spPr>
          <a:xfrm>
            <a:off x="457200" y="1166018"/>
            <a:ext cx="8229600" cy="4525963"/>
          </a:xfrm>
        </p:spPr>
        <p:txBody>
          <a:bodyPr>
            <a:normAutofit fontScale="92500" lnSpcReduction="10000"/>
          </a:bodyPr>
          <a:lstStyle/>
          <a:p>
            <a:r>
              <a:rPr lang="en-GB" dirty="0"/>
              <a:t>Example: </a:t>
            </a:r>
            <a:endParaRPr lang="en-GB" dirty="0" smtClean="0"/>
          </a:p>
          <a:p>
            <a:pPr lvl="1"/>
            <a:r>
              <a:rPr lang="en-GB" dirty="0" smtClean="0"/>
              <a:t>the </a:t>
            </a:r>
            <a:r>
              <a:rPr lang="en-GB" dirty="0"/>
              <a:t>attribute </a:t>
            </a:r>
            <a:r>
              <a:rPr lang="en-GB" b="1" dirty="0" smtClean="0">
                <a:solidFill>
                  <a:schemeClr val="accent1"/>
                </a:solidFill>
              </a:rPr>
              <a:t>gender</a:t>
            </a:r>
            <a:endParaRPr lang="en-GB" b="1" dirty="0" smtClean="0"/>
          </a:p>
          <a:p>
            <a:pPr lvl="1"/>
            <a:r>
              <a:rPr lang="en-GB" dirty="0" smtClean="0"/>
              <a:t>values</a:t>
            </a:r>
            <a:r>
              <a:rPr lang="en-GB" dirty="0"/>
              <a:t>: </a:t>
            </a:r>
            <a:r>
              <a:rPr lang="en-GB" b="1" i="1" dirty="0" smtClean="0">
                <a:solidFill>
                  <a:schemeClr val="accent1"/>
                </a:solidFill>
              </a:rPr>
              <a:t>male</a:t>
            </a:r>
            <a:r>
              <a:rPr lang="en-GB" dirty="0" smtClean="0"/>
              <a:t> </a:t>
            </a:r>
            <a:r>
              <a:rPr lang="en-GB" dirty="0"/>
              <a:t> </a:t>
            </a:r>
            <a:r>
              <a:rPr lang="en-GB" dirty="0" smtClean="0"/>
              <a:t>/  </a:t>
            </a:r>
            <a:r>
              <a:rPr lang="en-GB" b="1" i="1" dirty="0" smtClean="0">
                <a:solidFill>
                  <a:schemeClr val="accent1"/>
                </a:solidFill>
              </a:rPr>
              <a:t>female</a:t>
            </a:r>
            <a:endParaRPr lang="en-GB" i="1" dirty="0"/>
          </a:p>
          <a:p>
            <a:r>
              <a:rPr lang="en-GB" dirty="0"/>
              <a:t>V</a:t>
            </a:r>
            <a:r>
              <a:rPr lang="en-GB" dirty="0" smtClean="0"/>
              <a:t>alues </a:t>
            </a:r>
            <a:r>
              <a:rPr lang="en-GB" dirty="0"/>
              <a:t>are distinct symbols</a:t>
            </a:r>
          </a:p>
          <a:p>
            <a:r>
              <a:rPr lang="en-GB" dirty="0"/>
              <a:t>Values </a:t>
            </a:r>
            <a:r>
              <a:rPr lang="en-GB" dirty="0" smtClean="0"/>
              <a:t>serve </a:t>
            </a:r>
            <a:r>
              <a:rPr lang="en-GB" dirty="0"/>
              <a:t>only as labels or names</a:t>
            </a:r>
          </a:p>
          <a:p>
            <a:pPr lvl="1"/>
            <a:r>
              <a:rPr lang="en-GB" dirty="0"/>
              <a:t>Nominal comes from the Latin word for name</a:t>
            </a:r>
          </a:p>
          <a:p>
            <a:r>
              <a:rPr lang="en-GB" dirty="0" smtClean="0"/>
              <a:t>No </a:t>
            </a:r>
            <a:r>
              <a:rPr lang="en-GB" dirty="0"/>
              <a:t>relation is implied among nominal </a:t>
            </a:r>
            <a:r>
              <a:rPr lang="en-GB" dirty="0" smtClean="0"/>
              <a:t>values</a:t>
            </a:r>
          </a:p>
          <a:p>
            <a:pPr lvl="1"/>
            <a:r>
              <a:rPr lang="en-GB" dirty="0" smtClean="0"/>
              <a:t>no </a:t>
            </a:r>
            <a:r>
              <a:rPr lang="en-GB" dirty="0"/>
              <a:t>ordering or distance </a:t>
            </a:r>
            <a:r>
              <a:rPr lang="en-GB" dirty="0" smtClean="0"/>
              <a:t>measure</a:t>
            </a:r>
            <a:endParaRPr lang="en-GB" dirty="0"/>
          </a:p>
          <a:p>
            <a:r>
              <a:rPr lang="en-GB" dirty="0"/>
              <a:t>Only </a:t>
            </a:r>
            <a:r>
              <a:rPr lang="en-GB" dirty="0" smtClean="0"/>
              <a:t>tests for equality can </a:t>
            </a:r>
            <a:r>
              <a:rPr lang="en-GB" dirty="0"/>
              <a:t>be performed</a:t>
            </a:r>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F20/21DL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8</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08/09/2018</a:t>
            </a:fld>
            <a:endParaRPr lang="en-GB">
              <a:solidFill>
                <a:prstClr val="black">
                  <a:tint val="75000"/>
                </a:prstClr>
              </a:solidFill>
            </a:endParaRPr>
          </a:p>
        </p:txBody>
      </p:sp>
    </p:spTree>
    <p:extLst>
      <p:ext uri="{BB962C8B-B14F-4D97-AF65-F5344CB8AC3E}">
        <p14:creationId xmlns:p14="http://schemas.microsoft.com/office/powerpoint/2010/main" val="3267438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Ordinal</a:t>
            </a:r>
            <a:endParaRPr lang="en-GB" dirty="0"/>
          </a:p>
        </p:txBody>
      </p:sp>
      <p:sp>
        <p:nvSpPr>
          <p:cNvPr id="3" name="Content Placeholder 2"/>
          <p:cNvSpPr>
            <a:spLocks noGrp="1"/>
          </p:cNvSpPr>
          <p:nvPr>
            <p:ph idx="1"/>
          </p:nvPr>
        </p:nvSpPr>
        <p:spPr>
          <a:xfrm>
            <a:off x="457200" y="1166018"/>
            <a:ext cx="8229600" cy="4525963"/>
          </a:xfrm>
        </p:spPr>
        <p:txBody>
          <a:bodyPr>
            <a:normAutofit fontScale="77500" lnSpcReduction="20000"/>
          </a:bodyPr>
          <a:lstStyle/>
          <a:p>
            <a:r>
              <a:rPr lang="en-GB" dirty="0"/>
              <a:t>Example:</a:t>
            </a:r>
          </a:p>
          <a:p>
            <a:pPr lvl="1"/>
            <a:r>
              <a:rPr lang="en-GB" dirty="0"/>
              <a:t>Attribute </a:t>
            </a:r>
            <a:r>
              <a:rPr lang="en-GB" b="1" dirty="0" smtClean="0">
                <a:solidFill>
                  <a:schemeClr val="accent1"/>
                </a:solidFill>
              </a:rPr>
              <a:t>temperature</a:t>
            </a:r>
            <a:r>
              <a:rPr lang="en-GB" dirty="0" smtClean="0"/>
              <a:t> </a:t>
            </a:r>
          </a:p>
          <a:p>
            <a:pPr lvl="1"/>
            <a:r>
              <a:rPr lang="en-GB" dirty="0" smtClean="0"/>
              <a:t>Values</a:t>
            </a:r>
            <a:r>
              <a:rPr lang="en-GB" dirty="0"/>
              <a:t>: </a:t>
            </a:r>
            <a:r>
              <a:rPr lang="en-GB" b="1" i="1" dirty="0" smtClean="0">
                <a:solidFill>
                  <a:schemeClr val="accent1"/>
                </a:solidFill>
              </a:rPr>
              <a:t>hot</a:t>
            </a:r>
            <a:r>
              <a:rPr lang="en-GB" dirty="0" smtClean="0"/>
              <a:t> &gt; </a:t>
            </a:r>
            <a:r>
              <a:rPr lang="en-GB" b="1" i="1" dirty="0" smtClean="0">
                <a:solidFill>
                  <a:schemeClr val="accent1"/>
                </a:solidFill>
              </a:rPr>
              <a:t>mild</a:t>
            </a:r>
            <a:r>
              <a:rPr lang="en-GB" dirty="0" smtClean="0"/>
              <a:t> </a:t>
            </a:r>
            <a:r>
              <a:rPr lang="en-GB" dirty="0"/>
              <a:t>&gt; </a:t>
            </a:r>
            <a:r>
              <a:rPr lang="en-GB" b="1" i="1" dirty="0" smtClean="0">
                <a:solidFill>
                  <a:schemeClr val="accent1"/>
                </a:solidFill>
              </a:rPr>
              <a:t>cool</a:t>
            </a:r>
            <a:endParaRPr lang="en-GB" b="1" i="1" dirty="0">
              <a:solidFill>
                <a:schemeClr val="accent1"/>
              </a:solidFill>
            </a:endParaRPr>
          </a:p>
          <a:p>
            <a:r>
              <a:rPr lang="en-GB" dirty="0" smtClean="0"/>
              <a:t>The values are in order</a:t>
            </a:r>
            <a:endParaRPr lang="en-GB" dirty="0"/>
          </a:p>
          <a:p>
            <a:r>
              <a:rPr lang="en-GB" dirty="0"/>
              <a:t>But: there is no defined </a:t>
            </a:r>
            <a:r>
              <a:rPr lang="en-GB" i="1" dirty="0"/>
              <a:t>distance</a:t>
            </a:r>
            <a:r>
              <a:rPr lang="en-GB" dirty="0"/>
              <a:t> between values</a:t>
            </a:r>
          </a:p>
          <a:p>
            <a:r>
              <a:rPr lang="en-GB" dirty="0" smtClean="0"/>
              <a:t>So addition </a:t>
            </a:r>
            <a:r>
              <a:rPr lang="en-GB" dirty="0"/>
              <a:t>and subtraction don’t make sense</a:t>
            </a:r>
          </a:p>
          <a:p>
            <a:pPr lvl="1"/>
            <a:r>
              <a:rPr lang="en-GB" b="1" i="1" dirty="0" smtClean="0">
                <a:solidFill>
                  <a:schemeClr val="accent1"/>
                </a:solidFill>
              </a:rPr>
              <a:t>cool</a:t>
            </a:r>
            <a:r>
              <a:rPr lang="en-GB" dirty="0" smtClean="0"/>
              <a:t>  </a:t>
            </a:r>
            <a:r>
              <a:rPr lang="en-GB" dirty="0"/>
              <a:t>+  </a:t>
            </a:r>
            <a:r>
              <a:rPr lang="en-GB" b="1" i="1" dirty="0" smtClean="0">
                <a:solidFill>
                  <a:schemeClr val="accent1"/>
                </a:solidFill>
              </a:rPr>
              <a:t>mild</a:t>
            </a:r>
            <a:r>
              <a:rPr lang="en-GB" dirty="0" smtClean="0"/>
              <a:t>  </a:t>
            </a:r>
            <a:r>
              <a:rPr lang="en-GB" dirty="0"/>
              <a:t>= </a:t>
            </a:r>
            <a:r>
              <a:rPr lang="en-GB" i="1" dirty="0"/>
              <a:t>???!</a:t>
            </a:r>
          </a:p>
          <a:p>
            <a:r>
              <a:rPr lang="en-GB" dirty="0"/>
              <a:t>Example rule</a:t>
            </a:r>
            <a:r>
              <a:rPr lang="en-GB" dirty="0" smtClean="0"/>
              <a:t>:</a:t>
            </a:r>
            <a:r>
              <a:rPr lang="en-GB" dirty="0"/>
              <a:t/>
            </a:r>
            <a:br>
              <a:rPr lang="en-GB" dirty="0"/>
            </a:br>
            <a:r>
              <a:rPr lang="en-GB" dirty="0"/>
              <a:t>	</a:t>
            </a:r>
            <a:r>
              <a:rPr lang="en-GB" dirty="0" smtClean="0"/>
              <a:t>if  </a:t>
            </a:r>
            <a:r>
              <a:rPr lang="en-GB" b="1" dirty="0" smtClean="0">
                <a:solidFill>
                  <a:schemeClr val="accent1"/>
                </a:solidFill>
              </a:rPr>
              <a:t>temperature</a:t>
            </a:r>
            <a:r>
              <a:rPr lang="en-GB" i="1" dirty="0" smtClean="0"/>
              <a:t> </a:t>
            </a:r>
            <a:r>
              <a:rPr lang="en-GB" dirty="0"/>
              <a:t>&lt; </a:t>
            </a:r>
            <a:r>
              <a:rPr lang="en-GB" b="1" i="1" dirty="0">
                <a:solidFill>
                  <a:schemeClr val="accent1"/>
                </a:solidFill>
              </a:rPr>
              <a:t>hot</a:t>
            </a:r>
            <a:r>
              <a:rPr lang="en-GB" dirty="0"/>
              <a:t> </a:t>
            </a:r>
            <a:r>
              <a:rPr lang="en-GB" dirty="0" smtClean="0"/>
              <a:t>   →    </a:t>
            </a:r>
            <a:r>
              <a:rPr lang="en-GB" b="1" dirty="0" smtClean="0">
                <a:solidFill>
                  <a:schemeClr val="accent1"/>
                </a:solidFill>
              </a:rPr>
              <a:t>play</a:t>
            </a:r>
            <a:r>
              <a:rPr lang="en-GB" dirty="0" smtClean="0"/>
              <a:t> </a:t>
            </a:r>
            <a:r>
              <a:rPr lang="en-GB" dirty="0"/>
              <a:t>= </a:t>
            </a:r>
            <a:r>
              <a:rPr lang="en-GB" b="1" i="1" dirty="0">
                <a:solidFill>
                  <a:schemeClr val="accent1"/>
                </a:solidFill>
              </a:rPr>
              <a:t>yes</a:t>
            </a:r>
          </a:p>
          <a:p>
            <a:r>
              <a:rPr lang="en-GB" dirty="0" smtClean="0"/>
              <a:t>The distinction </a:t>
            </a:r>
            <a:r>
              <a:rPr lang="en-GB" dirty="0"/>
              <a:t>between nominal and ordinal is not always </a:t>
            </a:r>
            <a:r>
              <a:rPr lang="en-GB" dirty="0" smtClean="0"/>
              <a:t>clear</a:t>
            </a:r>
          </a:p>
          <a:p>
            <a:pPr lvl="1"/>
            <a:r>
              <a:rPr lang="en-GB" dirty="0" smtClean="0"/>
              <a:t>E.g. colours, ordered by light wavelength</a:t>
            </a:r>
            <a:endParaRPr lang="en-GB" dirty="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F20/21DL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9</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08/09/2018</a:t>
            </a:fld>
            <a:endParaRPr lang="en-GB">
              <a:solidFill>
                <a:prstClr val="black">
                  <a:tint val="75000"/>
                </a:prstClr>
              </a:solidFill>
            </a:endParaRPr>
          </a:p>
        </p:txBody>
      </p:sp>
    </p:spTree>
    <p:extLst>
      <p:ext uri="{BB962C8B-B14F-4D97-AF65-F5344CB8AC3E}">
        <p14:creationId xmlns:p14="http://schemas.microsoft.com/office/powerpoint/2010/main" val="2598589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3632</Words>
  <Application>Microsoft Office PowerPoint</Application>
  <PresentationFormat>On-screen Show (4:3)</PresentationFormat>
  <Paragraphs>1141</Paragraphs>
  <Slides>38</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Courier New</vt:lpstr>
      <vt:lpstr>Gothic</vt:lpstr>
      <vt:lpstr>Lucidasans</vt:lpstr>
      <vt:lpstr>Tahoma</vt:lpstr>
      <vt:lpstr>Times New Roman</vt:lpstr>
      <vt:lpstr>Utopia</vt:lpstr>
      <vt:lpstr>Office Theme</vt:lpstr>
      <vt:lpstr>F20DL Data Mining and Machine Learning</vt:lpstr>
      <vt:lpstr>Lecture 2</vt:lpstr>
      <vt:lpstr>Data Mining – Basic Terminology</vt:lpstr>
      <vt:lpstr>This is called a data instance or a record or just a line of data</vt:lpstr>
      <vt:lpstr>This is called an attribute or field; the value of the Age field in the 4th record is 274</vt:lpstr>
      <vt:lpstr>Usually we are interested in predicting the value of a particular attribute, given the values of the other attributes. What we want to predict is called the target class (or class attribute)</vt:lpstr>
      <vt:lpstr>What’s in an attribute?</vt:lpstr>
      <vt:lpstr>Nominal</vt:lpstr>
      <vt:lpstr>Ordinal</vt:lpstr>
      <vt:lpstr>Interval</vt:lpstr>
      <vt:lpstr>Ratio</vt:lpstr>
      <vt:lpstr>Attribute types used in practice</vt:lpstr>
      <vt:lpstr>Machine learning techniques</vt:lpstr>
      <vt:lpstr>Structural descriptions</vt:lpstr>
      <vt:lpstr>Contact lens data – in full</vt:lpstr>
      <vt:lpstr>Structural description: if-then rules</vt:lpstr>
      <vt:lpstr>The contact lens data – a complete and correct rule set</vt:lpstr>
      <vt:lpstr>Complete and correct rules but..</vt:lpstr>
      <vt:lpstr>Example: The “Weather Problem”</vt:lpstr>
      <vt:lpstr>Example: The “Weather Problem”</vt:lpstr>
      <vt:lpstr>Numeric and categorical attributes</vt:lpstr>
      <vt:lpstr>Structural Descriptions: Classification Rules</vt:lpstr>
      <vt:lpstr>Structural Descriptions: Association Rules</vt:lpstr>
      <vt:lpstr>Structural descriptions: Decision Trees  e.g. for the Contact Lens Problem</vt:lpstr>
      <vt:lpstr>Numeric data: classifying iris flowers</vt:lpstr>
      <vt:lpstr>A more realistic example</vt:lpstr>
      <vt:lpstr>Decision trees for the Canadian labour data</vt:lpstr>
      <vt:lpstr>Decision trees for the Canadian labour data</vt:lpstr>
      <vt:lpstr>Decision trees for the Canadian labour data</vt:lpstr>
      <vt:lpstr>Early example of ML success : Soybean disease classification (1970s)</vt:lpstr>
      <vt:lpstr>Early example of ML success : Soybean disease classification (1970s)</vt:lpstr>
      <vt:lpstr>Two derived rules</vt:lpstr>
      <vt:lpstr>Two derived rules</vt:lpstr>
      <vt:lpstr>Classifying iris flowers – clustering</vt:lpstr>
      <vt:lpstr>PowerPoint Presentation</vt:lpstr>
      <vt:lpstr>Numeric predictions: predicting CPU performance PRP</vt:lpstr>
      <vt:lpstr>Numeric predictions</vt:lpstr>
      <vt:lpstr>Take 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F20DL Data Mining and Machine Learning</dc:title>
  <dc:creator>Diana S Bental</dc:creator>
  <cp:lastModifiedBy>Bental, Diana S</cp:lastModifiedBy>
  <cp:revision>74</cp:revision>
  <dcterms:created xsi:type="dcterms:W3CDTF">2016-08-24T13:10:34Z</dcterms:created>
  <dcterms:modified xsi:type="dcterms:W3CDTF">2018-09-08T20:49:07Z</dcterms:modified>
</cp:coreProperties>
</file>