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65" r:id="rId3"/>
    <p:sldMasterId id="2147483667" r:id="rId4"/>
    <p:sldMasterId id="2147483669" r:id="rId5"/>
    <p:sldMasterId id="2147483671" r:id="rId6"/>
  </p:sldMasterIdLst>
  <p:notesMasterIdLst>
    <p:notesMasterId r:id="rId40"/>
  </p:notesMasterIdLst>
  <p:handoutMasterIdLst>
    <p:handoutMasterId r:id="rId41"/>
  </p:handoutMasterIdLst>
  <p:sldIdLst>
    <p:sldId id="296" r:id="rId7"/>
    <p:sldId id="256" r:id="rId8"/>
    <p:sldId id="302" r:id="rId9"/>
    <p:sldId id="303" r:id="rId10"/>
    <p:sldId id="304" r:id="rId11"/>
    <p:sldId id="305" r:id="rId12"/>
    <p:sldId id="306" r:id="rId13"/>
    <p:sldId id="307" r:id="rId14"/>
    <p:sldId id="308" r:id="rId15"/>
    <p:sldId id="297" r:id="rId16"/>
    <p:sldId id="310" r:id="rId17"/>
    <p:sldId id="312" r:id="rId18"/>
    <p:sldId id="265" r:id="rId19"/>
    <p:sldId id="266" r:id="rId20"/>
    <p:sldId id="267" r:id="rId21"/>
    <p:sldId id="321" r:id="rId22"/>
    <p:sldId id="268" r:id="rId23"/>
    <p:sldId id="323" r:id="rId24"/>
    <p:sldId id="324" r:id="rId25"/>
    <p:sldId id="270" r:id="rId26"/>
    <p:sldId id="271" r:id="rId27"/>
    <p:sldId id="272" r:id="rId28"/>
    <p:sldId id="298" r:id="rId29"/>
    <p:sldId id="322" r:id="rId30"/>
    <p:sldId id="299" r:id="rId31"/>
    <p:sldId id="281" r:id="rId32"/>
    <p:sldId id="326" r:id="rId33"/>
    <p:sldId id="325" r:id="rId34"/>
    <p:sldId id="282" r:id="rId35"/>
    <p:sldId id="283" r:id="rId36"/>
    <p:sldId id="284" r:id="rId37"/>
    <p:sldId id="285" r:id="rId38"/>
    <p:sldId id="300" r:id="rId39"/>
  </p:sldIdLst>
  <p:sldSz cx="9144000" cy="6858000" type="screen4x3"/>
  <p:notesSz cx="7304088" cy="9590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87022" autoAdjust="0"/>
  </p:normalViewPr>
  <p:slideViewPr>
    <p:cSldViewPr showGuides="1">
      <p:cViewPr varScale="1">
        <p:scale>
          <a:sx n="57" d="100"/>
          <a:sy n="57" d="100"/>
        </p:scale>
        <p:origin x="181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0" y="0"/>
            <a:ext cx="3169440" cy="479160"/>
          </a:xfrm>
          <a:prstGeom prst="rect">
            <a:avLst/>
          </a:prstGeom>
          <a:noFill/>
          <a:ln>
            <a:noFill/>
          </a:ln>
        </p:spPr>
        <p:txBody>
          <a:bodyPr vert="horz" lIns="90000" tIns="45000" rIns="90000" bIns="4500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400" b="0" i="0" u="none" strike="noStrike" baseline="0">
              <a:ln>
                <a:noFill/>
              </a:ln>
              <a:solidFill>
                <a:srgbClr val="00DCFF"/>
              </a:solidFill>
              <a:latin typeface="Utopia" pitchFamily="18"/>
              <a:ea typeface="Gothic" pitchFamily="2"/>
              <a:cs typeface="Lucidasans" pitchFamily="2"/>
            </a:endParaRPr>
          </a:p>
        </p:txBody>
      </p:sp>
      <p:sp>
        <p:nvSpPr>
          <p:cNvPr id="3" name="TextBox 2"/>
          <p:cNvSpPr txBox="1"/>
          <p:nvPr/>
        </p:nvSpPr>
        <p:spPr>
          <a:xfrm>
            <a:off x="4134600" y="0"/>
            <a:ext cx="3169440" cy="47916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AEB8DD30-00D1-4DBA-950E-D78377234A5F}" type="datetimeFigureOut">
              <a:t>9/7/2018</a:t>
            </a:fld>
            <a:endParaRPr lang="en-US" sz="1400" b="0" i="0" u="none" strike="noStrike" baseline="0">
              <a:ln>
                <a:noFill/>
              </a:ln>
              <a:solidFill>
                <a:srgbClr val="00DCFF"/>
              </a:solidFill>
              <a:latin typeface="Utopia" pitchFamily="18"/>
              <a:ea typeface="Gothic" pitchFamily="2"/>
              <a:cs typeface="Lucidasans" pitchFamily="2"/>
            </a:endParaRPr>
          </a:p>
        </p:txBody>
      </p:sp>
      <p:sp>
        <p:nvSpPr>
          <p:cNvPr id="4" name="TextBox 3"/>
          <p:cNvSpPr txBox="1"/>
          <p:nvPr/>
        </p:nvSpPr>
        <p:spPr>
          <a:xfrm>
            <a:off x="0" y="9110880"/>
            <a:ext cx="3169440" cy="479160"/>
          </a:xfrm>
          <a:prstGeom prst="rect">
            <a:avLst/>
          </a:prstGeom>
          <a:noFill/>
          <a:ln>
            <a:noFill/>
          </a:ln>
        </p:spPr>
        <p:txBody>
          <a:bodyPr vert="horz" lIns="90000" tIns="45000" rIns="90000" bIns="45000" anchor="b"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400" b="0" i="0" u="none" strike="noStrike" baseline="0">
              <a:ln>
                <a:noFill/>
              </a:ln>
              <a:solidFill>
                <a:srgbClr val="00DCFF"/>
              </a:solidFill>
              <a:latin typeface="Utopia" pitchFamily="18"/>
              <a:ea typeface="Gothic" pitchFamily="2"/>
              <a:cs typeface="Lucidasans" pitchFamily="2"/>
            </a:endParaRPr>
          </a:p>
        </p:txBody>
      </p:sp>
      <p:sp>
        <p:nvSpPr>
          <p:cNvPr id="5" name="TextBox 4"/>
          <p:cNvSpPr txBox="1"/>
          <p:nvPr/>
        </p:nvSpPr>
        <p:spPr>
          <a:xfrm>
            <a:off x="4134600" y="9110880"/>
            <a:ext cx="3169440" cy="47916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FC62AC27-9A31-4180-BE69-998F85A8D96B}" type="slidenum">
              <a:t>‹#›</a:t>
            </a:fld>
            <a:endParaRPr lang="en-US" sz="1400" b="0" i="0" u="none" strike="noStrike" baseline="0">
              <a:ln>
                <a:noFill/>
              </a:ln>
              <a:solidFill>
                <a:srgbClr val="00DCFF"/>
              </a:solidFill>
              <a:latin typeface="Utopia" pitchFamily="18"/>
              <a:ea typeface="Gothic" pitchFamily="2"/>
              <a:cs typeface="Lucidasans" pitchFamily="2"/>
            </a:endParaRPr>
          </a:p>
        </p:txBody>
      </p:sp>
    </p:spTree>
    <p:extLst>
      <p:ext uri="{BB962C8B-B14F-4D97-AF65-F5344CB8AC3E}">
        <p14:creationId xmlns:p14="http://schemas.microsoft.com/office/powerpoint/2010/main" val="4267401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54600" y="728640"/>
            <a:ext cx="4794840" cy="3596040"/>
          </a:xfrm>
          <a:prstGeom prst="rect">
            <a:avLst/>
          </a:prstGeom>
          <a:noFill/>
          <a:ln>
            <a:noFill/>
            <a:prstDash val="solid"/>
          </a:ln>
        </p:spPr>
      </p:sp>
      <p:sp>
        <p:nvSpPr>
          <p:cNvPr id="3" name="Notes Placeholder 2"/>
          <p:cNvSpPr txBox="1">
            <a:spLocks noGrp="1"/>
          </p:cNvSpPr>
          <p:nvPr>
            <p:ph type="body" sz="quarter" idx="3"/>
          </p:nvPr>
        </p:nvSpPr>
        <p:spPr>
          <a:xfrm>
            <a:off x="730440" y="4555440"/>
            <a:ext cx="5843160" cy="4315320"/>
          </a:xfrm>
          <a:prstGeom prst="rect">
            <a:avLst/>
          </a:prstGeom>
          <a:noFill/>
          <a:ln>
            <a:noFill/>
          </a:ln>
        </p:spPr>
        <p:txBody>
          <a:bodyPr lIns="0" tIns="0" rIns="0" bIns="0"/>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4" name="Header Placeholder 3"/>
          <p:cNvSpPr txBox="1">
            <a:spLocks noGrp="1"/>
          </p:cNvSpPr>
          <p:nvPr>
            <p:ph type="hdr" sz="quarter"/>
          </p:nvPr>
        </p:nvSpPr>
        <p:spPr>
          <a:xfrm>
            <a:off x="0" y="0"/>
            <a:ext cx="3169440" cy="479160"/>
          </a:xfrm>
          <a:prstGeom prst="rect">
            <a:avLst/>
          </a:prstGeom>
          <a:noFill/>
          <a:ln>
            <a:noFill/>
          </a:ln>
        </p:spPr>
        <p:txBody>
          <a:bodyPr lIns="0" tIns="0" rIns="0" bIns="0"/>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0" i="0" u="none" strike="noStrike" baseline="0">
                <a:solidFill>
                  <a:srgbClr val="000000"/>
                </a:solidFill>
                <a:latin typeface="Times New Roman" pitchFamily="18"/>
                <a:ea typeface="Bitstream Vera Sans" pitchFamily="2"/>
                <a:cs typeface="Lucidasans" pitchFamily="2"/>
              </a:defRPr>
            </a:lvl1pPr>
          </a:lstStyle>
          <a:p>
            <a:pPr lvl="0"/>
            <a:endParaRPr lang="en-US"/>
          </a:p>
        </p:txBody>
      </p:sp>
      <p:sp>
        <p:nvSpPr>
          <p:cNvPr id="5" name="Date Placeholder 4"/>
          <p:cNvSpPr txBox="1">
            <a:spLocks noGrp="1"/>
          </p:cNvSpPr>
          <p:nvPr>
            <p:ph type="dt" idx="1"/>
          </p:nvPr>
        </p:nvSpPr>
        <p:spPr>
          <a:xfrm>
            <a:off x="4134600" y="0"/>
            <a:ext cx="3169440" cy="479160"/>
          </a:xfrm>
          <a:prstGeom prst="rect">
            <a:avLst/>
          </a:prstGeom>
          <a:noFill/>
          <a:ln>
            <a:noFill/>
          </a:ln>
        </p:spPr>
        <p:txBody>
          <a:bodyPr lIns="0" tIns="0" rIns="0" bIns="0"/>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0" i="0" u="none" strike="noStrike" baseline="0">
                <a:solidFill>
                  <a:srgbClr val="000000"/>
                </a:solidFill>
                <a:latin typeface="Times New Roman" pitchFamily="18"/>
                <a:ea typeface="Bitstream Vera Sans" pitchFamily="2"/>
                <a:cs typeface="Lucidasans" pitchFamily="2"/>
              </a:defRPr>
            </a:lvl1pPr>
          </a:lstStyle>
          <a:p>
            <a:pPr lvl="0"/>
            <a:fld id="{7D41F125-C079-483C-A663-0C24B361B942}" type="datetimeFigureOut">
              <a:t>9/7/2018</a:t>
            </a:fld>
            <a:endParaRPr lang="en-US"/>
          </a:p>
        </p:txBody>
      </p:sp>
      <p:sp>
        <p:nvSpPr>
          <p:cNvPr id="6" name="Footer Placeholder 5"/>
          <p:cNvSpPr txBox="1">
            <a:spLocks noGrp="1"/>
          </p:cNvSpPr>
          <p:nvPr>
            <p:ph type="ftr" sz="quarter" idx="4"/>
          </p:nvPr>
        </p:nvSpPr>
        <p:spPr>
          <a:xfrm>
            <a:off x="0" y="9110880"/>
            <a:ext cx="3169440" cy="479160"/>
          </a:xfrm>
          <a:prstGeom prst="rect">
            <a:avLst/>
          </a:prstGeom>
          <a:noFill/>
          <a:ln>
            <a:noFill/>
          </a:ln>
        </p:spPr>
        <p:txBody>
          <a:bodyPr lIns="0" tIns="0" rIns="0" bIns="0" anchor="b"/>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0" i="0" u="none" strike="noStrike" baseline="0">
                <a:solidFill>
                  <a:srgbClr val="000000"/>
                </a:solidFill>
                <a:latin typeface="Times New Roman" pitchFamily="18"/>
                <a:ea typeface="Bitstream Vera Sans" pitchFamily="2"/>
                <a:cs typeface="Lucidasans" pitchFamily="2"/>
              </a:defRPr>
            </a:lvl1pPr>
          </a:lstStyle>
          <a:p>
            <a:pPr lvl="0"/>
            <a:endParaRPr lang="en-US"/>
          </a:p>
        </p:txBody>
      </p:sp>
      <p:sp>
        <p:nvSpPr>
          <p:cNvPr id="7" name="Slide Number Placeholder 6"/>
          <p:cNvSpPr txBox="1">
            <a:spLocks noGrp="1"/>
          </p:cNvSpPr>
          <p:nvPr>
            <p:ph type="sldNum" sz="quarter" idx="5"/>
          </p:nvPr>
        </p:nvSpPr>
        <p:spPr>
          <a:xfrm>
            <a:off x="4134600" y="9110880"/>
            <a:ext cx="3169440" cy="479160"/>
          </a:xfrm>
          <a:prstGeom prst="rect">
            <a:avLst/>
          </a:prstGeom>
          <a:noFill/>
          <a:ln>
            <a:noFill/>
          </a:ln>
        </p:spPr>
        <p:txBody>
          <a:bodyPr lIns="0" tIns="0" rIns="0" bIns="0" anchor="b"/>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0" i="0" u="none" strike="noStrike" baseline="0">
                <a:solidFill>
                  <a:srgbClr val="000000"/>
                </a:solidFill>
                <a:latin typeface="Times New Roman" pitchFamily="18"/>
                <a:ea typeface="Bitstream Vera Sans" pitchFamily="2"/>
                <a:cs typeface="Lucidasans" pitchFamily="2"/>
              </a:defRPr>
            </a:lvl1pPr>
          </a:lstStyle>
          <a:p>
            <a:pPr lvl="0"/>
            <a:fld id="{3D1B404F-50CA-4B6F-9F99-C1EDD70B4254}" type="slidenum">
              <a:t>‹#›</a:t>
            </a:fld>
            <a:endParaRPr lang="en-US"/>
          </a:p>
        </p:txBody>
      </p:sp>
    </p:spTree>
    <p:extLst>
      <p:ext uri="{BB962C8B-B14F-4D97-AF65-F5344CB8AC3E}">
        <p14:creationId xmlns:p14="http://schemas.microsoft.com/office/powerpoint/2010/main" val="3374692427"/>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ln>
          <a:noFill/>
        </a:ln>
        <a:solidFill>
          <a:srgbClr val="000000"/>
        </a:solidFill>
        <a:latin typeface="Times New Roman"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352120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Suppose we have a family tree; want to learn the concept</a:t>
            </a:r>
            <a:r>
              <a:rPr lang="en-US" baseline="0" dirty="0" smtClean="0"/>
              <a:t> </a:t>
            </a:r>
            <a:r>
              <a:rPr lang="en-US" i="1" baseline="0" dirty="0" smtClean="0"/>
              <a:t>sister </a:t>
            </a:r>
          </a:p>
          <a:p>
            <a:r>
              <a:rPr lang="en-US" i="0" baseline="0" dirty="0" smtClean="0"/>
              <a:t> Which is a relationship between two different individuals – we are saying that Anna is the sister of Nikki, Pippa is the sister of Brian</a:t>
            </a:r>
          </a:p>
          <a:p>
            <a:r>
              <a:rPr lang="en-US" baseline="0" dirty="0" smtClean="0"/>
              <a:t>First represent the family tree as a table –  attributes are name, gender, parent1, parent2</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First we represent the actual family tree</a:t>
            </a:r>
          </a:p>
          <a:p>
            <a:r>
              <a:rPr lang="en-US" dirty="0" smtClean="0"/>
              <a:t>People –  name, gender and parents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The relationship sister-of – read a</a:t>
            </a:r>
            <a:r>
              <a:rPr lang="en-US" baseline="0" dirty="0" smtClean="0"/>
              <a:t>s The</a:t>
            </a:r>
            <a:r>
              <a:rPr lang="en-US" dirty="0" smtClean="0"/>
              <a:t> sister-of</a:t>
            </a:r>
            <a:r>
              <a:rPr lang="en-US" baseline="0" dirty="0" smtClean="0"/>
              <a:t> Steven is Pam</a:t>
            </a:r>
            <a:endParaRPr lang="en-US" dirty="0" smtClean="0"/>
          </a:p>
          <a:p>
            <a:r>
              <a:rPr lang="en-US" dirty="0" smtClean="0"/>
              <a:t>There are 12 x 12 = 144 pairings</a:t>
            </a:r>
            <a:r>
              <a:rPr lang="en-US" baseline="0" dirty="0" smtClean="0"/>
              <a:t> and only a few sister relationships – 6 – so </a:t>
            </a:r>
            <a:r>
              <a:rPr lang="en-US" b="1" baseline="0" dirty="0" smtClean="0"/>
              <a:t>mostly</a:t>
            </a:r>
            <a:r>
              <a:rPr lang="en-US" baseline="0" dirty="0" smtClean="0"/>
              <a:t> no – SEE NEXT SLIDE!!!</a:t>
            </a:r>
          </a:p>
          <a:p>
            <a:r>
              <a:rPr lang="en-US" baseline="0" dirty="0" smtClean="0"/>
              <a:t>Closed world assumption – if we don’t say there is a sister relationship then there isn’t</a:t>
            </a:r>
          </a:p>
          <a:p>
            <a:r>
              <a:rPr lang="en-US" baseline="0" dirty="0" smtClean="0"/>
              <a:t>But the closed world assumption is usually false, because we usually don’t know</a:t>
            </a:r>
          </a:p>
          <a:p>
            <a:r>
              <a:rPr lang="en-US" baseline="0" dirty="0" smtClean="0"/>
              <a:t>Michelle Obama is the wife-of Barak Obama in my database; if I mention Hilary Clinton and Bill Clinton but don’t mention wife-of does that mean they’re not married? WWW is an example of an open-world assumption</a:t>
            </a:r>
          </a:p>
          <a:p>
            <a:r>
              <a:rPr lang="en-US" baseline="0" dirty="0" smtClean="0"/>
              <a:t>The two tables -  sister of and family tree – are both needed.</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The relationship sister-of – read a</a:t>
            </a:r>
            <a:r>
              <a:rPr lang="en-US" baseline="0" dirty="0" smtClean="0"/>
              <a:t>s The</a:t>
            </a:r>
            <a:r>
              <a:rPr lang="en-US" dirty="0" smtClean="0"/>
              <a:t> sister-of</a:t>
            </a:r>
            <a:r>
              <a:rPr lang="en-US" baseline="0" dirty="0" smtClean="0"/>
              <a:t> Steven is Pam</a:t>
            </a:r>
            <a:endParaRPr lang="en-US" dirty="0" smtClean="0"/>
          </a:p>
          <a:p>
            <a:r>
              <a:rPr lang="en-US" dirty="0" smtClean="0"/>
              <a:t>There are 12 x 12 = 144 pairings</a:t>
            </a:r>
            <a:r>
              <a:rPr lang="en-US" baseline="0" dirty="0" smtClean="0"/>
              <a:t> and only a few sister relationships – 6 – so </a:t>
            </a:r>
            <a:r>
              <a:rPr lang="en-US" b="1" baseline="0" dirty="0" smtClean="0"/>
              <a:t>mostly</a:t>
            </a:r>
            <a:r>
              <a:rPr lang="en-US" baseline="0" dirty="0" smtClean="0"/>
              <a:t> no</a:t>
            </a:r>
          </a:p>
          <a:p>
            <a:r>
              <a:rPr lang="en-US" baseline="0" dirty="0" smtClean="0"/>
              <a:t>Closed world assumption – if we don’t say there is a sister relationship then there isn’t</a:t>
            </a:r>
          </a:p>
          <a:p>
            <a:r>
              <a:rPr lang="en-US" baseline="0" dirty="0" smtClean="0"/>
              <a:t>But the closed world assumption is usually false, because we usually don’t know</a:t>
            </a:r>
          </a:p>
          <a:p>
            <a:r>
              <a:rPr lang="en-US" baseline="0" dirty="0" smtClean="0"/>
              <a:t>Michelle Obama is the wife-of Barak Obama in my database; if I mention Hilary Clinton and Bill Clinton but don’t mention wife-of does that mean they’re not married? WWW is an example of an open-world assumption</a:t>
            </a:r>
          </a:p>
          <a:p>
            <a:r>
              <a:rPr lang="en-US" baseline="0" dirty="0" smtClean="0"/>
              <a:t>The two tables -  sister of and family tree – are both needed.</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For machine</a:t>
            </a:r>
            <a:r>
              <a:rPr lang="en-US" baseline="0" dirty="0" smtClean="0"/>
              <a:t> learning we must </a:t>
            </a:r>
            <a:r>
              <a:rPr lang="en-US" dirty="0" smtClean="0"/>
              <a:t>combine both</a:t>
            </a:r>
            <a:r>
              <a:rPr lang="en-US" baseline="0" dirty="0" smtClean="0"/>
              <a:t> tables – so there is a first person and their parents, and a second person and their parents, and sister-of</a:t>
            </a:r>
          </a:p>
          <a:p>
            <a:pPr lvl="1"/>
            <a:r>
              <a:rPr lang="en-US" baseline="0" dirty="0" smtClean="0"/>
              <a:t>Sister-of(Steven, Pam)</a:t>
            </a:r>
          </a:p>
          <a:p>
            <a:r>
              <a:rPr lang="en-US" baseline="0" dirty="0" smtClean="0"/>
              <a:t>Now each line is a separate independent example of  a sister-of</a:t>
            </a:r>
          </a:p>
          <a:p>
            <a:r>
              <a:rPr lang="en-US" baseline="0" dirty="0" smtClean="0"/>
              <a:t>Not fully independent – but independent for sister-of</a:t>
            </a:r>
          </a:p>
          <a:p>
            <a:r>
              <a:rPr lang="en-US" baseline="0" dirty="0" err="1" smtClean="0"/>
              <a:t>Denormalisation</a:t>
            </a:r>
            <a:r>
              <a:rPr lang="en-US" baseline="0" dirty="0" smtClean="0"/>
              <a:t> – opposite of </a:t>
            </a:r>
            <a:r>
              <a:rPr lang="en-US" baseline="0" dirty="0" err="1" smtClean="0"/>
              <a:t>normalisation</a:t>
            </a:r>
            <a:r>
              <a:rPr lang="en-US" baseline="0" dirty="0" smtClean="0"/>
              <a:t> in databases. Takes up a lot of extra space because it repeats information. Always possible to do this assuming finite set of finite relations.</a:t>
            </a:r>
          </a:p>
          <a:p>
            <a:pPr lvl="1"/>
            <a:r>
              <a:rPr lang="en-US" baseline="0" dirty="0" smtClean="0"/>
              <a:t>E.g. Pam’s and Pippa’s information are repeated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dirty="0" smtClean="0"/>
              <a:t>Can represent grandparent, second cousin</a:t>
            </a:r>
          </a:p>
          <a:p>
            <a:r>
              <a:rPr lang="en-US" dirty="0" smtClean="0"/>
              <a:t>Problem for Nuclear</a:t>
            </a:r>
            <a:r>
              <a:rPr lang="en-US" baseline="0" dirty="0" smtClean="0"/>
              <a:t> family = mother + father + however many children – how big would each row need to be? Can’t predict number of attributes</a:t>
            </a:r>
          </a:p>
          <a:p>
            <a:r>
              <a:rPr lang="en-US" baseline="0" dirty="0" smtClean="0"/>
              <a:t> If we are trying to discover new relationships (association learning) then </a:t>
            </a:r>
          </a:p>
          <a:p>
            <a:pPr lvl="1"/>
            <a:r>
              <a:rPr lang="en-US" baseline="0" dirty="0" smtClean="0"/>
              <a:t>Customers who buy wine also buy pistachio nuts – interesting relation;</a:t>
            </a:r>
          </a:p>
          <a:p>
            <a:pPr lvl="1"/>
            <a:r>
              <a:rPr lang="en-US" baseline="0" dirty="0" smtClean="0"/>
              <a:t>but “supplier predicts supplier address” is not interesting;  from the structure of the database</a:t>
            </a:r>
            <a:endParaRPr lang="en-US" dirty="0" smtClean="0"/>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18</a:t>
            </a:fld>
            <a:endParaRPr lang="en-GB"/>
          </a:p>
        </p:txBody>
      </p:sp>
    </p:spTree>
    <p:extLst>
      <p:ext uri="{BB962C8B-B14F-4D97-AF65-F5344CB8AC3E}">
        <p14:creationId xmlns:p14="http://schemas.microsoft.com/office/powerpoint/2010/main" val="135194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pPr>
              <a:buNone/>
            </a:pPr>
            <a:r>
              <a:rPr lang="en-GB" dirty="0" smtClean="0"/>
              <a:t>Some</a:t>
            </a:r>
            <a:r>
              <a:rPr lang="en-GB" baseline="0" dirty="0" smtClean="0"/>
              <a:t> relations are </a:t>
            </a:r>
            <a:r>
              <a:rPr lang="en-GB" baseline="0" dirty="0" err="1" smtClean="0"/>
              <a:t>recurice</a:t>
            </a:r>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19</a:t>
            </a:fld>
            <a:endParaRPr lang="en-GB"/>
          </a:p>
        </p:txBody>
      </p:sp>
    </p:spTree>
    <p:extLst>
      <p:ext uri="{BB962C8B-B14F-4D97-AF65-F5344CB8AC3E}">
        <p14:creationId xmlns:p14="http://schemas.microsoft.com/office/powerpoint/2010/main" val="1385151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And then we get recursion… </a:t>
            </a:r>
          </a:p>
          <a:p>
            <a:r>
              <a:rPr lang="en-US" dirty="0" smtClean="0"/>
              <a:t>Two people,</a:t>
            </a:r>
            <a:r>
              <a:rPr lang="en-US" baseline="0" dirty="0" smtClean="0"/>
              <a:t> and their parents; my ancestor is either my parent or my ancestor’s parent (recursive)</a:t>
            </a:r>
          </a:p>
          <a:p>
            <a:r>
              <a:rPr lang="en-US" baseline="0" dirty="0" smtClean="0"/>
              <a:t>So Steve has parents Peter and Peggy;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First rule is the base</a:t>
            </a:r>
            <a:r>
              <a:rPr lang="en-US" baseline="0" dirty="0" smtClean="0"/>
              <a:t> case – my parent is my ancestor</a:t>
            </a:r>
          </a:p>
          <a:p>
            <a:r>
              <a:rPr lang="en-US" baseline="0" dirty="0" smtClean="0"/>
              <a:t>Then the recursive case – my parent’s ancestors are also my ancestors</a:t>
            </a:r>
          </a:p>
          <a:p>
            <a:r>
              <a:rPr lang="en-US" baseline="0" dirty="0" smtClean="0"/>
              <a:t>Inductive logic programming – originated in AI</a:t>
            </a:r>
          </a:p>
          <a:p>
            <a:r>
              <a:rPr lang="en-US" baseline="0" dirty="0" smtClean="0"/>
              <a:t>Take a finite collection of examples and learn recursive rules</a:t>
            </a:r>
          </a:p>
          <a:p>
            <a:r>
              <a:rPr lang="en-US" baseline="0" dirty="0" smtClean="0"/>
              <a:t>Do-able but wont cope with noisy data and its too slow and inefficient for real use</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E.g. Active</a:t>
            </a:r>
            <a:r>
              <a:rPr lang="en-US" baseline="0" dirty="0" smtClean="0"/>
              <a:t> drug binds to a receptor – but the same drug formula can have different shapes depending how the bonds turn. And only one shape may actually bond but we don’t know which. Want to classify the drug as active if just one shape bonds. Classify a </a:t>
            </a:r>
            <a:r>
              <a:rPr lang="en-US" b="1" baseline="0" dirty="0" smtClean="0"/>
              <a:t>set</a:t>
            </a:r>
            <a:r>
              <a:rPr lang="en-US" baseline="0" dirty="0" smtClean="0"/>
              <a:t> of shapes</a:t>
            </a:r>
          </a:p>
          <a:p>
            <a:r>
              <a:rPr lang="en-US" baseline="0" dirty="0" smtClean="0"/>
              <a:t>E.g.  Want to classify users as beginner or expert over a series of sessions: table of session + user + </a:t>
            </a:r>
            <a:r>
              <a:rPr lang="en-US" baseline="0" dirty="0" err="1" smtClean="0"/>
              <a:t>behaviour</a:t>
            </a:r>
            <a:r>
              <a:rPr lang="en-US" baseline="0" dirty="0" smtClean="0"/>
              <a:t> (e.g. a mark) in each session; want to derive user + expertise</a:t>
            </a:r>
          </a:p>
          <a:p>
            <a:r>
              <a:rPr lang="en-US" baseline="0" dirty="0" smtClean="0"/>
              <a:t>Really want to say that all the sessions for one user are a single example for learning (a </a:t>
            </a:r>
            <a:r>
              <a:rPr lang="en-US" b="1" baseline="0" dirty="0" smtClean="0"/>
              <a:t>set</a:t>
            </a:r>
            <a:r>
              <a:rPr lang="en-US" baseline="0" dirty="0" smtClean="0"/>
              <a:t> of sessions)</a:t>
            </a:r>
          </a:p>
          <a:p>
            <a:r>
              <a:rPr lang="en-US" baseline="0" dirty="0" smtClean="0"/>
              <a:t>Some special algorithms for this , or you can sometimes transform the problem by (say) taking averages, e.g. average mark over sessions for a user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3880" y="718920"/>
            <a:ext cx="4794120" cy="359568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0080" y="4555080"/>
            <a:ext cx="5843160" cy="4315680"/>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discussed types</a:t>
            </a:r>
            <a:r>
              <a:rPr lang="en-GB" baseline="0" dirty="0" smtClean="0"/>
              <a:t> of </a:t>
            </a:r>
            <a:r>
              <a:rPr lang="en-GB" baseline="0" dirty="0" smtClean="0"/>
              <a:t>attributes </a:t>
            </a:r>
            <a:r>
              <a:rPr lang="en-GB" baseline="0" dirty="0" smtClean="0"/>
              <a:t>last lecture – categorical/nominal, ordinal, interval, ratio</a:t>
            </a:r>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23</a:t>
            </a:fld>
            <a:endParaRPr lang="en-GB"/>
          </a:p>
        </p:txBody>
      </p:sp>
    </p:spTree>
    <p:extLst>
      <p:ext uri="{BB962C8B-B14F-4D97-AF65-F5344CB8AC3E}">
        <p14:creationId xmlns:p14="http://schemas.microsoft.com/office/powerpoint/2010/main" val="1956905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dirty="0" smtClean="0"/>
              <a:t>Attributes -  the column</a:t>
            </a:r>
            <a:r>
              <a:rPr lang="en-US" baseline="0" dirty="0" smtClean="0"/>
              <a:t>s of data that describe the examples</a:t>
            </a:r>
          </a:p>
          <a:p>
            <a:r>
              <a:rPr lang="en-US" dirty="0" smtClean="0"/>
              <a:t>We are learning about transport</a:t>
            </a:r>
            <a:r>
              <a:rPr lang="en-US" baseline="0" dirty="0" smtClean="0"/>
              <a:t> vehicles: max speed for all vehicles but number of wheels present for lorries and planes  not present for ships</a:t>
            </a:r>
          </a:p>
          <a:p>
            <a:r>
              <a:rPr lang="en-US" baseline="0" dirty="0" smtClean="0"/>
              <a:t>Spouses name – only present if married is true</a:t>
            </a:r>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24</a:t>
            </a:fld>
            <a:endParaRPr lang="en-GB"/>
          </a:p>
        </p:txBody>
      </p:sp>
    </p:spTree>
    <p:extLst>
      <p:ext uri="{BB962C8B-B14F-4D97-AF65-F5344CB8AC3E}">
        <p14:creationId xmlns:p14="http://schemas.microsoft.com/office/powerpoint/2010/main" val="781572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72720" y="4554360"/>
            <a:ext cx="5356440" cy="4315680"/>
          </a:xfrm>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  sign</a:t>
            </a:r>
            <a:r>
              <a:rPr lang="en-US" baseline="0" dirty="0" smtClean="0"/>
              <a:t> for comments</a:t>
            </a:r>
          </a:p>
          <a:p>
            <a:r>
              <a:rPr lang="en-US" baseline="0" dirty="0" smtClean="0"/>
              <a:t>Relation and then a block defining the attributes and finally  - the data</a:t>
            </a:r>
          </a:p>
          <a:p>
            <a:r>
              <a:rPr lang="en-US" baseline="0" dirty="0" smtClean="0"/>
              <a:t>Attributes are in the same order vertically as the data is (horizontally)</a:t>
            </a:r>
          </a:p>
          <a:p>
            <a:r>
              <a:rPr lang="en-US" baseline="0" dirty="0" smtClean="0"/>
              <a:t>Attributes specify the data types and for </a:t>
            </a:r>
            <a:r>
              <a:rPr lang="en-US" baseline="0" dirty="0" err="1" smtClean="0"/>
              <a:t>categirical</a:t>
            </a:r>
            <a:r>
              <a:rPr lang="en-US" baseline="0" dirty="0" smtClean="0"/>
              <a:t> types the possible values</a:t>
            </a:r>
          </a:p>
          <a:p>
            <a:r>
              <a:rPr lang="en-US" baseline="0" dirty="0" smtClean="0"/>
              <a:t>The order in the file isn’t significant (though the order in the interface will be)</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GB" dirty="0" smtClean="0"/>
              <a:t> Nominal vs ordinal - One rule instead</a:t>
            </a:r>
            <a:r>
              <a:rPr lang="en-GB" baseline="0" dirty="0" smtClean="0"/>
              <a:t> of 2</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3D1B404F-50CA-4B6F-9F99-C1EDD70B4254}" type="slidenum">
              <a:rPr kumimoji="0" lang="en-GB" sz="1400" b="0" i="0" u="none" strike="noStrike" kern="1200" cap="none" spc="0" normalizeH="0" baseline="0" noProof="0" smtClean="0">
                <a:ln>
                  <a:noFill/>
                </a:ln>
                <a:solidFill>
                  <a:srgbClr val="000000"/>
                </a:solidFill>
                <a:effectLst/>
                <a:uLnTx/>
                <a:uFillTx/>
                <a:latin typeface="Times New Roman" pitchFamily="18"/>
              </a:rPr>
              <a:pPr marL="0" marR="0" lvl="0" indent="0" algn="r"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27</a:t>
            </a:fld>
            <a:endParaRPr kumimoji="0" lang="en-GB" sz="1400" b="0" i="0" u="none" strike="noStrike" kern="1200" cap="none" spc="0" normalizeH="0" baseline="0" noProof="0">
              <a:ln>
                <a:noFill/>
              </a:ln>
              <a:solidFill>
                <a:srgbClr val="000000"/>
              </a:solidFill>
              <a:effectLst/>
              <a:uLnTx/>
              <a:uFillTx/>
              <a:latin typeface="Times New Roman" pitchFamily="18"/>
            </a:endParaRPr>
          </a:p>
        </p:txBody>
      </p:sp>
    </p:spTree>
    <p:extLst>
      <p:ext uri="{BB962C8B-B14F-4D97-AF65-F5344CB8AC3E}">
        <p14:creationId xmlns:p14="http://schemas.microsoft.com/office/powerpoint/2010/main" val="408707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GB" dirty="0" smtClean="0"/>
              <a:t>Interpretation</a:t>
            </a:r>
            <a:r>
              <a:rPr lang="en-GB" baseline="0" dirty="0" smtClean="0"/>
              <a:t> of attribute types affects the learning</a:t>
            </a:r>
          </a:p>
          <a:p>
            <a:r>
              <a:rPr lang="en-GB" dirty="0" smtClean="0"/>
              <a:t>One rule instead</a:t>
            </a:r>
            <a:r>
              <a:rPr lang="en-GB" baseline="0" dirty="0" smtClean="0"/>
              <a:t> of 2</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3D1B404F-50CA-4B6F-9F99-C1EDD70B4254}" type="slidenum">
              <a:rPr kumimoji="0" lang="en-GB" sz="1400" b="0" i="0" u="none" strike="noStrike" kern="1200" cap="none" spc="0" normalizeH="0" baseline="0" noProof="0" smtClean="0">
                <a:ln>
                  <a:noFill/>
                </a:ln>
                <a:solidFill>
                  <a:srgbClr val="000000"/>
                </a:solidFill>
                <a:effectLst/>
                <a:uLnTx/>
                <a:uFillTx/>
                <a:latin typeface="Times New Roman" pitchFamily="18"/>
              </a:rPr>
              <a:pPr marL="0" marR="0" lvl="0" indent="0" algn="r"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28</a:t>
            </a:fld>
            <a:endParaRPr kumimoji="0" lang="en-GB" sz="1400" b="0" i="0" u="none" strike="noStrike" kern="1200" cap="none" spc="0" normalizeH="0" baseline="0" noProof="0">
              <a:ln>
                <a:noFill/>
              </a:ln>
              <a:solidFill>
                <a:srgbClr val="000000"/>
              </a:solidFill>
              <a:effectLst/>
              <a:uLnTx/>
              <a:uFillTx/>
              <a:latin typeface="Times New Roman" pitchFamily="18"/>
            </a:endParaRPr>
          </a:p>
        </p:txBody>
      </p:sp>
    </p:spTree>
    <p:extLst>
      <p:ext uri="{BB962C8B-B14F-4D97-AF65-F5344CB8AC3E}">
        <p14:creationId xmlns:p14="http://schemas.microsoft.com/office/powerpoint/2010/main" val="1893293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0440" y="4555440"/>
            <a:ext cx="5843160" cy="4315680"/>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When to play cricket?</a:t>
            </a:r>
          </a:p>
          <a:p>
            <a:r>
              <a:rPr lang="en-US" dirty="0" smtClean="0"/>
              <a:t>Weather</a:t>
            </a:r>
            <a:r>
              <a:rPr lang="en-US" baseline="0" dirty="0" smtClean="0"/>
              <a:t> data over multiple days for a single game that lasts more than one day</a:t>
            </a:r>
          </a:p>
          <a:p>
            <a:r>
              <a:rPr lang="en-US" baseline="0" dirty="0" smtClean="0"/>
              <a:t>Header</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Bag is surrounded by double quotes</a:t>
            </a:r>
            <a:r>
              <a:rPr lang="en-US" baseline="0" dirty="0" smtClean="0"/>
              <a:t> in the example (data line)</a:t>
            </a:r>
          </a:p>
          <a:p>
            <a:r>
              <a:rPr lang="en-US" baseline="0" dirty="0" smtClean="0"/>
              <a:t>Can have as many items in the bag is you like – e.g. matches that could last many days, or be postponed many days</a:t>
            </a:r>
          </a:p>
          <a:p>
            <a:r>
              <a:rPr lang="en-US" baseline="0" dirty="0" smtClean="0"/>
              <a:t>Doesn’t learn order within the bag, only how-many</a:t>
            </a:r>
          </a:p>
          <a:p>
            <a:r>
              <a:rPr lang="en-US" baseline="0" dirty="0" smtClean="0"/>
              <a:t>E.g. cricket gets played if no days are </a:t>
            </a:r>
            <a:r>
              <a:rPr lang="en-US" baseline="0" dirty="0" err="1" smtClean="0"/>
              <a:t>raiiny</a:t>
            </a:r>
            <a:r>
              <a:rPr lang="en-US" baseline="0" dirty="0" smtClean="0"/>
              <a:t> and one or more days are sunny; but not a dry day followed by a sunny day</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4125" y="728663"/>
            <a:ext cx="4795838" cy="359568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0440" y="4555440"/>
            <a:ext cx="5843160" cy="4315680"/>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US" dirty="0" smtClean="0"/>
              <a:t>E.g. word counts, items</a:t>
            </a:r>
            <a:r>
              <a:rPr lang="en-US" baseline="0" dirty="0" smtClean="0"/>
              <a:t> from a supermarket that were bought (only a few kinds of item in any one basket)</a:t>
            </a:r>
          </a:p>
          <a:p>
            <a:r>
              <a:rPr lang="en-US" baseline="0" dirty="0" smtClean="0"/>
              <a:t>You don’t have to put all the sparse data in</a:t>
            </a:r>
          </a:p>
          <a:p>
            <a:r>
              <a:rPr lang="en-US" baseline="0" dirty="0" smtClean="0"/>
              <a:t>Use braces, and put the attribute number followed by its value</a:t>
            </a:r>
          </a:p>
          <a:p>
            <a:r>
              <a:rPr lang="en-US" baseline="0" dirty="0" smtClean="0"/>
              <a:t>Note that this is not “missing data” or unknown data, it is zero count.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GB" dirty="0" smtClean="0"/>
              <a:t>Already mentioned</a:t>
            </a:r>
            <a:r>
              <a:rPr lang="en-GB" baseline="0" dirty="0" smtClean="0"/>
              <a:t> instances – lines of data - and attributes. More details about them and look at some more complex examples</a:t>
            </a:r>
          </a:p>
          <a:p>
            <a:r>
              <a:rPr lang="en-GB" baseline="0" dirty="0" smtClean="0"/>
              <a:t>What are “Concepts”? Types of learning we can do</a:t>
            </a:r>
          </a:p>
          <a:p>
            <a:pPr marL="0" marR="0" indent="0" algn="l" defTabSz="914400" rtl="0" eaLnBrk="1" fontAlgn="auto" latinLnBrk="0" hangingPunct="0">
              <a:lnSpc>
                <a:spcPct val="100000"/>
              </a:lnSpc>
              <a:spcBef>
                <a:spcPts val="448"/>
              </a:spcBef>
              <a:spcAft>
                <a:spcPts val="0"/>
              </a:spcAft>
              <a:buClr>
                <a:srgbClr val="000000"/>
              </a:buClr>
              <a:buSzPct val="100000"/>
              <a:buFont typeface="Times New Roman"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baseline="0" dirty="0" smtClean="0"/>
              <a:t>Four main types of learning / mining that we cover (some types like reinforcement learning we don’t cover)</a:t>
            </a:r>
          </a:p>
          <a:p>
            <a:pPr>
              <a:buNone/>
            </a:pPr>
            <a:r>
              <a:rPr lang="en-US" baseline="0" dirty="0" smtClean="0"/>
              <a:t>Terminology – what do these things mean</a:t>
            </a:r>
          </a:p>
          <a:p>
            <a:pPr>
              <a:buNone/>
            </a:pPr>
            <a:r>
              <a:rPr lang="en-US" baseline="0" dirty="0" smtClean="0"/>
              <a:t>What’s in an instance? Lines of data,  instances, examples – more complex than a single line</a:t>
            </a:r>
          </a:p>
          <a:p>
            <a:pPr>
              <a:buNone/>
            </a:pPr>
            <a:r>
              <a:rPr lang="en-US" baseline="0" dirty="0" smtClean="0"/>
              <a:t>Managing relations and flattening data out</a:t>
            </a:r>
          </a:p>
          <a:p>
            <a:pPr>
              <a:buNone/>
            </a:pPr>
            <a:r>
              <a:rPr lang="en-US" baseline="0" dirty="0" smtClean="0"/>
              <a:t>Different kinds of attribute – numeric and categorical, or more formally nominal, ordinal, interval and ratio (use different concepts with each)</a:t>
            </a:r>
          </a:p>
          <a:p>
            <a:r>
              <a:rPr lang="en-US" baseline="0" dirty="0" smtClean="0"/>
              <a:t>We want to learn a concept description. Describe a concept in a way that is intelligible and operational</a:t>
            </a:r>
          </a:p>
          <a:p>
            <a:pPr>
              <a:buNone/>
            </a:pPr>
            <a:r>
              <a:rPr lang="en-US" baseline="0" dirty="0" smtClean="0"/>
              <a:t>What come in are instances - individual, independent examples of the concept</a:t>
            </a:r>
          </a:p>
          <a:p>
            <a:pPr>
              <a:buNone/>
            </a:pPr>
            <a:r>
              <a:rPr lang="en-US" baseline="0" dirty="0" smtClean="0"/>
              <a:t>(not all information comes in this way but this is what we work on)</a:t>
            </a:r>
          </a:p>
          <a:p>
            <a:pPr>
              <a:buNone/>
            </a:pPr>
            <a:r>
              <a:rPr lang="en-US" baseline="0" dirty="0" smtClean="0"/>
              <a:t>Each example is </a:t>
            </a:r>
            <a:r>
              <a:rPr lang="en-US" baseline="0" dirty="0" err="1" smtClean="0"/>
              <a:t>characterised</a:t>
            </a:r>
            <a:r>
              <a:rPr lang="en-US" baseline="0" dirty="0" smtClean="0"/>
              <a:t> by attributes which measure its different aspects – length, size, </a:t>
            </a:r>
            <a:r>
              <a:rPr lang="en-US" baseline="0" dirty="0" err="1" smtClean="0"/>
              <a:t>colour</a:t>
            </a:r>
            <a:r>
              <a:rPr lang="en-US" baseline="0" dirty="0" smtClean="0"/>
              <a:t>, age</a:t>
            </a:r>
          </a:p>
          <a:p>
            <a:pPr>
              <a:buNone/>
            </a:pPr>
            <a:r>
              <a:rPr lang="en-US" baseline="0" dirty="0" smtClean="0"/>
              <a:t>Many kinds of attributes – we deal with numeric and nominal ones, or things that have been transformed into numeric or nominal ones</a:t>
            </a:r>
          </a:p>
          <a:p>
            <a:pPr>
              <a:buNone/>
            </a:pPr>
            <a:r>
              <a:rPr lang="en-US" baseline="0" dirty="0" smtClean="0"/>
              <a:t>(Sound  – represented by several numbers, volume, pitch, length; or by a description “beep” “ring”)</a:t>
            </a:r>
          </a:p>
          <a:p>
            <a:pPr>
              <a:buNone/>
            </a:pPr>
            <a:r>
              <a:rPr lang="en-US" baseline="0" dirty="0" smtClean="0"/>
              <a:t>Preparing the input</a:t>
            </a:r>
          </a:p>
          <a:p>
            <a:pPr>
              <a:buNone/>
            </a:pPr>
            <a:r>
              <a:rPr lang="en-US" baseline="0" dirty="0" smtClean="0"/>
              <a:t>ARFF – WEKA format; managing missing values, getting to know the data</a:t>
            </a:r>
          </a:p>
          <a:p>
            <a:pPr>
              <a:buNone/>
            </a:pPr>
            <a:endParaRPr lang="en-US" dirty="0" smtClean="0"/>
          </a:p>
          <a:p>
            <a:pPr>
              <a:buNone/>
            </a:pPr>
            <a:endParaRPr lang="en-US"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3</a:t>
            </a:fld>
            <a:endParaRPr lang="en-GB"/>
          </a:p>
        </p:txBody>
      </p:sp>
    </p:spTree>
    <p:extLst>
      <p:ext uri="{BB962C8B-B14F-4D97-AF65-F5344CB8AC3E}">
        <p14:creationId xmlns:p14="http://schemas.microsoft.com/office/powerpoint/2010/main" val="396205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pPr>
              <a:buNone/>
            </a:pPr>
            <a:r>
              <a:rPr lang="en-US" dirty="0" smtClean="0"/>
              <a:t>4 main styles of learning</a:t>
            </a:r>
          </a:p>
          <a:p>
            <a:pPr>
              <a:buNone/>
            </a:pPr>
            <a:r>
              <a:rPr lang="en-US" dirty="0" smtClean="0"/>
              <a:t>We saw classification</a:t>
            </a:r>
            <a:r>
              <a:rPr lang="en-US" baseline="0" dirty="0" smtClean="0"/>
              <a:t> and association in Lecture 2; using rules and decision trees</a:t>
            </a:r>
            <a:endParaRPr lang="en-US" dirty="0" smtClean="0"/>
          </a:p>
          <a:p>
            <a:pPr>
              <a:buNone/>
            </a:pPr>
            <a:r>
              <a:rPr lang="en-US" dirty="0" smtClean="0"/>
              <a:t>Discrete class:</a:t>
            </a:r>
            <a:r>
              <a:rPr lang="en-US" baseline="0" dirty="0" smtClean="0"/>
              <a:t> contact lens or not, play a game or not, loan or not, what type of flower, disease classification</a:t>
            </a:r>
          </a:p>
          <a:p>
            <a:pPr>
              <a:buNone/>
            </a:pPr>
            <a:r>
              <a:rPr lang="en-US" baseline="0" dirty="0" smtClean="0"/>
              <a:t>Know which attribute we’re looking for (class attribute); only one attribute at a time (class attribute)</a:t>
            </a:r>
          </a:p>
          <a:p>
            <a:pPr marL="171450" indent="-171450">
              <a:buFontTx/>
              <a:buChar char="-"/>
            </a:pPr>
            <a:r>
              <a:rPr lang="en-US" baseline="0" dirty="0" smtClean="0"/>
              <a:t>Assume each example correctly belongs to one class</a:t>
            </a:r>
          </a:p>
          <a:p>
            <a:pPr marL="628650" lvl="1" indent="-171450">
              <a:buFontTx/>
              <a:buChar char="-"/>
            </a:pPr>
            <a:r>
              <a:rPr lang="en-US" baseline="0" dirty="0" smtClean="0"/>
              <a:t>Though Multi labelling cases can occur</a:t>
            </a:r>
          </a:p>
          <a:p>
            <a:pPr>
              <a:buNone/>
            </a:pPr>
            <a:r>
              <a:rPr lang="en-US" baseline="0" dirty="0" smtClean="0"/>
              <a:t>Association learning: predict any attribute, don’t know which attribute is interesting beforehand – can predict more than one attribute at a time</a:t>
            </a:r>
          </a:p>
          <a:p>
            <a:pPr>
              <a:buNone/>
            </a:pPr>
            <a:r>
              <a:rPr lang="en-US" baseline="0" dirty="0" smtClean="0"/>
              <a:t>	- if the weather is hot and I’m on holiday then I’m likely to buy </a:t>
            </a:r>
            <a:r>
              <a:rPr lang="en-US" baseline="0" dirty="0" err="1" smtClean="0"/>
              <a:t>icecream</a:t>
            </a:r>
            <a:r>
              <a:rPr lang="en-US" baseline="0" dirty="0" smtClean="0"/>
              <a:t> and I’m likely to visit the beach</a:t>
            </a:r>
          </a:p>
          <a:p>
            <a:pPr marL="171450" indent="-171450">
              <a:buFontTx/>
              <a:buChar char="-"/>
            </a:pPr>
            <a:r>
              <a:rPr lang="en-US" baseline="0" dirty="0" smtClean="0"/>
              <a:t>Concept – what type of flower given some attributes, disease classification, electrical load, customer</a:t>
            </a:r>
          </a:p>
          <a:p>
            <a:pPr marL="0" indent="0">
              <a:buFontTx/>
              <a:buNone/>
            </a:pPr>
            <a:r>
              <a:rPr lang="en-US" baseline="0" dirty="0" smtClean="0"/>
              <a:t>Concept description – might be a decision tree for classifying iris plants, or a linear equation for predicting electrical load,</a:t>
            </a:r>
          </a:p>
          <a:p>
            <a:pPr marL="0" indent="0">
              <a:buFontTx/>
              <a:buNone/>
            </a:pPr>
            <a:r>
              <a:rPr lang="en-US" baseline="0" dirty="0" smtClean="0"/>
              <a:t>Operational – we can make predictions (in a feasible amount of time, feasible resources)</a:t>
            </a:r>
          </a:p>
          <a:p>
            <a:pPr marL="0" indent="0">
              <a:buFontTx/>
              <a:buNone/>
            </a:pPr>
            <a:r>
              <a:rPr lang="en-US" baseline="0" dirty="0" smtClean="0"/>
              <a:t>Intelligible – need some understanding of why the prediction is being made</a:t>
            </a:r>
          </a:p>
        </p:txBody>
      </p:sp>
      <p:sp>
        <p:nvSpPr>
          <p:cNvPr id="4" name="Slide Number Placeholder 3"/>
          <p:cNvSpPr>
            <a:spLocks noGrp="1"/>
          </p:cNvSpPr>
          <p:nvPr>
            <p:ph type="sldNum" sz="quarter" idx="10"/>
          </p:nvPr>
        </p:nvSpPr>
        <p:spPr/>
        <p:txBody>
          <a:bodyPr/>
          <a:lstStyle/>
          <a:p>
            <a:pPr lvl="0"/>
            <a:fld id="{3D1B404F-50CA-4B6F-9F99-C1EDD70B4254}" type="slidenum">
              <a:rPr lang="en-GB" smtClean="0"/>
              <a:t>4</a:t>
            </a:fld>
            <a:endParaRPr lang="en-GB"/>
          </a:p>
        </p:txBody>
      </p:sp>
    </p:spTree>
    <p:extLst>
      <p:ext uri="{BB962C8B-B14F-4D97-AF65-F5344CB8AC3E}">
        <p14:creationId xmlns:p14="http://schemas.microsoft.com/office/powerpoint/2010/main" val="396205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pPr>
              <a:buNone/>
            </a:pPr>
            <a:r>
              <a:rPr lang="en-US" dirty="0" smtClean="0"/>
              <a:t>First</a:t>
            </a:r>
            <a:r>
              <a:rPr lang="en-US" baseline="0" dirty="0" smtClean="0"/>
              <a:t> we build the model with training data; don’t use it straight away; we need to test it on fresh data also with known outcomes</a:t>
            </a:r>
          </a:p>
          <a:p>
            <a:pPr>
              <a:buNone/>
            </a:pPr>
            <a:r>
              <a:rPr lang="en-US" dirty="0" smtClean="0"/>
              <a:t>Split into training</a:t>
            </a:r>
            <a:r>
              <a:rPr lang="en-US" baseline="0" dirty="0" smtClean="0"/>
              <a:t> data and test data; put aside some test data, train the machine learning program on the training data, then run it on the test data and see if we get the same class values as the examples in the test data</a:t>
            </a:r>
          </a:p>
          <a:p>
            <a:pPr>
              <a:buNone/>
            </a:pPr>
            <a:r>
              <a:rPr lang="en-US" baseline="0" dirty="0" smtClean="0"/>
              <a:t>May also compare success subjectively – e.g. expert judgment of new cases</a:t>
            </a:r>
          </a:p>
        </p:txBody>
      </p:sp>
      <p:sp>
        <p:nvSpPr>
          <p:cNvPr id="4" name="Slide Number Placeholder 3"/>
          <p:cNvSpPr>
            <a:spLocks noGrp="1"/>
          </p:cNvSpPr>
          <p:nvPr>
            <p:ph type="sldNum" sz="quarter" idx="10"/>
          </p:nvPr>
        </p:nvSpPr>
        <p:spPr/>
        <p:txBody>
          <a:bodyPr/>
          <a:lstStyle/>
          <a:p>
            <a:pPr lvl="0"/>
            <a:fld id="{3D1B404F-50CA-4B6F-9F99-C1EDD70B4254}" type="slidenum">
              <a:rPr lang="en-GB" smtClean="0"/>
              <a:t>5</a:t>
            </a:fld>
            <a:endParaRPr lang="en-GB"/>
          </a:p>
        </p:txBody>
      </p:sp>
    </p:spTree>
    <p:extLst>
      <p:ext uri="{BB962C8B-B14F-4D97-AF65-F5344CB8AC3E}">
        <p14:creationId xmlns:p14="http://schemas.microsoft.com/office/powerpoint/2010/main" val="3962057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dirty="0" smtClean="0"/>
              <a:t>Coverage: Insist on</a:t>
            </a:r>
            <a:r>
              <a:rPr lang="en-US" baseline="0" dirty="0" smtClean="0"/>
              <a:t> rules that apply to 80 per cent of the examples – not too many attributes</a:t>
            </a:r>
          </a:p>
          <a:p>
            <a:r>
              <a:rPr lang="en-US" baseline="0" dirty="0" smtClean="0"/>
              <a:t>And rules that are correct for 95 per cent of the test set</a:t>
            </a:r>
          </a:p>
          <a:p>
            <a:r>
              <a:rPr lang="en-US" baseline="0" dirty="0" smtClean="0"/>
              <a:t>Coverage: if the sun is shining then I buy ice cream – how many instances with sunny days and ice cream</a:t>
            </a:r>
          </a:p>
          <a:p>
            <a:r>
              <a:rPr lang="en-US" baseline="0" dirty="0" smtClean="0"/>
              <a:t>Accuracy: proportion of sunny days where I’m eating ice cream, out of all sunny days</a:t>
            </a:r>
          </a:p>
          <a:p>
            <a:pPr>
              <a:buNone/>
            </a:pPr>
            <a:endParaRPr lang="en-US" baseline="0" dirty="0" smtClean="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6</a:t>
            </a:fld>
            <a:endParaRPr lang="en-GB"/>
          </a:p>
        </p:txBody>
      </p:sp>
    </p:spTree>
    <p:extLst>
      <p:ext uri="{BB962C8B-B14F-4D97-AF65-F5344CB8AC3E}">
        <p14:creationId xmlns:p14="http://schemas.microsoft.com/office/powerpoint/2010/main" val="396205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baseline="0" dirty="0" smtClean="0"/>
              <a:t>Suppose we had no type information - </a:t>
            </a:r>
            <a:r>
              <a:rPr lang="en-US" dirty="0" smtClean="0"/>
              <a:t>We would expect that the 150 examples in the iris data would</a:t>
            </a:r>
            <a:r>
              <a:rPr lang="en-US" baseline="0" dirty="0" smtClean="0"/>
              <a:t> fall into 3 clusters, corresponding to the three iris types</a:t>
            </a:r>
          </a:p>
          <a:p>
            <a:r>
              <a:rPr lang="en-US" baseline="0" dirty="0" smtClean="0"/>
              <a:t>Iris </a:t>
            </a:r>
            <a:r>
              <a:rPr lang="en-US" baseline="0" dirty="0" err="1" smtClean="0"/>
              <a:t>Setosa</a:t>
            </a:r>
            <a:r>
              <a:rPr lang="en-US" baseline="0" dirty="0" smtClean="0"/>
              <a:t> have small petal length and width, Iris versicolor in the middle, Iris </a:t>
            </a:r>
            <a:r>
              <a:rPr lang="en-US" baseline="0" dirty="0" err="1" smtClean="0"/>
              <a:t>vriginica</a:t>
            </a:r>
            <a:r>
              <a:rPr lang="en-US" baseline="0" dirty="0" smtClean="0"/>
              <a:t> has largest petal length and width – may be other factors</a:t>
            </a:r>
          </a:p>
          <a:p>
            <a:pPr>
              <a:buNone/>
            </a:pPr>
            <a:r>
              <a:rPr lang="en-US" baseline="0" dirty="0" smtClean="0"/>
              <a:t>Difficulty is to find the clusters and put new examples into the right cluster; might be subtypes</a:t>
            </a:r>
          </a:p>
          <a:p>
            <a:pPr>
              <a:buNone/>
            </a:pPr>
            <a:r>
              <a:rPr lang="en-US" baseline="0" dirty="0" smtClean="0"/>
              <a:t>Subjective – are the clusters useful ones?</a:t>
            </a:r>
          </a:p>
          <a:p>
            <a:pPr>
              <a:buNone/>
            </a:pPr>
            <a:r>
              <a:rPr lang="en-US" baseline="0" dirty="0" smtClean="0"/>
              <a:t>Sometimes follow clustering with classification to get some rules or trees which people can understand and follow to classify new examples</a:t>
            </a:r>
          </a:p>
          <a:p>
            <a:pPr>
              <a:buNone/>
            </a:pPr>
            <a:r>
              <a:rPr lang="en-US" baseline="0" dirty="0" smtClean="0"/>
              <a:t>We might use this to identify a new disease – we don’t know exactly symptoms or tests belong to which disease, we want to find clusters of patients with several similar symptoms</a:t>
            </a:r>
            <a:endParaRPr lang="en-US" dirty="0" smtClean="0"/>
          </a:p>
          <a:p>
            <a:pPr>
              <a:buNone/>
            </a:pPr>
            <a:endParaRPr lang="en-US" baseline="0" dirty="0" smtClean="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7</a:t>
            </a:fld>
            <a:endParaRPr lang="en-GB"/>
          </a:p>
        </p:txBody>
      </p:sp>
    </p:spTree>
    <p:extLst>
      <p:ext uri="{BB962C8B-B14F-4D97-AF65-F5344CB8AC3E}">
        <p14:creationId xmlns:p14="http://schemas.microsoft.com/office/powerpoint/2010/main" val="396205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dirty="0" smtClean="0"/>
              <a:t>Variant of the game-playing</a:t>
            </a:r>
            <a:r>
              <a:rPr lang="en-US" baseline="0" dirty="0" smtClean="0"/>
              <a:t> data – how long to play</a:t>
            </a:r>
          </a:p>
          <a:p>
            <a:r>
              <a:rPr lang="en-US" baseline="0" dirty="0" smtClean="0"/>
              <a:t>CPU performance problem</a:t>
            </a:r>
          </a:p>
          <a:p>
            <a:r>
              <a:rPr lang="en-US" baseline="0" dirty="0" smtClean="0"/>
              <a:t>Often don’t want the prediction, also want to know the structure </a:t>
            </a:r>
          </a:p>
          <a:p>
            <a:pPr lvl="1"/>
            <a:r>
              <a:rPr lang="en-US" baseline="0" dirty="0" smtClean="0"/>
              <a:t>i.e. Which are the </a:t>
            </a:r>
            <a:r>
              <a:rPr lang="en-US" b="1" baseline="0" dirty="0" smtClean="0"/>
              <a:t>important</a:t>
            </a:r>
            <a:r>
              <a:rPr lang="en-US" baseline="0" dirty="0" smtClean="0"/>
              <a:t> attributes?</a:t>
            </a:r>
          </a:p>
          <a:p>
            <a:pPr lvl="1"/>
            <a:r>
              <a:rPr lang="en-US" baseline="0" dirty="0" smtClean="0"/>
              <a:t> How do they contribute to the outcome – increase it or decrease it and how much; </a:t>
            </a:r>
          </a:p>
          <a:p>
            <a:pPr lvl="1"/>
            <a:r>
              <a:rPr lang="en-US" baseline="0" dirty="0" smtClean="0"/>
              <a:t> Because we want to control those attributes</a:t>
            </a:r>
          </a:p>
          <a:p>
            <a:pPr>
              <a:buNone/>
            </a:pPr>
            <a:endParaRPr lang="en-US" baseline="0" dirty="0" smtClean="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8</a:t>
            </a:fld>
            <a:endParaRPr lang="en-GB"/>
          </a:p>
        </p:txBody>
      </p:sp>
    </p:spTree>
    <p:extLst>
      <p:ext uri="{BB962C8B-B14F-4D97-AF65-F5344CB8AC3E}">
        <p14:creationId xmlns:p14="http://schemas.microsoft.com/office/powerpoint/2010/main" val="3962057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28663"/>
            <a:ext cx="4795838" cy="3595687"/>
          </a:xfrm>
        </p:spPr>
      </p:sp>
      <p:sp>
        <p:nvSpPr>
          <p:cNvPr id="3" name="Notes Placeholder 2"/>
          <p:cNvSpPr>
            <a:spLocks noGrp="1"/>
          </p:cNvSpPr>
          <p:nvPr>
            <p:ph type="body" idx="1"/>
          </p:nvPr>
        </p:nvSpPr>
        <p:spPr/>
        <p:txBody>
          <a:bodyPr/>
          <a:lstStyle/>
          <a:p>
            <a:r>
              <a:rPr lang="en-US" dirty="0" smtClean="0"/>
              <a:t>Example of the Target concept – an iris</a:t>
            </a:r>
            <a:r>
              <a:rPr lang="en-US" baseline="0" dirty="0" smtClean="0"/>
              <a:t> plant, a soy plant with a disease, a client who we might give a loan</a:t>
            </a:r>
          </a:p>
          <a:p>
            <a:r>
              <a:rPr lang="en-US" dirty="0" smtClean="0"/>
              <a:t>Independence – separate examples</a:t>
            </a:r>
          </a:p>
          <a:p>
            <a:r>
              <a:rPr lang="en-US" dirty="0" smtClean="0"/>
              <a:t>But problems</a:t>
            </a:r>
            <a:r>
              <a:rPr lang="en-US" baseline="0" dirty="0" smtClean="0"/>
              <a:t> often involve relationships between instances</a:t>
            </a:r>
          </a:p>
          <a:p>
            <a:pPr>
              <a:buNone/>
            </a:pPr>
            <a:endParaRPr lang="en-US" dirty="0" smtClean="0"/>
          </a:p>
          <a:p>
            <a:endParaRPr lang="en-GB" dirty="0"/>
          </a:p>
        </p:txBody>
      </p:sp>
      <p:sp>
        <p:nvSpPr>
          <p:cNvPr id="4" name="Slide Number Placeholder 3"/>
          <p:cNvSpPr>
            <a:spLocks noGrp="1"/>
          </p:cNvSpPr>
          <p:nvPr>
            <p:ph type="sldNum" sz="quarter" idx="10"/>
          </p:nvPr>
        </p:nvSpPr>
        <p:spPr/>
        <p:txBody>
          <a:bodyPr/>
          <a:lstStyle/>
          <a:p>
            <a:pPr lvl="0"/>
            <a:fld id="{3D1B404F-50CA-4B6F-9F99-C1EDD70B4254}" type="slidenum">
              <a:rPr lang="en-GB" smtClean="0"/>
              <a:t>12</a:t>
            </a:fld>
            <a:endParaRPr lang="en-GB"/>
          </a:p>
        </p:txBody>
      </p:sp>
    </p:spTree>
    <p:extLst>
      <p:ext uri="{BB962C8B-B14F-4D97-AF65-F5344CB8AC3E}">
        <p14:creationId xmlns:p14="http://schemas.microsoft.com/office/powerpoint/2010/main" val="66405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Slide Number Placeholder 3"/>
          <p:cNvSpPr>
            <a:spLocks noGrp="1"/>
          </p:cNvSpPr>
          <p:nvPr>
            <p:ph type="sldNum" sz="quarter" idx="10"/>
          </p:nvPr>
        </p:nvSpPr>
        <p:spPr/>
        <p:txBody>
          <a:bodyPr/>
          <a:lstStyle/>
          <a:p>
            <a:pPr lvl="0"/>
            <a:fld id="{2330E542-3FE8-4AD9-9AC1-841DE343C723}" type="slidenum">
              <a:t>‹#›</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Date Placeholder 5"/>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3058484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pPr lvl="0"/>
            <a:fld id="{0A480FF0-BBBD-4BCF-BD8A-8AE41CFD1F9A}" type="slidenum">
              <a:t>‹#›</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Date Placeholder 6"/>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386632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p>
            <a:pPr lvl="0"/>
            <a:fld id="{A5C8E999-1AD9-4363-835B-F188A9BAB4C8}" type="slidenum">
              <a:t>‹#›</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Date Placeholder 5"/>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174528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575" y="-179388"/>
            <a:ext cx="2073275" cy="683895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11163" y="-179388"/>
            <a:ext cx="6069012" cy="68389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p>
            <a:pPr lvl="0"/>
            <a:fld id="{950F05A6-B743-461B-BE60-D68168FF5099}" type="slidenum">
              <a:t>‹#›</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Date Placeholder 5"/>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48810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8EA230-83A1-4292-A9F6-2ECCD7C3FD6F}"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sv-SE" smtClean="0">
                <a:solidFill>
                  <a:prstClr val="black">
                    <a:tint val="75000"/>
                  </a:prstClr>
                </a:solidFill>
              </a:rPr>
              <a:t>F20DL Diana Bental &amp; Ekaterina Komendatskaya</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0D682131-CC8D-4B15-97F7-5EF668F3F1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64862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smtClean="0">
                <a:solidFill>
                  <a:prstClr val="black">
                    <a:tint val="75000"/>
                  </a:prstClr>
                </a:solidFill>
              </a:rPr>
              <a:t>F20DL Diana Bental &amp; Ekaterina Komendatskaya</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11073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smtClean="0">
                <a:solidFill>
                  <a:prstClr val="black">
                    <a:tint val="75000"/>
                  </a:prstClr>
                </a:solidFill>
              </a:rPr>
              <a:t>F20DL Diana Bental &amp; Ekaterina Komendatskaya</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110734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smtClean="0">
                <a:solidFill>
                  <a:prstClr val="black">
                    <a:tint val="75000"/>
                  </a:prstClr>
                </a:solidFill>
              </a:rPr>
              <a:t>F20DL Diana Bental &amp; Ekaterina Komendatskaya</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110734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smtClean="0">
                <a:solidFill>
                  <a:prstClr val="black">
                    <a:tint val="75000"/>
                  </a:prstClr>
                </a:solidFill>
              </a:rPr>
              <a:t>F20DL Diana Bental &amp; Ekaterina Komendatskaya</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11073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p>
            <a:pPr lvl="0"/>
            <a:fld id="{59D3DEB3-13E3-46D1-8655-4DA66DE15F65}" type="slidenum">
              <a:t>‹#›</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Date Placeholder 5"/>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16233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pPr lvl="0"/>
            <a:fld id="{4B0D4E6F-2FCF-4248-B231-D32F1E3EBF61}" type="slidenum">
              <a:t>‹#›</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Date Placeholder 5"/>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413018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1163" y="1079500"/>
            <a:ext cx="4038600" cy="5580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2163" y="1079500"/>
            <a:ext cx="4038600" cy="5580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p>
            <a:pPr lvl="0"/>
            <a:fld id="{41E2CBFD-FEC2-4A6C-8C20-3CA724F9972D}" type="slidenum">
              <a:t>‹#›</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Date Placeholder 6"/>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4015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p>
            <a:pPr lvl="0"/>
            <a:fld id="{F7020305-F8FB-4EA9-97B3-96F28821EEF2}" type="slidenum">
              <a:t>‹#›</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Date Placeholder 8"/>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352302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pPr lvl="0"/>
            <a:fld id="{23B5C10A-EFF8-44BB-AF1D-70F41CD3D17E}" type="slidenum">
              <a:t>‹#›</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Date Placeholder 4"/>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1800884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a:fld id="{E141E2D6-9C11-47DC-9602-D87CB4012518}" type="slidenum">
              <a:t>‹#›</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Date Placeholder 3"/>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2011705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Slide Number Placeholder 2"/>
          <p:cNvSpPr>
            <a:spLocks noGrp="1"/>
          </p:cNvSpPr>
          <p:nvPr>
            <p:ph type="sldNum" sz="quarter" idx="10"/>
          </p:nvPr>
        </p:nvSpPr>
        <p:spPr/>
        <p:txBody>
          <a:bodyPr/>
          <a:lstStyle/>
          <a:p>
            <a:pPr lvl="0"/>
            <a:fld id="{509A1D9C-1AE2-4E7C-820F-2F48607732FE}" type="slidenum">
              <a:rPr lang="en-GB" smtClean="0"/>
              <a:t>‹#›</a:t>
            </a:fld>
            <a:endParaRPr lang="en-GB"/>
          </a:p>
        </p:txBody>
      </p:sp>
      <p:sp>
        <p:nvSpPr>
          <p:cNvPr id="4" name="Footer Placeholder 3"/>
          <p:cNvSpPr>
            <a:spLocks noGrp="1"/>
          </p:cNvSpPr>
          <p:nvPr>
            <p:ph type="ftr" sz="quarter" idx="11"/>
          </p:nvPr>
        </p:nvSpPr>
        <p:spPr/>
        <p:txBody>
          <a:bodyPr/>
          <a:lstStyle/>
          <a:p>
            <a:pPr lvl="0"/>
            <a:endParaRPr lang="en-US"/>
          </a:p>
        </p:txBody>
      </p:sp>
      <p:sp>
        <p:nvSpPr>
          <p:cNvPr id="5" name="Date Placeholder 4"/>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1259767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pPr lvl="0"/>
            <a:fld id="{DB6D669D-301D-4E60-AD82-BF6E05DB4E64}" type="slidenum">
              <a:t>‹#›</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Date Placeholder 6"/>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851895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2152080" y="-180000"/>
            <a:ext cx="6553799" cy="1145160"/>
          </a:xfrm>
          <a:prstGeom prst="rect">
            <a:avLst/>
          </a:prstGeom>
          <a:noFill/>
          <a:ln>
            <a:noFill/>
          </a:ln>
        </p:spPr>
        <p:txBody>
          <a:bodyPr lIns="0" tIns="0" rIns="0" bIns="0" anchor="ctr">
            <a:spAutoFit/>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a:t>
            </a:r>
          </a:p>
        </p:txBody>
      </p:sp>
      <p:sp>
        <p:nvSpPr>
          <p:cNvPr id="3" name="Text Placeholder 2"/>
          <p:cNvSpPr txBox="1">
            <a:spLocks noGrp="1"/>
          </p:cNvSpPr>
          <p:nvPr>
            <p:ph type="body" idx="1"/>
          </p:nvPr>
        </p:nvSpPr>
        <p:spPr>
          <a:xfrm>
            <a:off x="410760" y="1080000"/>
            <a:ext cx="8229240" cy="5580000"/>
          </a:xfrm>
          <a:prstGeom prst="rect">
            <a:avLst/>
          </a:prstGeom>
          <a:noFill/>
          <a:ln>
            <a:noFill/>
          </a:ln>
        </p:spPr>
        <p:txBody>
          <a:bodyPr lIns="0" tIns="0" rIns="0" bIns="0"/>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pic>
        <p:nvPicPr>
          <p:cNvPr id="4" name="Picture 3"/>
          <p:cNvPicPr>
            <a:picLocks noChangeAspect="1"/>
          </p:cNvPicPr>
          <p:nvPr/>
        </p:nvPicPr>
        <p:blipFill>
          <a:blip r:embed="rId14">
            <a:lum/>
            <a:alphaModFix/>
          </a:blip>
          <a:srcRect/>
          <a:stretch>
            <a:fillRect/>
          </a:stretch>
        </p:blipFill>
        <p:spPr>
          <a:xfrm>
            <a:off x="0" y="0"/>
            <a:ext cx="1620000" cy="792360"/>
          </a:xfrm>
          <a:prstGeom prst="rect">
            <a:avLst/>
          </a:prstGeom>
          <a:solidFill>
            <a:srgbClr val="FFFF99"/>
          </a:solidFill>
          <a:ln>
            <a:noFill/>
          </a:ln>
        </p:spPr>
      </p:pic>
      <p:sp>
        <p:nvSpPr>
          <p:cNvPr id="5" name="Straight Connector 4"/>
          <p:cNvSpPr/>
          <p:nvPr/>
        </p:nvSpPr>
        <p:spPr>
          <a:xfrm>
            <a:off x="0" y="792000"/>
            <a:ext cx="9180000" cy="0"/>
          </a:xfrm>
          <a:prstGeom prst="line">
            <a:avLst/>
          </a:prstGeom>
          <a:ln w="25400">
            <a:solidFill>
              <a:srgbClr val="FFFF99"/>
            </a:solidFill>
            <a:prstDash val="solid"/>
          </a:ln>
        </p:spPr>
        <p:txBody>
          <a:bodyPr lIns="0" tIns="0" rIns="0" bIns="0" anchor="ctr" anchorCtr="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solidFill>
                <a:srgbClr val="000000"/>
              </a:solidFill>
              <a:latin typeface="Times New Roman" pitchFamily="18"/>
              <a:ea typeface="Bitstream Vera Sans" pitchFamily="2"/>
              <a:cs typeface="Lucidasans" pitchFamily="2"/>
            </a:endParaRPr>
          </a:p>
        </p:txBody>
      </p:sp>
      <p:sp>
        <p:nvSpPr>
          <p:cNvPr id="6" name="Straight Connector 5"/>
          <p:cNvSpPr/>
          <p:nvPr/>
        </p:nvSpPr>
        <p:spPr>
          <a:xfrm>
            <a:off x="0" y="6586920"/>
            <a:ext cx="9180000" cy="0"/>
          </a:xfrm>
          <a:prstGeom prst="line">
            <a:avLst/>
          </a:prstGeom>
          <a:ln w="25400">
            <a:solidFill>
              <a:srgbClr val="FFFF99"/>
            </a:solidFill>
            <a:prstDash val="solid"/>
          </a:ln>
        </p:spPr>
        <p:txBody>
          <a:bodyPr lIns="0" tIns="0" rIns="0" bIns="0" anchor="ctr" anchorCtr="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solidFill>
                <a:srgbClr val="000000"/>
              </a:solidFill>
              <a:latin typeface="Times New Roman" pitchFamily="18"/>
              <a:ea typeface="Bitstream Vera Sans" pitchFamily="2"/>
              <a:cs typeface="Lucidasans" pitchFamily="2"/>
            </a:endParaRPr>
          </a:p>
        </p:txBody>
      </p:sp>
      <p:sp>
        <p:nvSpPr>
          <p:cNvPr id="7" name="Straight Connector 6"/>
          <p:cNvSpPr/>
          <p:nvPr/>
        </p:nvSpPr>
        <p:spPr>
          <a:xfrm>
            <a:off x="0" y="0"/>
            <a:ext cx="9144000" cy="0"/>
          </a:xfrm>
          <a:prstGeom prst="line">
            <a:avLst/>
          </a:prstGeom>
          <a:ln w="25400">
            <a:solidFill>
              <a:srgbClr val="FFFF99"/>
            </a:solidFill>
            <a:prstDash val="solid"/>
          </a:ln>
        </p:spPr>
        <p:txBody>
          <a:bodyPr lIns="0" tIns="0" rIns="0" bIns="0" anchor="ctr" anchorCtr="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solidFill>
                <a:srgbClr val="000000"/>
              </a:solidFill>
              <a:latin typeface="Times New Roman" pitchFamily="18"/>
              <a:ea typeface="Bitstream Vera Sans" pitchFamily="2"/>
              <a:cs typeface="Lucidasans" pitchFamily="2"/>
            </a:endParaRPr>
          </a:p>
        </p:txBody>
      </p:sp>
      <p:sp>
        <p:nvSpPr>
          <p:cNvPr id="8" name="Slide Number Placeholder 7"/>
          <p:cNvSpPr txBox="1">
            <a:spLocks noGrp="1"/>
          </p:cNvSpPr>
          <p:nvPr>
            <p:ph type="sldNum" sz="quarter" idx="4"/>
          </p:nvPr>
        </p:nvSpPr>
        <p:spPr>
          <a:xfrm>
            <a:off x="7959600" y="6617880"/>
            <a:ext cx="1126080" cy="240120"/>
          </a:xfrm>
          <a:prstGeom prst="rect">
            <a:avLst/>
          </a:prstGeom>
          <a:noFill/>
          <a:ln>
            <a:noFill/>
          </a:ln>
        </p:spPr>
        <p:txBody>
          <a:bodyPr lIns="0" tIns="0" rIns="0" bIns="0"/>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0" i="0" u="none" strike="noStrike" baseline="0">
                <a:solidFill>
                  <a:srgbClr val="FFFF99"/>
                </a:solidFill>
                <a:latin typeface="Times New Roman" pitchFamily="18"/>
                <a:ea typeface="Bitstream Vera Sans" pitchFamily="2"/>
                <a:cs typeface="Lucidasans" pitchFamily="2"/>
              </a:defRPr>
            </a:lvl1pPr>
          </a:lstStyle>
          <a:p>
            <a:pPr lvl="0"/>
            <a:fld id="{509A1D9C-1AE2-4E7C-820F-2F48607732FE}" type="slidenum">
              <a:t>‹#›</a:t>
            </a:fld>
            <a:endParaRPr lang="en-US"/>
          </a:p>
        </p:txBody>
      </p:sp>
      <p:sp>
        <p:nvSpPr>
          <p:cNvPr id="9" name="Footer Placeholder 8"/>
          <p:cNvSpPr txBox="1">
            <a:spLocks noGrp="1"/>
          </p:cNvSpPr>
          <p:nvPr>
            <p:ph type="ftr" sz="quarter" idx="3"/>
          </p:nvPr>
        </p:nvSpPr>
        <p:spPr>
          <a:xfrm>
            <a:off x="1440000" y="6617880"/>
            <a:ext cx="6300000" cy="240120"/>
          </a:xfrm>
          <a:prstGeom prst="rect">
            <a:avLst/>
          </a:prstGeom>
          <a:noFill/>
          <a:ln>
            <a:noFill/>
          </a:ln>
        </p:spPr>
        <p:txBody>
          <a:bodyPr lIns="0" tIns="0" rIns="0" bIns="0"/>
          <a:lstStyle>
            <a:lvl1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0" i="0" u="none" strike="noStrike" baseline="0">
                <a:solidFill>
                  <a:srgbClr val="FFFF99"/>
                </a:solidFill>
                <a:latin typeface="Utopia" pitchFamily="18"/>
                <a:ea typeface="Bitstream Vera Sans" pitchFamily="2"/>
                <a:cs typeface="Lucidasans" pitchFamily="2"/>
              </a:defRPr>
            </a:lvl1pPr>
          </a:lstStyle>
          <a:p>
            <a:pPr lvl="0"/>
            <a:endParaRPr lang="en-US"/>
          </a:p>
        </p:txBody>
      </p:sp>
      <p:sp>
        <p:nvSpPr>
          <p:cNvPr id="10" name="Date Placeholder 9"/>
          <p:cNvSpPr txBox="1">
            <a:spLocks noGrp="1"/>
          </p:cNvSpPr>
          <p:nvPr>
            <p:ph type="dt" sz="half" idx="2"/>
          </p:nvPr>
        </p:nvSpPr>
        <p:spPr>
          <a:xfrm>
            <a:off x="180000" y="6627240"/>
            <a:ext cx="1080000" cy="230760"/>
          </a:xfrm>
          <a:prstGeom prst="rect">
            <a:avLst/>
          </a:prstGeom>
          <a:noFill/>
          <a:ln>
            <a:noFill/>
          </a:ln>
        </p:spPr>
        <p:txBody>
          <a:bodyPr lIns="0" tIns="0" rIns="0" bIns="0"/>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0" i="0" u="none" strike="noStrike" baseline="0">
                <a:solidFill>
                  <a:srgbClr val="FFFF99"/>
                </a:solidFill>
                <a:latin typeface="Utopia" pitchFamily="18"/>
                <a:ea typeface="Bitstream Vera Sans" pitchFamily="2"/>
                <a:cs typeface="Lucidasans" pitchFamily="2"/>
              </a:defRPr>
            </a:lvl1pPr>
          </a:lstStyle>
          <a:p>
            <a:pPr lvl="0"/>
            <a:endParaRPr lang="en-US"/>
          </a:p>
        </p:txBody>
      </p:sp>
      <p:sp>
        <p:nvSpPr>
          <p:cNvPr id="11" name="Straight Connector 10"/>
          <p:cNvSpPr/>
          <p:nvPr/>
        </p:nvSpPr>
        <p:spPr>
          <a:xfrm>
            <a:off x="0" y="6858000"/>
            <a:ext cx="9180000" cy="0"/>
          </a:xfrm>
          <a:prstGeom prst="line">
            <a:avLst/>
          </a:prstGeom>
          <a:ln w="25400">
            <a:solidFill>
              <a:srgbClr val="FFFF99"/>
            </a:solidFill>
            <a:prstDash val="solid"/>
          </a:ln>
        </p:spPr>
        <p:txBody>
          <a:bodyPr lIns="0" tIns="0" rIns="0" bIns="0" anchor="ctr" anchorCtr="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solidFill>
                <a:srgbClr val="000000"/>
              </a:solidFill>
              <a:latin typeface="Times New Roman" pitchFamily="18"/>
              <a:ea typeface="Bitstream Vera Sans" pitchFamily="2"/>
              <a:cs typeface="Lucida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baseline="0">
          <a:ln>
            <a:noFill/>
          </a:ln>
          <a:solidFill>
            <a:srgbClr val="3DEB3D"/>
          </a:solidFill>
          <a:latin typeface="Utopia" pitchFamily="34"/>
          <a:ea typeface="Gothic" pitchFamily="2"/>
          <a:cs typeface="Lucidasans" pitchFamily="2"/>
        </a:defRPr>
      </a:lvl1pPr>
    </p:titleStyle>
    <p:bodyStyle>
      <a:lvl1pPr marL="0" marR="0" lvl="0" indent="0" rtl="0">
        <a:buClr>
          <a:srgbClr val="008000"/>
        </a:buClr>
        <a:buSzPct val="40000"/>
        <a:buFont typeface="StarSymbol"/>
        <a:buChar char="●"/>
        <a:defRPr lang="en-US"/>
      </a:lvl1pPr>
      <a:lvl2pPr marL="0" marR="0" lvl="1" indent="0" rtl="0">
        <a:buClr>
          <a:srgbClr val="008000"/>
        </a:buClr>
        <a:buSzPct val="60000"/>
        <a:buFont typeface="Symbol"/>
        <a:buChar char=""/>
        <a:defRPr lang="en-US"/>
      </a:lvl2pPr>
      <a:lvl3pPr marL="0" marR="0" lvl="2" indent="0" rtl="0">
        <a:buClr>
          <a:srgbClr val="008000"/>
        </a:buClr>
        <a:buSzPct val="45000"/>
        <a:buFont typeface="StarSymbol"/>
        <a:buChar char="●"/>
        <a:defRPr lang="en-US"/>
      </a:lvl3pPr>
      <a:lvl4pPr marL="0" marR="0" lvl="3" indent="0" rtl="0">
        <a:buClr>
          <a:srgbClr val="008000"/>
        </a:buClr>
        <a:buSzPct val="45000"/>
        <a:buFont typeface="StarSymbol"/>
        <a:buChar char="●"/>
        <a:defRPr lang="en-US"/>
      </a:lvl4pPr>
      <a:lvl5pPr marL="0" marR="0" lvl="4" indent="0" rtl="0">
        <a:buClr>
          <a:srgbClr val="008000"/>
        </a:buClr>
        <a:buSzPct val="45000"/>
        <a:buFont typeface="StarSymbol"/>
        <a:buChar char="●"/>
        <a:defRPr lang="en-US"/>
      </a:lvl5pPr>
      <a:lvl6pPr marL="0" marR="0" lvl="5" indent="0" rtl="0">
        <a:buClr>
          <a:srgbClr val="008000"/>
        </a:buClr>
        <a:buSzPct val="45000"/>
        <a:buFont typeface="StarSymbol"/>
        <a:buChar char="●"/>
        <a:defRPr lang="en-US"/>
      </a:lvl6pPr>
      <a:lvl7pPr marL="0" marR="0" lvl="6" indent="0" rtl="0">
        <a:buClr>
          <a:srgbClr val="008000"/>
        </a:buClr>
        <a:buSzPct val="45000"/>
        <a:buFont typeface="StarSymbol"/>
        <a:buChar char="●"/>
        <a:defRPr lang="en-US"/>
      </a:lvl7pPr>
      <a:lvl8pPr marL="0" marR="0" lvl="7" indent="0" rtl="0">
        <a:buClr>
          <a:srgbClr val="008000"/>
        </a:buClr>
        <a:buSzPct val="45000"/>
        <a:buFont typeface="StarSymbol"/>
        <a:buChar char="●"/>
        <a:defRPr lang="en-US"/>
      </a:lvl8pPr>
      <a:lvl9pPr marL="0" marR="0" lvl="8" indent="0" rtl="0">
        <a:buClr>
          <a:srgbClr val="000000"/>
        </a:buClr>
        <a:buSzPct val="45000"/>
        <a:buFont typeface="StarSymbol"/>
        <a:buChar char="●"/>
        <a:defRPr lang="en-US"/>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solidFill>
                  <a:prstClr val="black">
                    <a:tint val="75000"/>
                  </a:prstClr>
                </a:solidFill>
              </a:rPr>
              <a:t>F20DL Diana Bental &amp; Ekaterina Komendatskaya</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64"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solidFill>
                  <a:prstClr val="black">
                    <a:tint val="75000"/>
                  </a:prstClr>
                </a:solidFill>
              </a:rPr>
              <a:t>F20DL Diana Bental &amp; Ekaterina Komendatskaya</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66"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solidFill>
                  <a:prstClr val="black">
                    <a:tint val="75000"/>
                  </a:prstClr>
                </a:solidFill>
              </a:rPr>
              <a:t>F20DL Diana Bental &amp; Ekaterina Komendatskaya</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68"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solidFill>
                  <a:prstClr val="black">
                    <a:tint val="75000"/>
                  </a:prstClr>
                </a:solidFill>
              </a:rPr>
              <a:t>F20DL Diana Bental &amp; Ekaterina Komendatskaya</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70"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solidFill>
                  <a:prstClr val="black">
                    <a:tint val="75000"/>
                  </a:prstClr>
                </a:solidFill>
              </a:rPr>
              <a:pPr/>
              <a:t>07/09/2018</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solidFill>
                  <a:prstClr val="black">
                    <a:tint val="75000"/>
                  </a:prstClr>
                </a:solidFill>
              </a:rPr>
              <a:t>F20DL Diana Bental &amp; Ekaterina Komendatskaya</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72"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Lecture 3</a:t>
            </a:r>
            <a:br>
              <a:rPr lang="en-GB" dirty="0" smtClean="0"/>
            </a:br>
            <a:r>
              <a:rPr lang="en-GB" dirty="0" smtClean="0"/>
              <a:t>Inputs: Concepts, Instances and Attributes</a:t>
            </a:r>
            <a:br>
              <a:rPr lang="en-GB" dirty="0" smtClean="0"/>
            </a:br>
            <a:r>
              <a:rPr lang="en-GB" dirty="0" smtClean="0"/>
              <a:t>F20DL Data Mining and Machine Learning</a:t>
            </a:r>
            <a:endParaRPr lang="en-GB" dirty="0"/>
          </a:p>
        </p:txBody>
      </p:sp>
      <p:sp>
        <p:nvSpPr>
          <p:cNvPr id="3" name="Subtitle 2"/>
          <p:cNvSpPr>
            <a:spLocks noGrp="1"/>
          </p:cNvSpPr>
          <p:nvPr>
            <p:ph type="subTitle" idx="1"/>
          </p:nvPr>
        </p:nvSpPr>
        <p:spPr>
          <a:xfrm>
            <a:off x="919572" y="4293096"/>
            <a:ext cx="7304856" cy="1752600"/>
          </a:xfrm>
        </p:spPr>
        <p:txBody>
          <a:bodyPr>
            <a:normAutofit fontScale="85000" lnSpcReduction="10000"/>
          </a:bodyPr>
          <a:lstStyle/>
          <a:p>
            <a:r>
              <a:rPr lang="en-GB" dirty="0" smtClean="0"/>
              <a:t>Diana Bental</a:t>
            </a:r>
          </a:p>
          <a:p>
            <a:r>
              <a:rPr lang="en-GB" dirty="0" smtClean="0"/>
              <a:t>(with material from David </a:t>
            </a:r>
            <a:r>
              <a:rPr lang="en-GB" dirty="0" err="1" smtClean="0"/>
              <a:t>Corne</a:t>
            </a:r>
            <a:r>
              <a:rPr lang="en-GB" dirty="0" smtClean="0"/>
              <a:t> and slides from http://www.cs.waikato.ac.nz/ml/weka/book.html)</a:t>
            </a:r>
            <a:endParaRPr lang="en-GB" dirty="0"/>
          </a:p>
        </p:txBody>
      </p:sp>
    </p:spTree>
    <p:extLst>
      <p:ext uri="{BB962C8B-B14F-4D97-AF65-F5344CB8AC3E}">
        <p14:creationId xmlns:p14="http://schemas.microsoft.com/office/powerpoint/2010/main" val="2242600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that was Concepts…</a:t>
            </a:r>
            <a:endParaRPr lang="en-GB" dirty="0"/>
          </a:p>
        </p:txBody>
      </p:sp>
      <p:sp>
        <p:nvSpPr>
          <p:cNvPr id="3" name="Content Placeholder 2"/>
          <p:cNvSpPr>
            <a:spLocks noGrp="1"/>
          </p:cNvSpPr>
          <p:nvPr>
            <p:ph idx="1"/>
          </p:nvPr>
        </p:nvSpPr>
        <p:spPr/>
        <p:txBody>
          <a:bodyPr>
            <a:normAutofit/>
          </a:bodyPr>
          <a:lstStyle/>
          <a:p>
            <a:r>
              <a:rPr lang="en-GB" dirty="0" smtClean="0"/>
              <a:t>Now: Instances and examples</a:t>
            </a:r>
          </a:p>
          <a:p>
            <a:pPr lvl="1"/>
            <a:r>
              <a:rPr lang="en-GB" dirty="0" smtClean="0"/>
              <a:t>Lines of data</a:t>
            </a:r>
            <a:endParaRPr lang="en-GB" dirty="0"/>
          </a:p>
          <a:p>
            <a:pPr lvl="1"/>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10</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1361618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What’s in an instance?</a:t>
            </a:r>
            <a:endParaRPr lang="en-GB" dirty="0"/>
          </a:p>
        </p:txBody>
      </p:sp>
      <p:sp>
        <p:nvSpPr>
          <p:cNvPr id="3" name="Content Placeholder 2"/>
          <p:cNvSpPr>
            <a:spLocks noGrp="1"/>
          </p:cNvSpPr>
          <p:nvPr>
            <p:ph idx="1"/>
          </p:nvPr>
        </p:nvSpPr>
        <p:spPr/>
        <p:txBody>
          <a:bodyPr>
            <a:normAutofit/>
          </a:bodyPr>
          <a:lstStyle/>
          <a:p>
            <a:r>
              <a:rPr lang="en-GB" dirty="0" smtClean="0"/>
              <a:t>Now: Instances / examples</a:t>
            </a:r>
          </a:p>
          <a:p>
            <a:pPr lvl="1"/>
            <a:r>
              <a:rPr lang="en-GB" dirty="0" smtClean="0"/>
              <a:t> Simple case  -  lines of data</a:t>
            </a:r>
          </a:p>
          <a:p>
            <a:pPr lvl="1"/>
            <a:r>
              <a:rPr lang="en-GB" dirty="0" smtClean="0"/>
              <a:t>Should be simple!</a:t>
            </a:r>
          </a:p>
          <a:p>
            <a:pPr lvl="1"/>
            <a:r>
              <a:rPr lang="en-GB" dirty="0" smtClean="0"/>
              <a:t>More complex case: examples</a:t>
            </a:r>
            <a:endParaRPr lang="en-GB" dirty="0"/>
          </a:p>
          <a:p>
            <a:pPr lvl="1"/>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11</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1285175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What’s in an instance?</a:t>
            </a:r>
            <a:endParaRPr lang="en-GB" dirty="0"/>
          </a:p>
        </p:txBody>
      </p:sp>
      <p:sp>
        <p:nvSpPr>
          <p:cNvPr id="3" name="Content Placeholder 2"/>
          <p:cNvSpPr>
            <a:spLocks noGrp="1"/>
          </p:cNvSpPr>
          <p:nvPr>
            <p:ph idx="1"/>
          </p:nvPr>
        </p:nvSpPr>
        <p:spPr>
          <a:xfrm>
            <a:off x="457200" y="1196752"/>
            <a:ext cx="8229600" cy="4929411"/>
          </a:xfrm>
        </p:spPr>
        <p:txBody>
          <a:bodyPr>
            <a:normAutofit fontScale="85000" lnSpcReduction="20000"/>
          </a:bodyPr>
          <a:lstStyle/>
          <a:p>
            <a:r>
              <a:rPr lang="en-GB" dirty="0"/>
              <a:t>Instance: a</a:t>
            </a:r>
            <a:r>
              <a:rPr lang="en-GB" dirty="0" smtClean="0"/>
              <a:t> specific </a:t>
            </a:r>
            <a:r>
              <a:rPr lang="en-GB" dirty="0"/>
              <a:t>type of example</a:t>
            </a:r>
          </a:p>
          <a:p>
            <a:pPr lvl="1"/>
            <a:r>
              <a:rPr lang="en-GB" dirty="0" smtClean="0"/>
              <a:t>The “Thing” </a:t>
            </a:r>
            <a:r>
              <a:rPr lang="en-GB" dirty="0"/>
              <a:t>to be classified, associated, or clustered</a:t>
            </a:r>
          </a:p>
          <a:p>
            <a:pPr lvl="1"/>
            <a:r>
              <a:rPr lang="en-GB" dirty="0" smtClean="0"/>
              <a:t>An individual</a:t>
            </a:r>
            <a:r>
              <a:rPr lang="en-GB" dirty="0"/>
              <a:t>, independent example of </a:t>
            </a:r>
            <a:r>
              <a:rPr lang="en-GB" dirty="0" smtClean="0"/>
              <a:t>the concept we want to learn</a:t>
            </a:r>
          </a:p>
          <a:p>
            <a:pPr lvl="1"/>
            <a:r>
              <a:rPr lang="en-GB" dirty="0" smtClean="0"/>
              <a:t>Has a fixed, predefined </a:t>
            </a:r>
            <a:r>
              <a:rPr lang="en-GB" dirty="0"/>
              <a:t>set of attributes</a:t>
            </a:r>
          </a:p>
          <a:p>
            <a:r>
              <a:rPr lang="en-GB" dirty="0"/>
              <a:t>Input to </a:t>
            </a:r>
            <a:r>
              <a:rPr lang="en-GB" dirty="0" smtClean="0"/>
              <a:t>a learning </a:t>
            </a:r>
            <a:r>
              <a:rPr lang="en-GB" dirty="0"/>
              <a:t>scheme: set of </a:t>
            </a:r>
            <a:r>
              <a:rPr lang="en-GB" dirty="0" smtClean="0"/>
              <a:t>instances (dataset)</a:t>
            </a:r>
            <a:endParaRPr lang="en-GB" dirty="0"/>
          </a:p>
          <a:p>
            <a:pPr lvl="1"/>
            <a:r>
              <a:rPr lang="en-GB" dirty="0"/>
              <a:t>Represented as a single </a:t>
            </a:r>
            <a:r>
              <a:rPr lang="en-GB" dirty="0" smtClean="0"/>
              <a:t>relation, or a flat </a:t>
            </a:r>
            <a:r>
              <a:rPr lang="en-GB" dirty="0"/>
              <a:t>file</a:t>
            </a:r>
          </a:p>
          <a:p>
            <a:r>
              <a:rPr lang="en-GB" dirty="0"/>
              <a:t>Rather restricted form of input</a:t>
            </a:r>
          </a:p>
          <a:p>
            <a:pPr lvl="1"/>
            <a:r>
              <a:rPr lang="en-GB" dirty="0"/>
              <a:t>No relationships between objects</a:t>
            </a:r>
          </a:p>
          <a:p>
            <a:r>
              <a:rPr lang="en-GB" dirty="0"/>
              <a:t>Most common form in practical data </a:t>
            </a:r>
            <a:r>
              <a:rPr lang="en-GB" dirty="0" smtClean="0"/>
              <a:t>mining</a:t>
            </a:r>
          </a:p>
          <a:p>
            <a:pPr lvl="1"/>
            <a:r>
              <a:rPr lang="en-GB" dirty="0" smtClean="0"/>
              <a:t>But more complex examples are possible</a:t>
            </a:r>
          </a:p>
          <a:p>
            <a:pPr lvl="1"/>
            <a:r>
              <a:rPr lang="en-GB" dirty="0" smtClean="0"/>
              <a:t>E.g. Relationships</a:t>
            </a:r>
            <a:endParaRPr lang="en-GB" dirty="0"/>
          </a:p>
          <a:p>
            <a:pPr lvl="1"/>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12</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939068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A family tree">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pPr lvl="0"/>
            <a:fld id="{73B03BE9-CC6E-4CC9-A3E8-8AB803EE8799}" type="slidenum">
              <a:t>13</a:t>
            </a:fld>
            <a:endParaRPr lang="en-US"/>
          </a:p>
        </p:txBody>
      </p:sp>
      <p:sp>
        <p:nvSpPr>
          <p:cNvPr id="44"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00000" y="58271"/>
            <a:ext cx="7543799" cy="704978"/>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Relationships: A </a:t>
            </a:r>
            <a:r>
              <a:rPr lang="en-US" dirty="0"/>
              <a:t>family tree</a:t>
            </a:r>
          </a:p>
        </p:txBody>
      </p:sp>
      <p:sp>
        <p:nvSpPr>
          <p:cNvPr id="3" name="Rectangle 2"/>
          <p:cNvSpPr/>
          <p:nvPr/>
        </p:nvSpPr>
        <p:spPr>
          <a:xfrm>
            <a:off x="2819160" y="1676519"/>
            <a:ext cx="1143000" cy="761759"/>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4" name="Rectangle 3"/>
          <p:cNvSpPr/>
          <p:nvPr/>
        </p:nvSpPr>
        <p:spPr>
          <a:xfrm>
            <a:off x="2209680" y="1828800"/>
            <a:ext cx="609840" cy="38088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5" name="TextBox 4"/>
          <p:cNvSpPr txBox="1"/>
          <p:nvPr/>
        </p:nvSpPr>
        <p:spPr>
          <a:xfrm>
            <a:off x="2209680" y="1828800"/>
            <a:ext cx="609840" cy="3877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1" u="none" strike="noStrike" baseline="0">
                <a:ln>
                  <a:noFill/>
                </a:ln>
                <a:solidFill>
                  <a:schemeClr val="bg1"/>
                </a:solidFill>
                <a:latin typeface="Arial" pitchFamily="18"/>
                <a:ea typeface="Gothic" pitchFamily="2"/>
                <a:cs typeface="Lucidasans" pitchFamily="2"/>
              </a:rPr>
              <a:t>=</a:t>
            </a:r>
          </a:p>
        </p:txBody>
      </p:sp>
      <p:sp>
        <p:nvSpPr>
          <p:cNvPr id="6" name="Straight Connector 5"/>
          <p:cNvSpPr/>
          <p:nvPr/>
        </p:nvSpPr>
        <p:spPr>
          <a:xfrm>
            <a:off x="2514600" y="2514600"/>
            <a:ext cx="0" cy="838080"/>
          </a:xfrm>
          <a:prstGeom prst="line">
            <a:avLst/>
          </a:prstGeom>
          <a:noFill/>
          <a:ln w="9360">
            <a:solidFill>
              <a:schemeClr val="bg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7" name="Straight Connector 6"/>
          <p:cNvSpPr/>
          <p:nvPr/>
        </p:nvSpPr>
        <p:spPr>
          <a:xfrm>
            <a:off x="1219320" y="2895479"/>
            <a:ext cx="2743200" cy="0"/>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8" name="Straight Connector 7"/>
          <p:cNvSpPr/>
          <p:nvPr/>
        </p:nvSpPr>
        <p:spPr>
          <a:xfrm>
            <a:off x="1219320" y="2895479"/>
            <a:ext cx="0" cy="457201"/>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9" name="Rectangle 8"/>
          <p:cNvSpPr/>
          <p:nvPr/>
        </p:nvSpPr>
        <p:spPr>
          <a:xfrm>
            <a:off x="685440" y="3428639"/>
            <a:ext cx="1143000" cy="76212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10" name="TextBox 9"/>
          <p:cNvSpPr txBox="1"/>
          <p:nvPr/>
        </p:nvSpPr>
        <p:spPr>
          <a:xfrm>
            <a:off x="685440" y="3428639"/>
            <a:ext cx="1143000" cy="7621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Steven</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M</a:t>
            </a:r>
          </a:p>
        </p:txBody>
      </p:sp>
      <p:sp>
        <p:nvSpPr>
          <p:cNvPr id="11" name="Rectangle 10"/>
          <p:cNvSpPr/>
          <p:nvPr/>
        </p:nvSpPr>
        <p:spPr>
          <a:xfrm>
            <a:off x="1980720" y="3428639"/>
            <a:ext cx="1143000" cy="76212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12" name="TextBox 11"/>
          <p:cNvSpPr txBox="1"/>
          <p:nvPr/>
        </p:nvSpPr>
        <p:spPr>
          <a:xfrm>
            <a:off x="1980720" y="3428639"/>
            <a:ext cx="1259280" cy="7621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Graham</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M</a:t>
            </a:r>
          </a:p>
        </p:txBody>
      </p:sp>
      <p:sp>
        <p:nvSpPr>
          <p:cNvPr id="13" name="Rectangle 12"/>
          <p:cNvSpPr/>
          <p:nvPr/>
        </p:nvSpPr>
        <p:spPr>
          <a:xfrm>
            <a:off x="3428639" y="3428639"/>
            <a:ext cx="1143000" cy="76212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14" name="TextBox 13"/>
          <p:cNvSpPr txBox="1"/>
          <p:nvPr/>
        </p:nvSpPr>
        <p:spPr>
          <a:xfrm>
            <a:off x="3428639" y="3428639"/>
            <a:ext cx="1143000" cy="7621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Pam</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F</a:t>
            </a:r>
          </a:p>
        </p:txBody>
      </p:sp>
      <p:sp>
        <p:nvSpPr>
          <p:cNvPr id="15" name="Straight Connector 14"/>
          <p:cNvSpPr/>
          <p:nvPr/>
        </p:nvSpPr>
        <p:spPr>
          <a:xfrm>
            <a:off x="3962520" y="2895479"/>
            <a:ext cx="0" cy="457201"/>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16" name="Rectangle 15"/>
          <p:cNvSpPr/>
          <p:nvPr/>
        </p:nvSpPr>
        <p:spPr>
          <a:xfrm>
            <a:off x="5257440" y="1676519"/>
            <a:ext cx="1143000" cy="761759"/>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17" name="TextBox 16"/>
          <p:cNvSpPr txBox="1"/>
          <p:nvPr/>
        </p:nvSpPr>
        <p:spPr>
          <a:xfrm>
            <a:off x="5257440" y="1676519"/>
            <a:ext cx="1143000" cy="761759"/>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Grace</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F</a:t>
            </a:r>
          </a:p>
        </p:txBody>
      </p:sp>
      <p:sp>
        <p:nvSpPr>
          <p:cNvPr id="18" name="Rectangle 17"/>
          <p:cNvSpPr/>
          <p:nvPr/>
        </p:nvSpPr>
        <p:spPr>
          <a:xfrm>
            <a:off x="6933960" y="1676519"/>
            <a:ext cx="1143000" cy="761759"/>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19" name="TextBox 18"/>
          <p:cNvSpPr txBox="1"/>
          <p:nvPr/>
        </p:nvSpPr>
        <p:spPr>
          <a:xfrm>
            <a:off x="6933960" y="1676519"/>
            <a:ext cx="1143000" cy="761759"/>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Ray</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M</a:t>
            </a:r>
          </a:p>
        </p:txBody>
      </p:sp>
      <p:sp>
        <p:nvSpPr>
          <p:cNvPr id="20" name="Rectangle 19"/>
          <p:cNvSpPr/>
          <p:nvPr/>
        </p:nvSpPr>
        <p:spPr>
          <a:xfrm>
            <a:off x="6324479" y="1828800"/>
            <a:ext cx="609840" cy="38088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21" name="TextBox 20"/>
          <p:cNvSpPr txBox="1"/>
          <p:nvPr/>
        </p:nvSpPr>
        <p:spPr>
          <a:xfrm>
            <a:off x="6324479" y="1828800"/>
            <a:ext cx="609840" cy="3877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1" u="none" strike="noStrike" baseline="0">
                <a:ln>
                  <a:noFill/>
                </a:ln>
                <a:solidFill>
                  <a:schemeClr val="bg1"/>
                </a:solidFill>
                <a:latin typeface="Arial" pitchFamily="18"/>
                <a:ea typeface="Gothic" pitchFamily="2"/>
                <a:cs typeface="Lucidasans" pitchFamily="2"/>
              </a:rPr>
              <a:t>=</a:t>
            </a:r>
          </a:p>
        </p:txBody>
      </p:sp>
      <p:sp>
        <p:nvSpPr>
          <p:cNvPr id="22" name="Straight Connector 21"/>
          <p:cNvSpPr/>
          <p:nvPr/>
        </p:nvSpPr>
        <p:spPr>
          <a:xfrm>
            <a:off x="6629400" y="2514600"/>
            <a:ext cx="0" cy="838080"/>
          </a:xfrm>
          <a:prstGeom prst="line">
            <a:avLst/>
          </a:prstGeom>
          <a:noFill/>
          <a:ln w="9360">
            <a:solidFill>
              <a:schemeClr val="bg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23" name="Straight Connector 22"/>
          <p:cNvSpPr/>
          <p:nvPr/>
        </p:nvSpPr>
        <p:spPr>
          <a:xfrm>
            <a:off x="5334120" y="2895479"/>
            <a:ext cx="2743200" cy="0"/>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24" name="Straight Connector 23"/>
          <p:cNvSpPr/>
          <p:nvPr/>
        </p:nvSpPr>
        <p:spPr>
          <a:xfrm>
            <a:off x="5334120" y="2895479"/>
            <a:ext cx="0" cy="457201"/>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25" name="Rectangle 24"/>
          <p:cNvSpPr/>
          <p:nvPr/>
        </p:nvSpPr>
        <p:spPr>
          <a:xfrm>
            <a:off x="4800240" y="3428639"/>
            <a:ext cx="1143000" cy="76212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26" name="TextBox 25"/>
          <p:cNvSpPr txBox="1"/>
          <p:nvPr/>
        </p:nvSpPr>
        <p:spPr>
          <a:xfrm>
            <a:off x="4800240" y="3428639"/>
            <a:ext cx="1143000" cy="7621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Ian</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M</a:t>
            </a:r>
          </a:p>
        </p:txBody>
      </p:sp>
      <p:sp>
        <p:nvSpPr>
          <p:cNvPr id="27" name="Rectangle 26"/>
          <p:cNvSpPr/>
          <p:nvPr/>
        </p:nvSpPr>
        <p:spPr>
          <a:xfrm>
            <a:off x="6095519" y="3428639"/>
            <a:ext cx="1143000" cy="76212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28" name="TextBox 27"/>
          <p:cNvSpPr txBox="1"/>
          <p:nvPr/>
        </p:nvSpPr>
        <p:spPr>
          <a:xfrm>
            <a:off x="6095519" y="3428639"/>
            <a:ext cx="1143000" cy="7621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Pippa</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F</a:t>
            </a:r>
          </a:p>
        </p:txBody>
      </p:sp>
      <p:sp>
        <p:nvSpPr>
          <p:cNvPr id="29" name="Freeform 28"/>
          <p:cNvSpPr/>
          <p:nvPr/>
        </p:nvSpPr>
        <p:spPr>
          <a:xfrm>
            <a:off x="7543799" y="3429000"/>
            <a:ext cx="1143000" cy="762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Brian</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M</a:t>
            </a:r>
          </a:p>
        </p:txBody>
      </p:sp>
      <p:sp>
        <p:nvSpPr>
          <p:cNvPr id="30" name="Straight Connector 29"/>
          <p:cNvSpPr/>
          <p:nvPr/>
        </p:nvSpPr>
        <p:spPr>
          <a:xfrm>
            <a:off x="8077320" y="2895479"/>
            <a:ext cx="0" cy="457201"/>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31" name="Rectangle 30"/>
          <p:cNvSpPr/>
          <p:nvPr/>
        </p:nvSpPr>
        <p:spPr>
          <a:xfrm>
            <a:off x="4343040" y="3580919"/>
            <a:ext cx="609480" cy="381240"/>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32" name="TextBox 31"/>
          <p:cNvSpPr txBox="1"/>
          <p:nvPr/>
        </p:nvSpPr>
        <p:spPr>
          <a:xfrm>
            <a:off x="4343040" y="3580919"/>
            <a:ext cx="609480" cy="387720"/>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1" u="none" strike="noStrike" baseline="0">
                <a:ln>
                  <a:noFill/>
                </a:ln>
                <a:solidFill>
                  <a:schemeClr val="bg1"/>
                </a:solidFill>
                <a:latin typeface="Arial" pitchFamily="18"/>
                <a:ea typeface="Gothic" pitchFamily="2"/>
                <a:cs typeface="Lucidasans" pitchFamily="2"/>
              </a:rPr>
              <a:t>=</a:t>
            </a:r>
          </a:p>
        </p:txBody>
      </p:sp>
      <p:sp>
        <p:nvSpPr>
          <p:cNvPr id="33" name="Straight Connector 32"/>
          <p:cNvSpPr/>
          <p:nvPr/>
        </p:nvSpPr>
        <p:spPr>
          <a:xfrm>
            <a:off x="4648320" y="4191120"/>
            <a:ext cx="0" cy="380880"/>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34" name="Straight Connector 33"/>
          <p:cNvSpPr/>
          <p:nvPr/>
        </p:nvSpPr>
        <p:spPr>
          <a:xfrm>
            <a:off x="3352680" y="4572000"/>
            <a:ext cx="2743200" cy="0"/>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35" name="Straight Connector 34"/>
          <p:cNvSpPr/>
          <p:nvPr/>
        </p:nvSpPr>
        <p:spPr>
          <a:xfrm>
            <a:off x="3352680" y="4572000"/>
            <a:ext cx="0" cy="457200"/>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36" name="Rectangle 35"/>
          <p:cNvSpPr/>
          <p:nvPr/>
        </p:nvSpPr>
        <p:spPr>
          <a:xfrm>
            <a:off x="2819160" y="5105520"/>
            <a:ext cx="1143000" cy="761759"/>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37" name="TextBox 36"/>
          <p:cNvSpPr txBox="1"/>
          <p:nvPr/>
        </p:nvSpPr>
        <p:spPr>
          <a:xfrm>
            <a:off x="2819160" y="5105520"/>
            <a:ext cx="1143000" cy="761759"/>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chemeClr val="bg1"/>
                </a:solidFill>
                <a:latin typeface="Arial" pitchFamily="18"/>
                <a:ea typeface="Gothic" pitchFamily="2"/>
                <a:cs typeface="Lucidasans" pitchFamily="2"/>
              </a:rPr>
              <a:t>Anna</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chemeClr val="bg1"/>
                </a:solidFill>
                <a:latin typeface="Arial" pitchFamily="18"/>
                <a:ea typeface="Gothic" pitchFamily="2"/>
                <a:cs typeface="Lucidasans" pitchFamily="2"/>
              </a:rPr>
              <a:t>F</a:t>
            </a:r>
          </a:p>
        </p:txBody>
      </p:sp>
      <p:sp>
        <p:nvSpPr>
          <p:cNvPr id="38" name="Rectangle 37"/>
          <p:cNvSpPr/>
          <p:nvPr/>
        </p:nvSpPr>
        <p:spPr>
          <a:xfrm>
            <a:off x="5562360" y="5105520"/>
            <a:ext cx="1143000" cy="761759"/>
          </a:xfrm>
          <a:prstGeom prst="rect">
            <a:avLst/>
          </a:prstGeom>
          <a:noFill/>
          <a:ln>
            <a:noFill/>
            <a:prstDash val="solid"/>
          </a:ln>
        </p:spPr>
        <p:txBody>
          <a:bodyPr vert="horz" wrap="square" lIns="92160" tIns="46080" rIns="92160" bIns="460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39" name="TextBox 38"/>
          <p:cNvSpPr txBox="1"/>
          <p:nvPr/>
        </p:nvSpPr>
        <p:spPr>
          <a:xfrm>
            <a:off x="5562360" y="5105520"/>
            <a:ext cx="1143000" cy="761759"/>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Nikki</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F</a:t>
            </a:r>
          </a:p>
        </p:txBody>
      </p:sp>
      <p:sp>
        <p:nvSpPr>
          <p:cNvPr id="40" name="Straight Connector 39"/>
          <p:cNvSpPr/>
          <p:nvPr/>
        </p:nvSpPr>
        <p:spPr>
          <a:xfrm>
            <a:off x="6095880" y="4572000"/>
            <a:ext cx="0" cy="457200"/>
          </a:xfrm>
          <a:prstGeom prst="line">
            <a:avLst/>
          </a:prstGeom>
          <a:noFill/>
          <a:ln w="9360">
            <a:solidFill>
              <a:schemeClr val="bg1"/>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chemeClr val="bg1"/>
              </a:solidFill>
              <a:latin typeface="Utopia" pitchFamily="18"/>
              <a:ea typeface="Gothic" pitchFamily="2"/>
              <a:cs typeface="Lucidasans" pitchFamily="2"/>
            </a:endParaRPr>
          </a:p>
        </p:txBody>
      </p:sp>
      <p:sp>
        <p:nvSpPr>
          <p:cNvPr id="41" name="TextBox 40"/>
          <p:cNvSpPr txBox="1"/>
          <p:nvPr/>
        </p:nvSpPr>
        <p:spPr>
          <a:xfrm>
            <a:off x="2819520" y="1676519"/>
            <a:ext cx="1143000" cy="761759"/>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Peggy</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F</a:t>
            </a:r>
          </a:p>
        </p:txBody>
      </p:sp>
      <p:sp>
        <p:nvSpPr>
          <p:cNvPr id="42" name="TextBox 41"/>
          <p:cNvSpPr txBox="1"/>
          <p:nvPr/>
        </p:nvSpPr>
        <p:spPr>
          <a:xfrm>
            <a:off x="1016999" y="1659599"/>
            <a:ext cx="1143000" cy="761759"/>
          </a:xfrm>
          <a:prstGeom prst="rect">
            <a:avLst/>
          </a:prstGeom>
          <a:noFill/>
          <a:ln>
            <a:noFill/>
          </a:ln>
        </p:spPr>
        <p:txBody>
          <a:bodyPr vert="horz" wrap="square" lIns="92160" tIns="46080" rIns="92160" bIns="46080" anchor="t" anchorCtr="0" compatLnSpc="0"/>
          <a:lstStyle/>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Peter</a:t>
            </a:r>
          </a:p>
          <a:p>
            <a:pPr marL="342720" marR="0" lvl="0" indent="-342720" algn="ctr"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a:ln>
                  <a:noFill/>
                </a:ln>
                <a:solidFill>
                  <a:schemeClr val="bg1"/>
                </a:solidFill>
                <a:latin typeface="Arial" pitchFamily="18"/>
                <a:ea typeface="Gothic" pitchFamily="2"/>
                <a:cs typeface="Lucidasans" pitchFamily="2"/>
              </a:rPr>
              <a:t>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Family tree represented as a table">
    <p:spTree>
      <p:nvGrpSpPr>
        <p:cNvPr id="1" name=""/>
        <p:cNvGrpSpPr/>
        <p:nvPr/>
      </p:nvGrpSpPr>
      <p:grpSpPr>
        <a:xfrm>
          <a:off x="0" y="0"/>
          <a:ext cx="0" cy="0"/>
          <a:chOff x="0" y="0"/>
          <a:chExt cx="0" cy="0"/>
        </a:xfrm>
      </p:grpSpPr>
      <p:sp>
        <p:nvSpPr>
          <p:cNvPr id="53" name="Slide Number Placeholder 1"/>
          <p:cNvSpPr>
            <a:spLocks noGrp="1"/>
          </p:cNvSpPr>
          <p:nvPr>
            <p:ph type="sldNum" sz="quarter" idx="10"/>
          </p:nvPr>
        </p:nvSpPr>
        <p:spPr/>
        <p:txBody>
          <a:bodyPr/>
          <a:lstStyle/>
          <a:p>
            <a:pPr lvl="0"/>
            <a:fld id="{F1C49EE5-C13F-4799-87EC-624596759E77}" type="slidenum">
              <a:t>14</a:t>
            </a:fld>
            <a:endParaRPr lang="en-US"/>
          </a:p>
        </p:txBody>
      </p:sp>
      <p:sp>
        <p:nvSpPr>
          <p:cNvPr id="54"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00000" y="101520"/>
            <a:ext cx="7543799" cy="978480"/>
          </a:xfrm>
        </p:spPr>
        <p:txBody>
          <a:bodyPr wrap="square" lIns="90360" tIns="44280" rIns="90360" bIns="44280" anchor="t"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a:t>Family tree represented as a table</a:t>
            </a:r>
          </a:p>
        </p:txBody>
      </p:sp>
      <p:grpSp>
        <p:nvGrpSpPr>
          <p:cNvPr id="3" name="Group 2"/>
          <p:cNvGrpSpPr/>
          <p:nvPr/>
        </p:nvGrpSpPr>
        <p:grpSpPr>
          <a:xfrm>
            <a:off x="1371599" y="1981080"/>
            <a:ext cx="6095881" cy="3684600"/>
            <a:chOff x="1371599" y="1981080"/>
            <a:chExt cx="6095881" cy="3684600"/>
          </a:xfrm>
        </p:grpSpPr>
        <p:sp>
          <p:nvSpPr>
            <p:cNvPr id="4" name="Freeform 3"/>
            <p:cNvSpPr/>
            <p:nvPr/>
          </p:nvSpPr>
          <p:spPr>
            <a:xfrm>
              <a:off x="5943600" y="533088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Ian</a:t>
              </a:r>
            </a:p>
          </p:txBody>
        </p:sp>
        <p:sp>
          <p:nvSpPr>
            <p:cNvPr id="5" name="Freeform 4"/>
            <p:cNvSpPr/>
            <p:nvPr/>
          </p:nvSpPr>
          <p:spPr>
            <a:xfrm>
              <a:off x="4419720" y="533088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Pam</a:t>
              </a:r>
            </a:p>
          </p:txBody>
        </p:sp>
        <p:sp>
          <p:nvSpPr>
            <p:cNvPr id="6" name="Freeform 5"/>
            <p:cNvSpPr/>
            <p:nvPr/>
          </p:nvSpPr>
          <p:spPr>
            <a:xfrm>
              <a:off x="2895479" y="533088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Female</a:t>
              </a:r>
            </a:p>
          </p:txBody>
        </p:sp>
        <p:sp>
          <p:nvSpPr>
            <p:cNvPr id="7" name="Freeform 6"/>
            <p:cNvSpPr/>
            <p:nvPr/>
          </p:nvSpPr>
          <p:spPr>
            <a:xfrm>
              <a:off x="1371599" y="533088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Nikki</a:t>
              </a:r>
            </a:p>
          </p:txBody>
        </p:sp>
        <p:sp>
          <p:nvSpPr>
            <p:cNvPr id="8" name="Freeform 7"/>
            <p:cNvSpPr/>
            <p:nvPr/>
          </p:nvSpPr>
          <p:spPr>
            <a:xfrm>
              <a:off x="5943600" y="499572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Ian</a:t>
              </a:r>
            </a:p>
          </p:txBody>
        </p:sp>
        <p:sp>
          <p:nvSpPr>
            <p:cNvPr id="9" name="Freeform 8"/>
            <p:cNvSpPr/>
            <p:nvPr/>
          </p:nvSpPr>
          <p:spPr>
            <a:xfrm>
              <a:off x="4419720" y="499572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Pam</a:t>
              </a:r>
            </a:p>
          </p:txBody>
        </p:sp>
        <p:sp>
          <p:nvSpPr>
            <p:cNvPr id="10" name="Freeform 9"/>
            <p:cNvSpPr/>
            <p:nvPr/>
          </p:nvSpPr>
          <p:spPr>
            <a:xfrm>
              <a:off x="2895479" y="499572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Female</a:t>
              </a:r>
            </a:p>
          </p:txBody>
        </p:sp>
        <p:sp>
          <p:nvSpPr>
            <p:cNvPr id="11" name="Freeform 10"/>
            <p:cNvSpPr/>
            <p:nvPr/>
          </p:nvSpPr>
          <p:spPr>
            <a:xfrm>
              <a:off x="1371599" y="499572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Anna</a:t>
              </a:r>
            </a:p>
          </p:txBody>
        </p:sp>
        <p:sp>
          <p:nvSpPr>
            <p:cNvPr id="12" name="Freeform 11"/>
            <p:cNvSpPr/>
            <p:nvPr/>
          </p:nvSpPr>
          <p:spPr>
            <a:xfrm>
              <a:off x="5943600" y="46609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Ray</a:t>
              </a:r>
            </a:p>
          </p:txBody>
        </p:sp>
        <p:sp>
          <p:nvSpPr>
            <p:cNvPr id="13" name="Freeform 12"/>
            <p:cNvSpPr/>
            <p:nvPr/>
          </p:nvSpPr>
          <p:spPr>
            <a:xfrm>
              <a:off x="4419720" y="46609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Grace</a:t>
              </a:r>
            </a:p>
          </p:txBody>
        </p:sp>
        <p:sp>
          <p:nvSpPr>
            <p:cNvPr id="14" name="Freeform 13"/>
            <p:cNvSpPr/>
            <p:nvPr/>
          </p:nvSpPr>
          <p:spPr>
            <a:xfrm>
              <a:off x="2895479" y="466092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Male</a:t>
              </a:r>
            </a:p>
          </p:txBody>
        </p:sp>
        <p:sp>
          <p:nvSpPr>
            <p:cNvPr id="15" name="Freeform 14"/>
            <p:cNvSpPr/>
            <p:nvPr/>
          </p:nvSpPr>
          <p:spPr>
            <a:xfrm>
              <a:off x="1371599" y="46609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Brian</a:t>
              </a:r>
            </a:p>
          </p:txBody>
        </p:sp>
        <p:sp>
          <p:nvSpPr>
            <p:cNvPr id="16" name="Freeform 15"/>
            <p:cNvSpPr/>
            <p:nvPr/>
          </p:nvSpPr>
          <p:spPr>
            <a:xfrm>
              <a:off x="5943600" y="432576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Ray</a:t>
              </a:r>
            </a:p>
          </p:txBody>
        </p:sp>
        <p:sp>
          <p:nvSpPr>
            <p:cNvPr id="17" name="Freeform 16"/>
            <p:cNvSpPr/>
            <p:nvPr/>
          </p:nvSpPr>
          <p:spPr>
            <a:xfrm>
              <a:off x="4419720" y="432576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Grace</a:t>
              </a:r>
            </a:p>
          </p:txBody>
        </p:sp>
        <p:sp>
          <p:nvSpPr>
            <p:cNvPr id="18" name="Freeform 17"/>
            <p:cNvSpPr/>
            <p:nvPr/>
          </p:nvSpPr>
          <p:spPr>
            <a:xfrm>
              <a:off x="2895479" y="432576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Female</a:t>
              </a:r>
            </a:p>
          </p:txBody>
        </p:sp>
        <p:sp>
          <p:nvSpPr>
            <p:cNvPr id="19" name="Freeform 18"/>
            <p:cNvSpPr/>
            <p:nvPr/>
          </p:nvSpPr>
          <p:spPr>
            <a:xfrm>
              <a:off x="1371599" y="432576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Pippa</a:t>
              </a:r>
            </a:p>
          </p:txBody>
        </p:sp>
        <p:sp>
          <p:nvSpPr>
            <p:cNvPr id="20" name="Freeform 19"/>
            <p:cNvSpPr/>
            <p:nvPr/>
          </p:nvSpPr>
          <p:spPr>
            <a:xfrm>
              <a:off x="5943600" y="3990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Ray</a:t>
              </a:r>
            </a:p>
          </p:txBody>
        </p:sp>
        <p:sp>
          <p:nvSpPr>
            <p:cNvPr id="21" name="Freeform 20"/>
            <p:cNvSpPr/>
            <p:nvPr/>
          </p:nvSpPr>
          <p:spPr>
            <a:xfrm>
              <a:off x="4419720" y="3990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Grace</a:t>
              </a:r>
            </a:p>
          </p:txBody>
        </p:sp>
        <p:sp>
          <p:nvSpPr>
            <p:cNvPr id="22" name="Freeform 21"/>
            <p:cNvSpPr/>
            <p:nvPr/>
          </p:nvSpPr>
          <p:spPr>
            <a:xfrm>
              <a:off x="2895479" y="39909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Male</a:t>
              </a:r>
            </a:p>
          </p:txBody>
        </p:sp>
        <p:sp>
          <p:nvSpPr>
            <p:cNvPr id="23" name="Freeform 22"/>
            <p:cNvSpPr/>
            <p:nvPr/>
          </p:nvSpPr>
          <p:spPr>
            <a:xfrm>
              <a:off x="1371599" y="3990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Ian</a:t>
              </a:r>
            </a:p>
          </p:txBody>
        </p:sp>
        <p:sp>
          <p:nvSpPr>
            <p:cNvPr id="24" name="Freeform 23"/>
            <p:cNvSpPr/>
            <p:nvPr/>
          </p:nvSpPr>
          <p:spPr>
            <a:xfrm>
              <a:off x="5943600" y="36561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Peggy</a:t>
              </a:r>
            </a:p>
          </p:txBody>
        </p:sp>
        <p:sp>
          <p:nvSpPr>
            <p:cNvPr id="25" name="Freeform 24"/>
            <p:cNvSpPr/>
            <p:nvPr/>
          </p:nvSpPr>
          <p:spPr>
            <a:xfrm>
              <a:off x="4419720" y="36561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26" name="Freeform 25"/>
            <p:cNvSpPr/>
            <p:nvPr/>
          </p:nvSpPr>
          <p:spPr>
            <a:xfrm>
              <a:off x="2895479" y="36561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Female</a:t>
              </a:r>
            </a:p>
          </p:txBody>
        </p:sp>
        <p:sp>
          <p:nvSpPr>
            <p:cNvPr id="27" name="Freeform 26"/>
            <p:cNvSpPr/>
            <p:nvPr/>
          </p:nvSpPr>
          <p:spPr>
            <a:xfrm>
              <a:off x="1371599" y="36561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Pam</a:t>
              </a:r>
            </a:p>
          </p:txBody>
        </p:sp>
        <p:sp>
          <p:nvSpPr>
            <p:cNvPr id="28" name="Freeform 27"/>
            <p:cNvSpPr/>
            <p:nvPr/>
          </p:nvSpPr>
          <p:spPr>
            <a:xfrm>
              <a:off x="5943600" y="33210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Peggy</a:t>
              </a:r>
            </a:p>
          </p:txBody>
        </p:sp>
        <p:sp>
          <p:nvSpPr>
            <p:cNvPr id="29" name="Freeform 28"/>
            <p:cNvSpPr/>
            <p:nvPr/>
          </p:nvSpPr>
          <p:spPr>
            <a:xfrm>
              <a:off x="4419720" y="33210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30" name="Freeform 29"/>
            <p:cNvSpPr/>
            <p:nvPr/>
          </p:nvSpPr>
          <p:spPr>
            <a:xfrm>
              <a:off x="2895479" y="332100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Male</a:t>
              </a:r>
            </a:p>
          </p:txBody>
        </p:sp>
        <p:sp>
          <p:nvSpPr>
            <p:cNvPr id="31" name="Freeform 30"/>
            <p:cNvSpPr/>
            <p:nvPr/>
          </p:nvSpPr>
          <p:spPr>
            <a:xfrm>
              <a:off x="1371599" y="33210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Graham</a:t>
              </a:r>
            </a:p>
          </p:txBody>
        </p:sp>
        <p:sp>
          <p:nvSpPr>
            <p:cNvPr id="32" name="Freeform 31"/>
            <p:cNvSpPr/>
            <p:nvPr/>
          </p:nvSpPr>
          <p:spPr>
            <a:xfrm>
              <a:off x="5943600" y="29862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Peggy</a:t>
              </a:r>
            </a:p>
          </p:txBody>
        </p:sp>
        <p:sp>
          <p:nvSpPr>
            <p:cNvPr id="33" name="Freeform 32"/>
            <p:cNvSpPr/>
            <p:nvPr/>
          </p:nvSpPr>
          <p:spPr>
            <a:xfrm>
              <a:off x="4419720" y="29862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34" name="Freeform 33"/>
            <p:cNvSpPr/>
            <p:nvPr/>
          </p:nvSpPr>
          <p:spPr>
            <a:xfrm>
              <a:off x="2895479" y="298620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Male</a:t>
              </a:r>
            </a:p>
          </p:txBody>
        </p:sp>
        <p:sp>
          <p:nvSpPr>
            <p:cNvPr id="35" name="Freeform 34"/>
            <p:cNvSpPr/>
            <p:nvPr/>
          </p:nvSpPr>
          <p:spPr>
            <a:xfrm>
              <a:off x="1371599" y="29862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36" name="Freeform 35"/>
            <p:cNvSpPr/>
            <p:nvPr/>
          </p:nvSpPr>
          <p:spPr>
            <a:xfrm>
              <a:off x="5943600" y="265103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7" name="Freeform 36"/>
            <p:cNvSpPr/>
            <p:nvPr/>
          </p:nvSpPr>
          <p:spPr>
            <a:xfrm>
              <a:off x="4419720" y="265103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8" name="Freeform 37"/>
            <p:cNvSpPr/>
            <p:nvPr/>
          </p:nvSpPr>
          <p:spPr>
            <a:xfrm>
              <a:off x="2895479" y="2651039"/>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Female</a:t>
              </a:r>
            </a:p>
          </p:txBody>
        </p:sp>
        <p:sp>
          <p:nvSpPr>
            <p:cNvPr id="39" name="Freeform 38"/>
            <p:cNvSpPr/>
            <p:nvPr/>
          </p:nvSpPr>
          <p:spPr>
            <a:xfrm>
              <a:off x="1371599" y="265103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Peggy</a:t>
              </a:r>
            </a:p>
          </p:txBody>
        </p:sp>
        <p:sp>
          <p:nvSpPr>
            <p:cNvPr id="40" name="Freeform 39"/>
            <p:cNvSpPr/>
            <p:nvPr/>
          </p:nvSpPr>
          <p:spPr>
            <a:xfrm>
              <a:off x="5943600" y="231624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1" name="Freeform 40"/>
            <p:cNvSpPr/>
            <p:nvPr/>
          </p:nvSpPr>
          <p:spPr>
            <a:xfrm>
              <a:off x="4419720" y="231624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42" name="Freeform 41"/>
            <p:cNvSpPr/>
            <p:nvPr/>
          </p:nvSpPr>
          <p:spPr>
            <a:xfrm>
              <a:off x="2895479" y="231624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Male</a:t>
              </a:r>
            </a:p>
          </p:txBody>
        </p:sp>
        <p:sp>
          <p:nvSpPr>
            <p:cNvPr id="43" name="Freeform 42"/>
            <p:cNvSpPr/>
            <p:nvPr/>
          </p:nvSpPr>
          <p:spPr>
            <a:xfrm>
              <a:off x="1371599" y="231624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44" name="Freeform 43"/>
            <p:cNvSpPr/>
            <p:nvPr/>
          </p:nvSpPr>
          <p:spPr>
            <a:xfrm>
              <a:off x="5943600" y="198108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parent2</a:t>
              </a:r>
            </a:p>
          </p:txBody>
        </p:sp>
        <p:sp>
          <p:nvSpPr>
            <p:cNvPr id="45" name="Freeform 44"/>
            <p:cNvSpPr/>
            <p:nvPr/>
          </p:nvSpPr>
          <p:spPr>
            <a:xfrm>
              <a:off x="4419720" y="198108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Parent1</a:t>
              </a:r>
            </a:p>
          </p:txBody>
        </p:sp>
        <p:sp>
          <p:nvSpPr>
            <p:cNvPr id="46" name="Freeform 45"/>
            <p:cNvSpPr/>
            <p:nvPr/>
          </p:nvSpPr>
          <p:spPr>
            <a:xfrm>
              <a:off x="2895479" y="198108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Gender</a:t>
              </a:r>
            </a:p>
          </p:txBody>
        </p:sp>
        <p:sp>
          <p:nvSpPr>
            <p:cNvPr id="47" name="Freeform 46"/>
            <p:cNvSpPr/>
            <p:nvPr/>
          </p:nvSpPr>
          <p:spPr>
            <a:xfrm>
              <a:off x="1371599" y="198108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Name</a:t>
              </a:r>
            </a:p>
          </p:txBody>
        </p:sp>
        <p:sp>
          <p:nvSpPr>
            <p:cNvPr id="48" name="Straight Connector 47"/>
            <p:cNvSpPr/>
            <p:nvPr/>
          </p:nvSpPr>
          <p:spPr>
            <a:xfrm>
              <a:off x="1371599" y="5665679"/>
              <a:ext cx="609588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9" name="Straight Connector 48"/>
            <p:cNvSpPr/>
            <p:nvPr/>
          </p:nvSpPr>
          <p:spPr>
            <a:xfrm>
              <a:off x="1371599" y="1981080"/>
              <a:ext cx="0" cy="3684599"/>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50" name="Straight Connector 49"/>
            <p:cNvSpPr/>
            <p:nvPr/>
          </p:nvSpPr>
          <p:spPr>
            <a:xfrm>
              <a:off x="7467479" y="1981080"/>
              <a:ext cx="0" cy="3684599"/>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51" name="Straight Connector 50"/>
            <p:cNvSpPr/>
            <p:nvPr/>
          </p:nvSpPr>
          <p:spPr>
            <a:xfrm>
              <a:off x="1371599" y="2316240"/>
              <a:ext cx="609588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52" name="Straight Connector 51"/>
            <p:cNvSpPr/>
            <p:nvPr/>
          </p:nvSpPr>
          <p:spPr>
            <a:xfrm>
              <a:off x="1371599" y="1981080"/>
              <a:ext cx="609588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The “sister-of” relation">
    <p:spTree>
      <p:nvGrpSpPr>
        <p:cNvPr id="1" name=""/>
        <p:cNvGrpSpPr/>
        <p:nvPr/>
      </p:nvGrpSpPr>
      <p:grpSpPr>
        <a:xfrm>
          <a:off x="0" y="0"/>
          <a:ext cx="0" cy="0"/>
          <a:chOff x="0" y="0"/>
          <a:chExt cx="0" cy="0"/>
        </a:xfrm>
      </p:grpSpPr>
      <p:sp>
        <p:nvSpPr>
          <p:cNvPr id="79" name="Slide Number Placeholder 1"/>
          <p:cNvSpPr>
            <a:spLocks noGrp="1"/>
          </p:cNvSpPr>
          <p:nvPr>
            <p:ph type="sldNum" sz="quarter" idx="10"/>
          </p:nvPr>
        </p:nvSpPr>
        <p:spPr/>
        <p:txBody>
          <a:bodyPr/>
          <a:lstStyle/>
          <a:p>
            <a:pPr lvl="0"/>
            <a:fld id="{94650EB3-05FD-4476-9478-DA19691529BA}" type="slidenum">
              <a:t>15</a:t>
            </a:fld>
            <a:endParaRPr lang="en-US"/>
          </a:p>
        </p:txBody>
      </p:sp>
      <p:sp>
        <p:nvSpPr>
          <p:cNvPr id="80"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00000" y="-78480"/>
            <a:ext cx="7543799" cy="97848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“sister-of” relation</a:t>
            </a:r>
          </a:p>
        </p:txBody>
      </p:sp>
      <p:grpSp>
        <p:nvGrpSpPr>
          <p:cNvPr id="3" name="Group 2"/>
          <p:cNvGrpSpPr/>
          <p:nvPr/>
        </p:nvGrpSpPr>
        <p:grpSpPr>
          <a:xfrm>
            <a:off x="838080" y="1752479"/>
            <a:ext cx="3657600" cy="4599001"/>
            <a:chOff x="838080" y="1752479"/>
            <a:chExt cx="3657600" cy="4599001"/>
          </a:xfrm>
        </p:grpSpPr>
        <p:sp>
          <p:nvSpPr>
            <p:cNvPr id="4" name="Freeform 3"/>
            <p:cNvSpPr/>
            <p:nvPr/>
          </p:nvSpPr>
          <p:spPr>
            <a:xfrm>
              <a:off x="3463199" y="601668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5" name="Freeform 4"/>
            <p:cNvSpPr/>
            <p:nvPr/>
          </p:nvSpPr>
          <p:spPr>
            <a:xfrm>
              <a:off x="2151720" y="601668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Anna</a:t>
              </a:r>
            </a:p>
          </p:txBody>
        </p:sp>
        <p:sp>
          <p:nvSpPr>
            <p:cNvPr id="6" name="Freeform 5"/>
            <p:cNvSpPr/>
            <p:nvPr/>
          </p:nvSpPr>
          <p:spPr>
            <a:xfrm>
              <a:off x="838080" y="601668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Nikki</a:t>
              </a:r>
            </a:p>
          </p:txBody>
        </p:sp>
        <p:sp>
          <p:nvSpPr>
            <p:cNvPr id="7" name="Freeform 6"/>
            <p:cNvSpPr/>
            <p:nvPr/>
          </p:nvSpPr>
          <p:spPr>
            <a:xfrm>
              <a:off x="3463199" y="568152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8" name="Freeform 7"/>
            <p:cNvSpPr/>
            <p:nvPr/>
          </p:nvSpPr>
          <p:spPr>
            <a:xfrm>
              <a:off x="2151720" y="568152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9" name="Freeform 8"/>
            <p:cNvSpPr/>
            <p:nvPr/>
          </p:nvSpPr>
          <p:spPr>
            <a:xfrm>
              <a:off x="838080" y="568152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0" name="Freeform 9"/>
            <p:cNvSpPr/>
            <p:nvPr/>
          </p:nvSpPr>
          <p:spPr>
            <a:xfrm>
              <a:off x="3463199" y="534672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11" name="Freeform 10"/>
            <p:cNvSpPr/>
            <p:nvPr/>
          </p:nvSpPr>
          <p:spPr>
            <a:xfrm>
              <a:off x="2151720" y="534672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Nikki</a:t>
              </a:r>
            </a:p>
          </p:txBody>
        </p:sp>
        <p:sp>
          <p:nvSpPr>
            <p:cNvPr id="12" name="Freeform 11"/>
            <p:cNvSpPr/>
            <p:nvPr/>
          </p:nvSpPr>
          <p:spPr>
            <a:xfrm>
              <a:off x="838080" y="534672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Anna</a:t>
              </a:r>
            </a:p>
          </p:txBody>
        </p:sp>
        <p:sp>
          <p:nvSpPr>
            <p:cNvPr id="13" name="Freeform 12"/>
            <p:cNvSpPr/>
            <p:nvPr/>
          </p:nvSpPr>
          <p:spPr>
            <a:xfrm>
              <a:off x="3463199" y="501156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4" name="Freeform 13"/>
            <p:cNvSpPr/>
            <p:nvPr/>
          </p:nvSpPr>
          <p:spPr>
            <a:xfrm>
              <a:off x="2151720" y="501156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5" name="Freeform 14"/>
            <p:cNvSpPr/>
            <p:nvPr/>
          </p:nvSpPr>
          <p:spPr>
            <a:xfrm>
              <a:off x="838080" y="501156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6" name="Freeform 15"/>
            <p:cNvSpPr/>
            <p:nvPr/>
          </p:nvSpPr>
          <p:spPr>
            <a:xfrm>
              <a:off x="3463199" y="467676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17" name="Freeform 16"/>
            <p:cNvSpPr/>
            <p:nvPr/>
          </p:nvSpPr>
          <p:spPr>
            <a:xfrm>
              <a:off x="2151720" y="467676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Pippa</a:t>
              </a:r>
            </a:p>
          </p:txBody>
        </p:sp>
        <p:sp>
          <p:nvSpPr>
            <p:cNvPr id="18" name="Freeform 17"/>
            <p:cNvSpPr/>
            <p:nvPr/>
          </p:nvSpPr>
          <p:spPr>
            <a:xfrm>
              <a:off x="838080" y="467676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Ian</a:t>
              </a:r>
            </a:p>
          </p:txBody>
        </p:sp>
        <p:sp>
          <p:nvSpPr>
            <p:cNvPr id="19" name="Freeform 18"/>
            <p:cNvSpPr/>
            <p:nvPr/>
          </p:nvSpPr>
          <p:spPr>
            <a:xfrm>
              <a:off x="3463199" y="434196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0" name="Freeform 19"/>
            <p:cNvSpPr/>
            <p:nvPr/>
          </p:nvSpPr>
          <p:spPr>
            <a:xfrm>
              <a:off x="2151720" y="434196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1" name="Freeform 20"/>
            <p:cNvSpPr/>
            <p:nvPr/>
          </p:nvSpPr>
          <p:spPr>
            <a:xfrm>
              <a:off x="838080" y="434196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2" name="Freeform 21"/>
            <p:cNvSpPr/>
            <p:nvPr/>
          </p:nvSpPr>
          <p:spPr>
            <a:xfrm>
              <a:off x="3463199" y="4006799"/>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23" name="Freeform 22"/>
            <p:cNvSpPr/>
            <p:nvPr/>
          </p:nvSpPr>
          <p:spPr>
            <a:xfrm>
              <a:off x="2151720" y="4006799"/>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Pam</a:t>
              </a:r>
            </a:p>
          </p:txBody>
        </p:sp>
        <p:sp>
          <p:nvSpPr>
            <p:cNvPr id="24" name="Freeform 23"/>
            <p:cNvSpPr/>
            <p:nvPr/>
          </p:nvSpPr>
          <p:spPr>
            <a:xfrm>
              <a:off x="838080" y="4006799"/>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25" name="Freeform 24"/>
            <p:cNvSpPr/>
            <p:nvPr/>
          </p:nvSpPr>
          <p:spPr>
            <a:xfrm>
              <a:off x="3463199" y="3671999"/>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26" name="Freeform 25"/>
            <p:cNvSpPr/>
            <p:nvPr/>
          </p:nvSpPr>
          <p:spPr>
            <a:xfrm>
              <a:off x="2151720" y="3671999"/>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Graham</a:t>
              </a:r>
            </a:p>
          </p:txBody>
        </p:sp>
        <p:sp>
          <p:nvSpPr>
            <p:cNvPr id="27" name="Freeform 26"/>
            <p:cNvSpPr/>
            <p:nvPr/>
          </p:nvSpPr>
          <p:spPr>
            <a:xfrm>
              <a:off x="838080" y="3671999"/>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28" name="Freeform 27"/>
            <p:cNvSpPr/>
            <p:nvPr/>
          </p:nvSpPr>
          <p:spPr>
            <a:xfrm>
              <a:off x="3463199" y="333684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29" name="Freeform 28"/>
            <p:cNvSpPr/>
            <p:nvPr/>
          </p:nvSpPr>
          <p:spPr>
            <a:xfrm>
              <a:off x="2151720" y="333684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30" name="Freeform 29"/>
            <p:cNvSpPr/>
            <p:nvPr/>
          </p:nvSpPr>
          <p:spPr>
            <a:xfrm>
              <a:off x="838080" y="333684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31" name="Freeform 30"/>
            <p:cNvSpPr/>
            <p:nvPr/>
          </p:nvSpPr>
          <p:spPr>
            <a:xfrm>
              <a:off x="3463199" y="300204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2" name="Freeform 31"/>
            <p:cNvSpPr/>
            <p:nvPr/>
          </p:nvSpPr>
          <p:spPr>
            <a:xfrm>
              <a:off x="2151720" y="300204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3" name="Freeform 32"/>
            <p:cNvSpPr/>
            <p:nvPr/>
          </p:nvSpPr>
          <p:spPr>
            <a:xfrm>
              <a:off x="838080" y="300204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4" name="Freeform 33"/>
            <p:cNvSpPr/>
            <p:nvPr/>
          </p:nvSpPr>
          <p:spPr>
            <a:xfrm>
              <a:off x="3463199" y="266688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35" name="Freeform 34"/>
            <p:cNvSpPr/>
            <p:nvPr/>
          </p:nvSpPr>
          <p:spPr>
            <a:xfrm>
              <a:off x="2151720" y="266688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Steven</a:t>
              </a:r>
            </a:p>
          </p:txBody>
        </p:sp>
        <p:sp>
          <p:nvSpPr>
            <p:cNvPr id="36" name="Freeform 35"/>
            <p:cNvSpPr/>
            <p:nvPr/>
          </p:nvSpPr>
          <p:spPr>
            <a:xfrm>
              <a:off x="838080" y="266688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37" name="Freeform 36"/>
            <p:cNvSpPr/>
            <p:nvPr/>
          </p:nvSpPr>
          <p:spPr>
            <a:xfrm>
              <a:off x="3463199" y="233208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38" name="Freeform 37"/>
            <p:cNvSpPr/>
            <p:nvPr/>
          </p:nvSpPr>
          <p:spPr>
            <a:xfrm>
              <a:off x="2151720" y="233208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Peggy</a:t>
              </a:r>
            </a:p>
          </p:txBody>
        </p:sp>
        <p:sp>
          <p:nvSpPr>
            <p:cNvPr id="39" name="Freeform 38"/>
            <p:cNvSpPr/>
            <p:nvPr/>
          </p:nvSpPr>
          <p:spPr>
            <a:xfrm>
              <a:off x="838080" y="233208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Peter</a:t>
              </a:r>
            </a:p>
          </p:txBody>
        </p:sp>
        <p:sp>
          <p:nvSpPr>
            <p:cNvPr id="40" name="Freeform 39"/>
            <p:cNvSpPr/>
            <p:nvPr/>
          </p:nvSpPr>
          <p:spPr>
            <a:xfrm>
              <a:off x="3463199" y="1752479"/>
              <a:ext cx="10321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Sister of?</a:t>
              </a:r>
            </a:p>
          </p:txBody>
        </p:sp>
        <p:sp>
          <p:nvSpPr>
            <p:cNvPr id="41" name="Freeform 40"/>
            <p:cNvSpPr/>
            <p:nvPr/>
          </p:nvSpPr>
          <p:spPr>
            <a:xfrm>
              <a:off x="2151720" y="1752479"/>
              <a:ext cx="13111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Second person</a:t>
              </a:r>
            </a:p>
          </p:txBody>
        </p:sp>
        <p:sp>
          <p:nvSpPr>
            <p:cNvPr id="42" name="Freeform 41"/>
            <p:cNvSpPr/>
            <p:nvPr/>
          </p:nvSpPr>
          <p:spPr>
            <a:xfrm>
              <a:off x="838080" y="1752479"/>
              <a:ext cx="131364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First </a:t>
              </a:r>
              <a:br>
                <a:rPr lang="en-US" sz="1600" b="0" i="0" u="none" strike="noStrike" baseline="0">
                  <a:ln>
                    <a:noFill/>
                  </a:ln>
                  <a:solidFill>
                    <a:srgbClr val="008000"/>
                  </a:solidFill>
                  <a:latin typeface="Tahoma" pitchFamily="18"/>
                  <a:ea typeface="Gothic" pitchFamily="2"/>
                  <a:cs typeface="Lucidasans" pitchFamily="2"/>
                </a:rPr>
              </a:br>
              <a:r>
                <a:rPr lang="en-US" sz="1600" b="0" i="0" u="none" strike="noStrike" baseline="0">
                  <a:ln>
                    <a:noFill/>
                  </a:ln>
                  <a:solidFill>
                    <a:srgbClr val="008000"/>
                  </a:solidFill>
                  <a:latin typeface="Tahoma" pitchFamily="18"/>
                  <a:ea typeface="Gothic" pitchFamily="2"/>
                  <a:cs typeface="Lucidasans" pitchFamily="2"/>
                </a:rPr>
                <a:t>person</a:t>
              </a:r>
            </a:p>
          </p:txBody>
        </p:sp>
        <p:sp>
          <p:nvSpPr>
            <p:cNvPr id="43" name="Straight Connector 42"/>
            <p:cNvSpPr/>
            <p:nvPr/>
          </p:nvSpPr>
          <p:spPr>
            <a:xfrm>
              <a:off x="838080" y="6351480"/>
              <a:ext cx="36576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4" name="Straight Connector 43"/>
            <p:cNvSpPr/>
            <p:nvPr/>
          </p:nvSpPr>
          <p:spPr>
            <a:xfrm>
              <a:off x="838080" y="1752479"/>
              <a:ext cx="0" cy="459900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5" name="Straight Connector 44"/>
            <p:cNvSpPr/>
            <p:nvPr/>
          </p:nvSpPr>
          <p:spPr>
            <a:xfrm>
              <a:off x="4495680" y="1752479"/>
              <a:ext cx="0" cy="459900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6" name="Straight Connector 45"/>
            <p:cNvSpPr/>
            <p:nvPr/>
          </p:nvSpPr>
          <p:spPr>
            <a:xfrm>
              <a:off x="838080" y="2332080"/>
              <a:ext cx="36576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7" name="Straight Connector 46"/>
            <p:cNvSpPr/>
            <p:nvPr/>
          </p:nvSpPr>
          <p:spPr>
            <a:xfrm>
              <a:off x="838080" y="1752479"/>
              <a:ext cx="36576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1"/>
          <p:cNvSpPr>
            <a:spLocks noGrp="1"/>
          </p:cNvSpPr>
          <p:nvPr>
            <p:ph type="sldNum" sz="quarter" idx="10"/>
          </p:nvPr>
        </p:nvSpPr>
        <p:spPr/>
        <p:txBody>
          <a:bodyPr/>
          <a:lstStyle/>
          <a:p>
            <a:pPr lvl="0"/>
            <a:fld id="{94650EB3-05FD-4476-9478-DA19691529BA}" type="slidenum">
              <a:t>16</a:t>
            </a:fld>
            <a:endParaRPr lang="en-US"/>
          </a:p>
        </p:txBody>
      </p:sp>
      <p:sp>
        <p:nvSpPr>
          <p:cNvPr id="80"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00000" y="-78480"/>
            <a:ext cx="7543799" cy="97848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“sister-of” relation</a:t>
            </a:r>
          </a:p>
        </p:txBody>
      </p:sp>
      <p:grpSp>
        <p:nvGrpSpPr>
          <p:cNvPr id="3" name="Group 2"/>
          <p:cNvGrpSpPr/>
          <p:nvPr/>
        </p:nvGrpSpPr>
        <p:grpSpPr>
          <a:xfrm>
            <a:off x="838080" y="1752479"/>
            <a:ext cx="3657600" cy="4599001"/>
            <a:chOff x="838080" y="1752479"/>
            <a:chExt cx="3657600" cy="4599001"/>
          </a:xfrm>
        </p:grpSpPr>
        <p:sp>
          <p:nvSpPr>
            <p:cNvPr id="4" name="Freeform 3"/>
            <p:cNvSpPr/>
            <p:nvPr/>
          </p:nvSpPr>
          <p:spPr>
            <a:xfrm>
              <a:off x="3463199" y="601668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5" name="Freeform 4"/>
            <p:cNvSpPr/>
            <p:nvPr/>
          </p:nvSpPr>
          <p:spPr>
            <a:xfrm>
              <a:off x="2151720" y="601668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Anna</a:t>
              </a:r>
            </a:p>
          </p:txBody>
        </p:sp>
        <p:sp>
          <p:nvSpPr>
            <p:cNvPr id="6" name="Freeform 5"/>
            <p:cNvSpPr/>
            <p:nvPr/>
          </p:nvSpPr>
          <p:spPr>
            <a:xfrm>
              <a:off x="838080" y="601668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Nikki</a:t>
              </a:r>
            </a:p>
          </p:txBody>
        </p:sp>
        <p:sp>
          <p:nvSpPr>
            <p:cNvPr id="7" name="Freeform 6"/>
            <p:cNvSpPr/>
            <p:nvPr/>
          </p:nvSpPr>
          <p:spPr>
            <a:xfrm>
              <a:off x="3463199" y="568152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8" name="Freeform 7"/>
            <p:cNvSpPr/>
            <p:nvPr/>
          </p:nvSpPr>
          <p:spPr>
            <a:xfrm>
              <a:off x="2151720" y="568152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9" name="Freeform 8"/>
            <p:cNvSpPr/>
            <p:nvPr/>
          </p:nvSpPr>
          <p:spPr>
            <a:xfrm>
              <a:off x="838080" y="568152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0" name="Freeform 9"/>
            <p:cNvSpPr/>
            <p:nvPr/>
          </p:nvSpPr>
          <p:spPr>
            <a:xfrm>
              <a:off x="3463199" y="534672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11" name="Freeform 10"/>
            <p:cNvSpPr/>
            <p:nvPr/>
          </p:nvSpPr>
          <p:spPr>
            <a:xfrm>
              <a:off x="2151720" y="534672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Nikki</a:t>
              </a:r>
            </a:p>
          </p:txBody>
        </p:sp>
        <p:sp>
          <p:nvSpPr>
            <p:cNvPr id="12" name="Freeform 11"/>
            <p:cNvSpPr/>
            <p:nvPr/>
          </p:nvSpPr>
          <p:spPr>
            <a:xfrm>
              <a:off x="838080" y="534672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Anna</a:t>
              </a:r>
            </a:p>
          </p:txBody>
        </p:sp>
        <p:sp>
          <p:nvSpPr>
            <p:cNvPr id="13" name="Freeform 12"/>
            <p:cNvSpPr/>
            <p:nvPr/>
          </p:nvSpPr>
          <p:spPr>
            <a:xfrm>
              <a:off x="3463199" y="501156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4" name="Freeform 13"/>
            <p:cNvSpPr/>
            <p:nvPr/>
          </p:nvSpPr>
          <p:spPr>
            <a:xfrm>
              <a:off x="2151720" y="501156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5" name="Freeform 14"/>
            <p:cNvSpPr/>
            <p:nvPr/>
          </p:nvSpPr>
          <p:spPr>
            <a:xfrm>
              <a:off x="838080" y="501156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6" name="Freeform 15"/>
            <p:cNvSpPr/>
            <p:nvPr/>
          </p:nvSpPr>
          <p:spPr>
            <a:xfrm>
              <a:off x="3463199" y="467676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17" name="Freeform 16"/>
            <p:cNvSpPr/>
            <p:nvPr/>
          </p:nvSpPr>
          <p:spPr>
            <a:xfrm>
              <a:off x="2151720" y="467676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Pippa</a:t>
              </a:r>
            </a:p>
          </p:txBody>
        </p:sp>
        <p:sp>
          <p:nvSpPr>
            <p:cNvPr id="18" name="Freeform 17"/>
            <p:cNvSpPr/>
            <p:nvPr/>
          </p:nvSpPr>
          <p:spPr>
            <a:xfrm>
              <a:off x="838080" y="467676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Ian</a:t>
              </a:r>
            </a:p>
          </p:txBody>
        </p:sp>
        <p:sp>
          <p:nvSpPr>
            <p:cNvPr id="19" name="Freeform 18"/>
            <p:cNvSpPr/>
            <p:nvPr/>
          </p:nvSpPr>
          <p:spPr>
            <a:xfrm>
              <a:off x="3463199" y="434196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0" name="Freeform 19"/>
            <p:cNvSpPr/>
            <p:nvPr/>
          </p:nvSpPr>
          <p:spPr>
            <a:xfrm>
              <a:off x="2151720" y="434196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1" name="Freeform 20"/>
            <p:cNvSpPr/>
            <p:nvPr/>
          </p:nvSpPr>
          <p:spPr>
            <a:xfrm>
              <a:off x="838080" y="434196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2" name="Freeform 21"/>
            <p:cNvSpPr/>
            <p:nvPr/>
          </p:nvSpPr>
          <p:spPr>
            <a:xfrm>
              <a:off x="3463199" y="4006799"/>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23" name="Freeform 22"/>
            <p:cNvSpPr/>
            <p:nvPr/>
          </p:nvSpPr>
          <p:spPr>
            <a:xfrm>
              <a:off x="2151720" y="4006799"/>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Pam</a:t>
              </a:r>
            </a:p>
          </p:txBody>
        </p:sp>
        <p:sp>
          <p:nvSpPr>
            <p:cNvPr id="24" name="Freeform 23"/>
            <p:cNvSpPr/>
            <p:nvPr/>
          </p:nvSpPr>
          <p:spPr>
            <a:xfrm>
              <a:off x="838080" y="4006799"/>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25" name="Freeform 24"/>
            <p:cNvSpPr/>
            <p:nvPr/>
          </p:nvSpPr>
          <p:spPr>
            <a:xfrm>
              <a:off x="3463199" y="3671999"/>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26" name="Freeform 25"/>
            <p:cNvSpPr/>
            <p:nvPr/>
          </p:nvSpPr>
          <p:spPr>
            <a:xfrm>
              <a:off x="2151720" y="3671999"/>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Graham</a:t>
              </a:r>
            </a:p>
          </p:txBody>
        </p:sp>
        <p:sp>
          <p:nvSpPr>
            <p:cNvPr id="27" name="Freeform 26"/>
            <p:cNvSpPr/>
            <p:nvPr/>
          </p:nvSpPr>
          <p:spPr>
            <a:xfrm>
              <a:off x="838080" y="3671999"/>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28" name="Freeform 27"/>
            <p:cNvSpPr/>
            <p:nvPr/>
          </p:nvSpPr>
          <p:spPr>
            <a:xfrm>
              <a:off x="3463199" y="333684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29" name="Freeform 28"/>
            <p:cNvSpPr/>
            <p:nvPr/>
          </p:nvSpPr>
          <p:spPr>
            <a:xfrm>
              <a:off x="2151720" y="333684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30" name="Freeform 29"/>
            <p:cNvSpPr/>
            <p:nvPr/>
          </p:nvSpPr>
          <p:spPr>
            <a:xfrm>
              <a:off x="838080" y="333684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31" name="Freeform 30"/>
            <p:cNvSpPr/>
            <p:nvPr/>
          </p:nvSpPr>
          <p:spPr>
            <a:xfrm>
              <a:off x="3463199" y="300204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2" name="Freeform 31"/>
            <p:cNvSpPr/>
            <p:nvPr/>
          </p:nvSpPr>
          <p:spPr>
            <a:xfrm>
              <a:off x="2151720" y="300204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3" name="Freeform 32"/>
            <p:cNvSpPr/>
            <p:nvPr/>
          </p:nvSpPr>
          <p:spPr>
            <a:xfrm>
              <a:off x="838080" y="300204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34" name="Freeform 33"/>
            <p:cNvSpPr/>
            <p:nvPr/>
          </p:nvSpPr>
          <p:spPr>
            <a:xfrm>
              <a:off x="3463199" y="2666880"/>
              <a:ext cx="1032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35" name="Freeform 34"/>
            <p:cNvSpPr/>
            <p:nvPr/>
          </p:nvSpPr>
          <p:spPr>
            <a:xfrm>
              <a:off x="2151720" y="2666880"/>
              <a:ext cx="1311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Steven</a:t>
              </a:r>
            </a:p>
          </p:txBody>
        </p:sp>
        <p:sp>
          <p:nvSpPr>
            <p:cNvPr id="36" name="Freeform 35"/>
            <p:cNvSpPr/>
            <p:nvPr/>
          </p:nvSpPr>
          <p:spPr>
            <a:xfrm>
              <a:off x="838080" y="2666880"/>
              <a:ext cx="13136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Peter</a:t>
              </a:r>
            </a:p>
          </p:txBody>
        </p:sp>
        <p:sp>
          <p:nvSpPr>
            <p:cNvPr id="37" name="Freeform 36"/>
            <p:cNvSpPr/>
            <p:nvPr/>
          </p:nvSpPr>
          <p:spPr>
            <a:xfrm>
              <a:off x="3463199" y="2332080"/>
              <a:ext cx="1032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38" name="Freeform 37"/>
            <p:cNvSpPr/>
            <p:nvPr/>
          </p:nvSpPr>
          <p:spPr>
            <a:xfrm>
              <a:off x="2151720" y="2332080"/>
              <a:ext cx="1311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Peggy</a:t>
              </a:r>
            </a:p>
          </p:txBody>
        </p:sp>
        <p:sp>
          <p:nvSpPr>
            <p:cNvPr id="39" name="Freeform 38"/>
            <p:cNvSpPr/>
            <p:nvPr/>
          </p:nvSpPr>
          <p:spPr>
            <a:xfrm>
              <a:off x="838080" y="2332080"/>
              <a:ext cx="13136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Peter</a:t>
              </a:r>
            </a:p>
          </p:txBody>
        </p:sp>
        <p:sp>
          <p:nvSpPr>
            <p:cNvPr id="40" name="Freeform 39"/>
            <p:cNvSpPr/>
            <p:nvPr/>
          </p:nvSpPr>
          <p:spPr>
            <a:xfrm>
              <a:off x="3463199" y="1752479"/>
              <a:ext cx="10321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Sister of?</a:t>
              </a:r>
            </a:p>
          </p:txBody>
        </p:sp>
        <p:sp>
          <p:nvSpPr>
            <p:cNvPr id="41" name="Freeform 40"/>
            <p:cNvSpPr/>
            <p:nvPr/>
          </p:nvSpPr>
          <p:spPr>
            <a:xfrm>
              <a:off x="2151720" y="1752479"/>
              <a:ext cx="13111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Second person</a:t>
              </a:r>
            </a:p>
          </p:txBody>
        </p:sp>
        <p:sp>
          <p:nvSpPr>
            <p:cNvPr id="42" name="Freeform 41"/>
            <p:cNvSpPr/>
            <p:nvPr/>
          </p:nvSpPr>
          <p:spPr>
            <a:xfrm>
              <a:off x="838080" y="1752479"/>
              <a:ext cx="131364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First </a:t>
              </a:r>
              <a:br>
                <a:rPr lang="en-US" sz="1600" b="0" i="0" u="none" strike="noStrike" baseline="0">
                  <a:ln>
                    <a:noFill/>
                  </a:ln>
                  <a:solidFill>
                    <a:srgbClr val="008000"/>
                  </a:solidFill>
                  <a:latin typeface="Tahoma" pitchFamily="18"/>
                  <a:ea typeface="Gothic" pitchFamily="2"/>
                  <a:cs typeface="Lucidasans" pitchFamily="2"/>
                </a:rPr>
              </a:br>
              <a:r>
                <a:rPr lang="en-US" sz="1600" b="0" i="0" u="none" strike="noStrike" baseline="0">
                  <a:ln>
                    <a:noFill/>
                  </a:ln>
                  <a:solidFill>
                    <a:srgbClr val="008000"/>
                  </a:solidFill>
                  <a:latin typeface="Tahoma" pitchFamily="18"/>
                  <a:ea typeface="Gothic" pitchFamily="2"/>
                  <a:cs typeface="Lucidasans" pitchFamily="2"/>
                </a:rPr>
                <a:t>person</a:t>
              </a:r>
            </a:p>
          </p:txBody>
        </p:sp>
        <p:sp>
          <p:nvSpPr>
            <p:cNvPr id="43" name="Straight Connector 42"/>
            <p:cNvSpPr/>
            <p:nvPr/>
          </p:nvSpPr>
          <p:spPr>
            <a:xfrm>
              <a:off x="838080" y="6351480"/>
              <a:ext cx="36576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4" name="Straight Connector 43"/>
            <p:cNvSpPr/>
            <p:nvPr/>
          </p:nvSpPr>
          <p:spPr>
            <a:xfrm>
              <a:off x="838080" y="1752479"/>
              <a:ext cx="0" cy="459900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5" name="Straight Connector 44"/>
            <p:cNvSpPr/>
            <p:nvPr/>
          </p:nvSpPr>
          <p:spPr>
            <a:xfrm>
              <a:off x="4495680" y="1752479"/>
              <a:ext cx="0" cy="459900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6" name="Straight Connector 45"/>
            <p:cNvSpPr/>
            <p:nvPr/>
          </p:nvSpPr>
          <p:spPr>
            <a:xfrm>
              <a:off x="838080" y="2332080"/>
              <a:ext cx="36576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47" name="Straight Connector 46"/>
            <p:cNvSpPr/>
            <p:nvPr/>
          </p:nvSpPr>
          <p:spPr>
            <a:xfrm>
              <a:off x="838080" y="1752479"/>
              <a:ext cx="36576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grpSp>
        <p:nvGrpSpPr>
          <p:cNvPr id="48" name="Group 47"/>
          <p:cNvGrpSpPr/>
          <p:nvPr/>
        </p:nvGrpSpPr>
        <p:grpSpPr>
          <a:xfrm>
            <a:off x="4735440" y="1752479"/>
            <a:ext cx="3722760" cy="2924281"/>
            <a:chOff x="4735440" y="1752479"/>
            <a:chExt cx="3722760" cy="2924281"/>
          </a:xfrm>
        </p:grpSpPr>
        <p:sp>
          <p:nvSpPr>
            <p:cNvPr id="49" name="Freeform 48"/>
            <p:cNvSpPr/>
            <p:nvPr/>
          </p:nvSpPr>
          <p:spPr>
            <a:xfrm>
              <a:off x="7408799" y="4341960"/>
              <a:ext cx="10490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a:t>
              </a:r>
            </a:p>
          </p:txBody>
        </p:sp>
        <p:sp>
          <p:nvSpPr>
            <p:cNvPr id="50" name="Freeform 49"/>
            <p:cNvSpPr/>
            <p:nvPr/>
          </p:nvSpPr>
          <p:spPr>
            <a:xfrm>
              <a:off x="4735440" y="4341960"/>
              <a:ext cx="267336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1" u="none" strike="noStrike" baseline="0">
                  <a:ln>
                    <a:noFill/>
                  </a:ln>
                  <a:solidFill>
                    <a:srgbClr val="008000"/>
                  </a:solidFill>
                  <a:latin typeface="Utopia" pitchFamily="18"/>
                  <a:ea typeface="Gothic" pitchFamily="2"/>
                  <a:cs typeface="Lucidasans" pitchFamily="2"/>
                </a:rPr>
                <a:t>All the rest</a:t>
              </a:r>
            </a:p>
          </p:txBody>
        </p:sp>
        <p:sp>
          <p:nvSpPr>
            <p:cNvPr id="51" name="Freeform 50"/>
            <p:cNvSpPr/>
            <p:nvPr/>
          </p:nvSpPr>
          <p:spPr>
            <a:xfrm>
              <a:off x="7408799" y="4006799"/>
              <a:ext cx="10490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52" name="Freeform 51"/>
            <p:cNvSpPr/>
            <p:nvPr/>
          </p:nvSpPr>
          <p:spPr>
            <a:xfrm>
              <a:off x="6072120" y="4006799"/>
              <a:ext cx="13366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Anna</a:t>
              </a:r>
            </a:p>
          </p:txBody>
        </p:sp>
        <p:sp>
          <p:nvSpPr>
            <p:cNvPr id="53" name="Freeform 52"/>
            <p:cNvSpPr/>
            <p:nvPr/>
          </p:nvSpPr>
          <p:spPr>
            <a:xfrm>
              <a:off x="4735440" y="4006799"/>
              <a:ext cx="13366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Nikki</a:t>
              </a:r>
            </a:p>
          </p:txBody>
        </p:sp>
        <p:sp>
          <p:nvSpPr>
            <p:cNvPr id="54" name="Freeform 53"/>
            <p:cNvSpPr/>
            <p:nvPr/>
          </p:nvSpPr>
          <p:spPr>
            <a:xfrm>
              <a:off x="7408799" y="3671999"/>
              <a:ext cx="10490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55" name="Freeform 54"/>
            <p:cNvSpPr/>
            <p:nvPr/>
          </p:nvSpPr>
          <p:spPr>
            <a:xfrm>
              <a:off x="6072120" y="3671999"/>
              <a:ext cx="13366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Nikki</a:t>
              </a:r>
            </a:p>
          </p:txBody>
        </p:sp>
        <p:sp>
          <p:nvSpPr>
            <p:cNvPr id="56" name="Freeform 55"/>
            <p:cNvSpPr/>
            <p:nvPr/>
          </p:nvSpPr>
          <p:spPr>
            <a:xfrm>
              <a:off x="4735440" y="3671999"/>
              <a:ext cx="13366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Anna</a:t>
              </a:r>
            </a:p>
          </p:txBody>
        </p:sp>
        <p:sp>
          <p:nvSpPr>
            <p:cNvPr id="57" name="Freeform 56"/>
            <p:cNvSpPr/>
            <p:nvPr/>
          </p:nvSpPr>
          <p:spPr>
            <a:xfrm>
              <a:off x="7408799" y="3336840"/>
              <a:ext cx="10490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58" name="Freeform 57"/>
            <p:cNvSpPr/>
            <p:nvPr/>
          </p:nvSpPr>
          <p:spPr>
            <a:xfrm>
              <a:off x="6072120" y="3336840"/>
              <a:ext cx="13366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Pippa</a:t>
              </a:r>
            </a:p>
          </p:txBody>
        </p:sp>
        <p:sp>
          <p:nvSpPr>
            <p:cNvPr id="59" name="Freeform 58"/>
            <p:cNvSpPr/>
            <p:nvPr/>
          </p:nvSpPr>
          <p:spPr>
            <a:xfrm>
              <a:off x="4735440" y="3336840"/>
              <a:ext cx="13366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Brian</a:t>
              </a:r>
            </a:p>
          </p:txBody>
        </p:sp>
        <p:sp>
          <p:nvSpPr>
            <p:cNvPr id="60" name="Freeform 59"/>
            <p:cNvSpPr/>
            <p:nvPr/>
          </p:nvSpPr>
          <p:spPr>
            <a:xfrm>
              <a:off x="7408799" y="3002040"/>
              <a:ext cx="10490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61" name="Freeform 60"/>
            <p:cNvSpPr/>
            <p:nvPr/>
          </p:nvSpPr>
          <p:spPr>
            <a:xfrm>
              <a:off x="6072120" y="3002040"/>
              <a:ext cx="13366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Pippa</a:t>
              </a:r>
            </a:p>
          </p:txBody>
        </p:sp>
        <p:sp>
          <p:nvSpPr>
            <p:cNvPr id="62" name="Freeform 61"/>
            <p:cNvSpPr/>
            <p:nvPr/>
          </p:nvSpPr>
          <p:spPr>
            <a:xfrm>
              <a:off x="4735440" y="3002040"/>
              <a:ext cx="13366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Ian</a:t>
              </a:r>
            </a:p>
          </p:txBody>
        </p:sp>
        <p:sp>
          <p:nvSpPr>
            <p:cNvPr id="63" name="Freeform 62"/>
            <p:cNvSpPr/>
            <p:nvPr/>
          </p:nvSpPr>
          <p:spPr>
            <a:xfrm>
              <a:off x="7408799" y="2666880"/>
              <a:ext cx="10490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64" name="Freeform 63"/>
            <p:cNvSpPr/>
            <p:nvPr/>
          </p:nvSpPr>
          <p:spPr>
            <a:xfrm>
              <a:off x="6072120" y="2666880"/>
              <a:ext cx="13366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Pam</a:t>
              </a:r>
            </a:p>
          </p:txBody>
        </p:sp>
        <p:sp>
          <p:nvSpPr>
            <p:cNvPr id="65" name="Freeform 64"/>
            <p:cNvSpPr/>
            <p:nvPr/>
          </p:nvSpPr>
          <p:spPr>
            <a:xfrm>
              <a:off x="4735440" y="2666880"/>
              <a:ext cx="13366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Graham</a:t>
              </a:r>
            </a:p>
          </p:txBody>
        </p:sp>
        <p:sp>
          <p:nvSpPr>
            <p:cNvPr id="66" name="Freeform 65"/>
            <p:cNvSpPr/>
            <p:nvPr/>
          </p:nvSpPr>
          <p:spPr>
            <a:xfrm>
              <a:off x="7408799" y="2332080"/>
              <a:ext cx="10490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Yes</a:t>
              </a:r>
            </a:p>
          </p:txBody>
        </p:sp>
        <p:sp>
          <p:nvSpPr>
            <p:cNvPr id="67" name="Freeform 66"/>
            <p:cNvSpPr/>
            <p:nvPr/>
          </p:nvSpPr>
          <p:spPr>
            <a:xfrm>
              <a:off x="6072120" y="2332080"/>
              <a:ext cx="13366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Pam</a:t>
              </a:r>
            </a:p>
          </p:txBody>
        </p:sp>
        <p:sp>
          <p:nvSpPr>
            <p:cNvPr id="68" name="Freeform 67"/>
            <p:cNvSpPr/>
            <p:nvPr/>
          </p:nvSpPr>
          <p:spPr>
            <a:xfrm>
              <a:off x="4735440" y="2332080"/>
              <a:ext cx="13366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Steven</a:t>
              </a:r>
            </a:p>
          </p:txBody>
        </p:sp>
        <p:sp>
          <p:nvSpPr>
            <p:cNvPr id="69" name="Freeform 68"/>
            <p:cNvSpPr/>
            <p:nvPr/>
          </p:nvSpPr>
          <p:spPr>
            <a:xfrm>
              <a:off x="7408799" y="1752479"/>
              <a:ext cx="104904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Sister of?</a:t>
              </a:r>
            </a:p>
          </p:txBody>
        </p:sp>
        <p:sp>
          <p:nvSpPr>
            <p:cNvPr id="70" name="Freeform 69"/>
            <p:cNvSpPr/>
            <p:nvPr/>
          </p:nvSpPr>
          <p:spPr>
            <a:xfrm>
              <a:off x="6072120" y="1752479"/>
              <a:ext cx="133668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Second person</a:t>
              </a:r>
            </a:p>
          </p:txBody>
        </p:sp>
        <p:sp>
          <p:nvSpPr>
            <p:cNvPr id="71" name="Freeform 70"/>
            <p:cNvSpPr/>
            <p:nvPr/>
          </p:nvSpPr>
          <p:spPr>
            <a:xfrm>
              <a:off x="4735440" y="1752479"/>
              <a:ext cx="133668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First </a:t>
              </a:r>
              <a:br>
                <a:rPr lang="en-US" sz="1600" b="0" i="0" u="none" strike="noStrike" baseline="0">
                  <a:ln>
                    <a:noFill/>
                  </a:ln>
                  <a:solidFill>
                    <a:srgbClr val="008000"/>
                  </a:solidFill>
                  <a:latin typeface="Tahoma" pitchFamily="18"/>
                  <a:ea typeface="Gothic" pitchFamily="2"/>
                  <a:cs typeface="Lucidasans" pitchFamily="2"/>
                </a:rPr>
              </a:br>
              <a:r>
                <a:rPr lang="en-US" sz="1600" b="0" i="0" u="none" strike="noStrike" baseline="0">
                  <a:ln>
                    <a:noFill/>
                  </a:ln>
                  <a:solidFill>
                    <a:srgbClr val="008000"/>
                  </a:solidFill>
                  <a:latin typeface="Tahoma" pitchFamily="18"/>
                  <a:ea typeface="Gothic" pitchFamily="2"/>
                  <a:cs typeface="Lucidasans" pitchFamily="2"/>
                </a:rPr>
                <a:t>person</a:t>
              </a:r>
            </a:p>
          </p:txBody>
        </p:sp>
        <p:sp>
          <p:nvSpPr>
            <p:cNvPr id="72" name="Straight Connector 71"/>
            <p:cNvSpPr/>
            <p:nvPr/>
          </p:nvSpPr>
          <p:spPr>
            <a:xfrm>
              <a:off x="4735440" y="4676760"/>
              <a:ext cx="372276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3" name="Straight Connector 72"/>
            <p:cNvSpPr/>
            <p:nvPr/>
          </p:nvSpPr>
          <p:spPr>
            <a:xfrm>
              <a:off x="4735440" y="1752479"/>
              <a:ext cx="0" cy="292428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4" name="Straight Connector 73"/>
            <p:cNvSpPr/>
            <p:nvPr/>
          </p:nvSpPr>
          <p:spPr>
            <a:xfrm>
              <a:off x="8458200" y="1752479"/>
              <a:ext cx="0" cy="292428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5" name="Straight Connector 74"/>
            <p:cNvSpPr/>
            <p:nvPr/>
          </p:nvSpPr>
          <p:spPr>
            <a:xfrm>
              <a:off x="4735440" y="2332080"/>
              <a:ext cx="372276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6" name="Straight Connector 75"/>
            <p:cNvSpPr/>
            <p:nvPr/>
          </p:nvSpPr>
          <p:spPr>
            <a:xfrm>
              <a:off x="4735440" y="1752479"/>
              <a:ext cx="372276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
        <p:nvSpPr>
          <p:cNvPr id="77" name="Straight Connector 76"/>
          <p:cNvSpPr/>
          <p:nvPr/>
        </p:nvSpPr>
        <p:spPr>
          <a:xfrm>
            <a:off x="6477119" y="4572000"/>
            <a:ext cx="304561" cy="762120"/>
          </a:xfrm>
          <a:prstGeom prst="line">
            <a:avLst/>
          </a:prstGeom>
          <a:noFill/>
          <a:ln w="9360">
            <a:solidFill>
              <a:srgbClr val="008000"/>
            </a:solidFill>
            <a:prstDash val="solid"/>
            <a:miter/>
            <a:headEnd type="arrow"/>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8" name="Freeform 77"/>
          <p:cNvSpPr/>
          <p:nvPr/>
        </p:nvSpPr>
        <p:spPr>
          <a:xfrm>
            <a:off x="4952880" y="5334120"/>
            <a:ext cx="408204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1" u="none" strike="noStrike" baseline="0">
                <a:ln>
                  <a:noFill/>
                </a:ln>
                <a:solidFill>
                  <a:srgbClr val="008000"/>
                </a:solidFill>
                <a:latin typeface="Utopia" pitchFamily="18"/>
                <a:ea typeface="Gothic" pitchFamily="2"/>
                <a:cs typeface="Lucidasans" pitchFamily="2"/>
              </a:rPr>
              <a:t>Closed-world assumption</a:t>
            </a:r>
          </a:p>
        </p:txBody>
      </p:sp>
    </p:spTree>
    <p:extLst>
      <p:ext uri="{BB962C8B-B14F-4D97-AF65-F5344CB8AC3E}">
        <p14:creationId xmlns:p14="http://schemas.microsoft.com/office/powerpoint/2010/main" val="31524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 full representation in one table">
    <p:spTree>
      <p:nvGrpSpPr>
        <p:cNvPr id="1" name=""/>
        <p:cNvGrpSpPr/>
        <p:nvPr/>
      </p:nvGrpSpPr>
      <p:grpSpPr>
        <a:xfrm>
          <a:off x="0" y="0"/>
          <a:ext cx="0" cy="0"/>
          <a:chOff x="0" y="0"/>
          <a:chExt cx="0" cy="0"/>
        </a:xfrm>
      </p:grpSpPr>
      <p:sp>
        <p:nvSpPr>
          <p:cNvPr id="88" name="Slide Number Placeholder 1"/>
          <p:cNvSpPr>
            <a:spLocks noGrp="1"/>
          </p:cNvSpPr>
          <p:nvPr>
            <p:ph type="sldNum" sz="quarter" idx="10"/>
          </p:nvPr>
        </p:nvSpPr>
        <p:spPr/>
        <p:txBody>
          <a:bodyPr/>
          <a:lstStyle/>
          <a:p>
            <a:pPr lvl="0"/>
            <a:fld id="{F68BF14B-B4EE-4671-96F8-3CA6647B37A6}" type="slidenum">
              <a:t>17</a:t>
            </a:fld>
            <a:endParaRPr lang="en-US"/>
          </a:p>
        </p:txBody>
      </p:sp>
      <p:sp>
        <p:nvSpPr>
          <p:cNvPr id="89"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16200" y="-78480"/>
            <a:ext cx="7543799" cy="97848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a:t>A full representation in one table</a:t>
            </a:r>
          </a:p>
        </p:txBody>
      </p:sp>
      <p:grpSp>
        <p:nvGrpSpPr>
          <p:cNvPr id="3" name="Group 2"/>
          <p:cNvGrpSpPr/>
          <p:nvPr/>
        </p:nvGrpSpPr>
        <p:grpSpPr>
          <a:xfrm>
            <a:off x="540000" y="1600200"/>
            <a:ext cx="7918200" cy="2954160"/>
            <a:chOff x="540000" y="1600200"/>
            <a:chExt cx="7918200" cy="2954160"/>
          </a:xfrm>
        </p:grpSpPr>
        <p:sp>
          <p:nvSpPr>
            <p:cNvPr id="4" name="Freeform 3"/>
            <p:cNvSpPr/>
            <p:nvPr/>
          </p:nvSpPr>
          <p:spPr>
            <a:xfrm>
              <a:off x="6460559" y="3944880"/>
              <a:ext cx="9223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5" name="Freeform 4"/>
            <p:cNvSpPr/>
            <p:nvPr/>
          </p:nvSpPr>
          <p:spPr>
            <a:xfrm>
              <a:off x="6460559" y="3639959"/>
              <a:ext cx="9223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6" name="Freeform 5"/>
            <p:cNvSpPr/>
            <p:nvPr/>
          </p:nvSpPr>
          <p:spPr>
            <a:xfrm>
              <a:off x="6460559" y="3335400"/>
              <a:ext cx="9223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Ray</a:t>
              </a:r>
            </a:p>
          </p:txBody>
        </p:sp>
        <p:sp>
          <p:nvSpPr>
            <p:cNvPr id="7" name="Freeform 6"/>
            <p:cNvSpPr/>
            <p:nvPr/>
          </p:nvSpPr>
          <p:spPr>
            <a:xfrm>
              <a:off x="6460559" y="3030479"/>
              <a:ext cx="9223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Ray</a:t>
              </a:r>
            </a:p>
          </p:txBody>
        </p:sp>
        <p:sp>
          <p:nvSpPr>
            <p:cNvPr id="8" name="Freeform 7"/>
            <p:cNvSpPr/>
            <p:nvPr/>
          </p:nvSpPr>
          <p:spPr>
            <a:xfrm>
              <a:off x="6460559" y="2725560"/>
              <a:ext cx="9223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Peggy</a:t>
              </a:r>
            </a:p>
          </p:txBody>
        </p:sp>
        <p:sp>
          <p:nvSpPr>
            <p:cNvPr id="9" name="Freeform 8"/>
            <p:cNvSpPr/>
            <p:nvPr/>
          </p:nvSpPr>
          <p:spPr>
            <a:xfrm>
              <a:off x="6460559" y="2421000"/>
              <a:ext cx="9223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Peggy</a:t>
              </a:r>
            </a:p>
          </p:txBody>
        </p:sp>
        <p:sp>
          <p:nvSpPr>
            <p:cNvPr id="10" name="Freeform 9"/>
            <p:cNvSpPr/>
            <p:nvPr/>
          </p:nvSpPr>
          <p:spPr>
            <a:xfrm>
              <a:off x="6460559" y="2116080"/>
              <a:ext cx="9223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Parent2</a:t>
              </a:r>
            </a:p>
          </p:txBody>
        </p:sp>
        <p:sp>
          <p:nvSpPr>
            <p:cNvPr id="11" name="Freeform 10"/>
            <p:cNvSpPr/>
            <p:nvPr/>
          </p:nvSpPr>
          <p:spPr>
            <a:xfrm>
              <a:off x="4767839" y="3944880"/>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2" name="Freeform 11"/>
            <p:cNvSpPr/>
            <p:nvPr/>
          </p:nvSpPr>
          <p:spPr>
            <a:xfrm>
              <a:off x="4767839" y="3639959"/>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3" name="Freeform 12"/>
            <p:cNvSpPr/>
            <p:nvPr/>
          </p:nvSpPr>
          <p:spPr>
            <a:xfrm>
              <a:off x="4767839" y="3335400"/>
              <a:ext cx="8467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4" name="Freeform 13"/>
            <p:cNvSpPr/>
            <p:nvPr/>
          </p:nvSpPr>
          <p:spPr>
            <a:xfrm>
              <a:off x="4767839" y="3030479"/>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5" name="Freeform 14"/>
            <p:cNvSpPr/>
            <p:nvPr/>
          </p:nvSpPr>
          <p:spPr>
            <a:xfrm>
              <a:off x="4767839" y="2725560"/>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6" name="Freeform 15"/>
            <p:cNvSpPr/>
            <p:nvPr/>
          </p:nvSpPr>
          <p:spPr>
            <a:xfrm>
              <a:off x="4767839" y="2421000"/>
              <a:ext cx="8467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7" name="Freeform 16"/>
            <p:cNvSpPr/>
            <p:nvPr/>
          </p:nvSpPr>
          <p:spPr>
            <a:xfrm>
              <a:off x="4767839" y="2116080"/>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Gender</a:t>
              </a:r>
            </a:p>
          </p:txBody>
        </p:sp>
        <p:sp>
          <p:nvSpPr>
            <p:cNvPr id="18" name="Freeform 17"/>
            <p:cNvSpPr/>
            <p:nvPr/>
          </p:nvSpPr>
          <p:spPr>
            <a:xfrm>
              <a:off x="5614560" y="39448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19" name="Freeform 18"/>
            <p:cNvSpPr/>
            <p:nvPr/>
          </p:nvSpPr>
          <p:spPr>
            <a:xfrm>
              <a:off x="5614560" y="363995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20" name="Freeform 19"/>
            <p:cNvSpPr/>
            <p:nvPr/>
          </p:nvSpPr>
          <p:spPr>
            <a:xfrm>
              <a:off x="5614560" y="33354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Grace</a:t>
              </a:r>
            </a:p>
          </p:txBody>
        </p:sp>
        <p:sp>
          <p:nvSpPr>
            <p:cNvPr id="21" name="Freeform 20"/>
            <p:cNvSpPr/>
            <p:nvPr/>
          </p:nvSpPr>
          <p:spPr>
            <a:xfrm>
              <a:off x="5614560" y="303047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Grace</a:t>
              </a:r>
            </a:p>
          </p:txBody>
        </p:sp>
        <p:sp>
          <p:nvSpPr>
            <p:cNvPr id="22" name="Freeform 21"/>
            <p:cNvSpPr/>
            <p:nvPr/>
          </p:nvSpPr>
          <p:spPr>
            <a:xfrm>
              <a:off x="5614560" y="272556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23" name="Freeform 22"/>
            <p:cNvSpPr/>
            <p:nvPr/>
          </p:nvSpPr>
          <p:spPr>
            <a:xfrm>
              <a:off x="5614560" y="24210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24" name="Freeform 23"/>
            <p:cNvSpPr/>
            <p:nvPr/>
          </p:nvSpPr>
          <p:spPr>
            <a:xfrm>
              <a:off x="5614560" y="21160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Parent1</a:t>
              </a:r>
            </a:p>
          </p:txBody>
        </p:sp>
        <p:sp>
          <p:nvSpPr>
            <p:cNvPr id="25" name="Freeform 24"/>
            <p:cNvSpPr/>
            <p:nvPr/>
          </p:nvSpPr>
          <p:spPr>
            <a:xfrm>
              <a:off x="7382880" y="2116080"/>
              <a:ext cx="1075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6" name="Freeform 25"/>
            <p:cNvSpPr/>
            <p:nvPr/>
          </p:nvSpPr>
          <p:spPr>
            <a:xfrm>
              <a:off x="3921840" y="21160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Name</a:t>
              </a:r>
            </a:p>
          </p:txBody>
        </p:sp>
        <p:sp>
          <p:nvSpPr>
            <p:cNvPr id="27" name="Freeform 26"/>
            <p:cNvSpPr/>
            <p:nvPr/>
          </p:nvSpPr>
          <p:spPr>
            <a:xfrm>
              <a:off x="3078720" y="2116080"/>
              <a:ext cx="8431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Parent2</a:t>
              </a:r>
            </a:p>
          </p:txBody>
        </p:sp>
        <p:sp>
          <p:nvSpPr>
            <p:cNvPr id="28" name="Freeform 27"/>
            <p:cNvSpPr/>
            <p:nvPr/>
          </p:nvSpPr>
          <p:spPr>
            <a:xfrm>
              <a:off x="2232720" y="21160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Parent1</a:t>
              </a:r>
            </a:p>
          </p:txBody>
        </p:sp>
        <p:sp>
          <p:nvSpPr>
            <p:cNvPr id="29" name="Freeform 28"/>
            <p:cNvSpPr/>
            <p:nvPr/>
          </p:nvSpPr>
          <p:spPr>
            <a:xfrm>
              <a:off x="1386719" y="21160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Gender</a:t>
              </a:r>
            </a:p>
          </p:txBody>
        </p:sp>
        <p:sp>
          <p:nvSpPr>
            <p:cNvPr id="30" name="Freeform 29"/>
            <p:cNvSpPr/>
            <p:nvPr/>
          </p:nvSpPr>
          <p:spPr>
            <a:xfrm>
              <a:off x="540000" y="2116080"/>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Name</a:t>
              </a:r>
            </a:p>
          </p:txBody>
        </p:sp>
        <p:sp>
          <p:nvSpPr>
            <p:cNvPr id="31" name="Freeform 30"/>
            <p:cNvSpPr/>
            <p:nvPr/>
          </p:nvSpPr>
          <p:spPr>
            <a:xfrm>
              <a:off x="3078720" y="3944880"/>
              <a:ext cx="8431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32" name="Freeform 31"/>
            <p:cNvSpPr/>
            <p:nvPr/>
          </p:nvSpPr>
          <p:spPr>
            <a:xfrm>
              <a:off x="3078720" y="3639959"/>
              <a:ext cx="8431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33" name="Freeform 32"/>
            <p:cNvSpPr/>
            <p:nvPr/>
          </p:nvSpPr>
          <p:spPr>
            <a:xfrm>
              <a:off x="3078720" y="3335400"/>
              <a:ext cx="8431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Ray</a:t>
              </a:r>
            </a:p>
          </p:txBody>
        </p:sp>
        <p:sp>
          <p:nvSpPr>
            <p:cNvPr id="34" name="Freeform 33"/>
            <p:cNvSpPr/>
            <p:nvPr/>
          </p:nvSpPr>
          <p:spPr>
            <a:xfrm>
              <a:off x="3078720" y="3030479"/>
              <a:ext cx="8431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Ray</a:t>
              </a:r>
            </a:p>
          </p:txBody>
        </p:sp>
        <p:sp>
          <p:nvSpPr>
            <p:cNvPr id="35" name="Freeform 34"/>
            <p:cNvSpPr/>
            <p:nvPr/>
          </p:nvSpPr>
          <p:spPr>
            <a:xfrm>
              <a:off x="3078720" y="2725560"/>
              <a:ext cx="8431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Peggy</a:t>
              </a:r>
            </a:p>
          </p:txBody>
        </p:sp>
        <p:sp>
          <p:nvSpPr>
            <p:cNvPr id="36" name="Freeform 35"/>
            <p:cNvSpPr/>
            <p:nvPr/>
          </p:nvSpPr>
          <p:spPr>
            <a:xfrm>
              <a:off x="3078720" y="2421000"/>
              <a:ext cx="8431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Peggy</a:t>
              </a:r>
            </a:p>
          </p:txBody>
        </p:sp>
        <p:sp>
          <p:nvSpPr>
            <p:cNvPr id="37" name="Freeform 36"/>
            <p:cNvSpPr/>
            <p:nvPr/>
          </p:nvSpPr>
          <p:spPr>
            <a:xfrm>
              <a:off x="2232720" y="39448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38" name="Freeform 37"/>
            <p:cNvSpPr/>
            <p:nvPr/>
          </p:nvSpPr>
          <p:spPr>
            <a:xfrm>
              <a:off x="2232720" y="363995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39" name="Freeform 38"/>
            <p:cNvSpPr/>
            <p:nvPr/>
          </p:nvSpPr>
          <p:spPr>
            <a:xfrm>
              <a:off x="2232720" y="33354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Grace</a:t>
              </a:r>
            </a:p>
          </p:txBody>
        </p:sp>
        <p:sp>
          <p:nvSpPr>
            <p:cNvPr id="40" name="Freeform 39"/>
            <p:cNvSpPr/>
            <p:nvPr/>
          </p:nvSpPr>
          <p:spPr>
            <a:xfrm>
              <a:off x="2232720" y="303047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Grace</a:t>
              </a:r>
            </a:p>
          </p:txBody>
        </p:sp>
        <p:sp>
          <p:nvSpPr>
            <p:cNvPr id="41" name="Freeform 40"/>
            <p:cNvSpPr/>
            <p:nvPr/>
          </p:nvSpPr>
          <p:spPr>
            <a:xfrm>
              <a:off x="2232720" y="272556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42" name="Freeform 41"/>
            <p:cNvSpPr/>
            <p:nvPr/>
          </p:nvSpPr>
          <p:spPr>
            <a:xfrm>
              <a:off x="2232720" y="24210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43" name="Freeform 42"/>
            <p:cNvSpPr/>
            <p:nvPr/>
          </p:nvSpPr>
          <p:spPr>
            <a:xfrm>
              <a:off x="1386719" y="39448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44" name="Freeform 43"/>
            <p:cNvSpPr/>
            <p:nvPr/>
          </p:nvSpPr>
          <p:spPr>
            <a:xfrm>
              <a:off x="1386719" y="363995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45" name="Freeform 44"/>
            <p:cNvSpPr/>
            <p:nvPr/>
          </p:nvSpPr>
          <p:spPr>
            <a:xfrm>
              <a:off x="1386719" y="33354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46" name="Freeform 45"/>
            <p:cNvSpPr/>
            <p:nvPr/>
          </p:nvSpPr>
          <p:spPr>
            <a:xfrm>
              <a:off x="1386719" y="303047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47" name="Freeform 46"/>
            <p:cNvSpPr/>
            <p:nvPr/>
          </p:nvSpPr>
          <p:spPr>
            <a:xfrm>
              <a:off x="1386719" y="272556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48" name="Freeform 47"/>
            <p:cNvSpPr/>
            <p:nvPr/>
          </p:nvSpPr>
          <p:spPr>
            <a:xfrm>
              <a:off x="1386719" y="24210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49" name="Freeform 48"/>
            <p:cNvSpPr/>
            <p:nvPr/>
          </p:nvSpPr>
          <p:spPr>
            <a:xfrm>
              <a:off x="7382880" y="4249800"/>
              <a:ext cx="1075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50" name="Freeform 49"/>
            <p:cNvSpPr/>
            <p:nvPr/>
          </p:nvSpPr>
          <p:spPr>
            <a:xfrm>
              <a:off x="540000" y="4249800"/>
              <a:ext cx="684288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1" u="none" strike="noStrike" baseline="0">
                  <a:ln>
                    <a:noFill/>
                  </a:ln>
                  <a:solidFill>
                    <a:srgbClr val="008000"/>
                  </a:solidFill>
                  <a:latin typeface="Utopia" pitchFamily="18"/>
                  <a:ea typeface="Gothic" pitchFamily="2"/>
                  <a:cs typeface="Lucidasans" pitchFamily="2"/>
                </a:rPr>
                <a:t>All the rest</a:t>
              </a:r>
            </a:p>
          </p:txBody>
        </p:sp>
        <p:sp>
          <p:nvSpPr>
            <p:cNvPr id="51" name="Freeform 50"/>
            <p:cNvSpPr/>
            <p:nvPr/>
          </p:nvSpPr>
          <p:spPr>
            <a:xfrm>
              <a:off x="7382880" y="3944880"/>
              <a:ext cx="1075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52" name="Freeform 51"/>
            <p:cNvSpPr/>
            <p:nvPr/>
          </p:nvSpPr>
          <p:spPr>
            <a:xfrm>
              <a:off x="3921840" y="394488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Anna</a:t>
              </a:r>
            </a:p>
          </p:txBody>
        </p:sp>
        <p:sp>
          <p:nvSpPr>
            <p:cNvPr id="53" name="Freeform 52"/>
            <p:cNvSpPr/>
            <p:nvPr/>
          </p:nvSpPr>
          <p:spPr>
            <a:xfrm>
              <a:off x="540000" y="3944880"/>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Nikki</a:t>
              </a:r>
            </a:p>
          </p:txBody>
        </p:sp>
        <p:sp>
          <p:nvSpPr>
            <p:cNvPr id="54" name="Freeform 53"/>
            <p:cNvSpPr/>
            <p:nvPr/>
          </p:nvSpPr>
          <p:spPr>
            <a:xfrm>
              <a:off x="7382880" y="3639959"/>
              <a:ext cx="1075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55" name="Freeform 54"/>
            <p:cNvSpPr/>
            <p:nvPr/>
          </p:nvSpPr>
          <p:spPr>
            <a:xfrm>
              <a:off x="3921840" y="363995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Nikki</a:t>
              </a:r>
            </a:p>
          </p:txBody>
        </p:sp>
        <p:sp>
          <p:nvSpPr>
            <p:cNvPr id="56" name="Freeform 55"/>
            <p:cNvSpPr/>
            <p:nvPr/>
          </p:nvSpPr>
          <p:spPr>
            <a:xfrm>
              <a:off x="540000" y="3639959"/>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Anna</a:t>
              </a:r>
            </a:p>
          </p:txBody>
        </p:sp>
        <p:sp>
          <p:nvSpPr>
            <p:cNvPr id="57" name="Freeform 56"/>
            <p:cNvSpPr/>
            <p:nvPr/>
          </p:nvSpPr>
          <p:spPr>
            <a:xfrm>
              <a:off x="7382880" y="3335400"/>
              <a:ext cx="1075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58" name="Freeform 57"/>
            <p:cNvSpPr/>
            <p:nvPr/>
          </p:nvSpPr>
          <p:spPr>
            <a:xfrm>
              <a:off x="3921840" y="33354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Pippa</a:t>
              </a:r>
            </a:p>
          </p:txBody>
        </p:sp>
        <p:sp>
          <p:nvSpPr>
            <p:cNvPr id="59" name="Freeform 58"/>
            <p:cNvSpPr/>
            <p:nvPr/>
          </p:nvSpPr>
          <p:spPr>
            <a:xfrm>
              <a:off x="540000" y="3335400"/>
              <a:ext cx="8467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Brian</a:t>
              </a:r>
            </a:p>
          </p:txBody>
        </p:sp>
        <p:sp>
          <p:nvSpPr>
            <p:cNvPr id="60" name="Freeform 59"/>
            <p:cNvSpPr/>
            <p:nvPr/>
          </p:nvSpPr>
          <p:spPr>
            <a:xfrm>
              <a:off x="7382880" y="3030479"/>
              <a:ext cx="1075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61" name="Freeform 60"/>
            <p:cNvSpPr/>
            <p:nvPr/>
          </p:nvSpPr>
          <p:spPr>
            <a:xfrm>
              <a:off x="3921840" y="3030479"/>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Pippa</a:t>
              </a:r>
            </a:p>
          </p:txBody>
        </p:sp>
        <p:sp>
          <p:nvSpPr>
            <p:cNvPr id="62" name="Freeform 61"/>
            <p:cNvSpPr/>
            <p:nvPr/>
          </p:nvSpPr>
          <p:spPr>
            <a:xfrm>
              <a:off x="540000" y="3030479"/>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63" name="Freeform 62"/>
            <p:cNvSpPr/>
            <p:nvPr/>
          </p:nvSpPr>
          <p:spPr>
            <a:xfrm>
              <a:off x="7382880" y="2725560"/>
              <a:ext cx="1075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64" name="Freeform 63"/>
            <p:cNvSpPr/>
            <p:nvPr/>
          </p:nvSpPr>
          <p:spPr>
            <a:xfrm>
              <a:off x="3921840" y="2725560"/>
              <a:ext cx="845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65" name="Freeform 64"/>
            <p:cNvSpPr/>
            <p:nvPr/>
          </p:nvSpPr>
          <p:spPr>
            <a:xfrm>
              <a:off x="540000" y="2725560"/>
              <a:ext cx="8467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Graham</a:t>
              </a:r>
            </a:p>
          </p:txBody>
        </p:sp>
        <p:sp>
          <p:nvSpPr>
            <p:cNvPr id="66" name="Freeform 65"/>
            <p:cNvSpPr/>
            <p:nvPr/>
          </p:nvSpPr>
          <p:spPr>
            <a:xfrm>
              <a:off x="7382880" y="2421000"/>
              <a:ext cx="1075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67" name="Freeform 66"/>
            <p:cNvSpPr/>
            <p:nvPr/>
          </p:nvSpPr>
          <p:spPr>
            <a:xfrm>
              <a:off x="3921840" y="2421000"/>
              <a:ext cx="845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68" name="Freeform 67"/>
            <p:cNvSpPr/>
            <p:nvPr/>
          </p:nvSpPr>
          <p:spPr>
            <a:xfrm>
              <a:off x="540000" y="2421000"/>
              <a:ext cx="8467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Steven</a:t>
              </a:r>
            </a:p>
          </p:txBody>
        </p:sp>
        <p:sp>
          <p:nvSpPr>
            <p:cNvPr id="69" name="Freeform 68"/>
            <p:cNvSpPr/>
            <p:nvPr/>
          </p:nvSpPr>
          <p:spPr>
            <a:xfrm>
              <a:off x="7382880" y="1600200"/>
              <a:ext cx="1075320" cy="515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Sister</a:t>
              </a:r>
              <a:br>
                <a:rPr lang="en-US" sz="1400" b="0" i="0" u="none" strike="noStrike" baseline="0">
                  <a:ln>
                    <a:noFill/>
                  </a:ln>
                  <a:solidFill>
                    <a:srgbClr val="008000"/>
                  </a:solidFill>
                  <a:latin typeface="Tahoma" pitchFamily="18"/>
                  <a:ea typeface="Gothic" pitchFamily="2"/>
                  <a:cs typeface="Lucidasans" pitchFamily="2"/>
                </a:rPr>
              </a:br>
              <a:r>
                <a:rPr lang="en-US" sz="1400" b="0" i="0" u="none" strike="noStrike" baseline="0">
                  <a:ln>
                    <a:noFill/>
                  </a:ln>
                  <a:solidFill>
                    <a:srgbClr val="008000"/>
                  </a:solidFill>
                  <a:latin typeface="Tahoma" pitchFamily="18"/>
                  <a:ea typeface="Gothic" pitchFamily="2"/>
                  <a:cs typeface="Lucidasans" pitchFamily="2"/>
                </a:rPr>
                <a:t>of?</a:t>
              </a:r>
            </a:p>
          </p:txBody>
        </p:sp>
        <p:sp>
          <p:nvSpPr>
            <p:cNvPr id="70" name="Freeform 69"/>
            <p:cNvSpPr/>
            <p:nvPr/>
          </p:nvSpPr>
          <p:spPr>
            <a:xfrm>
              <a:off x="3921840" y="1600200"/>
              <a:ext cx="3461039" cy="515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Second person</a:t>
              </a:r>
            </a:p>
          </p:txBody>
        </p:sp>
        <p:sp>
          <p:nvSpPr>
            <p:cNvPr id="71" name="Freeform 70"/>
            <p:cNvSpPr/>
            <p:nvPr/>
          </p:nvSpPr>
          <p:spPr>
            <a:xfrm>
              <a:off x="540000" y="1600200"/>
              <a:ext cx="3381840" cy="515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First person</a:t>
              </a:r>
            </a:p>
          </p:txBody>
        </p:sp>
        <p:sp>
          <p:nvSpPr>
            <p:cNvPr id="72" name="Straight Connector 71"/>
            <p:cNvSpPr/>
            <p:nvPr/>
          </p:nvSpPr>
          <p:spPr>
            <a:xfrm>
              <a:off x="540000" y="4554360"/>
              <a:ext cx="79182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3" name="Straight Connector 72"/>
            <p:cNvSpPr/>
            <p:nvPr/>
          </p:nvSpPr>
          <p:spPr>
            <a:xfrm>
              <a:off x="540000" y="1600200"/>
              <a:ext cx="0" cy="295416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4" name="Straight Connector 73"/>
            <p:cNvSpPr/>
            <p:nvPr/>
          </p:nvSpPr>
          <p:spPr>
            <a:xfrm>
              <a:off x="8458200" y="1600200"/>
              <a:ext cx="0" cy="295416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5" name="Straight Connector 74"/>
            <p:cNvSpPr/>
            <p:nvPr/>
          </p:nvSpPr>
          <p:spPr>
            <a:xfrm>
              <a:off x="540000" y="2421000"/>
              <a:ext cx="79182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6" name="Straight Connector 75"/>
            <p:cNvSpPr/>
            <p:nvPr/>
          </p:nvSpPr>
          <p:spPr>
            <a:xfrm>
              <a:off x="540000" y="1600200"/>
              <a:ext cx="79182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7" name="Straight Connector 76"/>
            <p:cNvSpPr/>
            <p:nvPr/>
          </p:nvSpPr>
          <p:spPr>
            <a:xfrm>
              <a:off x="540000" y="2116080"/>
              <a:ext cx="3381840"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8" name="Straight Connector 77"/>
            <p:cNvSpPr/>
            <p:nvPr/>
          </p:nvSpPr>
          <p:spPr>
            <a:xfrm>
              <a:off x="7382880" y="2116080"/>
              <a:ext cx="1075320"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9" name="Straight Connector 78"/>
            <p:cNvSpPr/>
            <p:nvPr/>
          </p:nvSpPr>
          <p:spPr>
            <a:xfrm>
              <a:off x="3921840" y="2116080"/>
              <a:ext cx="3461040"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0" name="Straight Connector 79"/>
            <p:cNvSpPr/>
            <p:nvPr/>
          </p:nvSpPr>
          <p:spPr>
            <a:xfrm>
              <a:off x="3921840" y="1600200"/>
              <a:ext cx="0" cy="26496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1" name="Straight Connector 80"/>
            <p:cNvSpPr/>
            <p:nvPr/>
          </p:nvSpPr>
          <p:spPr>
            <a:xfrm>
              <a:off x="7382880" y="1600200"/>
              <a:ext cx="0" cy="295416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grpSp>
        <p:nvGrpSpPr>
          <p:cNvPr id="82" name="Group 81"/>
          <p:cNvGrpSpPr/>
          <p:nvPr/>
        </p:nvGrpSpPr>
        <p:grpSpPr>
          <a:xfrm>
            <a:off x="838080" y="5105520"/>
            <a:ext cx="7620120" cy="990360"/>
            <a:chOff x="838080" y="5105520"/>
            <a:chExt cx="7620120" cy="990360"/>
          </a:xfrm>
        </p:grpSpPr>
        <p:sp>
          <p:nvSpPr>
            <p:cNvPr id="83" name="Freeform 82"/>
            <p:cNvSpPr/>
            <p:nvPr/>
          </p:nvSpPr>
          <p:spPr>
            <a:xfrm>
              <a:off x="838080" y="5105520"/>
              <a:ext cx="762012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a:ln>
                    <a:noFill/>
                  </a:ln>
                  <a:solidFill>
                    <a:srgbClr val="008000"/>
                  </a:solidFill>
                  <a:latin typeface="Courier New" pitchFamily="18"/>
                  <a:ea typeface="Gothic" pitchFamily="2"/>
                  <a:cs typeface="Lucidasans" pitchFamily="2"/>
                </a:rPr>
                <a:t>If second person’s gender = female</a:t>
              </a:r>
              <a:br>
                <a:rPr lang="en-US" sz="1800" b="1" i="0" u="none" strike="noStrike" baseline="0">
                  <a:ln>
                    <a:noFill/>
                  </a:ln>
                  <a:solidFill>
                    <a:srgbClr val="008000"/>
                  </a:solidFill>
                  <a:latin typeface="Courier New" pitchFamily="18"/>
                  <a:ea typeface="Gothic" pitchFamily="2"/>
                  <a:cs typeface="Lucidasans" pitchFamily="2"/>
                </a:rPr>
              </a:br>
              <a:r>
                <a:rPr lang="en-US" sz="1800" b="1" i="0" u="none" strike="noStrike" baseline="0">
                  <a:ln>
                    <a:noFill/>
                  </a:ln>
                  <a:solidFill>
                    <a:srgbClr val="008000"/>
                  </a:solidFill>
                  <a:latin typeface="Courier New" pitchFamily="18"/>
                  <a:ea typeface="Gothic" pitchFamily="2"/>
                  <a:cs typeface="Lucidasans" pitchFamily="2"/>
                </a:rPr>
                <a:t>and first person’s parent = second person’s parent</a:t>
              </a:r>
              <a:br>
                <a:rPr lang="en-US" sz="1800" b="1" i="0" u="none" strike="noStrike" baseline="0">
                  <a:ln>
                    <a:noFill/>
                  </a:ln>
                  <a:solidFill>
                    <a:srgbClr val="008000"/>
                  </a:solidFill>
                  <a:latin typeface="Courier New" pitchFamily="18"/>
                  <a:ea typeface="Gothic" pitchFamily="2"/>
                  <a:cs typeface="Lucidasans" pitchFamily="2"/>
                </a:rPr>
              </a:br>
              <a:r>
                <a:rPr lang="en-US" sz="1800" b="1" i="0" u="none" strike="noStrike" baseline="0">
                  <a:ln>
                    <a:noFill/>
                  </a:ln>
                  <a:solidFill>
                    <a:srgbClr val="008000"/>
                  </a:solidFill>
                  <a:latin typeface="Courier New" pitchFamily="18"/>
                  <a:ea typeface="Gothic" pitchFamily="2"/>
                  <a:cs typeface="Lucidasans" pitchFamily="2"/>
                </a:rPr>
                <a:t>then sister-of = yes</a:t>
              </a:r>
            </a:p>
          </p:txBody>
        </p:sp>
        <p:sp>
          <p:nvSpPr>
            <p:cNvPr id="84" name="Straight Connector 83"/>
            <p:cNvSpPr/>
            <p:nvPr/>
          </p:nvSpPr>
          <p:spPr>
            <a:xfrm>
              <a:off x="838080" y="5105520"/>
              <a:ext cx="76201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5" name="Straight Connector 84"/>
            <p:cNvSpPr/>
            <p:nvPr/>
          </p:nvSpPr>
          <p:spPr>
            <a:xfrm>
              <a:off x="838080" y="6095880"/>
              <a:ext cx="7620120"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6" name="Straight Connector 85"/>
            <p:cNvSpPr/>
            <p:nvPr/>
          </p:nvSpPr>
          <p:spPr>
            <a:xfrm>
              <a:off x="838080" y="5105520"/>
              <a:ext cx="0" cy="99036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7" name="Straight Connector 86"/>
            <p:cNvSpPr/>
            <p:nvPr/>
          </p:nvSpPr>
          <p:spPr>
            <a:xfrm>
              <a:off x="8458200" y="5105520"/>
              <a:ext cx="0" cy="99036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the flat file</a:t>
            </a:r>
            <a:endParaRPr lang="en-GB" dirty="0"/>
          </a:p>
        </p:txBody>
      </p:sp>
      <p:sp>
        <p:nvSpPr>
          <p:cNvPr id="3" name="Content Placeholder 2"/>
          <p:cNvSpPr>
            <a:spLocks noGrp="1"/>
          </p:cNvSpPr>
          <p:nvPr>
            <p:ph idx="1"/>
          </p:nvPr>
        </p:nvSpPr>
        <p:spPr/>
        <p:txBody>
          <a:bodyPr>
            <a:normAutofit lnSpcReduction="10000"/>
          </a:bodyPr>
          <a:lstStyle/>
          <a:p>
            <a:r>
              <a:rPr lang="en-GB" dirty="0" smtClean="0"/>
              <a:t>This process is called </a:t>
            </a:r>
            <a:r>
              <a:rPr lang="en-GB" dirty="0" err="1" smtClean="0"/>
              <a:t>denormalization</a:t>
            </a:r>
            <a:endParaRPr lang="en-GB" dirty="0" smtClean="0"/>
          </a:p>
          <a:p>
            <a:pPr lvl="1"/>
            <a:r>
              <a:rPr lang="en-GB" dirty="0" smtClean="0"/>
              <a:t>Several relations are joined together to make one</a:t>
            </a:r>
          </a:p>
          <a:p>
            <a:pPr lvl="1"/>
            <a:r>
              <a:rPr lang="en-GB" dirty="0" smtClean="0"/>
              <a:t>Inverse of database normalization</a:t>
            </a:r>
          </a:p>
          <a:p>
            <a:pPr lvl="1"/>
            <a:r>
              <a:rPr lang="en-GB" dirty="0" smtClean="0"/>
              <a:t>Possible with any (finite) set of (finite) relations</a:t>
            </a:r>
          </a:p>
          <a:p>
            <a:r>
              <a:rPr lang="en-GB" dirty="0" smtClean="0"/>
              <a:t>Problems with generating the flat file</a:t>
            </a:r>
          </a:p>
          <a:p>
            <a:pPr lvl="1"/>
            <a:r>
              <a:rPr lang="en-GB" dirty="0" smtClean="0"/>
              <a:t>What if there isn’t a fixed number of attributes?</a:t>
            </a:r>
          </a:p>
          <a:p>
            <a:pPr lvl="2"/>
            <a:r>
              <a:rPr lang="en-GB" dirty="0" smtClean="0"/>
              <a:t>E.g. nuclear family – father, mother, how many siblings?</a:t>
            </a:r>
          </a:p>
          <a:p>
            <a:pPr lvl="1"/>
            <a:r>
              <a:rPr lang="en-GB" dirty="0" err="1" smtClean="0"/>
              <a:t>Denormalizing</a:t>
            </a:r>
            <a:r>
              <a:rPr lang="en-GB" dirty="0" smtClean="0"/>
              <a:t> can introduce fake regularities</a:t>
            </a:r>
          </a:p>
          <a:p>
            <a:pPr lvl="2"/>
            <a:r>
              <a:rPr lang="en-GB" dirty="0" smtClean="0"/>
              <a:t>E.g. </a:t>
            </a:r>
            <a:r>
              <a:rPr lang="en-GB" b="1" dirty="0" smtClean="0">
                <a:solidFill>
                  <a:schemeClr val="accent1"/>
                </a:solidFill>
              </a:rPr>
              <a:t>supplier</a:t>
            </a:r>
            <a:r>
              <a:rPr lang="en-GB" dirty="0" smtClean="0"/>
              <a:t> predicts </a:t>
            </a:r>
            <a:r>
              <a:rPr lang="en-GB" b="1" dirty="0" smtClean="0">
                <a:solidFill>
                  <a:schemeClr val="accent1"/>
                </a:solidFill>
              </a:rPr>
              <a:t>supplier address</a:t>
            </a:r>
            <a:r>
              <a:rPr lang="en-GB" dirty="0" smtClean="0"/>
              <a:t> is not interesting</a:t>
            </a:r>
            <a:endParaRPr lang="en-GB" b="1" dirty="0" smtClean="0">
              <a:solidFill>
                <a:schemeClr val="accent1"/>
              </a:solidFill>
            </a:endParaRPr>
          </a:p>
          <a:p>
            <a:pPr lvl="2"/>
            <a:endParaRPr lang="en-GB" dirty="0" smtClean="0"/>
          </a:p>
          <a:p>
            <a:pPr lvl="1"/>
            <a:endParaRPr lang="en-GB" dirty="0" smtClean="0"/>
          </a:p>
          <a:p>
            <a:endParaRPr lang="en-GB" dirty="0" smtClean="0"/>
          </a:p>
          <a:p>
            <a:pPr lvl="1"/>
            <a:endParaRPr lang="en-GB" dirty="0" smtClean="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smtClean="0">
                <a:ln>
                  <a:noFill/>
                </a:ln>
                <a:solidFill>
                  <a:prstClr val="black">
                    <a:tint val="75000"/>
                  </a:prstClr>
                </a:solidFill>
                <a:effectLst/>
                <a:uLnTx/>
                <a:uFillTx/>
                <a:latin typeface="Calibri"/>
                <a:ea typeface="+mn-ea"/>
                <a:cs typeface="+mn-cs"/>
              </a:rPr>
              <a:t>F20DL Diana Bental &amp; Ekaterina Komendatskaya</a:t>
            </a:r>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682131-CC8D-4B15-97F7-5EF668F3F1F2}" type="slidenum">
              <a:rPr kumimoji="0" lang="en-GB" sz="1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3C2BC6-F985-4AA6-B47D-9EE3CDAE574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07/09/2018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23135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the flat file</a:t>
            </a:r>
            <a:endParaRPr lang="en-GB" dirty="0"/>
          </a:p>
        </p:txBody>
      </p:sp>
      <p:sp>
        <p:nvSpPr>
          <p:cNvPr id="3" name="Content Placeholder 2"/>
          <p:cNvSpPr>
            <a:spLocks noGrp="1"/>
          </p:cNvSpPr>
          <p:nvPr>
            <p:ph idx="1"/>
          </p:nvPr>
        </p:nvSpPr>
        <p:spPr/>
        <p:txBody>
          <a:bodyPr>
            <a:normAutofit/>
          </a:bodyPr>
          <a:lstStyle/>
          <a:p>
            <a:r>
              <a:rPr lang="en-GB" dirty="0" smtClean="0"/>
              <a:t>Hard problems with generating the flat file</a:t>
            </a:r>
          </a:p>
          <a:p>
            <a:pPr marL="971550" lvl="1" indent="-514350">
              <a:buFont typeface="+mj-lt"/>
              <a:buAutoNum type="arabicPeriod"/>
            </a:pPr>
            <a:r>
              <a:rPr lang="en-GB" dirty="0" smtClean="0"/>
              <a:t>What if the relation is recursive?</a:t>
            </a:r>
          </a:p>
          <a:p>
            <a:pPr lvl="2"/>
            <a:r>
              <a:rPr lang="en-GB" dirty="0" smtClean="0"/>
              <a:t>E.g. Ancestor-of</a:t>
            </a:r>
          </a:p>
          <a:p>
            <a:pPr marL="971550" lvl="1" indent="-514350">
              <a:buFont typeface="+mj-lt"/>
              <a:buAutoNum type="arabicPeriod"/>
            </a:pPr>
            <a:r>
              <a:rPr lang="en-GB" dirty="0" smtClean="0"/>
              <a:t>Multi-instance</a:t>
            </a:r>
          </a:p>
          <a:p>
            <a:pPr lvl="1"/>
            <a:endParaRPr lang="en-GB" dirty="0" smtClean="0"/>
          </a:p>
          <a:p>
            <a:endParaRPr lang="en-GB" dirty="0" smtClean="0"/>
          </a:p>
          <a:p>
            <a:pPr lvl="1"/>
            <a:endParaRPr lang="en-GB" dirty="0" smtClean="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smtClean="0">
                <a:ln>
                  <a:noFill/>
                </a:ln>
                <a:solidFill>
                  <a:prstClr val="black">
                    <a:tint val="75000"/>
                  </a:prstClr>
                </a:solidFill>
                <a:effectLst/>
                <a:uLnTx/>
                <a:uFillTx/>
                <a:latin typeface="Calibri"/>
                <a:ea typeface="+mn-ea"/>
                <a:cs typeface="+mn-cs"/>
              </a:rPr>
              <a:t>F20DL Diana Bental &amp; Ekaterina Komendatskaya</a:t>
            </a:r>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682131-CC8D-4B15-97F7-5EF668F3F1F2}" type="slidenum">
              <a:rPr kumimoji="0" lang="en-GB" sz="1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3C2BC6-F985-4AA6-B47D-9EE3CDAE574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07/09/2018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47275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Freeform 1"/>
          <p:cNvSpPr/>
          <p:nvPr/>
        </p:nvSpPr>
        <p:spPr>
          <a:xfrm>
            <a:off x="-360" y="990360"/>
            <a:ext cx="9144000" cy="80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0"/>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sz="5400" b="0" i="0" u="none" strike="noStrike" baseline="0" dirty="0">
              <a:ln>
                <a:noFill/>
              </a:ln>
              <a:solidFill>
                <a:srgbClr val="00DCFF"/>
              </a:solidFill>
              <a:latin typeface="Utopia" pitchFamily="34"/>
              <a:ea typeface="Times New Roman" pitchFamily="2"/>
              <a:cs typeface="Times New Roman" pitchFamily="2"/>
            </a:endParaRP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sz="2800" b="0" i="0" u="none" strike="noStrike" baseline="0" dirty="0">
              <a:ln>
                <a:noFill/>
              </a:ln>
              <a:solidFill>
                <a:srgbClr val="FFFF99"/>
              </a:solidFill>
              <a:latin typeface="Utopia" pitchFamily="34"/>
              <a:ea typeface="Times New Roman" pitchFamily="2"/>
              <a:cs typeface="Times New Roman" pitchFamily="2"/>
            </a:endParaRP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sz="2200" b="0" i="0" u="none" strike="noStrike" baseline="0" dirty="0">
              <a:ln>
                <a:noFill/>
              </a:ln>
              <a:solidFill>
                <a:srgbClr val="3DEB3D"/>
              </a:solidFill>
              <a:latin typeface="Utopia" pitchFamily="34"/>
              <a:ea typeface="Times New Roman" pitchFamily="2"/>
              <a:cs typeface="Times New Roman" pitchFamily="2"/>
            </a:endParaRP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sz="2200" b="0" i="0" u="none" strike="noStrike" baseline="0" dirty="0" smtClean="0">
                <a:ln>
                  <a:noFill/>
                </a:ln>
                <a:solidFill>
                  <a:srgbClr val="00DCFF"/>
                </a:solidFill>
                <a:latin typeface="Utopia" pitchFamily="34"/>
                <a:ea typeface="Times New Roman" pitchFamily="2"/>
                <a:cs typeface="Times New Roman" pitchFamily="2"/>
              </a:rPr>
              <a:t>Based on: Slides </a:t>
            </a:r>
            <a:r>
              <a:rPr lang="en-AU" sz="2200" b="0" i="0" u="none" strike="noStrike" baseline="0" dirty="0">
                <a:ln>
                  <a:noFill/>
                </a:ln>
                <a:solidFill>
                  <a:srgbClr val="00DCFF"/>
                </a:solidFill>
                <a:latin typeface="Utopia" pitchFamily="34"/>
                <a:ea typeface="Times New Roman" pitchFamily="2"/>
                <a:cs typeface="Times New Roman" pitchFamily="2"/>
              </a:rPr>
              <a:t>for Chapter 3 of </a:t>
            </a:r>
            <a:r>
              <a:rPr lang="en-AU" sz="2200" b="0" i="1" u="none" strike="noStrike" baseline="0" dirty="0">
                <a:ln>
                  <a:noFill/>
                </a:ln>
                <a:solidFill>
                  <a:srgbClr val="00DCFF"/>
                </a:solidFill>
                <a:latin typeface="Utopia" pitchFamily="34"/>
                <a:ea typeface="Times New Roman" pitchFamily="2"/>
                <a:cs typeface="Times New Roman" pitchFamily="2"/>
              </a:rPr>
              <a:t>Data Mining</a:t>
            </a:r>
            <a:r>
              <a:rPr lang="en-AU" sz="2200" b="0" i="0" u="none" strike="noStrike" baseline="0" dirty="0">
                <a:ln>
                  <a:noFill/>
                </a:ln>
                <a:solidFill>
                  <a:srgbClr val="00DCFF"/>
                </a:solidFill>
                <a:latin typeface="Utopia" pitchFamily="34"/>
                <a:ea typeface="Times New Roman" pitchFamily="2"/>
                <a:cs typeface="Times New Roman" pitchFamily="2"/>
              </a:rPr>
              <a:t> by I. H. Witten, E. Frank and</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sz="2200" b="0" i="0" u="none" strike="noStrike" baseline="0" dirty="0">
                <a:ln>
                  <a:noFill/>
                </a:ln>
                <a:solidFill>
                  <a:srgbClr val="00DCFF"/>
                </a:solidFill>
                <a:latin typeface="Utopia" pitchFamily="34"/>
                <a:ea typeface="Times New Roman" pitchFamily="2"/>
                <a:cs typeface="Times New Roman" pitchFamily="2"/>
              </a:rPr>
              <a:t>M. A. Hall</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sz="2200" b="0" i="0" u="none" strike="noStrike" baseline="0" dirty="0">
              <a:ln>
                <a:noFill/>
              </a:ln>
              <a:solidFill>
                <a:srgbClr val="FFFF99"/>
              </a:solidFill>
              <a:latin typeface="Utopia" pitchFamily="34"/>
              <a:ea typeface="Gothic" pitchFamily="2"/>
              <a:cs typeface="Lucidasans" pitchFamily="2"/>
            </a:endParaRP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sz="2200" b="0" i="0" u="none" strike="noStrike" baseline="0" dirty="0">
              <a:ln>
                <a:noFill/>
              </a:ln>
              <a:solidFill>
                <a:srgbClr val="FFFF99"/>
              </a:solidFill>
              <a:latin typeface="Utopia" pitchFamily="34"/>
              <a:ea typeface="Gothic" pitchFamily="2"/>
              <a:cs typeface="Lucida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The “ancestor-of” relation">
    <p:spTree>
      <p:nvGrpSpPr>
        <p:cNvPr id="1" name=""/>
        <p:cNvGrpSpPr/>
        <p:nvPr/>
      </p:nvGrpSpPr>
      <p:grpSpPr>
        <a:xfrm>
          <a:off x="0" y="0"/>
          <a:ext cx="0" cy="0"/>
          <a:chOff x="0" y="0"/>
          <a:chExt cx="0" cy="0"/>
        </a:xfrm>
      </p:grpSpPr>
      <p:sp>
        <p:nvSpPr>
          <p:cNvPr id="93" name="Slide Number Placeholder 1"/>
          <p:cNvSpPr>
            <a:spLocks noGrp="1"/>
          </p:cNvSpPr>
          <p:nvPr>
            <p:ph type="sldNum" sz="quarter" idx="10"/>
          </p:nvPr>
        </p:nvSpPr>
        <p:spPr/>
        <p:txBody>
          <a:bodyPr/>
          <a:lstStyle/>
          <a:p>
            <a:pPr lvl="0"/>
            <a:fld id="{AF933DF2-74F9-4234-A45D-BDAF3A197B35}" type="slidenum">
              <a:t>20</a:t>
            </a:fld>
            <a:endParaRPr lang="en-US"/>
          </a:p>
        </p:txBody>
      </p:sp>
      <p:sp>
        <p:nvSpPr>
          <p:cNvPr id="94"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00000" y="119826"/>
            <a:ext cx="7543799" cy="581867"/>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smtClean="0"/>
              <a:t>Hard problem 1: The </a:t>
            </a:r>
            <a:r>
              <a:rPr lang="en-US" sz="3200" dirty="0"/>
              <a:t>“ancestor-of” relation</a:t>
            </a:r>
          </a:p>
        </p:txBody>
      </p:sp>
      <p:grpSp>
        <p:nvGrpSpPr>
          <p:cNvPr id="3" name="Group 2"/>
          <p:cNvGrpSpPr/>
          <p:nvPr/>
        </p:nvGrpSpPr>
        <p:grpSpPr>
          <a:xfrm>
            <a:off x="838080" y="1752479"/>
            <a:ext cx="7620120" cy="3567241"/>
            <a:chOff x="838080" y="1752479"/>
            <a:chExt cx="7620120" cy="3567241"/>
          </a:xfrm>
        </p:grpSpPr>
        <p:sp>
          <p:nvSpPr>
            <p:cNvPr id="4" name="Freeform 3"/>
            <p:cNvSpPr/>
            <p:nvPr/>
          </p:nvSpPr>
          <p:spPr>
            <a:xfrm>
              <a:off x="7423200" y="4710240"/>
              <a:ext cx="1034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5" name="Freeform 4"/>
            <p:cNvSpPr/>
            <p:nvPr/>
          </p:nvSpPr>
          <p:spPr>
            <a:xfrm>
              <a:off x="838080" y="4710240"/>
              <a:ext cx="658511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1" u="none" strike="noStrike" baseline="0">
                  <a:ln>
                    <a:noFill/>
                  </a:ln>
                  <a:solidFill>
                    <a:srgbClr val="008000"/>
                  </a:solidFill>
                  <a:latin typeface="Utopia" pitchFamily="18"/>
                  <a:ea typeface="Gothic" pitchFamily="2"/>
                  <a:cs typeface="Lucidasans" pitchFamily="2"/>
                </a:rPr>
                <a:t>Other positive examples here</a:t>
              </a:r>
            </a:p>
          </p:txBody>
        </p:sp>
        <p:sp>
          <p:nvSpPr>
            <p:cNvPr id="6" name="Freeform 5"/>
            <p:cNvSpPr/>
            <p:nvPr/>
          </p:nvSpPr>
          <p:spPr>
            <a:xfrm>
              <a:off x="7423200" y="4405319"/>
              <a:ext cx="1034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7" name="Freeform 6"/>
            <p:cNvSpPr/>
            <p:nvPr/>
          </p:nvSpPr>
          <p:spPr>
            <a:xfrm>
              <a:off x="6534000" y="4405319"/>
              <a:ext cx="8891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8" name="Freeform 7"/>
            <p:cNvSpPr/>
            <p:nvPr/>
          </p:nvSpPr>
          <p:spPr>
            <a:xfrm>
              <a:off x="5721480" y="4405319"/>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9" name="Freeform 8"/>
            <p:cNvSpPr/>
            <p:nvPr/>
          </p:nvSpPr>
          <p:spPr>
            <a:xfrm>
              <a:off x="4906800" y="4405319"/>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0" name="Freeform 9"/>
            <p:cNvSpPr/>
            <p:nvPr/>
          </p:nvSpPr>
          <p:spPr>
            <a:xfrm>
              <a:off x="4092480" y="4405319"/>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Nikki</a:t>
              </a:r>
            </a:p>
          </p:txBody>
        </p:sp>
        <p:sp>
          <p:nvSpPr>
            <p:cNvPr id="11" name="Freeform 10"/>
            <p:cNvSpPr/>
            <p:nvPr/>
          </p:nvSpPr>
          <p:spPr>
            <a:xfrm>
              <a:off x="3279600" y="4405319"/>
              <a:ext cx="8128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2" name="Freeform 11"/>
            <p:cNvSpPr/>
            <p:nvPr/>
          </p:nvSpPr>
          <p:spPr>
            <a:xfrm>
              <a:off x="2467080" y="4405319"/>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13" name="Freeform 12"/>
            <p:cNvSpPr/>
            <p:nvPr/>
          </p:nvSpPr>
          <p:spPr>
            <a:xfrm>
              <a:off x="1652760" y="4405319"/>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14" name="Freeform 13"/>
            <p:cNvSpPr/>
            <p:nvPr/>
          </p:nvSpPr>
          <p:spPr>
            <a:xfrm>
              <a:off x="838080" y="4405319"/>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Grace</a:t>
              </a:r>
            </a:p>
          </p:txBody>
        </p:sp>
        <p:sp>
          <p:nvSpPr>
            <p:cNvPr id="15" name="Freeform 14"/>
            <p:cNvSpPr/>
            <p:nvPr/>
          </p:nvSpPr>
          <p:spPr>
            <a:xfrm>
              <a:off x="6534000" y="4100400"/>
              <a:ext cx="8891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Ray</a:t>
              </a:r>
            </a:p>
          </p:txBody>
        </p:sp>
        <p:sp>
          <p:nvSpPr>
            <p:cNvPr id="16" name="Freeform 15"/>
            <p:cNvSpPr/>
            <p:nvPr/>
          </p:nvSpPr>
          <p:spPr>
            <a:xfrm>
              <a:off x="6534000" y="3795839"/>
              <a:ext cx="8891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17" name="Freeform 16"/>
            <p:cNvSpPr/>
            <p:nvPr/>
          </p:nvSpPr>
          <p:spPr>
            <a:xfrm>
              <a:off x="6534000" y="3490919"/>
              <a:ext cx="8891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18" name="Freeform 17"/>
            <p:cNvSpPr/>
            <p:nvPr/>
          </p:nvSpPr>
          <p:spPr>
            <a:xfrm>
              <a:off x="6534000" y="3186000"/>
              <a:ext cx="8891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19" name="Freeform 18"/>
            <p:cNvSpPr/>
            <p:nvPr/>
          </p:nvSpPr>
          <p:spPr>
            <a:xfrm>
              <a:off x="6534000" y="2881440"/>
              <a:ext cx="8891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Peggy</a:t>
              </a:r>
            </a:p>
          </p:txBody>
        </p:sp>
        <p:sp>
          <p:nvSpPr>
            <p:cNvPr id="20" name="Freeform 19"/>
            <p:cNvSpPr/>
            <p:nvPr/>
          </p:nvSpPr>
          <p:spPr>
            <a:xfrm>
              <a:off x="6534000" y="2576519"/>
              <a:ext cx="8891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Peggy</a:t>
              </a:r>
            </a:p>
          </p:txBody>
        </p:sp>
        <p:sp>
          <p:nvSpPr>
            <p:cNvPr id="21" name="Freeform 20"/>
            <p:cNvSpPr/>
            <p:nvPr/>
          </p:nvSpPr>
          <p:spPr>
            <a:xfrm>
              <a:off x="6534000" y="2271600"/>
              <a:ext cx="8891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Parent2</a:t>
              </a:r>
            </a:p>
          </p:txBody>
        </p:sp>
        <p:sp>
          <p:nvSpPr>
            <p:cNvPr id="22" name="Freeform 21"/>
            <p:cNvSpPr/>
            <p:nvPr/>
          </p:nvSpPr>
          <p:spPr>
            <a:xfrm>
              <a:off x="4906800" y="4100400"/>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23" name="Freeform 22"/>
            <p:cNvSpPr/>
            <p:nvPr/>
          </p:nvSpPr>
          <p:spPr>
            <a:xfrm>
              <a:off x="4906800" y="3795839"/>
              <a:ext cx="81468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24" name="Freeform 23"/>
            <p:cNvSpPr/>
            <p:nvPr/>
          </p:nvSpPr>
          <p:spPr>
            <a:xfrm>
              <a:off x="4906800" y="3490919"/>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25" name="Freeform 24"/>
            <p:cNvSpPr/>
            <p:nvPr/>
          </p:nvSpPr>
          <p:spPr>
            <a:xfrm>
              <a:off x="4906800" y="3186000"/>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26" name="Freeform 25"/>
            <p:cNvSpPr/>
            <p:nvPr/>
          </p:nvSpPr>
          <p:spPr>
            <a:xfrm>
              <a:off x="4906800" y="2881440"/>
              <a:ext cx="81468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27" name="Freeform 26"/>
            <p:cNvSpPr/>
            <p:nvPr/>
          </p:nvSpPr>
          <p:spPr>
            <a:xfrm>
              <a:off x="4906800" y="2576519"/>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28" name="Freeform 27"/>
            <p:cNvSpPr/>
            <p:nvPr/>
          </p:nvSpPr>
          <p:spPr>
            <a:xfrm>
              <a:off x="4906800" y="2271600"/>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Gender</a:t>
              </a:r>
            </a:p>
          </p:txBody>
        </p:sp>
        <p:sp>
          <p:nvSpPr>
            <p:cNvPr id="29" name="Freeform 28"/>
            <p:cNvSpPr/>
            <p:nvPr/>
          </p:nvSpPr>
          <p:spPr>
            <a:xfrm>
              <a:off x="5721480" y="4100400"/>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Grace</a:t>
              </a:r>
            </a:p>
          </p:txBody>
        </p:sp>
        <p:sp>
          <p:nvSpPr>
            <p:cNvPr id="30" name="Freeform 29"/>
            <p:cNvSpPr/>
            <p:nvPr/>
          </p:nvSpPr>
          <p:spPr>
            <a:xfrm>
              <a:off x="5721480" y="3795839"/>
              <a:ext cx="812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31" name="Freeform 30"/>
            <p:cNvSpPr/>
            <p:nvPr/>
          </p:nvSpPr>
          <p:spPr>
            <a:xfrm>
              <a:off x="5721480" y="3490919"/>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32" name="Freeform 31"/>
            <p:cNvSpPr/>
            <p:nvPr/>
          </p:nvSpPr>
          <p:spPr>
            <a:xfrm>
              <a:off x="5721480" y="3186000"/>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33" name="Freeform 32"/>
            <p:cNvSpPr/>
            <p:nvPr/>
          </p:nvSpPr>
          <p:spPr>
            <a:xfrm>
              <a:off x="5721480" y="2881440"/>
              <a:ext cx="812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34" name="Freeform 33"/>
            <p:cNvSpPr/>
            <p:nvPr/>
          </p:nvSpPr>
          <p:spPr>
            <a:xfrm>
              <a:off x="5721480" y="2576519"/>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35" name="Freeform 34"/>
            <p:cNvSpPr/>
            <p:nvPr/>
          </p:nvSpPr>
          <p:spPr>
            <a:xfrm>
              <a:off x="5721480" y="2271600"/>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Parent1</a:t>
              </a:r>
            </a:p>
          </p:txBody>
        </p:sp>
        <p:sp>
          <p:nvSpPr>
            <p:cNvPr id="36" name="Freeform 35"/>
            <p:cNvSpPr/>
            <p:nvPr/>
          </p:nvSpPr>
          <p:spPr>
            <a:xfrm>
              <a:off x="7423200" y="2271600"/>
              <a:ext cx="1034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37" name="Freeform 36"/>
            <p:cNvSpPr/>
            <p:nvPr/>
          </p:nvSpPr>
          <p:spPr>
            <a:xfrm>
              <a:off x="4092480" y="2271600"/>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Name</a:t>
              </a:r>
            </a:p>
          </p:txBody>
        </p:sp>
        <p:sp>
          <p:nvSpPr>
            <p:cNvPr id="38" name="Freeform 37"/>
            <p:cNvSpPr/>
            <p:nvPr/>
          </p:nvSpPr>
          <p:spPr>
            <a:xfrm>
              <a:off x="3279600" y="2271600"/>
              <a:ext cx="8128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Parent2</a:t>
              </a:r>
            </a:p>
          </p:txBody>
        </p:sp>
        <p:sp>
          <p:nvSpPr>
            <p:cNvPr id="39" name="Freeform 38"/>
            <p:cNvSpPr/>
            <p:nvPr/>
          </p:nvSpPr>
          <p:spPr>
            <a:xfrm>
              <a:off x="2467080" y="2271600"/>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Parent1</a:t>
              </a:r>
            </a:p>
          </p:txBody>
        </p:sp>
        <p:sp>
          <p:nvSpPr>
            <p:cNvPr id="40" name="Freeform 39"/>
            <p:cNvSpPr/>
            <p:nvPr/>
          </p:nvSpPr>
          <p:spPr>
            <a:xfrm>
              <a:off x="1652760" y="2271600"/>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Gender</a:t>
              </a:r>
            </a:p>
          </p:txBody>
        </p:sp>
        <p:sp>
          <p:nvSpPr>
            <p:cNvPr id="41" name="Freeform 40"/>
            <p:cNvSpPr/>
            <p:nvPr/>
          </p:nvSpPr>
          <p:spPr>
            <a:xfrm>
              <a:off x="838080" y="2271600"/>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Name</a:t>
              </a:r>
            </a:p>
          </p:txBody>
        </p:sp>
        <p:sp>
          <p:nvSpPr>
            <p:cNvPr id="42" name="Freeform 41"/>
            <p:cNvSpPr/>
            <p:nvPr/>
          </p:nvSpPr>
          <p:spPr>
            <a:xfrm>
              <a:off x="3279600" y="4100400"/>
              <a:ext cx="8128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43" name="Freeform 42"/>
            <p:cNvSpPr/>
            <p:nvPr/>
          </p:nvSpPr>
          <p:spPr>
            <a:xfrm>
              <a:off x="3279600" y="3795839"/>
              <a:ext cx="81288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Peggy</a:t>
              </a:r>
            </a:p>
          </p:txBody>
        </p:sp>
        <p:sp>
          <p:nvSpPr>
            <p:cNvPr id="44" name="Freeform 43"/>
            <p:cNvSpPr/>
            <p:nvPr/>
          </p:nvSpPr>
          <p:spPr>
            <a:xfrm>
              <a:off x="3279600" y="3490919"/>
              <a:ext cx="8128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45" name="Freeform 44"/>
            <p:cNvSpPr/>
            <p:nvPr/>
          </p:nvSpPr>
          <p:spPr>
            <a:xfrm>
              <a:off x="3279600" y="3186000"/>
              <a:ext cx="8128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46" name="Freeform 45"/>
            <p:cNvSpPr/>
            <p:nvPr/>
          </p:nvSpPr>
          <p:spPr>
            <a:xfrm>
              <a:off x="3279600" y="2881440"/>
              <a:ext cx="81288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47" name="Freeform 46"/>
            <p:cNvSpPr/>
            <p:nvPr/>
          </p:nvSpPr>
          <p:spPr>
            <a:xfrm>
              <a:off x="3279600" y="2576519"/>
              <a:ext cx="8128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48" name="Freeform 47"/>
            <p:cNvSpPr/>
            <p:nvPr/>
          </p:nvSpPr>
          <p:spPr>
            <a:xfrm>
              <a:off x="2467080" y="4100400"/>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49" name="Freeform 48"/>
            <p:cNvSpPr/>
            <p:nvPr/>
          </p:nvSpPr>
          <p:spPr>
            <a:xfrm>
              <a:off x="2467080" y="3795839"/>
              <a:ext cx="812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50" name="Freeform 49"/>
            <p:cNvSpPr/>
            <p:nvPr/>
          </p:nvSpPr>
          <p:spPr>
            <a:xfrm>
              <a:off x="2467080" y="3490919"/>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51" name="Freeform 50"/>
            <p:cNvSpPr/>
            <p:nvPr/>
          </p:nvSpPr>
          <p:spPr>
            <a:xfrm>
              <a:off x="2467080" y="3186000"/>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52" name="Freeform 51"/>
            <p:cNvSpPr/>
            <p:nvPr/>
          </p:nvSpPr>
          <p:spPr>
            <a:xfrm>
              <a:off x="2467080" y="2881440"/>
              <a:ext cx="812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53" name="Freeform 52"/>
            <p:cNvSpPr/>
            <p:nvPr/>
          </p:nvSpPr>
          <p:spPr>
            <a:xfrm>
              <a:off x="2467080" y="2576519"/>
              <a:ext cx="812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t>
              </a:r>
            </a:p>
          </p:txBody>
        </p:sp>
        <p:sp>
          <p:nvSpPr>
            <p:cNvPr id="54" name="Freeform 53"/>
            <p:cNvSpPr/>
            <p:nvPr/>
          </p:nvSpPr>
          <p:spPr>
            <a:xfrm>
              <a:off x="1652760" y="4100400"/>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55" name="Freeform 54"/>
            <p:cNvSpPr/>
            <p:nvPr/>
          </p:nvSpPr>
          <p:spPr>
            <a:xfrm>
              <a:off x="1652760" y="3795839"/>
              <a:ext cx="814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Female</a:t>
              </a:r>
            </a:p>
          </p:txBody>
        </p:sp>
        <p:sp>
          <p:nvSpPr>
            <p:cNvPr id="56" name="Freeform 55"/>
            <p:cNvSpPr/>
            <p:nvPr/>
          </p:nvSpPr>
          <p:spPr>
            <a:xfrm>
              <a:off x="1652760" y="3490919"/>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57" name="Freeform 56"/>
            <p:cNvSpPr/>
            <p:nvPr/>
          </p:nvSpPr>
          <p:spPr>
            <a:xfrm>
              <a:off x="1652760" y="3186000"/>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58" name="Freeform 57"/>
            <p:cNvSpPr/>
            <p:nvPr/>
          </p:nvSpPr>
          <p:spPr>
            <a:xfrm>
              <a:off x="1652760" y="2881440"/>
              <a:ext cx="814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59" name="Freeform 58"/>
            <p:cNvSpPr/>
            <p:nvPr/>
          </p:nvSpPr>
          <p:spPr>
            <a:xfrm>
              <a:off x="1652760" y="2576519"/>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Male</a:t>
              </a:r>
            </a:p>
          </p:txBody>
        </p:sp>
        <p:sp>
          <p:nvSpPr>
            <p:cNvPr id="60" name="Freeform 59"/>
            <p:cNvSpPr/>
            <p:nvPr/>
          </p:nvSpPr>
          <p:spPr>
            <a:xfrm>
              <a:off x="7423200" y="5014800"/>
              <a:ext cx="1034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No</a:t>
              </a:r>
            </a:p>
          </p:txBody>
        </p:sp>
        <p:sp>
          <p:nvSpPr>
            <p:cNvPr id="61" name="Freeform 60"/>
            <p:cNvSpPr/>
            <p:nvPr/>
          </p:nvSpPr>
          <p:spPr>
            <a:xfrm>
              <a:off x="838080" y="5014800"/>
              <a:ext cx="658511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1" u="none" strike="noStrike" baseline="0" dirty="0">
                  <a:ln>
                    <a:noFill/>
                  </a:ln>
                  <a:solidFill>
                    <a:srgbClr val="008000"/>
                  </a:solidFill>
                  <a:latin typeface="Utopia" pitchFamily="18"/>
                  <a:ea typeface="Gothic" pitchFamily="2"/>
                  <a:cs typeface="Lucidasans" pitchFamily="2"/>
                </a:rPr>
                <a:t>All the rest</a:t>
              </a:r>
            </a:p>
          </p:txBody>
        </p:sp>
        <p:sp>
          <p:nvSpPr>
            <p:cNvPr id="62" name="Freeform 61"/>
            <p:cNvSpPr/>
            <p:nvPr/>
          </p:nvSpPr>
          <p:spPr>
            <a:xfrm>
              <a:off x="7423200" y="4100400"/>
              <a:ext cx="1034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63" name="Freeform 62"/>
            <p:cNvSpPr/>
            <p:nvPr/>
          </p:nvSpPr>
          <p:spPr>
            <a:xfrm>
              <a:off x="4092480" y="4100400"/>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Ian</a:t>
              </a:r>
            </a:p>
          </p:txBody>
        </p:sp>
        <p:sp>
          <p:nvSpPr>
            <p:cNvPr id="64" name="Freeform 63"/>
            <p:cNvSpPr/>
            <p:nvPr/>
          </p:nvSpPr>
          <p:spPr>
            <a:xfrm>
              <a:off x="838080" y="4100400"/>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Grace</a:t>
              </a:r>
            </a:p>
          </p:txBody>
        </p:sp>
        <p:sp>
          <p:nvSpPr>
            <p:cNvPr id="65" name="Freeform 64"/>
            <p:cNvSpPr/>
            <p:nvPr/>
          </p:nvSpPr>
          <p:spPr>
            <a:xfrm>
              <a:off x="7423200" y="3795839"/>
              <a:ext cx="1034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66" name="Freeform 65"/>
            <p:cNvSpPr/>
            <p:nvPr/>
          </p:nvSpPr>
          <p:spPr>
            <a:xfrm>
              <a:off x="4092480" y="3795839"/>
              <a:ext cx="814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Nikki</a:t>
              </a:r>
            </a:p>
          </p:txBody>
        </p:sp>
        <p:sp>
          <p:nvSpPr>
            <p:cNvPr id="67" name="Freeform 66"/>
            <p:cNvSpPr/>
            <p:nvPr/>
          </p:nvSpPr>
          <p:spPr>
            <a:xfrm>
              <a:off x="838080" y="3795839"/>
              <a:ext cx="81468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68" name="Freeform 67"/>
            <p:cNvSpPr/>
            <p:nvPr/>
          </p:nvSpPr>
          <p:spPr>
            <a:xfrm>
              <a:off x="7423200" y="3490919"/>
              <a:ext cx="1034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69" name="Freeform 68"/>
            <p:cNvSpPr/>
            <p:nvPr/>
          </p:nvSpPr>
          <p:spPr>
            <a:xfrm>
              <a:off x="4092480" y="3490919"/>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Nikki</a:t>
              </a:r>
            </a:p>
          </p:txBody>
        </p:sp>
        <p:sp>
          <p:nvSpPr>
            <p:cNvPr id="70" name="Freeform 69"/>
            <p:cNvSpPr/>
            <p:nvPr/>
          </p:nvSpPr>
          <p:spPr>
            <a:xfrm>
              <a:off x="838080" y="3490919"/>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71" name="Freeform 70"/>
            <p:cNvSpPr/>
            <p:nvPr/>
          </p:nvSpPr>
          <p:spPr>
            <a:xfrm>
              <a:off x="7423200" y="3186000"/>
              <a:ext cx="1034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72" name="Freeform 71"/>
            <p:cNvSpPr/>
            <p:nvPr/>
          </p:nvSpPr>
          <p:spPr>
            <a:xfrm>
              <a:off x="4092480" y="3186000"/>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Anna</a:t>
              </a:r>
            </a:p>
          </p:txBody>
        </p:sp>
        <p:sp>
          <p:nvSpPr>
            <p:cNvPr id="73" name="Freeform 72"/>
            <p:cNvSpPr/>
            <p:nvPr/>
          </p:nvSpPr>
          <p:spPr>
            <a:xfrm>
              <a:off x="838080" y="3186000"/>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74" name="Freeform 73"/>
            <p:cNvSpPr/>
            <p:nvPr/>
          </p:nvSpPr>
          <p:spPr>
            <a:xfrm>
              <a:off x="7423200" y="2881440"/>
              <a:ext cx="103499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75" name="Freeform 74"/>
            <p:cNvSpPr/>
            <p:nvPr/>
          </p:nvSpPr>
          <p:spPr>
            <a:xfrm>
              <a:off x="4092480" y="2881440"/>
              <a:ext cx="814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Pam</a:t>
              </a:r>
            </a:p>
          </p:txBody>
        </p:sp>
        <p:sp>
          <p:nvSpPr>
            <p:cNvPr id="76" name="Freeform 75"/>
            <p:cNvSpPr/>
            <p:nvPr/>
          </p:nvSpPr>
          <p:spPr>
            <a:xfrm>
              <a:off x="838080" y="2881440"/>
              <a:ext cx="81468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77" name="Freeform 76"/>
            <p:cNvSpPr/>
            <p:nvPr/>
          </p:nvSpPr>
          <p:spPr>
            <a:xfrm>
              <a:off x="7423200" y="2576519"/>
              <a:ext cx="103499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Yes</a:t>
              </a:r>
            </a:p>
          </p:txBody>
        </p:sp>
        <p:sp>
          <p:nvSpPr>
            <p:cNvPr id="78" name="Freeform 77"/>
            <p:cNvSpPr/>
            <p:nvPr/>
          </p:nvSpPr>
          <p:spPr>
            <a:xfrm>
              <a:off x="4092480" y="2576519"/>
              <a:ext cx="814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Steven</a:t>
              </a:r>
            </a:p>
          </p:txBody>
        </p:sp>
        <p:sp>
          <p:nvSpPr>
            <p:cNvPr id="79" name="Freeform 78"/>
            <p:cNvSpPr/>
            <p:nvPr/>
          </p:nvSpPr>
          <p:spPr>
            <a:xfrm>
              <a:off x="838080" y="2576519"/>
              <a:ext cx="81468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Peter</a:t>
              </a:r>
            </a:p>
          </p:txBody>
        </p:sp>
        <p:sp>
          <p:nvSpPr>
            <p:cNvPr id="80" name="Freeform 79"/>
            <p:cNvSpPr/>
            <p:nvPr/>
          </p:nvSpPr>
          <p:spPr>
            <a:xfrm>
              <a:off x="7423200" y="1752479"/>
              <a:ext cx="1034999" cy="51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Ancestor of?</a:t>
              </a:r>
            </a:p>
          </p:txBody>
        </p:sp>
        <p:sp>
          <p:nvSpPr>
            <p:cNvPr id="81" name="Freeform 80"/>
            <p:cNvSpPr/>
            <p:nvPr/>
          </p:nvSpPr>
          <p:spPr>
            <a:xfrm>
              <a:off x="4092480" y="1752479"/>
              <a:ext cx="3330720" cy="51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Second person</a:t>
              </a:r>
            </a:p>
          </p:txBody>
        </p:sp>
        <p:sp>
          <p:nvSpPr>
            <p:cNvPr id="82" name="Freeform 81"/>
            <p:cNvSpPr/>
            <p:nvPr/>
          </p:nvSpPr>
          <p:spPr>
            <a:xfrm>
              <a:off x="838080" y="1752479"/>
              <a:ext cx="3254399" cy="51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8000"/>
                  </a:solidFill>
                  <a:latin typeface="Tahoma" pitchFamily="18"/>
                  <a:ea typeface="Gothic" pitchFamily="2"/>
                  <a:cs typeface="Lucidasans" pitchFamily="2"/>
                </a:rPr>
                <a:t>First person</a:t>
              </a:r>
            </a:p>
          </p:txBody>
        </p:sp>
        <p:sp>
          <p:nvSpPr>
            <p:cNvPr id="83" name="Straight Connector 82"/>
            <p:cNvSpPr/>
            <p:nvPr/>
          </p:nvSpPr>
          <p:spPr>
            <a:xfrm>
              <a:off x="838080" y="5319720"/>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4" name="Straight Connector 83"/>
            <p:cNvSpPr/>
            <p:nvPr/>
          </p:nvSpPr>
          <p:spPr>
            <a:xfrm>
              <a:off x="838080" y="1752479"/>
              <a:ext cx="0" cy="356724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5" name="Straight Connector 84"/>
            <p:cNvSpPr/>
            <p:nvPr/>
          </p:nvSpPr>
          <p:spPr>
            <a:xfrm>
              <a:off x="8458200" y="1752479"/>
              <a:ext cx="0" cy="356724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6" name="Straight Connector 85"/>
            <p:cNvSpPr/>
            <p:nvPr/>
          </p:nvSpPr>
          <p:spPr>
            <a:xfrm>
              <a:off x="838080" y="2576519"/>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7" name="Straight Connector 86"/>
            <p:cNvSpPr/>
            <p:nvPr/>
          </p:nvSpPr>
          <p:spPr>
            <a:xfrm>
              <a:off x="838080" y="1752479"/>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8" name="Straight Connector 87"/>
            <p:cNvSpPr/>
            <p:nvPr/>
          </p:nvSpPr>
          <p:spPr>
            <a:xfrm>
              <a:off x="838080" y="2271600"/>
              <a:ext cx="3254400"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9" name="Straight Connector 88"/>
            <p:cNvSpPr/>
            <p:nvPr/>
          </p:nvSpPr>
          <p:spPr>
            <a:xfrm>
              <a:off x="7423200" y="2271600"/>
              <a:ext cx="1035000"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0" name="Straight Connector 89"/>
            <p:cNvSpPr/>
            <p:nvPr/>
          </p:nvSpPr>
          <p:spPr>
            <a:xfrm>
              <a:off x="4092480" y="2271600"/>
              <a:ext cx="3330720" cy="0"/>
            </a:xfrm>
            <a:prstGeom prst="line">
              <a:avLst/>
            </a:prstGeom>
            <a:noFill/>
            <a:ln w="1260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1" name="Straight Connector 90"/>
            <p:cNvSpPr/>
            <p:nvPr/>
          </p:nvSpPr>
          <p:spPr>
            <a:xfrm>
              <a:off x="7423200" y="1752479"/>
              <a:ext cx="0" cy="356724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2" name="Straight Connector 91"/>
            <p:cNvSpPr/>
            <p:nvPr/>
          </p:nvSpPr>
          <p:spPr>
            <a:xfrm>
              <a:off x="4092480" y="1752479"/>
              <a:ext cx="0" cy="295776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Recursion">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pPr lvl="0"/>
            <a:fld id="{FE57DD6C-F5FB-4C98-BA98-1BB6BDB7AC86}" type="slidenum">
              <a:t>21</a:t>
            </a:fld>
            <a:endParaRPr lang="en-US"/>
          </a:p>
        </p:txBody>
      </p:sp>
      <p:sp>
        <p:nvSpPr>
          <p:cNvPr id="14"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16200" y="62280"/>
            <a:ext cx="7543799" cy="704978"/>
          </a:xfrm>
        </p:spPr>
        <p:txBody>
          <a:bodyPr wrap="square" lIns="90360" tIns="44280" rIns="90360" bIns="44280" anchor="t"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Hard problem 1: Recursion</a:t>
            </a:r>
            <a:endParaRPr lang="en-US" dirty="0"/>
          </a:p>
        </p:txBody>
      </p:sp>
      <p:sp>
        <p:nvSpPr>
          <p:cNvPr id="3" name="TextBox 2"/>
          <p:cNvSpPr txBox="1"/>
          <p:nvPr/>
        </p:nvSpPr>
        <p:spPr>
          <a:xfrm>
            <a:off x="838080" y="4062600"/>
            <a:ext cx="7925040" cy="2144160"/>
          </a:xfrm>
          <a:prstGeom prst="rect">
            <a:avLst/>
          </a:prstGeom>
          <a:noFill/>
          <a:ln>
            <a:noFill/>
          </a:ln>
        </p:spPr>
        <p:txBody>
          <a:bodyPr vert="horz" wrap="square" lIns="90360" tIns="44280" rIns="90360" bIns="44280" anchor="t" anchorCtr="0" compatLnSpc="0">
            <a:spAutoFit/>
          </a:bodyPr>
          <a:lstStyle/>
          <a:p>
            <a:pPr marL="259200" marR="0" lvl="0" indent="-259200" algn="l" rtl="0" hangingPunct="0">
              <a:lnSpc>
                <a:spcPct val="100000"/>
              </a:lnSpc>
              <a:spcBef>
                <a:spcPts val="697"/>
              </a:spcBef>
              <a:spcAft>
                <a:spcPts val="0"/>
              </a:spcAft>
              <a:buNone/>
              <a:tabLst>
                <a:tab pos="259200" algn="l"/>
                <a:tab pos="1173600" algn="l"/>
                <a:tab pos="2088000" algn="l"/>
                <a:tab pos="3002399" algn="l"/>
                <a:tab pos="3916800" algn="l"/>
                <a:tab pos="4831200" algn="l"/>
                <a:tab pos="5745599" algn="l"/>
                <a:tab pos="6659999" algn="l"/>
                <a:tab pos="7574400" algn="l"/>
                <a:tab pos="8488800" algn="l"/>
                <a:tab pos="9403200" algn="l"/>
                <a:tab pos="10317600" algn="l"/>
              </a:tabLst>
            </a:pPr>
            <a:endParaRPr lang="en-US" sz="2800" b="0" i="0" u="none" strike="noStrike" baseline="0">
              <a:ln>
                <a:noFill/>
              </a:ln>
              <a:solidFill>
                <a:srgbClr val="00DCFF"/>
              </a:solidFill>
              <a:latin typeface="Utopia" pitchFamily="18"/>
              <a:ea typeface="Gothic" pitchFamily="2"/>
              <a:cs typeface="Lucidasans" pitchFamily="2"/>
            </a:endParaRPr>
          </a:p>
          <a:p>
            <a:pPr marL="0" marR="0" lvl="0" indent="0" algn="l" rtl="0" hangingPunct="0">
              <a:lnSpc>
                <a:spcPct val="100000"/>
              </a:lnSpc>
              <a:spcBef>
                <a:spcPts val="697"/>
              </a:spcBef>
              <a:spcAft>
                <a:spcPts val="0"/>
              </a:spcAft>
              <a:buClr>
                <a:srgbClr val="008000"/>
              </a:buClr>
              <a:buSzPct val="40000"/>
              <a:buFont typeface="Star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800" b="0" i="0" u="none" strike="noStrike" baseline="0">
                <a:ln>
                  <a:noFill/>
                </a:ln>
                <a:solidFill>
                  <a:srgbClr val="00DCFF"/>
                </a:solidFill>
                <a:latin typeface="Utopia" pitchFamily="18"/>
                <a:ea typeface="Gothic" pitchFamily="2"/>
                <a:cs typeface="Lucidasans" pitchFamily="2"/>
              </a:rPr>
              <a:t>Appropriate techniques are known as “inductive logic programming”</a:t>
            </a:r>
          </a:p>
          <a:p>
            <a:pPr marL="0" marR="0" lvl="1" indent="0" algn="l" rtl="0" hangingPunct="0">
              <a:lnSpc>
                <a:spcPct val="100000"/>
              </a:lnSpc>
              <a:spcBef>
                <a:spcPts val="598"/>
              </a:spcBef>
              <a:spcAft>
                <a:spcPts val="0"/>
              </a:spcAft>
              <a:buClr>
                <a:srgbClr val="008000"/>
              </a:buClr>
              <a:buSzPct val="60000"/>
              <a:buFont typeface="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DCFF"/>
                </a:solidFill>
                <a:latin typeface="Utopia" pitchFamily="18"/>
                <a:ea typeface="Gothic" pitchFamily="2"/>
                <a:cs typeface="Lucidasans" pitchFamily="2"/>
              </a:rPr>
              <a:t>(e.g. Quinlan’s FOIL)</a:t>
            </a:r>
          </a:p>
          <a:p>
            <a:pPr marL="0" marR="0" lvl="1" indent="0" algn="l" rtl="0" hangingPunct="0">
              <a:lnSpc>
                <a:spcPct val="100000"/>
              </a:lnSpc>
              <a:spcBef>
                <a:spcPts val="499"/>
              </a:spcBef>
              <a:spcAft>
                <a:spcPts val="0"/>
              </a:spcAft>
              <a:buClr>
                <a:srgbClr val="008000"/>
              </a:buClr>
              <a:buSzPct val="60000"/>
              <a:buFont typeface="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0" i="0" u="none" strike="noStrike" baseline="0">
                <a:ln>
                  <a:noFill/>
                </a:ln>
                <a:solidFill>
                  <a:srgbClr val="00DCFF"/>
                </a:solidFill>
                <a:latin typeface="Utopia" pitchFamily="18"/>
                <a:ea typeface="Gothic" pitchFamily="2"/>
                <a:cs typeface="Lucidasans" pitchFamily="2"/>
              </a:rPr>
              <a:t>Problems: (a) noise and (b) computational complexity</a:t>
            </a:r>
          </a:p>
        </p:txBody>
      </p:sp>
      <p:grpSp>
        <p:nvGrpSpPr>
          <p:cNvPr id="4" name="Group 3"/>
          <p:cNvGrpSpPr/>
          <p:nvPr/>
        </p:nvGrpSpPr>
        <p:grpSpPr>
          <a:xfrm>
            <a:off x="1600200" y="2386079"/>
            <a:ext cx="5943600" cy="1849681"/>
            <a:chOff x="1600200" y="2386079"/>
            <a:chExt cx="5943600" cy="1849681"/>
          </a:xfrm>
        </p:grpSpPr>
        <p:sp>
          <p:nvSpPr>
            <p:cNvPr id="5" name="Freeform 4"/>
            <p:cNvSpPr/>
            <p:nvPr/>
          </p:nvSpPr>
          <p:spPr>
            <a:xfrm>
              <a:off x="1600200" y="2386079"/>
              <a:ext cx="5943600" cy="1849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a:ln>
                    <a:noFill/>
                  </a:ln>
                  <a:solidFill>
                    <a:srgbClr val="008000"/>
                  </a:solidFill>
                  <a:latin typeface="Courier New" pitchFamily="18"/>
                  <a:ea typeface="Gothic" pitchFamily="2"/>
                  <a:cs typeface="Lucidasans" pitchFamily="2"/>
                </a:rPr>
                <a:t>If person1 is a parent of person2</a:t>
              </a:r>
              <a:br>
                <a:rPr lang="en-US" sz="1800" b="1" i="0" u="none" strike="noStrike" baseline="0">
                  <a:ln>
                    <a:noFill/>
                  </a:ln>
                  <a:solidFill>
                    <a:srgbClr val="008000"/>
                  </a:solidFill>
                  <a:latin typeface="Courier New" pitchFamily="18"/>
                  <a:ea typeface="Gothic" pitchFamily="2"/>
                  <a:cs typeface="Lucidasans" pitchFamily="2"/>
                </a:rPr>
              </a:br>
              <a:r>
                <a:rPr lang="en-US" sz="1800" b="1" i="0" u="none" strike="noStrike" baseline="0">
                  <a:ln>
                    <a:noFill/>
                  </a:ln>
                  <a:solidFill>
                    <a:srgbClr val="008000"/>
                  </a:solidFill>
                  <a:latin typeface="Courier New" pitchFamily="18"/>
                  <a:ea typeface="Gothic" pitchFamily="2"/>
                  <a:cs typeface="Lucidasans" pitchFamily="2"/>
                </a:rPr>
                <a:t>then person1 is an ancestor of person2</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endParaRPr lang="en-US" sz="1800" b="1" i="0" u="none" strike="noStrike" baseline="0">
                <a:ln>
                  <a:noFill/>
                </a:ln>
                <a:solidFill>
                  <a:srgbClr val="008000"/>
                </a:solidFill>
                <a:latin typeface="Courier New" pitchFamily="18"/>
                <a:ea typeface="Gothic" pitchFamily="2"/>
                <a:cs typeface="Lucidasans" pitchFamily="2"/>
              </a:endParaRP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a:ln>
                    <a:noFill/>
                  </a:ln>
                  <a:solidFill>
                    <a:srgbClr val="008000"/>
                  </a:solidFill>
                  <a:latin typeface="Courier New" pitchFamily="18"/>
                  <a:ea typeface="Gothic" pitchFamily="2"/>
                  <a:cs typeface="Lucidasans" pitchFamily="2"/>
                </a:rPr>
                <a:t>If person1 is a parent of person2</a:t>
              </a:r>
              <a:br>
                <a:rPr lang="en-US" sz="1800" b="1" i="0" u="none" strike="noStrike" baseline="0">
                  <a:ln>
                    <a:noFill/>
                  </a:ln>
                  <a:solidFill>
                    <a:srgbClr val="008000"/>
                  </a:solidFill>
                  <a:latin typeface="Courier New" pitchFamily="18"/>
                  <a:ea typeface="Gothic" pitchFamily="2"/>
                  <a:cs typeface="Lucidasans" pitchFamily="2"/>
                </a:rPr>
              </a:br>
              <a:r>
                <a:rPr lang="en-US" sz="1800" b="1" i="0" u="none" strike="noStrike" baseline="0">
                  <a:ln>
                    <a:noFill/>
                  </a:ln>
                  <a:solidFill>
                    <a:srgbClr val="008000"/>
                  </a:solidFill>
                  <a:latin typeface="Courier New" pitchFamily="18"/>
                  <a:ea typeface="Gothic" pitchFamily="2"/>
                  <a:cs typeface="Lucidasans" pitchFamily="2"/>
                </a:rPr>
                <a:t>and person2 is an ancestor of person3</a:t>
              </a:r>
              <a:br>
                <a:rPr lang="en-US" sz="1800" b="1" i="0" u="none" strike="noStrike" baseline="0">
                  <a:ln>
                    <a:noFill/>
                  </a:ln>
                  <a:solidFill>
                    <a:srgbClr val="008000"/>
                  </a:solidFill>
                  <a:latin typeface="Courier New" pitchFamily="18"/>
                  <a:ea typeface="Gothic" pitchFamily="2"/>
                  <a:cs typeface="Lucidasans" pitchFamily="2"/>
                </a:rPr>
              </a:br>
              <a:r>
                <a:rPr lang="en-US" sz="1800" b="1" i="0" u="none" strike="noStrike" baseline="0">
                  <a:ln>
                    <a:noFill/>
                  </a:ln>
                  <a:solidFill>
                    <a:srgbClr val="008000"/>
                  </a:solidFill>
                  <a:latin typeface="Courier New" pitchFamily="18"/>
                  <a:ea typeface="Gothic" pitchFamily="2"/>
                  <a:cs typeface="Lucidasans" pitchFamily="2"/>
                </a:rPr>
                <a:t>then person1 is an ancestor of person3</a:t>
              </a:r>
            </a:p>
          </p:txBody>
        </p:sp>
        <p:sp>
          <p:nvSpPr>
            <p:cNvPr id="6" name="Straight Connector 5"/>
            <p:cNvSpPr/>
            <p:nvPr/>
          </p:nvSpPr>
          <p:spPr>
            <a:xfrm>
              <a:off x="1600200" y="2386079"/>
              <a:ext cx="5943599"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 name="Straight Connector 6"/>
            <p:cNvSpPr/>
            <p:nvPr/>
          </p:nvSpPr>
          <p:spPr>
            <a:xfrm>
              <a:off x="1600200" y="4235760"/>
              <a:ext cx="5943599" cy="0"/>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 name="Straight Connector 7"/>
            <p:cNvSpPr/>
            <p:nvPr/>
          </p:nvSpPr>
          <p:spPr>
            <a:xfrm>
              <a:off x="1600200" y="2386079"/>
              <a:ext cx="0" cy="1849681"/>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 name="Straight Connector 8"/>
            <p:cNvSpPr/>
            <p:nvPr/>
          </p:nvSpPr>
          <p:spPr>
            <a:xfrm>
              <a:off x="7543799" y="2386079"/>
              <a:ext cx="0" cy="1849681"/>
            </a:xfrm>
            <a:prstGeom prst="line">
              <a:avLst/>
            </a:pr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
        <p:nvSpPr>
          <p:cNvPr id="10" name="Freeform 9"/>
          <p:cNvSpPr/>
          <p:nvPr/>
        </p:nvSpPr>
        <p:spPr>
          <a:xfrm>
            <a:off x="228600" y="1752479"/>
            <a:ext cx="8534520" cy="609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800" tIns="45720" rIns="91800" bIns="4572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1" name="Freeform 10"/>
          <p:cNvSpPr/>
          <p:nvPr/>
        </p:nvSpPr>
        <p:spPr>
          <a:xfrm>
            <a:off x="838080" y="1752479"/>
            <a:ext cx="7467840" cy="762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2" name="TextBox 11"/>
          <p:cNvSpPr txBox="1"/>
          <p:nvPr/>
        </p:nvSpPr>
        <p:spPr>
          <a:xfrm>
            <a:off x="842759" y="922319"/>
            <a:ext cx="7925040" cy="1905480"/>
          </a:xfrm>
          <a:prstGeom prst="rect">
            <a:avLst/>
          </a:prstGeom>
          <a:noFill/>
          <a:ln>
            <a:noFill/>
          </a:ln>
        </p:spPr>
        <p:txBody>
          <a:bodyPr vert="horz" wrap="square" lIns="90360" tIns="44280" rIns="90360" bIns="44280" anchor="t" anchorCtr="0" compatLnSpc="0">
            <a:spAutoFit/>
          </a:bodyPr>
          <a:lstStyle/>
          <a:p>
            <a:pPr marL="259200" marR="0" lvl="0" indent="-259200" algn="l" rtl="0" hangingPunct="0">
              <a:lnSpc>
                <a:spcPct val="100000"/>
              </a:lnSpc>
              <a:spcBef>
                <a:spcPts val="697"/>
              </a:spcBef>
              <a:spcAft>
                <a:spcPts val="0"/>
              </a:spcAft>
              <a:buNone/>
              <a:tabLst>
                <a:tab pos="259200" algn="l"/>
                <a:tab pos="1173600" algn="l"/>
                <a:tab pos="2088000" algn="l"/>
                <a:tab pos="3002399" algn="l"/>
                <a:tab pos="3916800" algn="l"/>
                <a:tab pos="4831200" algn="l"/>
                <a:tab pos="5745599" algn="l"/>
                <a:tab pos="6659999" algn="l"/>
                <a:tab pos="7574400" algn="l"/>
                <a:tab pos="8488800" algn="l"/>
                <a:tab pos="9403200" algn="l"/>
                <a:tab pos="10317600" algn="l"/>
              </a:tabLst>
            </a:pPr>
            <a:endParaRPr lang="en-US" sz="2800" b="0" i="0" u="none" strike="noStrike" baseline="0">
              <a:ln>
                <a:noFill/>
              </a:ln>
              <a:solidFill>
                <a:srgbClr val="00DCFF"/>
              </a:solidFill>
              <a:latin typeface="Utopia" pitchFamily="18"/>
              <a:ea typeface="Gothic" pitchFamily="2"/>
              <a:cs typeface="Lucidasans" pitchFamily="2"/>
            </a:endParaRPr>
          </a:p>
          <a:p>
            <a:pPr marL="0" marR="0" lvl="0" indent="0" algn="l" rtl="0" hangingPunct="0">
              <a:lnSpc>
                <a:spcPct val="100000"/>
              </a:lnSpc>
              <a:spcBef>
                <a:spcPts val="697"/>
              </a:spcBef>
              <a:spcAft>
                <a:spcPts val="0"/>
              </a:spcAft>
              <a:buClr>
                <a:srgbClr val="008000"/>
              </a:buClr>
              <a:buSzPct val="40000"/>
              <a:buFont typeface="Star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800" b="0" i="0" u="none" strike="noStrike" baseline="0">
                <a:ln>
                  <a:noFill/>
                </a:ln>
                <a:solidFill>
                  <a:srgbClr val="00DCFF"/>
                </a:solidFill>
                <a:latin typeface="Utopia" pitchFamily="34"/>
                <a:ea typeface="Gothic" pitchFamily="2"/>
                <a:cs typeface="Lucidasans" pitchFamily="2"/>
              </a:rPr>
              <a:t>Infinite relations require recursion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Multi-instance Concepts">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lvl="0"/>
            <a:fld id="{6F0B7788-BCB9-43D0-9BCE-E3AFA86E5EF0}" type="slidenum">
              <a:t>22</a:t>
            </a:fld>
            <a:endParaRPr lang="en-US"/>
          </a:p>
        </p:txBody>
      </p:sp>
      <p:sp>
        <p:nvSpPr>
          <p:cNvPr id="5"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2152080" y="177136"/>
            <a:ext cx="6553799" cy="430887"/>
          </a:xfrm>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smtClean="0"/>
              <a:t>Hard problem 2: Multi-instance Examples</a:t>
            </a:r>
            <a:endParaRPr lang="en-US" sz="2800" dirty="0"/>
          </a:p>
        </p:txBody>
      </p:sp>
      <p:sp>
        <p:nvSpPr>
          <p:cNvPr id="3" name="Text Placeholder 2"/>
          <p:cNvSpPr txBox="1">
            <a:spLocks noGrp="1"/>
          </p:cNvSpPr>
          <p:nvPr>
            <p:ph type="body" idx="4294967295"/>
          </p:nvPr>
        </p:nvSpPr>
        <p:spPr/>
        <p:txBody>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lvl="0"/>
            <a:r>
              <a:rPr lang="en-US" dirty="0"/>
              <a:t>Each individual example comprises a </a:t>
            </a:r>
            <a:r>
              <a:rPr lang="en-US" i="1" dirty="0"/>
              <a:t>set</a:t>
            </a:r>
            <a:r>
              <a:rPr lang="en-US" dirty="0"/>
              <a:t> of instances</a:t>
            </a:r>
          </a:p>
          <a:p>
            <a:pPr lvl="1"/>
            <a:r>
              <a:rPr lang="en-US" dirty="0"/>
              <a:t>All instances are described by the same attributes</a:t>
            </a:r>
          </a:p>
          <a:p>
            <a:pPr lvl="1"/>
            <a:r>
              <a:rPr lang="en-US" dirty="0"/>
              <a:t>One or more instances within an example may be responsible for its classification</a:t>
            </a:r>
          </a:p>
          <a:p>
            <a:pPr lvl="0"/>
            <a:r>
              <a:rPr lang="en-US" dirty="0"/>
              <a:t>Goal of learning is still to produce a concept description</a:t>
            </a:r>
          </a:p>
          <a:p>
            <a:pPr lvl="0"/>
            <a:r>
              <a:rPr lang="en-US" dirty="0" smtClean="0"/>
              <a:t>Has important </a:t>
            </a:r>
            <a:r>
              <a:rPr lang="en-US" dirty="0"/>
              <a:t>real world applications</a:t>
            </a:r>
          </a:p>
          <a:p>
            <a:pPr lvl="1"/>
            <a:r>
              <a:rPr lang="en-US" dirty="0"/>
              <a:t>e.g. drug activity prediction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that was</a:t>
            </a:r>
            <a:endParaRPr lang="en-GB" dirty="0"/>
          </a:p>
        </p:txBody>
      </p:sp>
      <p:sp>
        <p:nvSpPr>
          <p:cNvPr id="3" name="Content Placeholder 2"/>
          <p:cNvSpPr>
            <a:spLocks noGrp="1"/>
          </p:cNvSpPr>
          <p:nvPr>
            <p:ph idx="1"/>
          </p:nvPr>
        </p:nvSpPr>
        <p:spPr/>
        <p:txBody>
          <a:bodyPr>
            <a:normAutofit/>
          </a:bodyPr>
          <a:lstStyle/>
          <a:p>
            <a:r>
              <a:rPr lang="en-GB" dirty="0" smtClean="0"/>
              <a:t>Concepts</a:t>
            </a:r>
          </a:p>
          <a:p>
            <a:r>
              <a:rPr lang="en-GB" dirty="0" smtClean="0"/>
              <a:t>Instances</a:t>
            </a:r>
          </a:p>
          <a:p>
            <a:pPr lvl="1"/>
            <a:r>
              <a:rPr lang="en-GB" dirty="0"/>
              <a:t>Independent </a:t>
            </a:r>
            <a:r>
              <a:rPr lang="en-GB" dirty="0" smtClean="0"/>
              <a:t>lines of data</a:t>
            </a:r>
          </a:p>
          <a:p>
            <a:pPr lvl="1"/>
            <a:r>
              <a:rPr lang="en-GB" dirty="0" smtClean="0"/>
              <a:t>Learning about relations between data</a:t>
            </a:r>
          </a:p>
          <a:p>
            <a:pPr lvl="1"/>
            <a:r>
              <a:rPr lang="en-GB" dirty="0" smtClean="0"/>
              <a:t>Multi-instance examples</a:t>
            </a:r>
          </a:p>
          <a:p>
            <a:r>
              <a:rPr lang="en-GB" dirty="0" smtClean="0"/>
              <a:t>Now on to</a:t>
            </a:r>
          </a:p>
          <a:p>
            <a:pPr lvl="1"/>
            <a:r>
              <a:rPr lang="en-GB" dirty="0" smtClean="0"/>
              <a:t>Attributes</a:t>
            </a:r>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23</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1361618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in an attribute?</a:t>
            </a:r>
          </a:p>
        </p:txBody>
      </p:sp>
      <p:sp>
        <p:nvSpPr>
          <p:cNvPr id="3" name="Content Placeholder 2"/>
          <p:cNvSpPr>
            <a:spLocks noGrp="1"/>
          </p:cNvSpPr>
          <p:nvPr>
            <p:ph idx="1"/>
          </p:nvPr>
        </p:nvSpPr>
        <p:spPr>
          <a:xfrm>
            <a:off x="457200" y="1166018"/>
            <a:ext cx="8229600" cy="4525963"/>
          </a:xfrm>
        </p:spPr>
        <p:txBody>
          <a:bodyPr>
            <a:normAutofit fontScale="92500"/>
          </a:bodyPr>
          <a:lstStyle/>
          <a:p>
            <a:r>
              <a:rPr lang="en-GB" dirty="0"/>
              <a:t>Each instance is described by a fixed predefined </a:t>
            </a:r>
            <a:r>
              <a:rPr lang="en-GB" dirty="0" smtClean="0"/>
              <a:t>set of attributes</a:t>
            </a:r>
            <a:endParaRPr lang="en-GB" dirty="0"/>
          </a:p>
          <a:p>
            <a:r>
              <a:rPr lang="en-GB" dirty="0"/>
              <a:t>But: </a:t>
            </a:r>
            <a:r>
              <a:rPr lang="en-GB" dirty="0" smtClean="0"/>
              <a:t> </a:t>
            </a:r>
          </a:p>
          <a:p>
            <a:pPr lvl="1"/>
            <a:r>
              <a:rPr lang="en-GB" dirty="0" smtClean="0"/>
              <a:t>Sometimes the </a:t>
            </a:r>
            <a:r>
              <a:rPr lang="en-GB" dirty="0"/>
              <a:t>number of attributes may </a:t>
            </a:r>
            <a:r>
              <a:rPr lang="en-GB" dirty="0" smtClean="0"/>
              <a:t>vary</a:t>
            </a:r>
          </a:p>
          <a:p>
            <a:pPr lvl="1"/>
            <a:r>
              <a:rPr lang="en-GB" dirty="0"/>
              <a:t>E.g. “wheels” for a vehicle dataset – cars yes, ships </a:t>
            </a:r>
            <a:r>
              <a:rPr lang="en-GB" dirty="0" smtClean="0"/>
              <a:t>no</a:t>
            </a:r>
            <a:endParaRPr lang="en-GB" dirty="0"/>
          </a:p>
          <a:p>
            <a:pPr lvl="1"/>
            <a:r>
              <a:rPr lang="en-GB" dirty="0"/>
              <a:t>Possible solution: “irrelevant value” </a:t>
            </a:r>
            <a:r>
              <a:rPr lang="en-GB" dirty="0" smtClean="0"/>
              <a:t>flag</a:t>
            </a:r>
          </a:p>
          <a:p>
            <a:r>
              <a:rPr lang="en-GB" dirty="0" smtClean="0"/>
              <a:t>Related </a:t>
            </a:r>
            <a:r>
              <a:rPr lang="en-GB" dirty="0"/>
              <a:t>problem: </a:t>
            </a:r>
            <a:endParaRPr lang="en-GB" dirty="0" smtClean="0"/>
          </a:p>
          <a:p>
            <a:pPr lvl="1"/>
            <a:r>
              <a:rPr lang="en-GB" dirty="0" smtClean="0"/>
              <a:t>The existence </a:t>
            </a:r>
            <a:r>
              <a:rPr lang="en-GB" dirty="0"/>
              <a:t>of an attribute may depend of value of another </a:t>
            </a:r>
            <a:r>
              <a:rPr lang="en-GB" dirty="0" smtClean="0"/>
              <a:t>one</a:t>
            </a:r>
            <a:endParaRPr lang="en-GB" dirty="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24</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2624922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That was…</a:t>
            </a:r>
            <a:endParaRPr lang="en-GB" dirty="0"/>
          </a:p>
        </p:txBody>
      </p:sp>
      <p:sp>
        <p:nvSpPr>
          <p:cNvPr id="3" name="Content Placeholder 2"/>
          <p:cNvSpPr>
            <a:spLocks noGrp="1"/>
          </p:cNvSpPr>
          <p:nvPr>
            <p:ph idx="1"/>
          </p:nvPr>
        </p:nvSpPr>
        <p:spPr/>
        <p:txBody>
          <a:bodyPr>
            <a:normAutofit lnSpcReduction="10000"/>
          </a:bodyPr>
          <a:lstStyle/>
          <a:p>
            <a:r>
              <a:rPr lang="en-GB" dirty="0"/>
              <a:t>Concepts</a:t>
            </a:r>
          </a:p>
          <a:p>
            <a:r>
              <a:rPr lang="en-GB" dirty="0"/>
              <a:t>Instances</a:t>
            </a:r>
          </a:p>
          <a:p>
            <a:r>
              <a:rPr lang="en-GB" dirty="0" smtClean="0"/>
              <a:t>Attributes</a:t>
            </a:r>
          </a:p>
          <a:p>
            <a:r>
              <a:rPr lang="en-GB" dirty="0" smtClean="0"/>
              <a:t>And now…</a:t>
            </a:r>
          </a:p>
          <a:p>
            <a:pPr lvl="1"/>
            <a:r>
              <a:rPr lang="en-GB" dirty="0" smtClean="0"/>
              <a:t>Basic data format for WEKA</a:t>
            </a:r>
          </a:p>
          <a:p>
            <a:pPr lvl="2"/>
            <a:r>
              <a:rPr lang="en-GB" dirty="0" smtClean="0"/>
              <a:t>Header</a:t>
            </a:r>
          </a:p>
          <a:p>
            <a:pPr lvl="2"/>
            <a:r>
              <a:rPr lang="en-GB" dirty="0" smtClean="0"/>
              <a:t>Attribute types</a:t>
            </a:r>
          </a:p>
          <a:p>
            <a:pPr lvl="2"/>
            <a:r>
              <a:rPr lang="en-GB" dirty="0" smtClean="0"/>
              <a:t>Relational attributes</a:t>
            </a:r>
          </a:p>
          <a:p>
            <a:pPr lvl="2"/>
            <a:r>
              <a:rPr lang="en-GB" dirty="0" smtClean="0"/>
              <a:t>Sparse data</a:t>
            </a:r>
          </a:p>
          <a:p>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25</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1361618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The ARFF format">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pPr lvl="0"/>
            <a:fld id="{E0FF2B3A-B55C-45C1-A57D-6337595A6627}" type="slidenum">
              <a:t>26</a:t>
            </a:fld>
            <a:endParaRPr lang="en-US"/>
          </a:p>
        </p:txBody>
      </p:sp>
      <p:sp>
        <p:nvSpPr>
          <p:cNvPr id="10"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1800000" y="-78480"/>
            <a:ext cx="7543799" cy="97848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ARFF format</a:t>
            </a:r>
          </a:p>
        </p:txBody>
      </p:sp>
      <p:grpSp>
        <p:nvGrpSpPr>
          <p:cNvPr id="3" name="Group 2"/>
          <p:cNvGrpSpPr/>
          <p:nvPr/>
        </p:nvGrpSpPr>
        <p:grpSpPr>
          <a:xfrm>
            <a:off x="838080" y="1219320"/>
            <a:ext cx="7620120" cy="5016240"/>
            <a:chOff x="838080" y="1219320"/>
            <a:chExt cx="7620120" cy="5016240"/>
          </a:xfrm>
        </p:grpSpPr>
        <p:sp>
          <p:nvSpPr>
            <p:cNvPr id="4" name="Freeform 3"/>
            <p:cNvSpPr/>
            <p:nvPr/>
          </p:nvSpPr>
          <p:spPr>
            <a:xfrm>
              <a:off x="838080" y="1219320"/>
              <a:ext cx="7620120" cy="501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ARFF file for weather data with some numeric features</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@relation weather</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700" b="1" i="0" u="none" strike="noStrike" baseline="0" dirty="0">
                <a:ln>
                  <a:noFill/>
                </a:ln>
                <a:solidFill>
                  <a:srgbClr val="008000"/>
                </a:solidFill>
                <a:latin typeface="Courier New" pitchFamily="18"/>
                <a:ea typeface="Gothic" pitchFamily="2"/>
                <a:cs typeface="Lucidasans" pitchFamily="2"/>
              </a:endParaRP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outlook {sunny, overcast, rainy}</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temperature numeric</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humidity numeric</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windy {true, false}</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play? {yes, no}</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700" b="1" i="0" u="none" strike="noStrike" baseline="0" dirty="0">
                <a:ln>
                  <a:noFill/>
                </a:ln>
                <a:solidFill>
                  <a:srgbClr val="008000"/>
                </a:solidFill>
                <a:latin typeface="Courier New" pitchFamily="18"/>
                <a:ea typeface="Gothic" pitchFamily="2"/>
                <a:cs typeface="Lucidasans" pitchFamily="2"/>
              </a:endParaRP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@data</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sunny, 85, 85, false, no</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sunny, 80, 90, true, no</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overcast, 83, 86, false, yes</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
              </a:r>
            </a:p>
          </p:txBody>
        </p:sp>
        <p:sp>
          <p:nvSpPr>
            <p:cNvPr id="5" name="Straight Connector 4"/>
            <p:cNvSpPr/>
            <p:nvPr/>
          </p:nvSpPr>
          <p:spPr>
            <a:xfrm>
              <a:off x="838080" y="1219320"/>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6" name="Straight Connector 5"/>
            <p:cNvSpPr/>
            <p:nvPr/>
          </p:nvSpPr>
          <p:spPr>
            <a:xfrm>
              <a:off x="838080" y="6235560"/>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 name="Straight Connector 6"/>
            <p:cNvSpPr/>
            <p:nvPr/>
          </p:nvSpPr>
          <p:spPr>
            <a:xfrm>
              <a:off x="838080" y="1219320"/>
              <a:ext cx="0" cy="501624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 name="Straight Connector 7"/>
            <p:cNvSpPr/>
            <p:nvPr/>
          </p:nvSpPr>
          <p:spPr>
            <a:xfrm>
              <a:off x="8458200" y="1219320"/>
              <a:ext cx="0" cy="501624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25"/>
            <a:ext cx="8229600" cy="1143000"/>
          </a:xfrm>
        </p:spPr>
        <p:txBody>
          <a:bodyPr/>
          <a:lstStyle/>
          <a:p>
            <a:r>
              <a:rPr lang="en-US" dirty="0"/>
              <a:t>Attribute types</a:t>
            </a:r>
            <a:endParaRPr lang="en-GB" dirty="0"/>
          </a:p>
        </p:txBody>
      </p:sp>
      <p:sp>
        <p:nvSpPr>
          <p:cNvPr id="3" name="Content Placeholder 2"/>
          <p:cNvSpPr>
            <a:spLocks noGrp="1"/>
          </p:cNvSpPr>
          <p:nvPr>
            <p:ph idx="1"/>
          </p:nvPr>
        </p:nvSpPr>
        <p:spPr>
          <a:xfrm>
            <a:off x="457200" y="980728"/>
            <a:ext cx="8229600" cy="4525963"/>
          </a:xfrm>
        </p:spPr>
        <p:txBody>
          <a:bodyPr>
            <a:normAutofit fontScale="85000" lnSpcReduction="20000"/>
          </a:bodyPr>
          <a:lstStyle/>
          <a:p>
            <a:r>
              <a:rPr lang="en-GB" dirty="0"/>
              <a:t>Interpretation of attribute types in ARFF depends on the learning </a:t>
            </a:r>
            <a:r>
              <a:rPr lang="en-GB" dirty="0" smtClean="0"/>
              <a:t>scheme</a:t>
            </a:r>
          </a:p>
          <a:p>
            <a:r>
              <a:rPr lang="en-GB" dirty="0"/>
              <a:t>Integers in </a:t>
            </a:r>
            <a:r>
              <a:rPr lang="en-GB" dirty="0" smtClean="0"/>
              <a:t>a data </a:t>
            </a:r>
            <a:r>
              <a:rPr lang="en-GB" dirty="0"/>
              <a:t>file: </a:t>
            </a:r>
          </a:p>
          <a:p>
            <a:pPr lvl="1"/>
            <a:r>
              <a:rPr lang="en-GB" dirty="0"/>
              <a:t>Could be nominal, ordinal, or ratio scale</a:t>
            </a:r>
            <a:r>
              <a:rPr lang="en-GB" dirty="0" smtClean="0"/>
              <a:t>?</a:t>
            </a:r>
            <a:endParaRPr lang="en-GB" dirty="0"/>
          </a:p>
          <a:p>
            <a:r>
              <a:rPr lang="en-GB" dirty="0"/>
              <a:t>Numeric attributes are interpreted </a:t>
            </a:r>
            <a:r>
              <a:rPr lang="en-GB" dirty="0" smtClean="0"/>
              <a:t>as </a:t>
            </a:r>
          </a:p>
          <a:p>
            <a:pPr lvl="1"/>
            <a:r>
              <a:rPr lang="en-GB" i="1" dirty="0" smtClean="0"/>
              <a:t>ordinal</a:t>
            </a:r>
            <a:r>
              <a:rPr lang="en-GB" dirty="0" smtClean="0"/>
              <a:t> </a:t>
            </a:r>
            <a:r>
              <a:rPr lang="en-GB" dirty="0"/>
              <a:t>scales if less-than and greater-than are </a:t>
            </a:r>
            <a:r>
              <a:rPr lang="en-GB" dirty="0" smtClean="0"/>
              <a:t>used</a:t>
            </a:r>
          </a:p>
          <a:p>
            <a:pPr lvl="1"/>
            <a:r>
              <a:rPr lang="en-GB" i="1" dirty="0" smtClean="0"/>
              <a:t>ratio</a:t>
            </a:r>
            <a:r>
              <a:rPr lang="en-GB" dirty="0" smtClean="0"/>
              <a:t> </a:t>
            </a:r>
            <a:r>
              <a:rPr lang="en-GB" dirty="0"/>
              <a:t>scales if distance calculations are </a:t>
            </a:r>
            <a:r>
              <a:rPr lang="en-GB" dirty="0" smtClean="0"/>
              <a:t>performed, or using numeric prediction methods like regression</a:t>
            </a:r>
          </a:p>
          <a:p>
            <a:r>
              <a:rPr lang="en-GB" dirty="0" smtClean="0"/>
              <a:t>Instance-based learning schemes (like Nearest Neighbour) can define a distance between nominal values</a:t>
            </a:r>
          </a:p>
          <a:p>
            <a:pPr lvl="1"/>
            <a:r>
              <a:rPr lang="en-GB" dirty="0" smtClean="0"/>
              <a:t>0 </a:t>
            </a:r>
            <a:r>
              <a:rPr lang="en-GB" dirty="0"/>
              <a:t>if values are equal, 1 </a:t>
            </a:r>
            <a:r>
              <a:rPr lang="en-GB" dirty="0" smtClean="0"/>
              <a:t>otherwise</a:t>
            </a:r>
            <a:endParaRPr lang="en-GB" dirty="0"/>
          </a:p>
          <a:p>
            <a:pPr lvl="1"/>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smtClean="0">
                <a:ln>
                  <a:noFill/>
                </a:ln>
                <a:solidFill>
                  <a:prstClr val="black">
                    <a:tint val="75000"/>
                  </a:prstClr>
                </a:solidFill>
                <a:effectLst/>
                <a:uLnTx/>
                <a:uFillTx/>
                <a:latin typeface="Calibri"/>
                <a:ea typeface="+mn-ea"/>
                <a:cs typeface="+mn-cs"/>
              </a:rPr>
              <a:t>F20DL Diana Bental &amp; Ekaterina Komendatskaya</a:t>
            </a:r>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682131-CC8D-4B15-97F7-5EF668F3F1F2}" type="slidenum">
              <a:rPr kumimoji="0" lang="en-GB" sz="1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3C2BC6-F985-4AA6-B47D-9EE3CDAE574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07/09/2018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78467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25"/>
            <a:ext cx="8229600" cy="1143000"/>
          </a:xfrm>
        </p:spPr>
        <p:txBody>
          <a:bodyPr/>
          <a:lstStyle/>
          <a:p>
            <a:r>
              <a:rPr lang="en-GB" dirty="0" smtClean="0"/>
              <a:t>Attribute types: Nominal vs ordinal</a:t>
            </a:r>
            <a:endParaRPr lang="en-GB" dirty="0"/>
          </a:p>
        </p:txBody>
      </p:sp>
      <p:sp>
        <p:nvSpPr>
          <p:cNvPr id="3" name="Content Placeholder 2"/>
          <p:cNvSpPr>
            <a:spLocks noGrp="1"/>
          </p:cNvSpPr>
          <p:nvPr>
            <p:ph idx="1"/>
          </p:nvPr>
        </p:nvSpPr>
        <p:spPr>
          <a:xfrm>
            <a:off x="457200" y="980728"/>
            <a:ext cx="8229600" cy="4525963"/>
          </a:xfrm>
        </p:spPr>
        <p:txBody>
          <a:bodyPr>
            <a:normAutofit/>
          </a:bodyPr>
          <a:lstStyle/>
          <a:p>
            <a:r>
              <a:rPr lang="en-GB" dirty="0" smtClean="0"/>
              <a:t>If attribute </a:t>
            </a:r>
            <a:r>
              <a:rPr lang="en-GB" i="1" dirty="0" smtClean="0"/>
              <a:t>Age</a:t>
            </a:r>
            <a:r>
              <a:rPr lang="en-GB" dirty="0" smtClean="0"/>
              <a:t> is nominal – need two rules</a:t>
            </a:r>
          </a:p>
          <a:p>
            <a:endParaRPr lang="en-GB" dirty="0" smtClean="0"/>
          </a:p>
          <a:p>
            <a:endParaRPr lang="en-GB" i="1" dirty="0" smtClean="0"/>
          </a:p>
          <a:p>
            <a:endParaRPr lang="en-GB" i="1" dirty="0"/>
          </a:p>
          <a:p>
            <a:r>
              <a:rPr lang="en-GB" dirty="0" smtClean="0"/>
              <a:t>Or if  </a:t>
            </a:r>
            <a:r>
              <a:rPr lang="en-GB" i="1" dirty="0" smtClean="0"/>
              <a:t>Age</a:t>
            </a:r>
            <a:r>
              <a:rPr lang="en-GB" dirty="0" smtClean="0"/>
              <a:t> is ordinal – one rule</a:t>
            </a:r>
          </a:p>
          <a:p>
            <a:pPr marL="457200" lvl="1" indent="0">
              <a:buNone/>
            </a:pPr>
            <a:r>
              <a:rPr lang="en-US" b="1" dirty="0">
                <a:solidFill>
                  <a:srgbClr val="008000"/>
                </a:solidFill>
                <a:latin typeface="Courier New" pitchFamily="18"/>
                <a:ea typeface="Gothic" pitchFamily="2"/>
                <a:cs typeface="Lucidasans" pitchFamily="2"/>
              </a:rPr>
              <a:t>young </a:t>
            </a:r>
            <a:r>
              <a:rPr lang="en-GB" dirty="0" smtClean="0"/>
              <a:t>&lt;  </a:t>
            </a:r>
            <a:r>
              <a:rPr lang="en-US" b="1" dirty="0" smtClean="0">
                <a:solidFill>
                  <a:srgbClr val="008000"/>
                </a:solidFill>
                <a:latin typeface="Courier New" pitchFamily="18"/>
                <a:ea typeface="Gothic" pitchFamily="2"/>
                <a:cs typeface="Lucidasans" pitchFamily="2"/>
              </a:rPr>
              <a:t>pre-</a:t>
            </a:r>
            <a:r>
              <a:rPr lang="en-US" b="1" dirty="0" err="1" smtClean="0">
                <a:solidFill>
                  <a:srgbClr val="008000"/>
                </a:solidFill>
                <a:latin typeface="Courier New" pitchFamily="18"/>
                <a:ea typeface="Gothic" pitchFamily="2"/>
                <a:cs typeface="Lucidasans" pitchFamily="2"/>
              </a:rPr>
              <a:t>presbyopic</a:t>
            </a:r>
            <a:r>
              <a:rPr lang="en-US" b="1" dirty="0" smtClean="0">
                <a:solidFill>
                  <a:srgbClr val="008000"/>
                </a:solidFill>
                <a:latin typeface="Courier New" pitchFamily="18"/>
                <a:ea typeface="Gothic" pitchFamily="2"/>
                <a:cs typeface="Lucidasans" pitchFamily="2"/>
              </a:rPr>
              <a:t> </a:t>
            </a:r>
            <a:r>
              <a:rPr lang="en-US" b="1" dirty="0" smtClean="0">
                <a:latin typeface="Courier New" pitchFamily="18"/>
                <a:ea typeface="Gothic" pitchFamily="2"/>
                <a:cs typeface="Lucidasans" pitchFamily="2"/>
              </a:rPr>
              <a:t>&lt;</a:t>
            </a:r>
            <a:r>
              <a:rPr lang="en-US" b="1" dirty="0" smtClean="0">
                <a:solidFill>
                  <a:srgbClr val="008000"/>
                </a:solidFill>
                <a:latin typeface="Courier New" pitchFamily="18"/>
                <a:ea typeface="Gothic" pitchFamily="2"/>
                <a:cs typeface="Lucidasans" pitchFamily="2"/>
              </a:rPr>
              <a:t> </a:t>
            </a:r>
            <a:r>
              <a:rPr lang="en-US" b="1" dirty="0" err="1" smtClean="0">
                <a:solidFill>
                  <a:srgbClr val="008000"/>
                </a:solidFill>
                <a:latin typeface="Courier New" pitchFamily="18"/>
                <a:ea typeface="Gothic" pitchFamily="2"/>
                <a:cs typeface="Lucidasans" pitchFamily="2"/>
              </a:rPr>
              <a:t>presbyopic</a:t>
            </a:r>
            <a:endParaRPr lang="en-US" b="1" dirty="0" smtClean="0">
              <a:solidFill>
                <a:srgbClr val="008000"/>
              </a:solidFill>
              <a:latin typeface="Courier New" pitchFamily="18"/>
              <a:ea typeface="Gothic" pitchFamily="2"/>
              <a:cs typeface="Lucidasans" pitchFamily="2"/>
            </a:endParaRPr>
          </a:p>
          <a:p>
            <a:pPr marL="457200" lvl="1" indent="0">
              <a:buNone/>
            </a:pPr>
            <a:endParaRPr lang="en-GB" dirty="0" smtClean="0"/>
          </a:p>
          <a:p>
            <a:pPr lvl="1"/>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smtClean="0">
                <a:ln>
                  <a:noFill/>
                </a:ln>
                <a:solidFill>
                  <a:prstClr val="black">
                    <a:tint val="75000"/>
                  </a:prstClr>
                </a:solidFill>
                <a:effectLst/>
                <a:uLnTx/>
                <a:uFillTx/>
                <a:latin typeface="Calibri"/>
                <a:ea typeface="+mn-ea"/>
                <a:cs typeface="+mn-cs"/>
              </a:rPr>
              <a:t>F20DL Diana Bental &amp; Ekaterina Komendatskaya</a:t>
            </a:r>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682131-CC8D-4B15-97F7-5EF668F3F1F2}" type="slidenum">
              <a:rPr kumimoji="0" lang="en-GB" sz="1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3C2BC6-F985-4AA6-B47D-9EE3CDAE574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07/09/2018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7" name="Group 6"/>
          <p:cNvGrpSpPr/>
          <p:nvPr/>
        </p:nvGrpSpPr>
        <p:grpSpPr>
          <a:xfrm>
            <a:off x="971600" y="1635120"/>
            <a:ext cx="6324479" cy="1793880"/>
            <a:chOff x="1260000" y="1980000"/>
            <a:chExt cx="6324479" cy="1793880"/>
          </a:xfrm>
        </p:grpSpPr>
        <p:sp>
          <p:nvSpPr>
            <p:cNvPr id="8" name="Freeform 7"/>
            <p:cNvSpPr/>
            <p:nvPr/>
          </p:nvSpPr>
          <p:spPr>
            <a:xfrm>
              <a:off x="1260000" y="1980000"/>
              <a:ext cx="6324479" cy="179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482400" marR="0" lvl="0" indent="-482400" algn="l" defTabSz="914400" rtl="0" eaLnBrk="1" fontAlgn="auto" latinLnBrk="0" hangingPunct="0">
                <a:lnSpc>
                  <a:spcPct val="100000"/>
                </a:lnSpc>
                <a:spcBef>
                  <a:spcPts val="448"/>
                </a:spcBef>
                <a:spcAft>
                  <a:spcPts val="0"/>
                </a:spcAft>
                <a:buClrTx/>
                <a:buSzTx/>
                <a:buFontTx/>
                <a:buNone/>
                <a:tabLst>
                  <a:tab pos="482400" algn="l"/>
                  <a:tab pos="1396800" algn="l"/>
                  <a:tab pos="2311200" algn="l"/>
                  <a:tab pos="3225599" algn="l"/>
                  <a:tab pos="4140000" algn="l"/>
                  <a:tab pos="5054400" algn="l"/>
                  <a:tab pos="5968799" algn="l"/>
                  <a:tab pos="6883199" algn="l"/>
                  <a:tab pos="7797600" algn="l"/>
                  <a:tab pos="8712000" algn="l"/>
                  <a:tab pos="9626400" algn="l"/>
                  <a:tab pos="10540800" algn="l"/>
                </a:tabLst>
                <a:defRPr/>
              </a:pP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If age = young and astigmatic = no</a:t>
              </a:r>
              <a:b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b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and tear production rate = normal</a:t>
              </a:r>
              <a:b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b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then recommendation = soft</a:t>
              </a:r>
            </a:p>
            <a:p>
              <a:pPr marL="482400" marR="0" lvl="0" indent="-482400" algn="l" defTabSz="914400" rtl="0" eaLnBrk="1" fontAlgn="auto" latinLnBrk="0" hangingPunct="0">
                <a:lnSpc>
                  <a:spcPct val="100000"/>
                </a:lnSpc>
                <a:spcBef>
                  <a:spcPts val="448"/>
                </a:spcBef>
                <a:spcAft>
                  <a:spcPts val="0"/>
                </a:spcAft>
                <a:buClrTx/>
                <a:buSzTx/>
                <a:buFontTx/>
                <a:buNone/>
                <a:tabLst>
                  <a:tab pos="482400" algn="l"/>
                  <a:tab pos="1396800" algn="l"/>
                  <a:tab pos="2311200" algn="l"/>
                  <a:tab pos="3225599" algn="l"/>
                  <a:tab pos="4140000" algn="l"/>
                  <a:tab pos="5054400" algn="l"/>
                  <a:tab pos="5968799" algn="l"/>
                  <a:tab pos="6883199" algn="l"/>
                  <a:tab pos="7797600" algn="l"/>
                  <a:tab pos="8712000" algn="l"/>
                  <a:tab pos="9626400" algn="l"/>
                  <a:tab pos="10540800" algn="l"/>
                </a:tabLst>
                <a:defRPr/>
              </a:pP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If age = pre-</a:t>
              </a:r>
              <a:r>
                <a:rPr kumimoji="0" lang="en-US" sz="1800" b="1" i="0" u="none" strike="noStrike" kern="1200" cap="none" spc="0" normalizeH="0" baseline="0" noProof="0" dirty="0" err="1">
                  <a:ln>
                    <a:noFill/>
                  </a:ln>
                  <a:solidFill>
                    <a:srgbClr val="008000"/>
                  </a:solidFill>
                  <a:effectLst/>
                  <a:uLnTx/>
                  <a:uFillTx/>
                  <a:latin typeface="Courier New" pitchFamily="18"/>
                  <a:ea typeface="Gothic" pitchFamily="2"/>
                  <a:cs typeface="Lucidasans" pitchFamily="2"/>
                </a:rPr>
                <a:t>presbyopic</a:t>
              </a: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 and astigmatic = no </a:t>
              </a:r>
              <a:b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b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and tear production rate = normal </a:t>
              </a:r>
              <a:b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b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then recommendation = soft</a:t>
              </a:r>
            </a:p>
          </p:txBody>
        </p:sp>
        <p:sp>
          <p:nvSpPr>
            <p:cNvPr id="9" name="Straight Connector 8"/>
            <p:cNvSpPr/>
            <p:nvPr/>
          </p:nvSpPr>
          <p:spPr>
            <a:xfrm>
              <a:off x="1260000" y="1980000"/>
              <a:ext cx="6324479" cy="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sp>
          <p:nvSpPr>
            <p:cNvPr id="10" name="Straight Connector 9"/>
            <p:cNvSpPr/>
            <p:nvPr/>
          </p:nvSpPr>
          <p:spPr>
            <a:xfrm>
              <a:off x="1260000" y="3773880"/>
              <a:ext cx="6324479" cy="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sp>
          <p:nvSpPr>
            <p:cNvPr id="11" name="Straight Connector 10"/>
            <p:cNvSpPr/>
            <p:nvPr/>
          </p:nvSpPr>
          <p:spPr>
            <a:xfrm>
              <a:off x="1260000" y="1980000"/>
              <a:ext cx="0" cy="179388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sp>
          <p:nvSpPr>
            <p:cNvPr id="12" name="Straight Connector 11"/>
            <p:cNvSpPr/>
            <p:nvPr/>
          </p:nvSpPr>
          <p:spPr>
            <a:xfrm>
              <a:off x="7584479" y="1980000"/>
              <a:ext cx="0" cy="179388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grpSp>
      <p:grpSp>
        <p:nvGrpSpPr>
          <p:cNvPr id="13" name="Group 12"/>
          <p:cNvGrpSpPr/>
          <p:nvPr/>
        </p:nvGrpSpPr>
        <p:grpSpPr>
          <a:xfrm>
            <a:off x="951269" y="4509120"/>
            <a:ext cx="6324840" cy="914400"/>
            <a:chOff x="1260000" y="5040000"/>
            <a:chExt cx="6324840" cy="914400"/>
          </a:xfrm>
        </p:grpSpPr>
        <p:sp>
          <p:nvSpPr>
            <p:cNvPr id="14" name="Freeform 13"/>
            <p:cNvSpPr/>
            <p:nvPr/>
          </p:nvSpPr>
          <p:spPr>
            <a:xfrm>
              <a:off x="1260000" y="5040000"/>
              <a:ext cx="6324840" cy="91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385560" marR="0" lvl="0" indent="-385560" algn="l" defTabSz="914400" rtl="0" eaLnBrk="1" fontAlgn="auto" latinLnBrk="0" hangingPunct="0">
                <a:lnSpc>
                  <a:spcPct val="100000"/>
                </a:lnSpc>
                <a:spcBef>
                  <a:spcPts val="448"/>
                </a:spcBef>
                <a:spcAft>
                  <a:spcPts val="0"/>
                </a:spcAft>
                <a:buClrTx/>
                <a:buSzTx/>
                <a:buFontTx/>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defRPr/>
              </a:pP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If age </a:t>
              </a:r>
              <a:r>
                <a:rPr kumimoji="0" lang="en-US" sz="1800" b="1" i="0" u="none" strike="noStrike" kern="1200" cap="none" spc="0" normalizeH="0" baseline="0" noProof="0" dirty="0">
                  <a:ln>
                    <a:noFill/>
                  </a:ln>
                  <a:solidFill>
                    <a:srgbClr val="008000"/>
                  </a:solidFill>
                  <a:effectLst/>
                  <a:uLnTx/>
                  <a:uFillTx/>
                  <a:latin typeface="Symbol" pitchFamily="18"/>
                  <a:ea typeface="Gothic" pitchFamily="2"/>
                  <a:cs typeface="Lucidasans" pitchFamily="2"/>
                </a:rPr>
                <a:t></a:t>
              </a: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 pre-</a:t>
              </a:r>
              <a:r>
                <a:rPr kumimoji="0" lang="en-US" sz="1800" b="1" i="0" u="none" strike="noStrike" kern="1200" cap="none" spc="0" normalizeH="0" baseline="0" noProof="0" dirty="0" err="1">
                  <a:ln>
                    <a:noFill/>
                  </a:ln>
                  <a:solidFill>
                    <a:srgbClr val="008000"/>
                  </a:solidFill>
                  <a:effectLst/>
                  <a:uLnTx/>
                  <a:uFillTx/>
                  <a:latin typeface="Courier New" pitchFamily="18"/>
                  <a:ea typeface="Gothic" pitchFamily="2"/>
                  <a:cs typeface="Lucidasans" pitchFamily="2"/>
                </a:rPr>
                <a:t>presbyopic</a:t>
              </a: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 and astigmatic = no</a:t>
              </a:r>
              <a:b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b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and tear production rate = normal</a:t>
              </a:r>
              <a:b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br>
              <a:r>
                <a:rPr kumimoji="0" lang="en-US" sz="1800" b="1" i="0" u="none" strike="noStrike" kern="1200" cap="none" spc="0" normalizeH="0" baseline="0" noProof="0" dirty="0">
                  <a:ln>
                    <a:noFill/>
                  </a:ln>
                  <a:solidFill>
                    <a:srgbClr val="008000"/>
                  </a:solidFill>
                  <a:effectLst/>
                  <a:uLnTx/>
                  <a:uFillTx/>
                  <a:latin typeface="Courier New" pitchFamily="18"/>
                  <a:ea typeface="Gothic" pitchFamily="2"/>
                  <a:cs typeface="Lucidasans" pitchFamily="2"/>
                </a:rPr>
                <a:t>then recommendation = soft</a:t>
              </a:r>
            </a:p>
          </p:txBody>
        </p:sp>
        <p:sp>
          <p:nvSpPr>
            <p:cNvPr id="15" name="Straight Connector 14"/>
            <p:cNvSpPr/>
            <p:nvPr/>
          </p:nvSpPr>
          <p:spPr>
            <a:xfrm>
              <a:off x="1260000" y="5040000"/>
              <a:ext cx="6324840" cy="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sp>
          <p:nvSpPr>
            <p:cNvPr id="16" name="Straight Connector 15"/>
            <p:cNvSpPr/>
            <p:nvPr/>
          </p:nvSpPr>
          <p:spPr>
            <a:xfrm>
              <a:off x="1260000" y="5954400"/>
              <a:ext cx="6324840" cy="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sp>
          <p:nvSpPr>
            <p:cNvPr id="17" name="Straight Connector 16"/>
            <p:cNvSpPr/>
            <p:nvPr/>
          </p:nvSpPr>
          <p:spPr>
            <a:xfrm>
              <a:off x="1260000" y="5040000"/>
              <a:ext cx="0" cy="91440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sp>
          <p:nvSpPr>
            <p:cNvPr id="18" name="Straight Connector 17"/>
            <p:cNvSpPr/>
            <p:nvPr/>
          </p:nvSpPr>
          <p:spPr>
            <a:xfrm>
              <a:off x="7584840" y="5040000"/>
              <a:ext cx="0" cy="914400"/>
            </a:xfrm>
            <a:prstGeom prst="line">
              <a:avLst/>
            </a:prstGeom>
            <a:noFill/>
            <a:ln>
              <a:noFill/>
              <a:prstDash val="solid"/>
            </a:ln>
          </p:spPr>
          <p:txBody>
            <a:bodyPr vert="horz" wrap="square" lIns="90000" tIns="46800" rIns="90000" bIns="46800" anchor="t" anchorCtr="0" compatLnSpc="0"/>
            <a:lstStyle/>
            <a:p>
              <a:pPr marL="0" marR="0" lvl="0" indent="0" algn="l" defTabSz="914400" rtl="0" eaLnBrk="1" fontAlgn="auto" latinLnBrk="0" hangingPunct="0">
                <a:lnSpc>
                  <a:spcPct val="100000"/>
                </a:lnSpc>
                <a:spcBef>
                  <a:spcPts val="0"/>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umimoji="0" lang="en-US" sz="2400" b="0" i="0" u="none" strike="noStrike" kern="1200" cap="none" spc="0" normalizeH="0" baseline="0" noProof="0">
                <a:ln>
                  <a:noFill/>
                </a:ln>
                <a:solidFill>
                  <a:srgbClr val="00DCFF"/>
                </a:solidFill>
                <a:effectLst/>
                <a:uLnTx/>
                <a:uFillTx/>
                <a:latin typeface="Utopia" pitchFamily="18"/>
                <a:ea typeface="Gothic" pitchFamily="2"/>
                <a:cs typeface="Lucidasans" pitchFamily="2"/>
              </a:endParaRPr>
            </a:p>
          </p:txBody>
        </p:sp>
      </p:grpSp>
    </p:spTree>
    <p:extLst>
      <p:ext uri="{BB962C8B-B14F-4D97-AF65-F5344CB8AC3E}">
        <p14:creationId xmlns:p14="http://schemas.microsoft.com/office/powerpoint/2010/main" val="3876091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Additional attribute types">
    <p:spTree>
      <p:nvGrpSpPr>
        <p:cNvPr id="1" name=""/>
        <p:cNvGrpSpPr/>
        <p:nvPr/>
      </p:nvGrpSpPr>
      <p:grpSpPr>
        <a:xfrm>
          <a:off x="0" y="0"/>
          <a:ext cx="0" cy="0"/>
          <a:chOff x="0" y="0"/>
          <a:chExt cx="0" cy="0"/>
        </a:xfrm>
      </p:grpSpPr>
      <p:sp>
        <p:nvSpPr>
          <p:cNvPr id="16" name="Slide Number Placeholder 1"/>
          <p:cNvSpPr>
            <a:spLocks noGrp="1"/>
          </p:cNvSpPr>
          <p:nvPr>
            <p:ph type="sldNum" sz="quarter" idx="10"/>
          </p:nvPr>
        </p:nvSpPr>
        <p:spPr/>
        <p:txBody>
          <a:bodyPr/>
          <a:lstStyle/>
          <a:p>
            <a:pPr lvl="0"/>
            <a:fld id="{0573941C-C0C5-40C9-8013-98A6937B3266}" type="slidenum">
              <a:t>29</a:t>
            </a:fld>
            <a:endParaRPr lang="en-US"/>
          </a:p>
        </p:txBody>
      </p:sp>
      <p:sp>
        <p:nvSpPr>
          <p:cNvPr id="17"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Additional attribute types</a:t>
            </a:r>
          </a:p>
        </p:txBody>
      </p:sp>
      <p:sp>
        <p:nvSpPr>
          <p:cNvPr id="3" name="Text Placeholder 2"/>
          <p:cNvSpPr txBox="1">
            <a:spLocks noGrp="1"/>
          </p:cNvSpPr>
          <p:nvPr>
            <p:ph type="body" idx="4294967295"/>
          </p:nvPr>
        </p:nvSpPr>
        <p:spPr/>
        <p:txBody>
          <a:bodyPr>
            <a:spAutoFit/>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marL="0" lvl="0" indent="0"/>
            <a:r>
              <a:rPr lang="en-US"/>
              <a:t>ARFF supports </a:t>
            </a:r>
            <a:r>
              <a:rPr lang="en-US" i="1"/>
              <a:t>string</a:t>
            </a:r>
            <a:r>
              <a:rPr lang="en-US"/>
              <a:t> attributes:</a:t>
            </a:r>
            <a:br>
              <a:rPr lang="en-US"/>
            </a:br>
            <a:r>
              <a:rPr lang="en-US"/>
              <a:t/>
            </a:r>
            <a:br>
              <a:rPr lang="en-US"/>
            </a:br>
            <a:endParaRPr lang="en-US"/>
          </a:p>
          <a:p>
            <a:pPr marL="0" lvl="1" indent="0"/>
            <a:r>
              <a:rPr lang="en-US"/>
              <a:t>Similar to nominal attributes but list of values is not pre-specified</a:t>
            </a:r>
          </a:p>
          <a:p>
            <a:pPr marL="0" lvl="0" indent="0"/>
            <a:r>
              <a:rPr lang="en-US"/>
              <a:t>It also supports </a:t>
            </a:r>
            <a:r>
              <a:rPr lang="en-US" i="1"/>
              <a:t>date </a:t>
            </a:r>
            <a:r>
              <a:rPr lang="en-US"/>
              <a:t>attributes:</a:t>
            </a:r>
            <a:br>
              <a:rPr lang="en-US"/>
            </a:br>
            <a:r>
              <a:rPr lang="en-US"/>
              <a:t/>
            </a:r>
            <a:br>
              <a:rPr lang="en-US"/>
            </a:br>
            <a:endParaRPr lang="en-US"/>
          </a:p>
          <a:p>
            <a:pPr marL="0" lvl="1" indent="0"/>
            <a:r>
              <a:rPr lang="en-US"/>
              <a:t>Uses the ISO-8601 combined date and time format </a:t>
            </a:r>
            <a:r>
              <a:rPr lang="en-US" i="1"/>
              <a:t>yyyy-MM-dd-THH:mm:ss</a:t>
            </a:r>
          </a:p>
        </p:txBody>
      </p:sp>
      <p:grpSp>
        <p:nvGrpSpPr>
          <p:cNvPr id="4" name="Group 3"/>
          <p:cNvGrpSpPr/>
          <p:nvPr/>
        </p:nvGrpSpPr>
        <p:grpSpPr>
          <a:xfrm>
            <a:off x="1378440" y="1800000"/>
            <a:ext cx="4021560" cy="360000"/>
            <a:chOff x="1378440" y="1800000"/>
            <a:chExt cx="4021560" cy="360000"/>
          </a:xfrm>
        </p:grpSpPr>
        <p:sp>
          <p:nvSpPr>
            <p:cNvPr id="5" name="Freeform 4"/>
            <p:cNvSpPr/>
            <p:nvPr/>
          </p:nvSpPr>
          <p:spPr>
            <a:xfrm>
              <a:off x="1378440" y="1800000"/>
              <a:ext cx="4021560" cy="3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a:ln>
                    <a:noFill/>
                  </a:ln>
                  <a:solidFill>
                    <a:srgbClr val="008000"/>
                  </a:solidFill>
                  <a:latin typeface="Courier New" pitchFamily="18"/>
                  <a:ea typeface="Gothic" pitchFamily="2"/>
                  <a:cs typeface="Lucidasans" pitchFamily="2"/>
                </a:rPr>
                <a:t>@attribute description string</a:t>
              </a:r>
            </a:p>
          </p:txBody>
        </p:sp>
        <p:sp>
          <p:nvSpPr>
            <p:cNvPr id="6" name="Straight Connector 5"/>
            <p:cNvSpPr/>
            <p:nvPr/>
          </p:nvSpPr>
          <p:spPr>
            <a:xfrm>
              <a:off x="1378440" y="1800000"/>
              <a:ext cx="402156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 name="Straight Connector 6"/>
            <p:cNvSpPr/>
            <p:nvPr/>
          </p:nvSpPr>
          <p:spPr>
            <a:xfrm>
              <a:off x="1440000" y="2160000"/>
              <a:ext cx="396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 name="Straight Connector 7"/>
            <p:cNvSpPr/>
            <p:nvPr/>
          </p:nvSpPr>
          <p:spPr>
            <a:xfrm>
              <a:off x="1378440" y="1800000"/>
              <a:ext cx="0" cy="36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 name="Straight Connector 8"/>
            <p:cNvSpPr/>
            <p:nvPr/>
          </p:nvSpPr>
          <p:spPr>
            <a:xfrm>
              <a:off x="5400000" y="1800000"/>
              <a:ext cx="0" cy="36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grpSp>
        <p:nvGrpSpPr>
          <p:cNvPr id="10" name="Group 9"/>
          <p:cNvGrpSpPr/>
          <p:nvPr/>
        </p:nvGrpSpPr>
        <p:grpSpPr>
          <a:xfrm>
            <a:off x="1440000" y="4320000"/>
            <a:ext cx="4021560" cy="360000"/>
            <a:chOff x="1440000" y="4320000"/>
            <a:chExt cx="4021560" cy="360000"/>
          </a:xfrm>
        </p:grpSpPr>
        <p:sp>
          <p:nvSpPr>
            <p:cNvPr id="11" name="Freeform 10"/>
            <p:cNvSpPr/>
            <p:nvPr/>
          </p:nvSpPr>
          <p:spPr>
            <a:xfrm>
              <a:off x="1440000" y="4320000"/>
              <a:ext cx="4021560" cy="3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a:ln>
                    <a:noFill/>
                  </a:ln>
                  <a:solidFill>
                    <a:srgbClr val="008000"/>
                  </a:solidFill>
                  <a:latin typeface="Courier New" pitchFamily="18"/>
                  <a:ea typeface="Gothic" pitchFamily="2"/>
                  <a:cs typeface="Lucidasans" pitchFamily="2"/>
                </a:rPr>
                <a:t>@attribute today date</a:t>
              </a:r>
            </a:p>
          </p:txBody>
        </p:sp>
        <p:sp>
          <p:nvSpPr>
            <p:cNvPr id="12" name="Straight Connector 11"/>
            <p:cNvSpPr/>
            <p:nvPr/>
          </p:nvSpPr>
          <p:spPr>
            <a:xfrm>
              <a:off x="1440000" y="4320000"/>
              <a:ext cx="402156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3" name="Straight Connector 12"/>
            <p:cNvSpPr/>
            <p:nvPr/>
          </p:nvSpPr>
          <p:spPr>
            <a:xfrm>
              <a:off x="1501560" y="4680000"/>
              <a:ext cx="396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4" name="Straight Connector 13"/>
            <p:cNvSpPr/>
            <p:nvPr/>
          </p:nvSpPr>
          <p:spPr>
            <a:xfrm>
              <a:off x="1440000" y="4320000"/>
              <a:ext cx="0" cy="36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5" name="Straight Connector 14"/>
            <p:cNvSpPr/>
            <p:nvPr/>
          </p:nvSpPr>
          <p:spPr>
            <a:xfrm>
              <a:off x="5461560" y="4320000"/>
              <a:ext cx="0" cy="36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784"/>
            <a:ext cx="8229600" cy="1143000"/>
          </a:xfrm>
        </p:spPr>
        <p:txBody>
          <a:bodyPr>
            <a:normAutofit/>
          </a:bodyPr>
          <a:lstStyle/>
          <a:p>
            <a:r>
              <a:rPr lang="en-GB" dirty="0" smtClean="0"/>
              <a:t>Today’s </a:t>
            </a:r>
            <a:r>
              <a:rPr lang="en-GB" dirty="0" smtClean="0"/>
              <a:t>lecture</a:t>
            </a:r>
            <a:endParaRPr lang="en-GB" dirty="0"/>
          </a:p>
        </p:txBody>
      </p:sp>
      <p:sp>
        <p:nvSpPr>
          <p:cNvPr id="3" name="Content Placeholder 2"/>
          <p:cNvSpPr>
            <a:spLocks noGrp="1"/>
          </p:cNvSpPr>
          <p:nvPr>
            <p:ph idx="1"/>
          </p:nvPr>
        </p:nvSpPr>
        <p:spPr/>
        <p:txBody>
          <a:bodyPr>
            <a:normAutofit fontScale="62500" lnSpcReduction="20000"/>
          </a:bodyPr>
          <a:lstStyle/>
          <a:p>
            <a:r>
              <a:rPr lang="en-GB" dirty="0"/>
              <a:t>Input = Concept + Instances + </a:t>
            </a:r>
            <a:r>
              <a:rPr lang="en-GB" dirty="0" smtClean="0"/>
              <a:t>Attributes</a:t>
            </a:r>
          </a:p>
          <a:p>
            <a:r>
              <a:rPr lang="en-GB" dirty="0" smtClean="0"/>
              <a:t>Concepts</a:t>
            </a:r>
          </a:p>
          <a:p>
            <a:pPr lvl="1"/>
            <a:r>
              <a:rPr lang="en-GB" dirty="0" smtClean="0"/>
              <a:t>What kind of learning? What kind of thing can we learn?</a:t>
            </a:r>
          </a:p>
          <a:p>
            <a:pPr lvl="1"/>
            <a:r>
              <a:rPr lang="en-GB" i="1" dirty="0" smtClean="0"/>
              <a:t>Classification</a:t>
            </a:r>
            <a:r>
              <a:rPr lang="en-GB" dirty="0" smtClean="0"/>
              <a:t>, </a:t>
            </a:r>
            <a:r>
              <a:rPr lang="en-GB" b="1" dirty="0" smtClean="0"/>
              <a:t>association</a:t>
            </a:r>
            <a:r>
              <a:rPr lang="en-GB" dirty="0" smtClean="0"/>
              <a:t>, </a:t>
            </a:r>
            <a:r>
              <a:rPr lang="en-GB" i="1" dirty="0" smtClean="0"/>
              <a:t>clustering</a:t>
            </a:r>
            <a:r>
              <a:rPr lang="en-GB" dirty="0" smtClean="0"/>
              <a:t>, </a:t>
            </a:r>
            <a:r>
              <a:rPr lang="en-GB" b="1" dirty="0" smtClean="0"/>
              <a:t>numeric prediction</a:t>
            </a:r>
          </a:p>
          <a:p>
            <a:pPr lvl="1"/>
            <a:r>
              <a:rPr lang="en-GB" dirty="0" smtClean="0"/>
              <a:t>We want to learn a </a:t>
            </a:r>
            <a:r>
              <a:rPr lang="en-GB" i="1" dirty="0" smtClean="0"/>
              <a:t>concept description</a:t>
            </a:r>
            <a:r>
              <a:rPr lang="en-GB" dirty="0" smtClean="0"/>
              <a:t> that is </a:t>
            </a:r>
            <a:r>
              <a:rPr lang="en-GB" i="1" dirty="0" smtClean="0"/>
              <a:t>operational</a:t>
            </a:r>
            <a:r>
              <a:rPr lang="en-GB" dirty="0" smtClean="0"/>
              <a:t> and </a:t>
            </a:r>
            <a:r>
              <a:rPr lang="en-GB" i="1" dirty="0" smtClean="0"/>
              <a:t>intelligible</a:t>
            </a:r>
          </a:p>
          <a:p>
            <a:r>
              <a:rPr lang="en-GB" dirty="0" smtClean="0"/>
              <a:t>Instances </a:t>
            </a:r>
          </a:p>
          <a:p>
            <a:pPr lvl="1"/>
            <a:r>
              <a:rPr lang="en-GB" dirty="0" smtClean="0"/>
              <a:t>Learn from a Flat file of instances</a:t>
            </a:r>
          </a:p>
          <a:p>
            <a:pPr lvl="1"/>
            <a:r>
              <a:rPr lang="en-GB" dirty="0" smtClean="0"/>
              <a:t>Each instance is an individual, independent example of a concept</a:t>
            </a:r>
          </a:p>
          <a:p>
            <a:pPr lvl="1"/>
            <a:r>
              <a:rPr lang="en-GB" dirty="0" smtClean="0"/>
              <a:t>Creating a flat file from a relationship structure</a:t>
            </a:r>
          </a:p>
          <a:p>
            <a:pPr lvl="1"/>
            <a:r>
              <a:rPr lang="en-GB" dirty="0" smtClean="0"/>
              <a:t>2 hard problems – Recursion and Multi-Instance lines</a:t>
            </a:r>
          </a:p>
          <a:p>
            <a:r>
              <a:rPr lang="en-GB" dirty="0" smtClean="0"/>
              <a:t>Attributes</a:t>
            </a:r>
          </a:p>
          <a:p>
            <a:pPr lvl="1"/>
            <a:r>
              <a:rPr lang="en-GB" dirty="0" smtClean="0"/>
              <a:t>Covered in Lecture 2</a:t>
            </a:r>
          </a:p>
          <a:p>
            <a:r>
              <a:rPr lang="en-GB" dirty="0" smtClean="0"/>
              <a:t>Preparing data and </a:t>
            </a:r>
            <a:r>
              <a:rPr lang="en-GB" dirty="0"/>
              <a:t>g</a:t>
            </a:r>
            <a:r>
              <a:rPr lang="en-GB" dirty="0" smtClean="0"/>
              <a:t>etting to know the data</a:t>
            </a:r>
          </a:p>
          <a:p>
            <a:pPr lvl="1"/>
            <a:r>
              <a:rPr lang="en-GB" dirty="0" smtClean="0"/>
              <a:t>WEKA, </a:t>
            </a:r>
            <a:r>
              <a:rPr lang="en-GB" dirty="0" err="1" smtClean="0"/>
              <a:t>arff</a:t>
            </a:r>
            <a:r>
              <a:rPr lang="en-GB" dirty="0" smtClean="0"/>
              <a:t> format</a:t>
            </a:r>
          </a:p>
          <a:p>
            <a:pPr lvl="1"/>
            <a:r>
              <a:rPr lang="en-GB" dirty="0" smtClean="0"/>
              <a:t>Missing values</a:t>
            </a:r>
          </a:p>
          <a:p>
            <a:pPr lvl="1"/>
            <a:endParaRPr lang="en-GB" dirty="0" smtClean="0"/>
          </a:p>
          <a:p>
            <a:endParaRPr lang="en-GB" dirty="0" smtClean="0"/>
          </a:p>
          <a:p>
            <a:pPr lvl="1"/>
            <a:endParaRPr lang="en-GB" dirty="0" smtClean="0"/>
          </a:p>
          <a:p>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3</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3337505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Relational attributes">
    <p:spTree>
      <p:nvGrpSpPr>
        <p:cNvPr id="1" name=""/>
        <p:cNvGrpSpPr/>
        <p:nvPr/>
      </p:nvGrpSpPr>
      <p:grpSpPr>
        <a:xfrm>
          <a:off x="0" y="0"/>
          <a:ext cx="0" cy="0"/>
          <a:chOff x="0" y="0"/>
          <a:chExt cx="0" cy="0"/>
        </a:xfrm>
      </p:grpSpPr>
      <p:sp>
        <p:nvSpPr>
          <p:cNvPr id="10" name="Slide Number Placeholder 1"/>
          <p:cNvSpPr>
            <a:spLocks noGrp="1"/>
          </p:cNvSpPr>
          <p:nvPr>
            <p:ph type="sldNum" sz="quarter" idx="10"/>
          </p:nvPr>
        </p:nvSpPr>
        <p:spPr/>
        <p:txBody>
          <a:bodyPr/>
          <a:lstStyle/>
          <a:p>
            <a:pPr lvl="0"/>
            <a:fld id="{7BDC26B0-2506-4F19-8138-525A40007315}" type="slidenum">
              <a:t>30</a:t>
            </a:fld>
            <a:endParaRPr lang="en-US"/>
          </a:p>
        </p:txBody>
      </p:sp>
      <p:sp>
        <p:nvSpPr>
          <p:cNvPr id="11"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2152080" y="84803"/>
            <a:ext cx="6553799" cy="615553"/>
          </a:xfrm>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Relational </a:t>
            </a:r>
            <a:r>
              <a:rPr lang="en-US" dirty="0" smtClean="0"/>
              <a:t>attributes</a:t>
            </a:r>
            <a:endParaRPr lang="en-US" dirty="0"/>
          </a:p>
        </p:txBody>
      </p:sp>
      <p:sp>
        <p:nvSpPr>
          <p:cNvPr id="3" name="Text Placeholder 2"/>
          <p:cNvSpPr txBox="1">
            <a:spLocks noGrp="1"/>
          </p:cNvSpPr>
          <p:nvPr>
            <p:ph type="body" idx="4294967295"/>
          </p:nvPr>
        </p:nvSpPr>
        <p:spPr/>
        <p:txBody>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lvl="0"/>
            <a:r>
              <a:rPr lang="en-US" dirty="0"/>
              <a:t>Allow multi-instance problems to be represented in ARFF format</a:t>
            </a:r>
          </a:p>
          <a:p>
            <a:pPr lvl="1"/>
            <a:r>
              <a:rPr lang="en-US" dirty="0"/>
              <a:t>The value of a relational attribute is a </a:t>
            </a:r>
            <a:r>
              <a:rPr lang="en-US" i="1" dirty="0"/>
              <a:t>separate</a:t>
            </a:r>
            <a:r>
              <a:rPr lang="en-US" dirty="0"/>
              <a:t> set of instances</a:t>
            </a:r>
          </a:p>
          <a:p>
            <a:pPr lvl="0">
              <a:buNone/>
            </a:pPr>
            <a:endParaRPr lang="en-US" dirty="0"/>
          </a:p>
          <a:p>
            <a:pPr lvl="0">
              <a:buNone/>
            </a:pPr>
            <a:endParaRPr lang="en-US" dirty="0"/>
          </a:p>
          <a:p>
            <a:pPr lvl="0">
              <a:buNone/>
            </a:pPr>
            <a:endParaRPr lang="en-US" dirty="0"/>
          </a:p>
          <a:p>
            <a:pPr lvl="0">
              <a:buNone/>
            </a:pPr>
            <a:endParaRPr lang="en-US" dirty="0"/>
          </a:p>
          <a:p>
            <a:pPr lvl="1"/>
            <a:r>
              <a:rPr lang="en-US" dirty="0"/>
              <a:t>Nested attribute block gives the structure of the referenced instances</a:t>
            </a:r>
          </a:p>
        </p:txBody>
      </p:sp>
      <p:grpSp>
        <p:nvGrpSpPr>
          <p:cNvPr id="4" name="Group 3"/>
          <p:cNvGrpSpPr/>
          <p:nvPr/>
        </p:nvGrpSpPr>
        <p:grpSpPr>
          <a:xfrm>
            <a:off x="1440000" y="3060000"/>
            <a:ext cx="7200000" cy="1800000"/>
            <a:chOff x="1440000" y="3060000"/>
            <a:chExt cx="7200000" cy="1800000"/>
          </a:xfrm>
        </p:grpSpPr>
        <p:sp>
          <p:nvSpPr>
            <p:cNvPr id="5" name="Freeform 4"/>
            <p:cNvSpPr/>
            <p:nvPr/>
          </p:nvSpPr>
          <p:spPr>
            <a:xfrm>
              <a:off x="1440000" y="3060000"/>
              <a:ext cx="7200000" cy="180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bag relational</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outlook { sunny, overcast, rainy }</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temperature numeric</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humidity numeric</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windy { true, false }</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@end bag</a:t>
              </a:r>
            </a:p>
          </p:txBody>
        </p:sp>
        <p:sp>
          <p:nvSpPr>
            <p:cNvPr id="6" name="Straight Connector 5"/>
            <p:cNvSpPr/>
            <p:nvPr/>
          </p:nvSpPr>
          <p:spPr>
            <a:xfrm>
              <a:off x="1440000" y="3060000"/>
              <a:ext cx="720000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 name="Straight Connector 6"/>
            <p:cNvSpPr/>
            <p:nvPr/>
          </p:nvSpPr>
          <p:spPr>
            <a:xfrm>
              <a:off x="1550160" y="4860000"/>
              <a:ext cx="708984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 name="Straight Connector 7"/>
            <p:cNvSpPr/>
            <p:nvPr/>
          </p:nvSpPr>
          <p:spPr>
            <a:xfrm>
              <a:off x="1440000" y="3060000"/>
              <a:ext cx="0" cy="180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 name="Straight Connector 8"/>
            <p:cNvSpPr/>
            <p:nvPr/>
          </p:nvSpPr>
          <p:spPr>
            <a:xfrm>
              <a:off x="8640000" y="3060000"/>
              <a:ext cx="0" cy="180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Multi-instance ARFF">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pPr lvl="0"/>
            <a:fld id="{1E8A728C-73B2-4F37-991A-A031BB5AAD7C}" type="slidenum">
              <a:t>31</a:t>
            </a:fld>
            <a:endParaRPr lang="en-US"/>
          </a:p>
        </p:txBody>
      </p:sp>
      <p:sp>
        <p:nvSpPr>
          <p:cNvPr id="10"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2152080" y="84803"/>
            <a:ext cx="6553799" cy="615553"/>
          </a:xfrm>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Multi-instance </a:t>
            </a:r>
            <a:r>
              <a:rPr lang="en-US" dirty="0"/>
              <a:t>ARFF</a:t>
            </a:r>
          </a:p>
        </p:txBody>
      </p:sp>
      <p:grpSp>
        <p:nvGrpSpPr>
          <p:cNvPr id="3" name="Group 2"/>
          <p:cNvGrpSpPr/>
          <p:nvPr/>
        </p:nvGrpSpPr>
        <p:grpSpPr>
          <a:xfrm>
            <a:off x="839879" y="923759"/>
            <a:ext cx="7620121" cy="5556241"/>
            <a:chOff x="839879" y="923759"/>
            <a:chExt cx="7620121" cy="5556241"/>
          </a:xfrm>
        </p:grpSpPr>
        <p:sp>
          <p:nvSpPr>
            <p:cNvPr id="4" name="Freeform 3"/>
            <p:cNvSpPr/>
            <p:nvPr/>
          </p:nvSpPr>
          <p:spPr>
            <a:xfrm>
              <a:off x="839879" y="923759"/>
              <a:ext cx="7620120" cy="555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Multiple instance ARFF file for the weather data</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@relation weather</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700" b="1" i="0" u="none" strike="noStrike" baseline="0" dirty="0">
                <a:ln>
                  <a:noFill/>
                </a:ln>
                <a:solidFill>
                  <a:srgbClr val="008000"/>
                </a:solidFill>
                <a:latin typeface="Courier New" pitchFamily="18"/>
                <a:ea typeface="Gothic" pitchFamily="2"/>
                <a:cs typeface="Lucidasans" pitchFamily="2"/>
              </a:endParaRP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a:t>
              </a:r>
              <a:r>
                <a:rPr lang="en-US" sz="1700" b="1" i="0" u="none" strike="noStrike" baseline="0" dirty="0" err="1">
                  <a:ln>
                    <a:noFill/>
                  </a:ln>
                  <a:solidFill>
                    <a:srgbClr val="008000"/>
                  </a:solidFill>
                  <a:latin typeface="Courier New" pitchFamily="18"/>
                  <a:ea typeface="Gothic" pitchFamily="2"/>
                  <a:cs typeface="Lucidasans" pitchFamily="2"/>
                </a:rPr>
                <a:t>bag_ID</a:t>
              </a:r>
              <a:r>
                <a:rPr lang="en-US" sz="1700" b="1" i="0" u="none" strike="noStrike" baseline="0" dirty="0">
                  <a:ln>
                    <a:noFill/>
                  </a:ln>
                  <a:solidFill>
                    <a:srgbClr val="008000"/>
                  </a:solidFill>
                  <a:latin typeface="Courier New" pitchFamily="18"/>
                  <a:ea typeface="Gothic" pitchFamily="2"/>
                  <a:cs typeface="Lucidasans" pitchFamily="2"/>
                </a:rPr>
                <a:t> { 1, 2, 3, 4, 5, 6, 7 }</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@attribute bag relational</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outlook {sunny, overcast, rainy}</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temperature numeric</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humidity numeric</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windy {true, false</a:t>
              </a:r>
              <a:r>
                <a:rPr lang="en-US" sz="1700" b="1" i="0" u="none" strike="noStrike" baseline="0" dirty="0" smtClean="0">
                  <a:ln>
                    <a:noFill/>
                  </a:ln>
                  <a:solidFill>
                    <a:srgbClr val="008000"/>
                  </a:solidFill>
                  <a:latin typeface="Courier New" pitchFamily="18"/>
                  <a:ea typeface="Gothic" pitchFamily="2"/>
                  <a:cs typeface="Lucidasans" pitchFamily="2"/>
                </a:rPr>
                <a:t>}</a:t>
              </a:r>
            </a:p>
            <a:p>
              <a:pPr hangingPunct="0">
                <a:spcBef>
                  <a:spcPts val="422"/>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dirty="0">
                  <a:solidFill>
                    <a:srgbClr val="008000"/>
                  </a:solidFill>
                  <a:latin typeface="Courier New" pitchFamily="18"/>
                  <a:ea typeface="Gothic" pitchFamily="2"/>
                  <a:cs typeface="Lucidasans" pitchFamily="2"/>
                </a:rPr>
                <a:t>@end </a:t>
              </a:r>
              <a:r>
                <a:rPr lang="en-US" sz="1700" b="1" dirty="0" smtClean="0">
                  <a:solidFill>
                    <a:srgbClr val="008000"/>
                  </a:solidFill>
                  <a:latin typeface="Courier New" pitchFamily="18"/>
                  <a:ea typeface="Gothic" pitchFamily="2"/>
                  <a:cs typeface="Lucidasans" pitchFamily="2"/>
                </a:rPr>
                <a:t>bag</a:t>
              </a:r>
              <a:endParaRPr lang="en-US" sz="1700" b="1" i="0" u="none" strike="noStrike" baseline="0" dirty="0">
                <a:ln>
                  <a:noFill/>
                </a:ln>
                <a:solidFill>
                  <a:srgbClr val="008000"/>
                </a:solidFill>
                <a:latin typeface="Courier New" pitchFamily="18"/>
                <a:ea typeface="Gothic" pitchFamily="2"/>
                <a:cs typeface="Lucidasans" pitchFamily="2"/>
              </a:endParaRP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	@attribute play? {yes, no}</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700" b="1" i="0" u="none" strike="noStrike" baseline="0" dirty="0">
                <a:ln>
                  <a:noFill/>
                </a:ln>
                <a:solidFill>
                  <a:srgbClr val="008000"/>
                </a:solidFill>
                <a:latin typeface="Courier New" pitchFamily="18"/>
                <a:ea typeface="Gothic" pitchFamily="2"/>
                <a:cs typeface="Lucidasans" pitchFamily="2"/>
              </a:endParaRP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@data</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1, “sunny, 85, 85, false\</a:t>
              </a:r>
              <a:r>
                <a:rPr lang="en-US" sz="1700" b="1" i="0" u="none" strike="noStrike" baseline="0" dirty="0" err="1">
                  <a:ln>
                    <a:noFill/>
                  </a:ln>
                  <a:solidFill>
                    <a:srgbClr val="008000"/>
                  </a:solidFill>
                  <a:latin typeface="Courier New" pitchFamily="18"/>
                  <a:ea typeface="Gothic" pitchFamily="2"/>
                  <a:cs typeface="Lucidasans" pitchFamily="2"/>
                </a:rPr>
                <a:t>nsunny</a:t>
              </a:r>
              <a:r>
                <a:rPr lang="en-US" sz="1700" b="1" i="0" u="none" strike="noStrike" baseline="0" dirty="0">
                  <a:ln>
                    <a:noFill/>
                  </a:ln>
                  <a:solidFill>
                    <a:srgbClr val="008000"/>
                  </a:solidFill>
                  <a:latin typeface="Courier New" pitchFamily="18"/>
                  <a:ea typeface="Gothic" pitchFamily="2"/>
                  <a:cs typeface="Lucidasans" pitchFamily="2"/>
                </a:rPr>
                <a:t>, 80, 90, true”, no</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2, “overcast, 83, 86, false\</a:t>
              </a:r>
              <a:r>
                <a:rPr lang="en-US" sz="1700" b="1" i="0" u="none" strike="noStrike" baseline="0" dirty="0" err="1">
                  <a:ln>
                    <a:noFill/>
                  </a:ln>
                  <a:solidFill>
                    <a:srgbClr val="008000"/>
                  </a:solidFill>
                  <a:latin typeface="Courier New" pitchFamily="18"/>
                  <a:ea typeface="Gothic" pitchFamily="2"/>
                  <a:cs typeface="Lucidasans" pitchFamily="2"/>
                </a:rPr>
                <a:t>nrainy</a:t>
              </a:r>
              <a:r>
                <a:rPr lang="en-US" sz="1700" b="1" i="0" u="none" strike="noStrike" baseline="0" dirty="0">
                  <a:ln>
                    <a:noFill/>
                  </a:ln>
                  <a:solidFill>
                    <a:srgbClr val="008000"/>
                  </a:solidFill>
                  <a:latin typeface="Courier New" pitchFamily="18"/>
                  <a:ea typeface="Gothic" pitchFamily="2"/>
                  <a:cs typeface="Lucidasans" pitchFamily="2"/>
                </a:rPr>
                <a:t>, 70, 96, false”, yes</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a:t>
              </a:r>
            </a:p>
          </p:txBody>
        </p:sp>
        <p:sp>
          <p:nvSpPr>
            <p:cNvPr id="5" name="Straight Connector 4"/>
            <p:cNvSpPr/>
            <p:nvPr/>
          </p:nvSpPr>
          <p:spPr>
            <a:xfrm>
              <a:off x="839879" y="923759"/>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6" name="Straight Connector 5"/>
            <p:cNvSpPr/>
            <p:nvPr/>
          </p:nvSpPr>
          <p:spPr>
            <a:xfrm>
              <a:off x="839879" y="6480000"/>
              <a:ext cx="762012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 name="Straight Connector 6"/>
            <p:cNvSpPr/>
            <p:nvPr/>
          </p:nvSpPr>
          <p:spPr>
            <a:xfrm>
              <a:off x="839879" y="923759"/>
              <a:ext cx="0" cy="555624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 name="Straight Connector 7"/>
            <p:cNvSpPr/>
            <p:nvPr/>
          </p:nvSpPr>
          <p:spPr>
            <a:xfrm>
              <a:off x="8460000" y="923759"/>
              <a:ext cx="0" cy="5556241"/>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parse data">
    <p:spTree>
      <p:nvGrpSpPr>
        <p:cNvPr id="1" name=""/>
        <p:cNvGrpSpPr/>
        <p:nvPr/>
      </p:nvGrpSpPr>
      <p:grpSpPr>
        <a:xfrm>
          <a:off x="0" y="0"/>
          <a:ext cx="0" cy="0"/>
          <a:chOff x="0" y="0"/>
          <a:chExt cx="0" cy="0"/>
        </a:xfrm>
      </p:grpSpPr>
      <p:sp>
        <p:nvSpPr>
          <p:cNvPr id="16" name="Slide Number Placeholder 1"/>
          <p:cNvSpPr>
            <a:spLocks noGrp="1"/>
          </p:cNvSpPr>
          <p:nvPr>
            <p:ph type="sldNum" sz="quarter" idx="10"/>
          </p:nvPr>
        </p:nvSpPr>
        <p:spPr/>
        <p:txBody>
          <a:bodyPr/>
          <a:lstStyle/>
          <a:p>
            <a:pPr lvl="0"/>
            <a:fld id="{E9903BBB-36AD-4598-B6A7-A227F2A879FD}" type="slidenum">
              <a:t>32</a:t>
            </a:fld>
            <a:endParaRPr lang="en-US"/>
          </a:p>
        </p:txBody>
      </p:sp>
      <p:sp>
        <p:nvSpPr>
          <p:cNvPr id="17" name="Footer Placeholder 2"/>
          <p:cNvSpPr>
            <a:spLocks noGrp="1"/>
          </p:cNvSpPr>
          <p:nvPr>
            <p:ph type="ftr" sz="quarter" idx="11"/>
          </p:nvPr>
        </p:nvSpPr>
        <p:spPr/>
        <p:txBody>
          <a:bodyPr/>
          <a:lstStyle/>
          <a:p>
            <a:pPr lvl="0"/>
            <a:r>
              <a:rPr lang="en-US" smtClean="0"/>
              <a:t>Data Mining: Practical Machine Learning Tools and Techniques (Chapter 2)</a:t>
            </a:r>
            <a:endParaRPr lang="en-US"/>
          </a:p>
        </p:txBody>
      </p:sp>
      <p:sp>
        <p:nvSpPr>
          <p:cNvPr id="2" name="Title 1"/>
          <p:cNvSpPr txBox="1">
            <a:spLocks noGrp="1"/>
          </p:cNvSpPr>
          <p:nvPr>
            <p:ph type="title" idx="4294967295"/>
          </p:nvPr>
        </p:nvSpPr>
        <p:spPr>
          <a:xfrm>
            <a:off x="2152080" y="84803"/>
            <a:ext cx="6553799" cy="615553"/>
          </a:xfrm>
        </p:spPr>
        <p:txBody>
          <a:bodyPr/>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Sparse </a:t>
            </a:r>
            <a:r>
              <a:rPr lang="en-US" dirty="0" smtClean="0"/>
              <a:t>data in ARFF</a:t>
            </a:r>
            <a:endParaRPr lang="en-US" dirty="0"/>
          </a:p>
        </p:txBody>
      </p:sp>
      <p:sp>
        <p:nvSpPr>
          <p:cNvPr id="3" name="Text Placeholder 2"/>
          <p:cNvSpPr txBox="1">
            <a:spLocks noGrp="1"/>
          </p:cNvSpPr>
          <p:nvPr>
            <p:ph type="body" idx="4294967295"/>
          </p:nvPr>
        </p:nvSpPr>
        <p:spPr>
          <a:xfrm>
            <a:off x="180000" y="900000"/>
            <a:ext cx="8820000" cy="5580360"/>
          </a:xfrm>
        </p:spPr>
        <p:txBody>
          <a:bodyPr>
            <a:spAutoFit/>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Symbol"/>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marL="0" lvl="0" indent="0"/>
            <a:r>
              <a:rPr lang="en-US" dirty="0"/>
              <a:t>In some applications most attribute values in a dataset are zero</a:t>
            </a:r>
          </a:p>
          <a:p>
            <a:pPr marL="0" lvl="1" indent="0"/>
            <a:r>
              <a:rPr lang="en-US" sz="2400" dirty="0"/>
              <a:t>E.g.: word counts in a text categorization problem</a:t>
            </a:r>
          </a:p>
          <a:p>
            <a:pPr marL="0" lvl="0" indent="0"/>
            <a:r>
              <a:rPr lang="en-US" dirty="0"/>
              <a:t>ARFF supports sparse data</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marL="0" lvl="0" indent="0"/>
            <a:r>
              <a:rPr lang="en-US" dirty="0"/>
              <a:t>This also works for nominal attributes (where the first value corresponds to “zero”)</a:t>
            </a:r>
          </a:p>
        </p:txBody>
      </p:sp>
      <p:grpSp>
        <p:nvGrpSpPr>
          <p:cNvPr id="4" name="Group 3"/>
          <p:cNvGrpSpPr/>
          <p:nvPr/>
        </p:nvGrpSpPr>
        <p:grpSpPr>
          <a:xfrm>
            <a:off x="838439" y="3240000"/>
            <a:ext cx="5641561" cy="720000"/>
            <a:chOff x="838439" y="3240000"/>
            <a:chExt cx="5641561" cy="720000"/>
          </a:xfrm>
        </p:grpSpPr>
        <p:sp>
          <p:nvSpPr>
            <p:cNvPr id="5" name="Freeform 4"/>
            <p:cNvSpPr/>
            <p:nvPr/>
          </p:nvSpPr>
          <p:spPr>
            <a:xfrm>
              <a:off x="838439" y="3240000"/>
              <a:ext cx="564156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0, 26, 0,  0, 0 ,0, 63, 0, 0, 0, “class A”</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dirty="0">
                  <a:ln>
                    <a:noFill/>
                  </a:ln>
                  <a:solidFill>
                    <a:srgbClr val="008000"/>
                  </a:solidFill>
                  <a:latin typeface="Courier New" pitchFamily="18"/>
                  <a:ea typeface="Gothic" pitchFamily="2"/>
                  <a:cs typeface="Lucidasans" pitchFamily="2"/>
                </a:rPr>
                <a:t>0,  0, 0, 42, 0, 0,  0, 0, 0, 0, “class B”</a:t>
              </a:r>
            </a:p>
          </p:txBody>
        </p:sp>
        <p:sp>
          <p:nvSpPr>
            <p:cNvPr id="6" name="Straight Connector 5"/>
            <p:cNvSpPr/>
            <p:nvPr/>
          </p:nvSpPr>
          <p:spPr>
            <a:xfrm>
              <a:off x="838439" y="3240000"/>
              <a:ext cx="564156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7" name="Straight Connector 6"/>
            <p:cNvSpPr/>
            <p:nvPr/>
          </p:nvSpPr>
          <p:spPr>
            <a:xfrm>
              <a:off x="924840" y="3960000"/>
              <a:ext cx="555516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8" name="Straight Connector 7"/>
            <p:cNvSpPr/>
            <p:nvPr/>
          </p:nvSpPr>
          <p:spPr>
            <a:xfrm>
              <a:off x="838439" y="3240000"/>
              <a:ext cx="0" cy="72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 name="Straight Connector 8"/>
            <p:cNvSpPr/>
            <p:nvPr/>
          </p:nvSpPr>
          <p:spPr>
            <a:xfrm>
              <a:off x="6480000" y="3240000"/>
              <a:ext cx="0" cy="72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grpSp>
        <p:nvGrpSpPr>
          <p:cNvPr id="10" name="Group 9"/>
          <p:cNvGrpSpPr/>
          <p:nvPr/>
        </p:nvGrpSpPr>
        <p:grpSpPr>
          <a:xfrm>
            <a:off x="838439" y="4140000"/>
            <a:ext cx="5641561" cy="720000"/>
            <a:chOff x="838439" y="4140000"/>
            <a:chExt cx="5641561" cy="720000"/>
          </a:xfrm>
        </p:grpSpPr>
        <p:sp>
          <p:nvSpPr>
            <p:cNvPr id="11" name="Freeform 10"/>
            <p:cNvSpPr/>
            <p:nvPr/>
          </p:nvSpPr>
          <p:spPr>
            <a:xfrm>
              <a:off x="838439" y="4140000"/>
              <a:ext cx="564156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a:ln>
                    <a:noFill/>
                  </a:ln>
                  <a:solidFill>
                    <a:srgbClr val="008000"/>
                  </a:solidFill>
                  <a:latin typeface="Courier New" pitchFamily="18"/>
                  <a:ea typeface="Gothic" pitchFamily="2"/>
                  <a:cs typeface="Lucidasans" pitchFamily="2"/>
                </a:rPr>
                <a:t>{1 26, 6 63, 10 “class A”}</a:t>
              </a:r>
            </a:p>
            <a:p>
              <a:pPr marL="0" marR="0" lvl="0" indent="0" algn="l" rtl="0" hangingPunct="0">
                <a:lnSpc>
                  <a:spcPct val="100000"/>
                </a:lnSpc>
                <a:spcBef>
                  <a:spcPts val="422"/>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700" b="1" i="0" u="none" strike="noStrike" baseline="0">
                  <a:ln>
                    <a:noFill/>
                  </a:ln>
                  <a:solidFill>
                    <a:srgbClr val="008000"/>
                  </a:solidFill>
                  <a:latin typeface="Courier New" pitchFamily="18"/>
                  <a:ea typeface="Gothic" pitchFamily="2"/>
                  <a:cs typeface="Lucidasans" pitchFamily="2"/>
                </a:rPr>
                <a:t>{3 42, 10 “class B”}</a:t>
              </a:r>
            </a:p>
          </p:txBody>
        </p:sp>
        <p:sp>
          <p:nvSpPr>
            <p:cNvPr id="12" name="Straight Connector 11"/>
            <p:cNvSpPr/>
            <p:nvPr/>
          </p:nvSpPr>
          <p:spPr>
            <a:xfrm>
              <a:off x="838439" y="4140000"/>
              <a:ext cx="5641561"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3" name="Straight Connector 12"/>
            <p:cNvSpPr/>
            <p:nvPr/>
          </p:nvSpPr>
          <p:spPr>
            <a:xfrm>
              <a:off x="924840" y="4860000"/>
              <a:ext cx="555516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4" name="Straight Connector 13"/>
            <p:cNvSpPr/>
            <p:nvPr/>
          </p:nvSpPr>
          <p:spPr>
            <a:xfrm>
              <a:off x="838439" y="4140000"/>
              <a:ext cx="0" cy="72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5" name="Straight Connector 14"/>
            <p:cNvSpPr/>
            <p:nvPr/>
          </p:nvSpPr>
          <p:spPr>
            <a:xfrm>
              <a:off x="6480000" y="4140000"/>
              <a:ext cx="0" cy="72000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that was …</a:t>
            </a:r>
            <a:endParaRPr lang="en-GB" dirty="0"/>
          </a:p>
        </p:txBody>
      </p:sp>
      <p:sp>
        <p:nvSpPr>
          <p:cNvPr id="3" name="Content Placeholder 2"/>
          <p:cNvSpPr>
            <a:spLocks noGrp="1"/>
          </p:cNvSpPr>
          <p:nvPr>
            <p:ph idx="1"/>
          </p:nvPr>
        </p:nvSpPr>
        <p:spPr/>
        <p:txBody>
          <a:bodyPr>
            <a:normAutofit/>
          </a:bodyPr>
          <a:lstStyle/>
          <a:p>
            <a:r>
              <a:rPr lang="en-GB" dirty="0"/>
              <a:t>Concepts</a:t>
            </a:r>
          </a:p>
          <a:p>
            <a:r>
              <a:rPr lang="en-GB" dirty="0"/>
              <a:t>Instances</a:t>
            </a:r>
          </a:p>
          <a:p>
            <a:r>
              <a:rPr lang="en-GB" dirty="0" smtClean="0"/>
              <a:t>Attributes</a:t>
            </a:r>
          </a:p>
          <a:p>
            <a:r>
              <a:rPr lang="en-GB" dirty="0" smtClean="0"/>
              <a:t>Data input to Weka</a:t>
            </a:r>
            <a:endParaRPr lang="en-GB" dirty="0"/>
          </a:p>
          <a:p>
            <a:r>
              <a:rPr lang="en-GB" dirty="0" smtClean="0"/>
              <a:t>Friday</a:t>
            </a:r>
          </a:p>
          <a:p>
            <a:pPr lvl="1"/>
            <a:r>
              <a:rPr lang="en-GB" dirty="0" smtClean="0"/>
              <a:t>Preparing data  for input to DM/ML in general</a:t>
            </a:r>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33</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136161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Concepts</a:t>
            </a:r>
            <a:endParaRPr lang="en-GB" dirty="0"/>
          </a:p>
        </p:txBody>
      </p:sp>
      <p:sp>
        <p:nvSpPr>
          <p:cNvPr id="3" name="Content Placeholder 2"/>
          <p:cNvSpPr>
            <a:spLocks noGrp="1"/>
          </p:cNvSpPr>
          <p:nvPr>
            <p:ph idx="1"/>
          </p:nvPr>
        </p:nvSpPr>
        <p:spPr/>
        <p:txBody>
          <a:bodyPr>
            <a:normAutofit fontScale="92500"/>
          </a:bodyPr>
          <a:lstStyle/>
          <a:p>
            <a:r>
              <a:rPr lang="en-GB" dirty="0"/>
              <a:t>Concept = Thing to be learned</a:t>
            </a:r>
          </a:p>
          <a:p>
            <a:r>
              <a:rPr lang="en-GB" dirty="0"/>
              <a:t>We want to learn a </a:t>
            </a:r>
            <a:r>
              <a:rPr lang="en-GB" i="1" dirty="0" smtClean="0"/>
              <a:t>concept description</a:t>
            </a:r>
            <a:r>
              <a:rPr lang="en-GB" dirty="0" smtClean="0"/>
              <a:t> </a:t>
            </a:r>
            <a:r>
              <a:rPr lang="en-GB" dirty="0"/>
              <a:t>that is </a:t>
            </a:r>
            <a:r>
              <a:rPr lang="en-GB" i="1" dirty="0"/>
              <a:t>operational</a:t>
            </a:r>
            <a:r>
              <a:rPr lang="en-GB" dirty="0"/>
              <a:t> and </a:t>
            </a:r>
            <a:r>
              <a:rPr lang="en-GB" i="1" dirty="0" smtClean="0"/>
              <a:t>intelligible</a:t>
            </a:r>
            <a:endParaRPr lang="en-GB" i="1" dirty="0"/>
          </a:p>
          <a:p>
            <a:r>
              <a:rPr lang="en-GB" dirty="0" smtClean="0"/>
              <a:t>Styles of learning</a:t>
            </a:r>
          </a:p>
          <a:p>
            <a:pPr marL="971550" lvl="1" indent="-514350">
              <a:buFont typeface="+mj-lt"/>
              <a:buAutoNum type="arabicPeriod"/>
            </a:pPr>
            <a:r>
              <a:rPr lang="en-GB" i="1" dirty="0" smtClean="0"/>
              <a:t>Classification: </a:t>
            </a:r>
            <a:r>
              <a:rPr lang="en-GB" dirty="0" smtClean="0"/>
              <a:t>predict </a:t>
            </a:r>
            <a:r>
              <a:rPr lang="en-GB" dirty="0"/>
              <a:t>a </a:t>
            </a:r>
            <a:r>
              <a:rPr lang="en-GB" i="1" dirty="0"/>
              <a:t>discrete</a:t>
            </a:r>
            <a:r>
              <a:rPr lang="en-GB" dirty="0"/>
              <a:t> </a:t>
            </a:r>
            <a:r>
              <a:rPr lang="en-GB" dirty="0" smtClean="0"/>
              <a:t>class</a:t>
            </a:r>
          </a:p>
          <a:p>
            <a:pPr marL="971550" lvl="1" indent="-514350">
              <a:buFont typeface="+mj-lt"/>
              <a:buAutoNum type="arabicPeriod"/>
            </a:pPr>
            <a:r>
              <a:rPr lang="en-GB" dirty="0" smtClean="0"/>
              <a:t>Association: detect associations between </a:t>
            </a:r>
            <a:r>
              <a:rPr lang="en-GB" i="1" dirty="0" smtClean="0"/>
              <a:t>features</a:t>
            </a:r>
          </a:p>
          <a:p>
            <a:pPr marL="971550" lvl="1" indent="-514350">
              <a:buFont typeface="+mj-lt"/>
              <a:buAutoNum type="arabicPeriod"/>
            </a:pPr>
            <a:r>
              <a:rPr lang="en-GB" i="1" dirty="0" smtClean="0"/>
              <a:t>Clustering</a:t>
            </a:r>
            <a:r>
              <a:rPr lang="en-GB" dirty="0"/>
              <a:t>: </a:t>
            </a:r>
            <a:r>
              <a:rPr lang="en-GB" dirty="0" smtClean="0"/>
              <a:t>group </a:t>
            </a:r>
            <a:r>
              <a:rPr lang="en-GB" dirty="0"/>
              <a:t>similar instances into </a:t>
            </a:r>
            <a:r>
              <a:rPr lang="en-GB" i="1" dirty="0"/>
              <a:t>clusters</a:t>
            </a:r>
            <a:endParaRPr lang="en-GB" i="1" dirty="0" smtClean="0"/>
          </a:p>
          <a:p>
            <a:pPr marL="971550" lvl="1" indent="-514350">
              <a:buFont typeface="+mj-lt"/>
              <a:buAutoNum type="arabicPeriod"/>
            </a:pPr>
            <a:r>
              <a:rPr lang="en-GB" dirty="0"/>
              <a:t>Numeric prediction: predicting a </a:t>
            </a:r>
            <a:r>
              <a:rPr lang="en-GB" i="1" dirty="0"/>
              <a:t>numeric</a:t>
            </a:r>
            <a:r>
              <a:rPr lang="en-GB" dirty="0"/>
              <a:t> quantity</a:t>
            </a:r>
            <a:endParaRPr lang="en-GB" dirty="0" smtClean="0"/>
          </a:p>
          <a:p>
            <a:pPr lvl="1"/>
            <a:endParaRPr lang="en-GB" dirty="0" smtClean="0"/>
          </a:p>
          <a:p>
            <a:endParaRPr lang="en-GB" dirty="0" smtClean="0"/>
          </a:p>
          <a:p>
            <a:pPr lvl="1"/>
            <a:endParaRPr lang="en-GB" dirty="0" smtClean="0"/>
          </a:p>
          <a:p>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4</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2506340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1. Classification learning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Example </a:t>
            </a:r>
            <a:r>
              <a:rPr lang="en-GB" dirty="0"/>
              <a:t>problems: </a:t>
            </a:r>
            <a:endParaRPr lang="en-GB" dirty="0" smtClean="0"/>
          </a:p>
          <a:p>
            <a:pPr lvl="1"/>
            <a:r>
              <a:rPr lang="en-GB" dirty="0" smtClean="0"/>
              <a:t>weather </a:t>
            </a:r>
            <a:r>
              <a:rPr lang="en-GB" dirty="0"/>
              <a:t>data, contact lenses, irises, </a:t>
            </a:r>
            <a:r>
              <a:rPr lang="en-GB" dirty="0" smtClean="0"/>
              <a:t>labour </a:t>
            </a:r>
            <a:r>
              <a:rPr lang="en-GB" dirty="0"/>
              <a:t>negotiations</a:t>
            </a:r>
          </a:p>
          <a:p>
            <a:r>
              <a:rPr lang="en-GB" dirty="0"/>
              <a:t>Classification learning is </a:t>
            </a:r>
            <a:r>
              <a:rPr lang="en-GB" i="1" dirty="0"/>
              <a:t>supervised</a:t>
            </a:r>
          </a:p>
          <a:p>
            <a:r>
              <a:rPr lang="en-GB" dirty="0"/>
              <a:t>Scheme is provided with </a:t>
            </a:r>
            <a:r>
              <a:rPr lang="en-GB" dirty="0" smtClean="0"/>
              <a:t>the actual </a:t>
            </a:r>
            <a:r>
              <a:rPr lang="en-GB" dirty="0"/>
              <a:t>outcome</a:t>
            </a:r>
          </a:p>
          <a:p>
            <a:r>
              <a:rPr lang="en-GB" dirty="0"/>
              <a:t>Outcome is called the </a:t>
            </a:r>
            <a:r>
              <a:rPr lang="en-GB" i="1" dirty="0"/>
              <a:t>class</a:t>
            </a:r>
            <a:r>
              <a:rPr lang="en-GB" dirty="0"/>
              <a:t> of the </a:t>
            </a:r>
            <a:r>
              <a:rPr lang="en-GB" dirty="0" smtClean="0"/>
              <a:t>example</a:t>
            </a:r>
            <a:endParaRPr lang="en-GB" dirty="0"/>
          </a:p>
          <a:p>
            <a:r>
              <a:rPr lang="en-GB" dirty="0"/>
              <a:t>Measure success on fresh data for which class labels are known (test data)</a:t>
            </a:r>
          </a:p>
          <a:p>
            <a:r>
              <a:rPr lang="en-GB" dirty="0"/>
              <a:t>In practice success is often measured </a:t>
            </a:r>
            <a:r>
              <a:rPr lang="en-GB" dirty="0" smtClean="0"/>
              <a:t>subjectively</a:t>
            </a:r>
          </a:p>
          <a:p>
            <a:endParaRPr lang="en-GB" dirty="0" smtClean="0"/>
          </a:p>
          <a:p>
            <a:pPr lvl="1"/>
            <a:endParaRPr lang="en-GB" dirty="0" smtClean="0"/>
          </a:p>
          <a:p>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5</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851344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a:t>
            </a:r>
            <a:r>
              <a:rPr lang="en-GB" dirty="0" smtClean="0"/>
              <a:t>. Association learning</a:t>
            </a:r>
            <a:endParaRPr lang="en-GB" dirty="0"/>
          </a:p>
        </p:txBody>
      </p:sp>
      <p:sp>
        <p:nvSpPr>
          <p:cNvPr id="3" name="Content Placeholder 2"/>
          <p:cNvSpPr>
            <a:spLocks noGrp="1"/>
          </p:cNvSpPr>
          <p:nvPr>
            <p:ph idx="1"/>
          </p:nvPr>
        </p:nvSpPr>
        <p:spPr/>
        <p:txBody>
          <a:bodyPr>
            <a:normAutofit fontScale="92500" lnSpcReduction="20000"/>
          </a:bodyPr>
          <a:lstStyle/>
          <a:p>
            <a:r>
              <a:rPr lang="en-GB" dirty="0"/>
              <a:t>Can be </a:t>
            </a:r>
            <a:r>
              <a:rPr lang="en-GB" dirty="0" smtClean="0"/>
              <a:t>used if </a:t>
            </a:r>
            <a:r>
              <a:rPr lang="en-GB" dirty="0"/>
              <a:t>no class </a:t>
            </a:r>
            <a:r>
              <a:rPr lang="en-GB" dirty="0" smtClean="0"/>
              <a:t>attribute is </a:t>
            </a:r>
            <a:r>
              <a:rPr lang="en-GB" dirty="0"/>
              <a:t>specified and any kind of structure is considered “interesting”</a:t>
            </a:r>
          </a:p>
          <a:p>
            <a:r>
              <a:rPr lang="en-GB" dirty="0"/>
              <a:t>Differences from classification learning:</a:t>
            </a:r>
          </a:p>
          <a:p>
            <a:pPr lvl="1"/>
            <a:r>
              <a:rPr lang="en-GB" dirty="0"/>
              <a:t>Can predict </a:t>
            </a:r>
            <a:r>
              <a:rPr lang="en-GB" i="1" dirty="0"/>
              <a:t>any</a:t>
            </a:r>
            <a:r>
              <a:rPr lang="en-GB" dirty="0"/>
              <a:t> attribute’s value, not just the </a:t>
            </a:r>
            <a:r>
              <a:rPr lang="en-GB" dirty="0" smtClean="0"/>
              <a:t>class</a:t>
            </a:r>
          </a:p>
          <a:p>
            <a:pPr lvl="1"/>
            <a:r>
              <a:rPr lang="en-GB" dirty="0" smtClean="0"/>
              <a:t>Can predict </a:t>
            </a:r>
            <a:r>
              <a:rPr lang="en-GB" i="1" dirty="0"/>
              <a:t>more than one </a:t>
            </a:r>
            <a:r>
              <a:rPr lang="en-GB" dirty="0"/>
              <a:t>attribute’s value at a time</a:t>
            </a:r>
          </a:p>
          <a:p>
            <a:r>
              <a:rPr lang="en-GB" dirty="0" smtClean="0"/>
              <a:t>So : </a:t>
            </a:r>
            <a:r>
              <a:rPr lang="en-GB" dirty="0"/>
              <a:t>far more association rules than classification rules</a:t>
            </a:r>
          </a:p>
          <a:p>
            <a:pPr lvl="1"/>
            <a:r>
              <a:rPr lang="en-GB" dirty="0" smtClean="0"/>
              <a:t>Constraints </a:t>
            </a:r>
            <a:r>
              <a:rPr lang="en-GB" dirty="0"/>
              <a:t>are necessary</a:t>
            </a:r>
          </a:p>
          <a:p>
            <a:pPr lvl="1"/>
            <a:r>
              <a:rPr lang="en-GB" dirty="0"/>
              <a:t>Minimum </a:t>
            </a:r>
            <a:r>
              <a:rPr lang="en-GB" i="1" dirty="0"/>
              <a:t>coverage</a:t>
            </a:r>
            <a:r>
              <a:rPr lang="en-GB" dirty="0"/>
              <a:t> and minimum </a:t>
            </a:r>
            <a:r>
              <a:rPr lang="en-GB" i="1" dirty="0" smtClean="0"/>
              <a:t>accuracy</a:t>
            </a:r>
            <a:endParaRPr lang="en-GB" i="1" dirty="0"/>
          </a:p>
          <a:p>
            <a:r>
              <a:rPr lang="en-GB" dirty="0"/>
              <a:t>Usually applied to categorical / nominal data not </a:t>
            </a:r>
            <a:r>
              <a:rPr lang="en-GB" dirty="0" smtClean="0"/>
              <a:t>numeric</a:t>
            </a:r>
          </a:p>
          <a:p>
            <a:endParaRPr lang="en-GB" dirty="0" smtClean="0"/>
          </a:p>
          <a:p>
            <a:pPr lvl="1"/>
            <a:endParaRPr lang="en-GB" dirty="0" smtClean="0"/>
          </a:p>
          <a:p>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6</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379049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3. Clustering</a:t>
            </a:r>
            <a:endParaRPr lang="en-GB" dirty="0"/>
          </a:p>
        </p:txBody>
      </p:sp>
      <p:sp>
        <p:nvSpPr>
          <p:cNvPr id="3" name="Content Placeholder 2"/>
          <p:cNvSpPr>
            <a:spLocks noGrp="1"/>
          </p:cNvSpPr>
          <p:nvPr>
            <p:ph idx="1"/>
          </p:nvPr>
        </p:nvSpPr>
        <p:spPr>
          <a:xfrm>
            <a:off x="457200" y="1166018"/>
            <a:ext cx="8229600" cy="4525963"/>
          </a:xfrm>
        </p:spPr>
        <p:txBody>
          <a:bodyPr>
            <a:normAutofit/>
          </a:bodyPr>
          <a:lstStyle/>
          <a:p>
            <a:r>
              <a:rPr lang="en-GB" sz="2400" dirty="0" smtClean="0"/>
              <a:t>Finding groups of items that are similar</a:t>
            </a:r>
          </a:p>
          <a:p>
            <a:r>
              <a:rPr lang="en-GB" sz="2400" dirty="0" smtClean="0"/>
              <a:t>Clustering is </a:t>
            </a:r>
            <a:r>
              <a:rPr lang="en-GB" sz="2400" i="1" dirty="0" smtClean="0"/>
              <a:t>unsupervised</a:t>
            </a:r>
          </a:p>
          <a:p>
            <a:r>
              <a:rPr lang="en-GB" sz="2400" dirty="0" smtClean="0"/>
              <a:t>The class of an example is not known</a:t>
            </a:r>
          </a:p>
          <a:p>
            <a:r>
              <a:rPr lang="en-GB" sz="2400" dirty="0" smtClean="0"/>
              <a:t>Success often measured subjectively</a:t>
            </a:r>
          </a:p>
          <a:p>
            <a:endParaRPr lang="en-GB" sz="2400"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7</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grpSp>
        <p:nvGrpSpPr>
          <p:cNvPr id="93" name="Group 92"/>
          <p:cNvGrpSpPr/>
          <p:nvPr/>
        </p:nvGrpSpPr>
        <p:grpSpPr>
          <a:xfrm>
            <a:off x="540000" y="2935440"/>
            <a:ext cx="7467479" cy="3047760"/>
            <a:chOff x="540000" y="3240000"/>
            <a:chExt cx="7467479" cy="3047760"/>
          </a:xfrm>
        </p:grpSpPr>
        <p:sp>
          <p:nvSpPr>
            <p:cNvPr id="94" name="Freeform 93"/>
            <p:cNvSpPr/>
            <p:nvPr/>
          </p:nvSpPr>
          <p:spPr>
            <a:xfrm>
              <a:off x="6496199" y="5983200"/>
              <a:ext cx="151127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5" name="Freeform 94"/>
            <p:cNvSpPr/>
            <p:nvPr/>
          </p:nvSpPr>
          <p:spPr>
            <a:xfrm>
              <a:off x="5251680" y="5983200"/>
              <a:ext cx="1244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6" name="Freeform 95"/>
            <p:cNvSpPr/>
            <p:nvPr/>
          </p:nvSpPr>
          <p:spPr>
            <a:xfrm>
              <a:off x="3918240" y="5983200"/>
              <a:ext cx="133344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7" name="Freeform 96"/>
            <p:cNvSpPr/>
            <p:nvPr/>
          </p:nvSpPr>
          <p:spPr>
            <a:xfrm>
              <a:off x="2584440" y="5983200"/>
              <a:ext cx="133380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8" name="Freeform 97"/>
            <p:cNvSpPr/>
            <p:nvPr/>
          </p:nvSpPr>
          <p:spPr>
            <a:xfrm>
              <a:off x="1167120" y="5983200"/>
              <a:ext cx="1417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99" name="Freeform 98"/>
            <p:cNvSpPr/>
            <p:nvPr/>
          </p:nvSpPr>
          <p:spPr>
            <a:xfrm>
              <a:off x="540000" y="5983200"/>
              <a:ext cx="6271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a:t>
              </a:r>
            </a:p>
          </p:txBody>
        </p:sp>
        <p:sp>
          <p:nvSpPr>
            <p:cNvPr id="100" name="Freeform 99"/>
            <p:cNvSpPr/>
            <p:nvPr/>
          </p:nvSpPr>
          <p:spPr>
            <a:xfrm>
              <a:off x="6496199" y="5068800"/>
              <a:ext cx="151127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1" name="Freeform 100"/>
            <p:cNvSpPr/>
            <p:nvPr/>
          </p:nvSpPr>
          <p:spPr>
            <a:xfrm>
              <a:off x="5251680" y="5068800"/>
              <a:ext cx="1244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2" name="Freeform 101"/>
            <p:cNvSpPr/>
            <p:nvPr/>
          </p:nvSpPr>
          <p:spPr>
            <a:xfrm>
              <a:off x="3918240" y="5068800"/>
              <a:ext cx="133344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3" name="Freeform 102"/>
            <p:cNvSpPr/>
            <p:nvPr/>
          </p:nvSpPr>
          <p:spPr>
            <a:xfrm>
              <a:off x="2584440" y="5068800"/>
              <a:ext cx="133380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4" name="Freeform 103"/>
            <p:cNvSpPr/>
            <p:nvPr/>
          </p:nvSpPr>
          <p:spPr>
            <a:xfrm>
              <a:off x="1167120" y="5068800"/>
              <a:ext cx="1417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5" name="Freeform 104"/>
            <p:cNvSpPr/>
            <p:nvPr/>
          </p:nvSpPr>
          <p:spPr>
            <a:xfrm>
              <a:off x="540000" y="5068800"/>
              <a:ext cx="6271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a:t>
              </a:r>
            </a:p>
          </p:txBody>
        </p:sp>
        <p:sp>
          <p:nvSpPr>
            <p:cNvPr id="106" name="Freeform 105"/>
            <p:cNvSpPr/>
            <p:nvPr/>
          </p:nvSpPr>
          <p:spPr>
            <a:xfrm>
              <a:off x="6496199" y="4154399"/>
              <a:ext cx="151127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7" name="Freeform 106"/>
            <p:cNvSpPr/>
            <p:nvPr/>
          </p:nvSpPr>
          <p:spPr>
            <a:xfrm>
              <a:off x="5251680" y="4154399"/>
              <a:ext cx="1244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8" name="Freeform 107"/>
            <p:cNvSpPr/>
            <p:nvPr/>
          </p:nvSpPr>
          <p:spPr>
            <a:xfrm>
              <a:off x="3918240" y="4154399"/>
              <a:ext cx="133344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09" name="Freeform 108"/>
            <p:cNvSpPr/>
            <p:nvPr/>
          </p:nvSpPr>
          <p:spPr>
            <a:xfrm>
              <a:off x="2584440" y="4154399"/>
              <a:ext cx="133380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10" name="Freeform 109"/>
            <p:cNvSpPr/>
            <p:nvPr/>
          </p:nvSpPr>
          <p:spPr>
            <a:xfrm>
              <a:off x="1167120" y="4154399"/>
              <a:ext cx="1417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11" name="Freeform 110"/>
            <p:cNvSpPr/>
            <p:nvPr/>
          </p:nvSpPr>
          <p:spPr>
            <a:xfrm>
              <a:off x="540000" y="4154399"/>
              <a:ext cx="6271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a:t>
              </a:r>
            </a:p>
          </p:txBody>
        </p:sp>
        <p:sp>
          <p:nvSpPr>
            <p:cNvPr id="112" name="Freeform 111"/>
            <p:cNvSpPr/>
            <p:nvPr/>
          </p:nvSpPr>
          <p:spPr>
            <a:xfrm>
              <a:off x="6496199" y="5678280"/>
              <a:ext cx="151127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Iris virginica</a:t>
              </a:r>
            </a:p>
          </p:txBody>
        </p:sp>
        <p:sp>
          <p:nvSpPr>
            <p:cNvPr id="113" name="Freeform 112"/>
            <p:cNvSpPr/>
            <p:nvPr/>
          </p:nvSpPr>
          <p:spPr>
            <a:xfrm>
              <a:off x="5251680" y="5678280"/>
              <a:ext cx="1244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1.9</a:t>
              </a:r>
            </a:p>
          </p:txBody>
        </p:sp>
        <p:sp>
          <p:nvSpPr>
            <p:cNvPr id="114" name="Freeform 113"/>
            <p:cNvSpPr/>
            <p:nvPr/>
          </p:nvSpPr>
          <p:spPr>
            <a:xfrm>
              <a:off x="3918240" y="5678280"/>
              <a:ext cx="133344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5.1</a:t>
              </a:r>
            </a:p>
          </p:txBody>
        </p:sp>
        <p:sp>
          <p:nvSpPr>
            <p:cNvPr id="115" name="Freeform 114"/>
            <p:cNvSpPr/>
            <p:nvPr/>
          </p:nvSpPr>
          <p:spPr>
            <a:xfrm>
              <a:off x="2584440" y="5678280"/>
              <a:ext cx="133380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2.7</a:t>
              </a:r>
            </a:p>
          </p:txBody>
        </p:sp>
        <p:sp>
          <p:nvSpPr>
            <p:cNvPr id="116" name="Freeform 115"/>
            <p:cNvSpPr/>
            <p:nvPr/>
          </p:nvSpPr>
          <p:spPr>
            <a:xfrm>
              <a:off x="1167120" y="5678280"/>
              <a:ext cx="1417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5.8</a:t>
              </a:r>
            </a:p>
          </p:txBody>
        </p:sp>
        <p:sp>
          <p:nvSpPr>
            <p:cNvPr id="117" name="Freeform 116"/>
            <p:cNvSpPr/>
            <p:nvPr/>
          </p:nvSpPr>
          <p:spPr>
            <a:xfrm>
              <a:off x="540000" y="5678280"/>
              <a:ext cx="6271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102</a:t>
              </a:r>
            </a:p>
          </p:txBody>
        </p:sp>
        <p:sp>
          <p:nvSpPr>
            <p:cNvPr id="118" name="Freeform 117"/>
            <p:cNvSpPr/>
            <p:nvPr/>
          </p:nvSpPr>
          <p:spPr>
            <a:xfrm>
              <a:off x="540000" y="5373360"/>
              <a:ext cx="6271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101</a:t>
              </a:r>
            </a:p>
          </p:txBody>
        </p:sp>
        <p:sp>
          <p:nvSpPr>
            <p:cNvPr id="119" name="Freeform 118"/>
            <p:cNvSpPr/>
            <p:nvPr/>
          </p:nvSpPr>
          <p:spPr>
            <a:xfrm>
              <a:off x="540000" y="4763880"/>
              <a:ext cx="6271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52</a:t>
              </a:r>
            </a:p>
          </p:txBody>
        </p:sp>
        <p:sp>
          <p:nvSpPr>
            <p:cNvPr id="120" name="Freeform 119"/>
            <p:cNvSpPr/>
            <p:nvPr/>
          </p:nvSpPr>
          <p:spPr>
            <a:xfrm>
              <a:off x="540000" y="4458960"/>
              <a:ext cx="6271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51</a:t>
              </a:r>
            </a:p>
          </p:txBody>
        </p:sp>
        <p:sp>
          <p:nvSpPr>
            <p:cNvPr id="121" name="Freeform 120"/>
            <p:cNvSpPr/>
            <p:nvPr/>
          </p:nvSpPr>
          <p:spPr>
            <a:xfrm>
              <a:off x="540000" y="3849480"/>
              <a:ext cx="6271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2</a:t>
              </a:r>
            </a:p>
          </p:txBody>
        </p:sp>
        <p:sp>
          <p:nvSpPr>
            <p:cNvPr id="122" name="Freeform 121"/>
            <p:cNvSpPr/>
            <p:nvPr/>
          </p:nvSpPr>
          <p:spPr>
            <a:xfrm>
              <a:off x="540000" y="3544560"/>
              <a:ext cx="6271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1</a:t>
              </a:r>
            </a:p>
          </p:txBody>
        </p:sp>
        <p:sp>
          <p:nvSpPr>
            <p:cNvPr id="123" name="Freeform 122"/>
            <p:cNvSpPr/>
            <p:nvPr/>
          </p:nvSpPr>
          <p:spPr>
            <a:xfrm>
              <a:off x="540000" y="3240000"/>
              <a:ext cx="6271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24" name="Freeform 123"/>
            <p:cNvSpPr/>
            <p:nvPr/>
          </p:nvSpPr>
          <p:spPr>
            <a:xfrm>
              <a:off x="6496199" y="5373360"/>
              <a:ext cx="151127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Iris virginica</a:t>
              </a:r>
            </a:p>
          </p:txBody>
        </p:sp>
        <p:sp>
          <p:nvSpPr>
            <p:cNvPr id="125" name="Freeform 124"/>
            <p:cNvSpPr/>
            <p:nvPr/>
          </p:nvSpPr>
          <p:spPr>
            <a:xfrm>
              <a:off x="5251680" y="5373360"/>
              <a:ext cx="1244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2.5</a:t>
              </a:r>
            </a:p>
          </p:txBody>
        </p:sp>
        <p:sp>
          <p:nvSpPr>
            <p:cNvPr id="126" name="Freeform 125"/>
            <p:cNvSpPr/>
            <p:nvPr/>
          </p:nvSpPr>
          <p:spPr>
            <a:xfrm>
              <a:off x="3918240" y="5373360"/>
              <a:ext cx="133344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6.0</a:t>
              </a:r>
            </a:p>
          </p:txBody>
        </p:sp>
        <p:sp>
          <p:nvSpPr>
            <p:cNvPr id="127" name="Freeform 126"/>
            <p:cNvSpPr/>
            <p:nvPr/>
          </p:nvSpPr>
          <p:spPr>
            <a:xfrm>
              <a:off x="2584440" y="5373360"/>
              <a:ext cx="133380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3.3</a:t>
              </a:r>
            </a:p>
          </p:txBody>
        </p:sp>
        <p:sp>
          <p:nvSpPr>
            <p:cNvPr id="128" name="Freeform 127"/>
            <p:cNvSpPr/>
            <p:nvPr/>
          </p:nvSpPr>
          <p:spPr>
            <a:xfrm>
              <a:off x="1167120" y="5373360"/>
              <a:ext cx="1417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6.3</a:t>
              </a:r>
            </a:p>
          </p:txBody>
        </p:sp>
        <p:sp>
          <p:nvSpPr>
            <p:cNvPr id="129" name="Freeform 128"/>
            <p:cNvSpPr/>
            <p:nvPr/>
          </p:nvSpPr>
          <p:spPr>
            <a:xfrm>
              <a:off x="6496199" y="4763880"/>
              <a:ext cx="151127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Iris versicolor</a:t>
              </a:r>
            </a:p>
          </p:txBody>
        </p:sp>
        <p:sp>
          <p:nvSpPr>
            <p:cNvPr id="130" name="Freeform 129"/>
            <p:cNvSpPr/>
            <p:nvPr/>
          </p:nvSpPr>
          <p:spPr>
            <a:xfrm>
              <a:off x="5251680" y="4763880"/>
              <a:ext cx="1244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dirty="0" smtClean="0">
                  <a:ln>
                    <a:noFill/>
                  </a:ln>
                  <a:solidFill>
                    <a:srgbClr val="008000"/>
                  </a:solidFill>
                  <a:latin typeface="Tahoma" pitchFamily="18"/>
                  <a:ea typeface="Gothic" pitchFamily="2"/>
                  <a:cs typeface="Lucidasans" pitchFamily="2"/>
                </a:rPr>
                <a:t>1.5</a:t>
              </a:r>
              <a:endParaRPr lang="en-US" sz="1400" b="1" i="0" u="none" strike="noStrike" baseline="0" dirty="0">
                <a:ln>
                  <a:noFill/>
                </a:ln>
                <a:solidFill>
                  <a:srgbClr val="008000"/>
                </a:solidFill>
                <a:latin typeface="Tahoma" pitchFamily="18"/>
                <a:ea typeface="Gothic" pitchFamily="2"/>
                <a:cs typeface="Lucidasans" pitchFamily="2"/>
              </a:endParaRPr>
            </a:p>
          </p:txBody>
        </p:sp>
        <p:sp>
          <p:nvSpPr>
            <p:cNvPr id="131" name="Freeform 130"/>
            <p:cNvSpPr/>
            <p:nvPr/>
          </p:nvSpPr>
          <p:spPr>
            <a:xfrm>
              <a:off x="3918240" y="4763880"/>
              <a:ext cx="133344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4.5</a:t>
              </a:r>
            </a:p>
          </p:txBody>
        </p:sp>
        <p:sp>
          <p:nvSpPr>
            <p:cNvPr id="132" name="Freeform 131"/>
            <p:cNvSpPr/>
            <p:nvPr/>
          </p:nvSpPr>
          <p:spPr>
            <a:xfrm>
              <a:off x="2584440" y="4763880"/>
              <a:ext cx="133380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3.2</a:t>
              </a:r>
            </a:p>
          </p:txBody>
        </p:sp>
        <p:sp>
          <p:nvSpPr>
            <p:cNvPr id="133" name="Freeform 132"/>
            <p:cNvSpPr/>
            <p:nvPr/>
          </p:nvSpPr>
          <p:spPr>
            <a:xfrm>
              <a:off x="1167120" y="4763880"/>
              <a:ext cx="1417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6.4</a:t>
              </a:r>
            </a:p>
          </p:txBody>
        </p:sp>
        <p:sp>
          <p:nvSpPr>
            <p:cNvPr id="134" name="Freeform 133"/>
            <p:cNvSpPr/>
            <p:nvPr/>
          </p:nvSpPr>
          <p:spPr>
            <a:xfrm>
              <a:off x="6496199" y="4458960"/>
              <a:ext cx="151127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dirty="0">
                  <a:ln>
                    <a:noFill/>
                  </a:ln>
                  <a:solidFill>
                    <a:srgbClr val="008000"/>
                  </a:solidFill>
                  <a:latin typeface="Utopia" pitchFamily="18"/>
                  <a:ea typeface="Gothic" pitchFamily="2"/>
                  <a:cs typeface="Lucidasans" pitchFamily="2"/>
                </a:rPr>
                <a:t>Iris versicolor</a:t>
              </a:r>
            </a:p>
          </p:txBody>
        </p:sp>
        <p:sp>
          <p:nvSpPr>
            <p:cNvPr id="135" name="Freeform 134"/>
            <p:cNvSpPr/>
            <p:nvPr/>
          </p:nvSpPr>
          <p:spPr>
            <a:xfrm>
              <a:off x="5251680" y="4458960"/>
              <a:ext cx="1244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1.4</a:t>
              </a:r>
            </a:p>
          </p:txBody>
        </p:sp>
        <p:sp>
          <p:nvSpPr>
            <p:cNvPr id="136" name="Freeform 135"/>
            <p:cNvSpPr/>
            <p:nvPr/>
          </p:nvSpPr>
          <p:spPr>
            <a:xfrm>
              <a:off x="3918240" y="4458960"/>
              <a:ext cx="133344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4.7</a:t>
              </a:r>
            </a:p>
          </p:txBody>
        </p:sp>
        <p:sp>
          <p:nvSpPr>
            <p:cNvPr id="137" name="Freeform 136"/>
            <p:cNvSpPr/>
            <p:nvPr/>
          </p:nvSpPr>
          <p:spPr>
            <a:xfrm>
              <a:off x="2584440" y="4458960"/>
              <a:ext cx="133380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3.2</a:t>
              </a:r>
            </a:p>
          </p:txBody>
        </p:sp>
        <p:sp>
          <p:nvSpPr>
            <p:cNvPr id="138" name="Freeform 137"/>
            <p:cNvSpPr/>
            <p:nvPr/>
          </p:nvSpPr>
          <p:spPr>
            <a:xfrm>
              <a:off x="1167120" y="4458960"/>
              <a:ext cx="1417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7.0</a:t>
              </a:r>
            </a:p>
          </p:txBody>
        </p:sp>
        <p:sp>
          <p:nvSpPr>
            <p:cNvPr id="139" name="Freeform 138"/>
            <p:cNvSpPr/>
            <p:nvPr/>
          </p:nvSpPr>
          <p:spPr>
            <a:xfrm>
              <a:off x="6496199" y="3849480"/>
              <a:ext cx="151127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Iris setosa</a:t>
              </a:r>
            </a:p>
          </p:txBody>
        </p:sp>
        <p:sp>
          <p:nvSpPr>
            <p:cNvPr id="140" name="Freeform 139"/>
            <p:cNvSpPr/>
            <p:nvPr/>
          </p:nvSpPr>
          <p:spPr>
            <a:xfrm>
              <a:off x="5251680" y="3849480"/>
              <a:ext cx="1244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0.2</a:t>
              </a:r>
            </a:p>
          </p:txBody>
        </p:sp>
        <p:sp>
          <p:nvSpPr>
            <p:cNvPr id="141" name="Freeform 140"/>
            <p:cNvSpPr/>
            <p:nvPr/>
          </p:nvSpPr>
          <p:spPr>
            <a:xfrm>
              <a:off x="3918240" y="3849480"/>
              <a:ext cx="133344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1.4</a:t>
              </a:r>
            </a:p>
          </p:txBody>
        </p:sp>
        <p:sp>
          <p:nvSpPr>
            <p:cNvPr id="142" name="Freeform 141"/>
            <p:cNvSpPr/>
            <p:nvPr/>
          </p:nvSpPr>
          <p:spPr>
            <a:xfrm>
              <a:off x="2584440" y="3849480"/>
              <a:ext cx="133380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3.0</a:t>
              </a:r>
            </a:p>
          </p:txBody>
        </p:sp>
        <p:sp>
          <p:nvSpPr>
            <p:cNvPr id="143" name="Freeform 142"/>
            <p:cNvSpPr/>
            <p:nvPr/>
          </p:nvSpPr>
          <p:spPr>
            <a:xfrm>
              <a:off x="1167120" y="3849480"/>
              <a:ext cx="1417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4.9</a:t>
              </a:r>
            </a:p>
          </p:txBody>
        </p:sp>
        <p:sp>
          <p:nvSpPr>
            <p:cNvPr id="144" name="Freeform 143"/>
            <p:cNvSpPr/>
            <p:nvPr/>
          </p:nvSpPr>
          <p:spPr>
            <a:xfrm>
              <a:off x="6496199" y="3544560"/>
              <a:ext cx="1511279"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Iris setosa</a:t>
              </a:r>
            </a:p>
          </p:txBody>
        </p:sp>
        <p:sp>
          <p:nvSpPr>
            <p:cNvPr id="145" name="Freeform 144"/>
            <p:cNvSpPr/>
            <p:nvPr/>
          </p:nvSpPr>
          <p:spPr>
            <a:xfrm>
              <a:off x="5251680" y="3544560"/>
              <a:ext cx="12445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0.2</a:t>
              </a:r>
            </a:p>
          </p:txBody>
        </p:sp>
        <p:sp>
          <p:nvSpPr>
            <p:cNvPr id="146" name="Freeform 145"/>
            <p:cNvSpPr/>
            <p:nvPr/>
          </p:nvSpPr>
          <p:spPr>
            <a:xfrm>
              <a:off x="3918240" y="3544560"/>
              <a:ext cx="133344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1.4</a:t>
              </a:r>
            </a:p>
          </p:txBody>
        </p:sp>
        <p:sp>
          <p:nvSpPr>
            <p:cNvPr id="147" name="Freeform 146"/>
            <p:cNvSpPr/>
            <p:nvPr/>
          </p:nvSpPr>
          <p:spPr>
            <a:xfrm>
              <a:off x="2584440" y="3544560"/>
              <a:ext cx="133380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3.5</a:t>
              </a:r>
            </a:p>
          </p:txBody>
        </p:sp>
        <p:sp>
          <p:nvSpPr>
            <p:cNvPr id="148" name="Freeform 147"/>
            <p:cNvSpPr/>
            <p:nvPr/>
          </p:nvSpPr>
          <p:spPr>
            <a:xfrm>
              <a:off x="1167120" y="3544560"/>
              <a:ext cx="1417320" cy="30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Tahoma" pitchFamily="18"/>
                  <a:ea typeface="Gothic" pitchFamily="2"/>
                  <a:cs typeface="Lucidasans" pitchFamily="2"/>
                </a:rPr>
                <a:t>5.1</a:t>
              </a:r>
            </a:p>
          </p:txBody>
        </p:sp>
        <p:sp>
          <p:nvSpPr>
            <p:cNvPr id="149" name="Freeform 148"/>
            <p:cNvSpPr/>
            <p:nvPr/>
          </p:nvSpPr>
          <p:spPr>
            <a:xfrm>
              <a:off x="6496199" y="3240000"/>
              <a:ext cx="1511279"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Type</a:t>
              </a:r>
            </a:p>
          </p:txBody>
        </p:sp>
        <p:sp>
          <p:nvSpPr>
            <p:cNvPr id="150" name="Freeform 149"/>
            <p:cNvSpPr/>
            <p:nvPr/>
          </p:nvSpPr>
          <p:spPr>
            <a:xfrm>
              <a:off x="5251680" y="3240000"/>
              <a:ext cx="12445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Petal width</a:t>
              </a:r>
            </a:p>
          </p:txBody>
        </p:sp>
        <p:sp>
          <p:nvSpPr>
            <p:cNvPr id="151" name="Freeform 150"/>
            <p:cNvSpPr/>
            <p:nvPr/>
          </p:nvSpPr>
          <p:spPr>
            <a:xfrm>
              <a:off x="3918240" y="3240000"/>
              <a:ext cx="133344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Petal length</a:t>
              </a:r>
            </a:p>
          </p:txBody>
        </p:sp>
        <p:sp>
          <p:nvSpPr>
            <p:cNvPr id="152" name="Freeform 151"/>
            <p:cNvSpPr/>
            <p:nvPr/>
          </p:nvSpPr>
          <p:spPr>
            <a:xfrm>
              <a:off x="2584440" y="3240000"/>
              <a:ext cx="133380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Sepal width</a:t>
              </a:r>
            </a:p>
          </p:txBody>
        </p:sp>
        <p:sp>
          <p:nvSpPr>
            <p:cNvPr id="153" name="Freeform 152"/>
            <p:cNvSpPr/>
            <p:nvPr/>
          </p:nvSpPr>
          <p:spPr>
            <a:xfrm>
              <a:off x="1167120" y="3240000"/>
              <a:ext cx="1417320" cy="30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8000"/>
                  </a:solidFill>
                  <a:latin typeface="Utopia" pitchFamily="18"/>
                  <a:ea typeface="Gothic" pitchFamily="2"/>
                  <a:cs typeface="Lucidasans" pitchFamily="2"/>
                </a:rPr>
                <a:t>Sepal length</a:t>
              </a:r>
            </a:p>
          </p:txBody>
        </p:sp>
        <p:sp>
          <p:nvSpPr>
            <p:cNvPr id="154" name="Straight Connector 153"/>
            <p:cNvSpPr/>
            <p:nvPr/>
          </p:nvSpPr>
          <p:spPr>
            <a:xfrm>
              <a:off x="8007479" y="3240000"/>
              <a:ext cx="0" cy="3045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55" name="Straight Connector 154"/>
            <p:cNvSpPr/>
            <p:nvPr/>
          </p:nvSpPr>
          <p:spPr>
            <a:xfrm>
              <a:off x="8007479" y="354456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56" name="Straight Connector 155"/>
            <p:cNvSpPr/>
            <p:nvPr/>
          </p:nvSpPr>
          <p:spPr>
            <a:xfrm>
              <a:off x="8007479" y="3849480"/>
              <a:ext cx="0" cy="30491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57" name="Straight Connector 156"/>
            <p:cNvSpPr/>
            <p:nvPr/>
          </p:nvSpPr>
          <p:spPr>
            <a:xfrm>
              <a:off x="8007479" y="4154399"/>
              <a:ext cx="0" cy="304561"/>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58" name="Straight Connector 157"/>
            <p:cNvSpPr/>
            <p:nvPr/>
          </p:nvSpPr>
          <p:spPr>
            <a:xfrm>
              <a:off x="8007479" y="445896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59" name="Straight Connector 158"/>
            <p:cNvSpPr/>
            <p:nvPr/>
          </p:nvSpPr>
          <p:spPr>
            <a:xfrm>
              <a:off x="8007479" y="476388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0" name="Straight Connector 159"/>
            <p:cNvSpPr/>
            <p:nvPr/>
          </p:nvSpPr>
          <p:spPr>
            <a:xfrm>
              <a:off x="8007479" y="5068800"/>
              <a:ext cx="0" cy="3045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1" name="Straight Connector 160"/>
            <p:cNvSpPr/>
            <p:nvPr/>
          </p:nvSpPr>
          <p:spPr>
            <a:xfrm>
              <a:off x="8007479" y="537336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2" name="Straight Connector 161"/>
            <p:cNvSpPr/>
            <p:nvPr/>
          </p:nvSpPr>
          <p:spPr>
            <a:xfrm>
              <a:off x="8007479" y="567828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3" name="Straight Connector 162"/>
            <p:cNvSpPr/>
            <p:nvPr/>
          </p:nvSpPr>
          <p:spPr>
            <a:xfrm>
              <a:off x="8007479" y="5983200"/>
              <a:ext cx="0" cy="30455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4" name="Straight Connector 163"/>
            <p:cNvSpPr/>
            <p:nvPr/>
          </p:nvSpPr>
          <p:spPr>
            <a:xfrm>
              <a:off x="1167120" y="32400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5" name="Straight Connector 164"/>
            <p:cNvSpPr/>
            <p:nvPr/>
          </p:nvSpPr>
          <p:spPr>
            <a:xfrm>
              <a:off x="540000" y="3240000"/>
              <a:ext cx="62712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6" name="Straight Connector 165"/>
            <p:cNvSpPr/>
            <p:nvPr/>
          </p:nvSpPr>
          <p:spPr>
            <a:xfrm>
              <a:off x="540000" y="3240000"/>
              <a:ext cx="0" cy="3045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7" name="Straight Connector 166"/>
            <p:cNvSpPr/>
            <p:nvPr/>
          </p:nvSpPr>
          <p:spPr>
            <a:xfrm>
              <a:off x="1167120" y="6287759"/>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8" name="Straight Connector 167"/>
            <p:cNvSpPr/>
            <p:nvPr/>
          </p:nvSpPr>
          <p:spPr>
            <a:xfrm>
              <a:off x="540000" y="6287759"/>
              <a:ext cx="62712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69" name="Straight Connector 168"/>
            <p:cNvSpPr/>
            <p:nvPr/>
          </p:nvSpPr>
          <p:spPr>
            <a:xfrm>
              <a:off x="540000" y="354456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0" name="Straight Connector 169"/>
            <p:cNvSpPr/>
            <p:nvPr/>
          </p:nvSpPr>
          <p:spPr>
            <a:xfrm>
              <a:off x="540000" y="3849480"/>
              <a:ext cx="0" cy="30491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1" name="Straight Connector 170"/>
            <p:cNvSpPr/>
            <p:nvPr/>
          </p:nvSpPr>
          <p:spPr>
            <a:xfrm>
              <a:off x="540000" y="4154399"/>
              <a:ext cx="0" cy="304561"/>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2" name="Straight Connector 171"/>
            <p:cNvSpPr/>
            <p:nvPr/>
          </p:nvSpPr>
          <p:spPr>
            <a:xfrm>
              <a:off x="540000" y="445896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3" name="Straight Connector 172"/>
            <p:cNvSpPr/>
            <p:nvPr/>
          </p:nvSpPr>
          <p:spPr>
            <a:xfrm>
              <a:off x="540000" y="476388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4" name="Straight Connector 173"/>
            <p:cNvSpPr/>
            <p:nvPr/>
          </p:nvSpPr>
          <p:spPr>
            <a:xfrm>
              <a:off x="540000" y="5068800"/>
              <a:ext cx="0" cy="3045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5" name="Straight Connector 174"/>
            <p:cNvSpPr/>
            <p:nvPr/>
          </p:nvSpPr>
          <p:spPr>
            <a:xfrm>
              <a:off x="540000" y="537336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6" name="Straight Connector 175"/>
            <p:cNvSpPr/>
            <p:nvPr/>
          </p:nvSpPr>
          <p:spPr>
            <a:xfrm>
              <a:off x="540000" y="5678280"/>
              <a:ext cx="0" cy="30492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7" name="Straight Connector 176"/>
            <p:cNvSpPr/>
            <p:nvPr/>
          </p:nvSpPr>
          <p:spPr>
            <a:xfrm>
              <a:off x="540000" y="5983200"/>
              <a:ext cx="0" cy="304559"/>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78" name="Straight Connector 177"/>
            <p:cNvSpPr/>
            <p:nvPr/>
          </p:nvSpPr>
          <p:spPr>
            <a:xfrm>
              <a:off x="1167120" y="354456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grpSp>
        <p:nvGrpSpPr>
          <p:cNvPr id="179" name="Group 178"/>
          <p:cNvGrpSpPr/>
          <p:nvPr/>
        </p:nvGrpSpPr>
        <p:grpSpPr>
          <a:xfrm>
            <a:off x="6660232" y="3252011"/>
            <a:ext cx="1447919" cy="2743200"/>
            <a:chOff x="6480000" y="3556800"/>
            <a:chExt cx="1447919" cy="2743200"/>
          </a:xfrm>
        </p:grpSpPr>
        <p:sp>
          <p:nvSpPr>
            <p:cNvPr id="180" name="Straight Connector 179"/>
            <p:cNvSpPr/>
            <p:nvPr/>
          </p:nvSpPr>
          <p:spPr>
            <a:xfrm>
              <a:off x="6480360" y="3556800"/>
              <a:ext cx="1447559" cy="2743200"/>
            </a:xfrm>
            <a:prstGeom prst="line">
              <a:avLst/>
            </a:prstGeom>
            <a:noFill/>
            <a:ln w="76320">
              <a:solidFill>
                <a:srgbClr val="FF0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181" name="Straight Connector 180"/>
            <p:cNvSpPr/>
            <p:nvPr/>
          </p:nvSpPr>
          <p:spPr>
            <a:xfrm flipH="1">
              <a:off x="6480000" y="3556800"/>
              <a:ext cx="1447560" cy="2743200"/>
            </a:xfrm>
            <a:prstGeom prst="line">
              <a:avLst/>
            </a:prstGeom>
            <a:noFill/>
            <a:ln w="76320">
              <a:solidFill>
                <a:srgbClr val="FF0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3683355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GB" dirty="0"/>
              <a:t>4</a:t>
            </a:r>
            <a:r>
              <a:rPr lang="en-GB" dirty="0" smtClean="0"/>
              <a:t>. Numeric prediction</a:t>
            </a:r>
            <a:endParaRPr lang="en-GB" dirty="0"/>
          </a:p>
        </p:txBody>
      </p:sp>
      <p:sp>
        <p:nvSpPr>
          <p:cNvPr id="3" name="Content Placeholder 2"/>
          <p:cNvSpPr>
            <a:spLocks noGrp="1"/>
          </p:cNvSpPr>
          <p:nvPr>
            <p:ph idx="1"/>
          </p:nvPr>
        </p:nvSpPr>
        <p:spPr>
          <a:xfrm>
            <a:off x="457200" y="928756"/>
            <a:ext cx="8229600" cy="4525963"/>
          </a:xfrm>
        </p:spPr>
        <p:txBody>
          <a:bodyPr>
            <a:normAutofit/>
          </a:bodyPr>
          <a:lstStyle/>
          <a:p>
            <a:r>
              <a:rPr lang="en-GB" sz="2400" dirty="0"/>
              <a:t>Variant of classification learning where the “class” is numeric (also called “regression”)</a:t>
            </a:r>
          </a:p>
          <a:p>
            <a:r>
              <a:rPr lang="en-GB" sz="2400" dirty="0"/>
              <a:t>Learning is </a:t>
            </a:r>
            <a:r>
              <a:rPr lang="en-GB" sz="2400" i="1" dirty="0"/>
              <a:t>supervised</a:t>
            </a:r>
          </a:p>
          <a:p>
            <a:pPr lvl="1"/>
            <a:r>
              <a:rPr lang="en-GB" sz="2000" dirty="0"/>
              <a:t>Scheme is </a:t>
            </a:r>
            <a:r>
              <a:rPr lang="en-GB" sz="2000" dirty="0" smtClean="0"/>
              <a:t>provided </a:t>
            </a:r>
            <a:r>
              <a:rPr lang="en-GB" sz="2000" dirty="0"/>
              <a:t>with </a:t>
            </a:r>
            <a:r>
              <a:rPr lang="en-GB" sz="2000" dirty="0" smtClean="0"/>
              <a:t>a target </a:t>
            </a:r>
            <a:r>
              <a:rPr lang="en-GB" sz="2000" dirty="0"/>
              <a:t>value</a:t>
            </a:r>
          </a:p>
          <a:p>
            <a:pPr lvl="1"/>
            <a:r>
              <a:rPr lang="en-GB" sz="2000" dirty="0"/>
              <a:t>Measure success on test </a:t>
            </a:r>
            <a:r>
              <a:rPr lang="en-GB" sz="2000" dirty="0" smtClean="0"/>
              <a:t>data</a:t>
            </a:r>
          </a:p>
          <a:p>
            <a:r>
              <a:rPr lang="en-GB" sz="2400" dirty="0" smtClean="0"/>
              <a:t>We often want the prediction and the structure</a:t>
            </a:r>
          </a:p>
          <a:p>
            <a:pPr lvl="1"/>
            <a:r>
              <a:rPr lang="en-GB" sz="2000" dirty="0" smtClean="0"/>
              <a:t>Identify important attributes, how big is the effect of changing them</a:t>
            </a:r>
          </a:p>
          <a:p>
            <a:pPr lvl="1"/>
            <a:r>
              <a:rPr lang="en-GB" sz="2000" dirty="0" smtClean="0"/>
              <a:t>These are the attributes we want to control</a:t>
            </a:r>
            <a:endParaRPr lang="en-GB" sz="2000" dirty="0"/>
          </a:p>
          <a:p>
            <a:endParaRPr lang="en-GB" sz="2800"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8</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grpSp>
        <p:nvGrpSpPr>
          <p:cNvPr id="182" name="Group 181"/>
          <p:cNvGrpSpPr/>
          <p:nvPr/>
        </p:nvGrpSpPr>
        <p:grpSpPr>
          <a:xfrm>
            <a:off x="915647" y="4275275"/>
            <a:ext cx="7620120" cy="2009520"/>
            <a:chOff x="900000" y="3780000"/>
            <a:chExt cx="7620120" cy="2009520"/>
          </a:xfrm>
        </p:grpSpPr>
        <p:sp>
          <p:nvSpPr>
            <p:cNvPr id="183" name="Freeform 182"/>
            <p:cNvSpPr/>
            <p:nvPr/>
          </p:nvSpPr>
          <p:spPr>
            <a:xfrm>
              <a:off x="6995880" y="545472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84" name="Freeform 183"/>
            <p:cNvSpPr/>
            <p:nvPr/>
          </p:nvSpPr>
          <p:spPr>
            <a:xfrm>
              <a:off x="5548320" y="5454720"/>
              <a:ext cx="144756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85" name="Freeform 184"/>
            <p:cNvSpPr/>
            <p:nvPr/>
          </p:nvSpPr>
          <p:spPr>
            <a:xfrm>
              <a:off x="3948120" y="5454720"/>
              <a:ext cx="16002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86" name="Freeform 185"/>
            <p:cNvSpPr/>
            <p:nvPr/>
          </p:nvSpPr>
          <p:spPr>
            <a:xfrm>
              <a:off x="2423880" y="545472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87" name="Freeform 186"/>
            <p:cNvSpPr/>
            <p:nvPr/>
          </p:nvSpPr>
          <p:spPr>
            <a:xfrm>
              <a:off x="900000" y="54547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88" name="Freeform 187"/>
            <p:cNvSpPr/>
            <p:nvPr/>
          </p:nvSpPr>
          <p:spPr>
            <a:xfrm>
              <a:off x="6995880" y="5119559"/>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FF3300"/>
                  </a:solidFill>
                  <a:latin typeface="Tahoma" pitchFamily="18"/>
                  <a:ea typeface="Gothic" pitchFamily="2"/>
                  <a:cs typeface="Lucidasans" pitchFamily="2"/>
                </a:rPr>
                <a:t>40</a:t>
              </a:r>
            </a:p>
          </p:txBody>
        </p:sp>
        <p:sp>
          <p:nvSpPr>
            <p:cNvPr id="189" name="Freeform 188"/>
            <p:cNvSpPr/>
            <p:nvPr/>
          </p:nvSpPr>
          <p:spPr>
            <a:xfrm>
              <a:off x="5548320" y="5119559"/>
              <a:ext cx="144756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190" name="Freeform 189"/>
            <p:cNvSpPr/>
            <p:nvPr/>
          </p:nvSpPr>
          <p:spPr>
            <a:xfrm>
              <a:off x="3948120" y="5119559"/>
              <a:ext cx="16002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Normal</a:t>
              </a:r>
            </a:p>
          </p:txBody>
        </p:sp>
        <p:sp>
          <p:nvSpPr>
            <p:cNvPr id="191" name="Freeform 190"/>
            <p:cNvSpPr/>
            <p:nvPr/>
          </p:nvSpPr>
          <p:spPr>
            <a:xfrm>
              <a:off x="2423880" y="5119559"/>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Mild</a:t>
              </a:r>
            </a:p>
          </p:txBody>
        </p:sp>
        <p:sp>
          <p:nvSpPr>
            <p:cNvPr id="192" name="Freeform 191"/>
            <p:cNvSpPr/>
            <p:nvPr/>
          </p:nvSpPr>
          <p:spPr>
            <a:xfrm>
              <a:off x="900000" y="511955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Rainy</a:t>
              </a:r>
            </a:p>
          </p:txBody>
        </p:sp>
        <p:sp>
          <p:nvSpPr>
            <p:cNvPr id="193" name="Freeform 192"/>
            <p:cNvSpPr/>
            <p:nvPr/>
          </p:nvSpPr>
          <p:spPr>
            <a:xfrm>
              <a:off x="6995880" y="4784759"/>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FF3300"/>
                  </a:solidFill>
                  <a:latin typeface="Tahoma" pitchFamily="18"/>
                  <a:ea typeface="Gothic" pitchFamily="2"/>
                  <a:cs typeface="Lucidasans" pitchFamily="2"/>
                </a:rPr>
                <a:t>55</a:t>
              </a:r>
            </a:p>
          </p:txBody>
        </p:sp>
        <p:sp>
          <p:nvSpPr>
            <p:cNvPr id="194" name="Freeform 193"/>
            <p:cNvSpPr/>
            <p:nvPr/>
          </p:nvSpPr>
          <p:spPr>
            <a:xfrm>
              <a:off x="5548320" y="4784759"/>
              <a:ext cx="144756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195" name="Freeform 194"/>
            <p:cNvSpPr/>
            <p:nvPr/>
          </p:nvSpPr>
          <p:spPr>
            <a:xfrm>
              <a:off x="3948120" y="4784759"/>
              <a:ext cx="16002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196" name="Freeform 195"/>
            <p:cNvSpPr/>
            <p:nvPr/>
          </p:nvSpPr>
          <p:spPr>
            <a:xfrm>
              <a:off x="2423880" y="4784759"/>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Hot  </a:t>
              </a:r>
            </a:p>
          </p:txBody>
        </p:sp>
        <p:sp>
          <p:nvSpPr>
            <p:cNvPr id="197" name="Freeform 196"/>
            <p:cNvSpPr/>
            <p:nvPr/>
          </p:nvSpPr>
          <p:spPr>
            <a:xfrm>
              <a:off x="900000" y="4784759"/>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Overcast</a:t>
              </a:r>
            </a:p>
          </p:txBody>
        </p:sp>
        <p:sp>
          <p:nvSpPr>
            <p:cNvPr id="198" name="Freeform 197"/>
            <p:cNvSpPr/>
            <p:nvPr/>
          </p:nvSpPr>
          <p:spPr>
            <a:xfrm>
              <a:off x="6995880" y="44499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FF3300"/>
                  </a:solidFill>
                  <a:latin typeface="Tahoma" pitchFamily="18"/>
                  <a:ea typeface="Gothic" pitchFamily="2"/>
                  <a:cs typeface="Lucidasans" pitchFamily="2"/>
                </a:rPr>
                <a:t>0</a:t>
              </a:r>
            </a:p>
          </p:txBody>
        </p:sp>
        <p:sp>
          <p:nvSpPr>
            <p:cNvPr id="199" name="Freeform 198"/>
            <p:cNvSpPr/>
            <p:nvPr/>
          </p:nvSpPr>
          <p:spPr>
            <a:xfrm>
              <a:off x="5548320" y="4449960"/>
              <a:ext cx="144756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True</a:t>
              </a:r>
            </a:p>
          </p:txBody>
        </p:sp>
        <p:sp>
          <p:nvSpPr>
            <p:cNvPr id="200" name="Freeform 199"/>
            <p:cNvSpPr/>
            <p:nvPr/>
          </p:nvSpPr>
          <p:spPr>
            <a:xfrm>
              <a:off x="3948120" y="4449960"/>
              <a:ext cx="16002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201" name="Freeform 200"/>
            <p:cNvSpPr/>
            <p:nvPr/>
          </p:nvSpPr>
          <p:spPr>
            <a:xfrm>
              <a:off x="2423880" y="44499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Hot</a:t>
              </a:r>
            </a:p>
          </p:txBody>
        </p:sp>
        <p:sp>
          <p:nvSpPr>
            <p:cNvPr id="202" name="Freeform 201"/>
            <p:cNvSpPr/>
            <p:nvPr/>
          </p:nvSpPr>
          <p:spPr>
            <a:xfrm>
              <a:off x="900000" y="4449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203" name="Freeform 202"/>
            <p:cNvSpPr/>
            <p:nvPr/>
          </p:nvSpPr>
          <p:spPr>
            <a:xfrm>
              <a:off x="6995880" y="411480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FF3300"/>
                  </a:solidFill>
                  <a:latin typeface="Tahoma" pitchFamily="18"/>
                  <a:ea typeface="Gothic" pitchFamily="2"/>
                  <a:cs typeface="Lucidasans" pitchFamily="2"/>
                </a:rPr>
                <a:t>5</a:t>
              </a:r>
            </a:p>
          </p:txBody>
        </p:sp>
        <p:sp>
          <p:nvSpPr>
            <p:cNvPr id="204" name="Freeform 203"/>
            <p:cNvSpPr/>
            <p:nvPr/>
          </p:nvSpPr>
          <p:spPr>
            <a:xfrm>
              <a:off x="5548320" y="4114800"/>
              <a:ext cx="144756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False</a:t>
              </a:r>
            </a:p>
          </p:txBody>
        </p:sp>
        <p:sp>
          <p:nvSpPr>
            <p:cNvPr id="205" name="Freeform 204"/>
            <p:cNvSpPr/>
            <p:nvPr/>
          </p:nvSpPr>
          <p:spPr>
            <a:xfrm>
              <a:off x="3948120" y="4114800"/>
              <a:ext cx="16002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High</a:t>
              </a:r>
            </a:p>
          </p:txBody>
        </p:sp>
        <p:sp>
          <p:nvSpPr>
            <p:cNvPr id="206" name="Freeform 205"/>
            <p:cNvSpPr/>
            <p:nvPr/>
          </p:nvSpPr>
          <p:spPr>
            <a:xfrm>
              <a:off x="2423880" y="411480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Hot</a:t>
              </a:r>
            </a:p>
          </p:txBody>
        </p:sp>
        <p:sp>
          <p:nvSpPr>
            <p:cNvPr id="207" name="Freeform 206"/>
            <p:cNvSpPr/>
            <p:nvPr/>
          </p:nvSpPr>
          <p:spPr>
            <a:xfrm>
              <a:off x="900000" y="41148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Sunny</a:t>
              </a:r>
            </a:p>
          </p:txBody>
        </p:sp>
        <p:sp>
          <p:nvSpPr>
            <p:cNvPr id="208" name="Freeform 207"/>
            <p:cNvSpPr/>
            <p:nvPr/>
          </p:nvSpPr>
          <p:spPr>
            <a:xfrm>
              <a:off x="6995880" y="378000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FF3300"/>
                  </a:solidFill>
                  <a:latin typeface="Tahoma" pitchFamily="18"/>
                  <a:ea typeface="Gothic" pitchFamily="2"/>
                  <a:cs typeface="Lucidasans" pitchFamily="2"/>
                </a:rPr>
                <a:t>Play-time</a:t>
              </a:r>
            </a:p>
          </p:txBody>
        </p:sp>
        <p:sp>
          <p:nvSpPr>
            <p:cNvPr id="209" name="Freeform 208"/>
            <p:cNvSpPr/>
            <p:nvPr/>
          </p:nvSpPr>
          <p:spPr>
            <a:xfrm>
              <a:off x="5548320" y="3780000"/>
              <a:ext cx="144756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Windy</a:t>
              </a:r>
            </a:p>
          </p:txBody>
        </p:sp>
        <p:sp>
          <p:nvSpPr>
            <p:cNvPr id="210" name="Freeform 209"/>
            <p:cNvSpPr/>
            <p:nvPr/>
          </p:nvSpPr>
          <p:spPr>
            <a:xfrm>
              <a:off x="3948120" y="3780000"/>
              <a:ext cx="16002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Humidity</a:t>
              </a:r>
            </a:p>
          </p:txBody>
        </p:sp>
        <p:sp>
          <p:nvSpPr>
            <p:cNvPr id="211" name="Freeform 210"/>
            <p:cNvSpPr/>
            <p:nvPr/>
          </p:nvSpPr>
          <p:spPr>
            <a:xfrm>
              <a:off x="2423880" y="378000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Temperature</a:t>
              </a:r>
            </a:p>
          </p:txBody>
        </p:sp>
        <p:sp>
          <p:nvSpPr>
            <p:cNvPr id="212" name="Freeform 211"/>
            <p:cNvSpPr/>
            <p:nvPr/>
          </p:nvSpPr>
          <p:spPr>
            <a:xfrm>
              <a:off x="900000" y="37800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Outlook</a:t>
              </a:r>
            </a:p>
          </p:txBody>
        </p:sp>
        <p:sp>
          <p:nvSpPr>
            <p:cNvPr id="213" name="Straight Connector 212"/>
            <p:cNvSpPr/>
            <p:nvPr/>
          </p:nvSpPr>
          <p:spPr>
            <a:xfrm>
              <a:off x="900000" y="5789519"/>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14" name="Straight Connector 213"/>
            <p:cNvSpPr/>
            <p:nvPr/>
          </p:nvSpPr>
          <p:spPr>
            <a:xfrm>
              <a:off x="900000" y="3780000"/>
              <a:ext cx="0" cy="2009519"/>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15" name="Straight Connector 214"/>
            <p:cNvSpPr/>
            <p:nvPr/>
          </p:nvSpPr>
          <p:spPr>
            <a:xfrm>
              <a:off x="8520120" y="3780000"/>
              <a:ext cx="0" cy="2009519"/>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16" name="Straight Connector 215"/>
            <p:cNvSpPr/>
            <p:nvPr/>
          </p:nvSpPr>
          <p:spPr>
            <a:xfrm>
              <a:off x="900000" y="4114800"/>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sp>
          <p:nvSpPr>
            <p:cNvPr id="217" name="Straight Connector 216"/>
            <p:cNvSpPr/>
            <p:nvPr/>
          </p:nvSpPr>
          <p:spPr>
            <a:xfrm>
              <a:off x="900000" y="3780000"/>
              <a:ext cx="76201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DCFF"/>
                </a:solidFill>
                <a:latin typeface="Utopia" pitchFamily="18"/>
                <a:ea typeface="Gothic" pitchFamily="2"/>
                <a:cs typeface="Lucidasans" pitchFamily="2"/>
              </a:endParaRPr>
            </a:p>
          </p:txBody>
        </p:sp>
      </p:grpSp>
    </p:spTree>
    <p:extLst>
      <p:ext uri="{BB962C8B-B14F-4D97-AF65-F5344CB8AC3E}">
        <p14:creationId xmlns:p14="http://schemas.microsoft.com/office/powerpoint/2010/main" val="1705024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that was Concepts…</a:t>
            </a:r>
            <a:endParaRPr lang="en-GB" dirty="0"/>
          </a:p>
        </p:txBody>
      </p:sp>
      <p:sp>
        <p:nvSpPr>
          <p:cNvPr id="3" name="Content Placeholder 2"/>
          <p:cNvSpPr>
            <a:spLocks noGrp="1"/>
          </p:cNvSpPr>
          <p:nvPr>
            <p:ph idx="1"/>
          </p:nvPr>
        </p:nvSpPr>
        <p:spPr/>
        <p:txBody>
          <a:bodyPr>
            <a:normAutofit/>
          </a:bodyPr>
          <a:lstStyle/>
          <a:p>
            <a:r>
              <a:rPr lang="en-GB" dirty="0" smtClean="0"/>
              <a:t>Now: Instances / examples</a:t>
            </a:r>
          </a:p>
          <a:p>
            <a:pPr marL="457200" lvl="1" indent="0">
              <a:buNone/>
            </a:pPr>
            <a:endParaRPr lang="en-GB" dirty="0"/>
          </a:p>
          <a:p>
            <a:pPr lvl="1"/>
            <a:endParaRPr lang="en-GB" dirty="0" smtClean="0"/>
          </a:p>
        </p:txBody>
      </p:sp>
      <p:sp>
        <p:nvSpPr>
          <p:cNvPr id="4" name="Footer Placeholder 3"/>
          <p:cNvSpPr>
            <a:spLocks noGrp="1"/>
          </p:cNvSpPr>
          <p:nvPr>
            <p:ph type="ftr" sz="quarter" idx="11"/>
          </p:nvPr>
        </p:nvSpPr>
        <p:spPr/>
        <p:txBody>
          <a:bodyPr/>
          <a:lstStyle/>
          <a:p>
            <a:r>
              <a:rPr lang="sv-SE" dirty="0" smtClean="0">
                <a:solidFill>
                  <a:prstClr val="black">
                    <a:tint val="75000"/>
                  </a:prstClr>
                </a:solidFill>
              </a:rPr>
              <a:t>F20DL Diana Bental &amp; Ekaterina Komendatskaya</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D682131-CC8D-4B15-97F7-5EF668F3F1F2}" type="slidenum">
              <a:rPr lang="en-GB" smtClean="0">
                <a:solidFill>
                  <a:prstClr val="black">
                    <a:tint val="75000"/>
                  </a:prstClr>
                </a:solidFill>
              </a:rPr>
              <a:pPr/>
              <a:t>9</a:t>
            </a:fld>
            <a:endParaRPr lang="en-GB" dirty="0">
              <a:solidFill>
                <a:prstClr val="black">
                  <a:tint val="75000"/>
                </a:prstClr>
              </a:solidFill>
            </a:endParaRPr>
          </a:p>
        </p:txBody>
      </p:sp>
      <p:sp>
        <p:nvSpPr>
          <p:cNvPr id="6" name="Date Placeholder 5"/>
          <p:cNvSpPr>
            <a:spLocks noGrp="1"/>
          </p:cNvSpPr>
          <p:nvPr>
            <p:ph type="dt" sz="half" idx="10"/>
          </p:nvPr>
        </p:nvSpPr>
        <p:spPr/>
        <p:txBody>
          <a:bodyPr/>
          <a:lstStyle/>
          <a:p>
            <a:fld id="{E83C2BC6-F985-4AA6-B47D-9EE3CDAE5746}" type="datetime1">
              <a:rPr lang="en-GB" smtClean="0">
                <a:solidFill>
                  <a:prstClr val="black">
                    <a:tint val="75000"/>
                  </a:prstClr>
                </a:solidFill>
              </a:rPr>
              <a:pPr/>
              <a:t>07/09/2018</a:t>
            </a:fld>
            <a:endParaRPr lang="en-GB">
              <a:solidFill>
                <a:prstClr val="black">
                  <a:tint val="75000"/>
                </a:prstClr>
              </a:solidFill>
            </a:endParaRPr>
          </a:p>
        </p:txBody>
      </p:sp>
    </p:spTree>
    <p:extLst>
      <p:ext uri="{BB962C8B-B14F-4D97-AF65-F5344CB8AC3E}">
        <p14:creationId xmlns:p14="http://schemas.microsoft.com/office/powerpoint/2010/main" val="2000002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4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3824</Words>
  <Application>Microsoft Office PowerPoint</Application>
  <PresentationFormat>On-screen Show (4:3)</PresentationFormat>
  <Paragraphs>852</Paragraphs>
  <Slides>33</Slides>
  <Notes>28</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33</vt:i4>
      </vt:variant>
    </vt:vector>
  </HeadingPairs>
  <TitlesOfParts>
    <vt:vector size="51" baseType="lpstr">
      <vt:lpstr>Arial</vt:lpstr>
      <vt:lpstr>Arial Black</vt:lpstr>
      <vt:lpstr>Bitstream Vera Sans</vt:lpstr>
      <vt:lpstr>Calibri</vt:lpstr>
      <vt:lpstr>Courier New</vt:lpstr>
      <vt:lpstr>Gothic</vt:lpstr>
      <vt:lpstr>Lucidasans</vt:lpstr>
      <vt:lpstr>StarSymbol</vt:lpstr>
      <vt:lpstr>Symbol</vt:lpstr>
      <vt:lpstr>Tahoma</vt:lpstr>
      <vt:lpstr>Times New Roman</vt:lpstr>
      <vt:lpstr>Utopia</vt:lpstr>
      <vt:lpstr>416</vt:lpstr>
      <vt:lpstr>1_Office Theme</vt:lpstr>
      <vt:lpstr>Office Theme</vt:lpstr>
      <vt:lpstr>2_Office Theme</vt:lpstr>
      <vt:lpstr>3_Office Theme</vt:lpstr>
      <vt:lpstr>4_Office Theme</vt:lpstr>
      <vt:lpstr>Lecture 3 Inputs: Concepts, Instances and Attributes F20DL Data Mining and Machine Learning</vt:lpstr>
      <vt:lpstr>PowerPoint Presentation</vt:lpstr>
      <vt:lpstr>Today’s lecture</vt:lpstr>
      <vt:lpstr>Concepts</vt:lpstr>
      <vt:lpstr>1. Classification learning</vt:lpstr>
      <vt:lpstr>2. Association learning</vt:lpstr>
      <vt:lpstr>3. Clustering</vt:lpstr>
      <vt:lpstr>4. Numeric prediction</vt:lpstr>
      <vt:lpstr>So that was Concepts…</vt:lpstr>
      <vt:lpstr>So that was Concepts…</vt:lpstr>
      <vt:lpstr>What’s in an instance?</vt:lpstr>
      <vt:lpstr>What’s in an instance?</vt:lpstr>
      <vt:lpstr>Relationships: A family tree</vt:lpstr>
      <vt:lpstr>Family tree represented as a table</vt:lpstr>
      <vt:lpstr>The “sister-of” relation</vt:lpstr>
      <vt:lpstr>The “sister-of” relation</vt:lpstr>
      <vt:lpstr>A full representation in one table</vt:lpstr>
      <vt:lpstr>Generating the flat file</vt:lpstr>
      <vt:lpstr>Generating the flat file</vt:lpstr>
      <vt:lpstr>Hard problem 1: The “ancestor-of” relation</vt:lpstr>
      <vt:lpstr>Hard problem 1: Recursion</vt:lpstr>
      <vt:lpstr>Hard problem 2: Multi-instance Examples</vt:lpstr>
      <vt:lpstr>So that was</vt:lpstr>
      <vt:lpstr>What’s in an attribute?</vt:lpstr>
      <vt:lpstr>That was…</vt:lpstr>
      <vt:lpstr>The ARFF format</vt:lpstr>
      <vt:lpstr>Attribute types</vt:lpstr>
      <vt:lpstr>Attribute types: Nominal vs ordinal</vt:lpstr>
      <vt:lpstr>Additional attribute types</vt:lpstr>
      <vt:lpstr>Relational attributes</vt:lpstr>
      <vt:lpstr>Multi-instance ARFF</vt:lpstr>
      <vt:lpstr>Sparse data in ARFF</vt:lpstr>
      <vt:lpstr>So that was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Eibe Frank</dc:creator>
  <cp:lastModifiedBy>Bental, Diana S</cp:lastModifiedBy>
  <cp:revision>78</cp:revision>
  <dcterms:created xsi:type="dcterms:W3CDTF">2006-02-23T09:53:17Z</dcterms:created>
  <dcterms:modified xsi:type="dcterms:W3CDTF">2018-09-07T16:29:23Z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