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65" r:id="rId4"/>
    <p:sldId id="266" r:id="rId5"/>
    <p:sldId id="268" r:id="rId6"/>
    <p:sldId id="270" r:id="rId7"/>
    <p:sldId id="271" r:id="rId8"/>
    <p:sldId id="309" r:id="rId9"/>
    <p:sldId id="267" r:id="rId10"/>
    <p:sldId id="273" r:id="rId11"/>
    <p:sldId id="272" r:id="rId12"/>
    <p:sldId id="274" r:id="rId13"/>
    <p:sldId id="275" r:id="rId14"/>
    <p:sldId id="276" r:id="rId15"/>
    <p:sldId id="277" r:id="rId16"/>
    <p:sldId id="278" r:id="rId17"/>
    <p:sldId id="279" r:id="rId18"/>
    <p:sldId id="310" r:id="rId19"/>
    <p:sldId id="301" r:id="rId20"/>
    <p:sldId id="284" r:id="rId21"/>
    <p:sldId id="285" r:id="rId22"/>
    <p:sldId id="286" r:id="rId23"/>
    <p:sldId id="287" r:id="rId24"/>
    <p:sldId id="288" r:id="rId25"/>
    <p:sldId id="304" r:id="rId26"/>
    <p:sldId id="289" r:id="rId27"/>
    <p:sldId id="290" r:id="rId28"/>
    <p:sldId id="298" r:id="rId29"/>
    <p:sldId id="300" r:id="rId30"/>
    <p:sldId id="292" r:id="rId31"/>
    <p:sldId id="297" r:id="rId32"/>
    <p:sldId id="299" r:id="rId33"/>
    <p:sldId id="295" r:id="rId34"/>
    <p:sldId id="296" r:id="rId35"/>
    <p:sldId id="307" r:id="rId36"/>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63275" autoAdjust="0"/>
  </p:normalViewPr>
  <p:slideViewPr>
    <p:cSldViewPr showGuides="1">
      <p:cViewPr varScale="1">
        <p:scale>
          <a:sx n="62" d="100"/>
          <a:sy n="62" d="100"/>
        </p:scale>
        <p:origin x="166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EBA2F209-1F52-4C24-B3BD-AE8A1AB0E0EE}" type="datetimeFigureOut">
              <a:rPr lang="en-GB" smtClean="0"/>
              <a:t>28/11/2018</a:t>
            </a:fld>
            <a:endParaRPr lang="en-GB"/>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928EEDE3-63EA-4689-A5E9-5765C8795514}" type="slidenum">
              <a:rPr lang="en-GB" smtClean="0"/>
              <a:t>‹#›</a:t>
            </a:fld>
            <a:endParaRPr lang="en-GB"/>
          </a:p>
        </p:txBody>
      </p:sp>
    </p:spTree>
    <p:extLst>
      <p:ext uri="{BB962C8B-B14F-4D97-AF65-F5344CB8AC3E}">
        <p14:creationId xmlns:p14="http://schemas.microsoft.com/office/powerpoint/2010/main" val="32766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a:t>
            </a:fld>
            <a:endParaRPr lang="en-GB"/>
          </a:p>
        </p:txBody>
      </p:sp>
    </p:spTree>
    <p:extLst>
      <p:ext uri="{BB962C8B-B14F-4D97-AF65-F5344CB8AC3E}">
        <p14:creationId xmlns:p14="http://schemas.microsoft.com/office/powerpoint/2010/main" val="3521208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10</a:t>
            </a:fld>
            <a:endParaRPr lang="en-GB"/>
          </a:p>
        </p:txBody>
      </p:sp>
    </p:spTree>
    <p:extLst>
      <p:ext uri="{BB962C8B-B14F-4D97-AF65-F5344CB8AC3E}">
        <p14:creationId xmlns:p14="http://schemas.microsoft.com/office/powerpoint/2010/main" val="131468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nearest neighbour</a:t>
            </a:r>
          </a:p>
          <a:p>
            <a:r>
              <a:rPr lang="en-GB" dirty="0" smtClean="0"/>
              <a:t>Ro</a:t>
            </a:r>
            <a:r>
              <a:rPr lang="en-GB" baseline="0" dirty="0" smtClean="0"/>
              <a:t>w 1</a:t>
            </a:r>
            <a:r>
              <a:rPr lang="en-GB" dirty="0" smtClean="0"/>
              <a:t>. (16-2)**2 + (22-3)**2 + (81-7)**2 + (75-6)**2</a:t>
            </a:r>
            <a:r>
              <a:rPr lang="en-GB" baseline="0" dirty="0" smtClean="0"/>
              <a:t> </a:t>
            </a:r>
            <a:r>
              <a:rPr lang="en-GB" dirty="0" smtClean="0"/>
              <a:t>+(10-1)**2 =~ 10 000</a:t>
            </a:r>
          </a:p>
          <a:p>
            <a:r>
              <a:rPr lang="en-GB" dirty="0" smtClean="0"/>
              <a:t>Row</a:t>
            </a:r>
            <a:r>
              <a:rPr lang="en-GB" baseline="0" dirty="0" smtClean="0"/>
              <a:t> 2. (12-2)**2 + (14-3)**2 + (44-7)**2 +(16-6)**2 + (12-1)**2 =~1 800</a:t>
            </a:r>
          </a:p>
          <a:p>
            <a:r>
              <a:rPr lang="en-GB" baseline="0" dirty="0" smtClean="0"/>
              <a:t>Row 3.  (4-2)**2  + (7-3)**2  + (20-7) **2 + (0-6)**2 +(2-1)**2 = 198</a:t>
            </a:r>
          </a:p>
          <a:p>
            <a:r>
              <a:rPr lang="en-GB" baseline="0" dirty="0" smtClean="0"/>
              <a:t>So prediction is SPORT – but is that right?</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11</a:t>
            </a:fld>
            <a:endParaRPr lang="en-GB"/>
          </a:p>
        </p:txBody>
      </p:sp>
    </p:spTree>
    <p:extLst>
      <p:ext uri="{BB962C8B-B14F-4D97-AF65-F5344CB8AC3E}">
        <p14:creationId xmlns:p14="http://schemas.microsoft.com/office/powerpoint/2010/main" val="221757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is closest</a:t>
            </a:r>
            <a:r>
              <a:rPr lang="en-GB" baseline="0" dirty="0" smtClean="0"/>
              <a:t> to 4, 3 to 7, 7 to 20, </a:t>
            </a:r>
            <a:r>
              <a:rPr lang="en-GB" baseline="0" dirty="0" err="1" smtClean="0"/>
              <a:t>etc</a:t>
            </a:r>
            <a:r>
              <a:rPr lang="en-GB" baseline="0" dirty="0" smtClean="0"/>
              <a:t> – so we predict 4</a:t>
            </a:r>
          </a:p>
          <a:p>
            <a:r>
              <a:rPr lang="en-GB" baseline="0" dirty="0" smtClean="0"/>
              <a:t>But if we look at the proportions, we talk a lot about sales and the sport one doesn’t mention sales at all.</a:t>
            </a:r>
          </a:p>
          <a:p>
            <a:r>
              <a:rPr lang="en-GB" baseline="0" dirty="0" smtClean="0"/>
              <a:t>The problem is probably that the first two articles are simply much longer than the second two, so every word occurs more often.</a:t>
            </a:r>
          </a:p>
          <a:p>
            <a:r>
              <a:rPr lang="en-GB" baseline="0" dirty="0" smtClean="0"/>
              <a:t>We need to look at the proportion of words.</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12</a:t>
            </a:fld>
            <a:endParaRPr lang="en-GB"/>
          </a:p>
        </p:txBody>
      </p:sp>
    </p:spTree>
    <p:extLst>
      <p:ext uri="{BB962C8B-B14F-4D97-AF65-F5344CB8AC3E}">
        <p14:creationId xmlns:p14="http://schemas.microsoft.com/office/powerpoint/2010/main" val="221757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28EEDE3-63EA-4689-A5E9-5765C8795514}" type="slidenum">
              <a:rPr lang="en-GB" smtClean="0"/>
              <a:t>13</a:t>
            </a:fld>
            <a:endParaRPr lang="en-GB"/>
          </a:p>
        </p:txBody>
      </p:sp>
    </p:spTree>
    <p:extLst>
      <p:ext uri="{BB962C8B-B14F-4D97-AF65-F5344CB8AC3E}">
        <p14:creationId xmlns:p14="http://schemas.microsoft.com/office/powerpoint/2010/main" val="221757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14</a:t>
            </a:fld>
            <a:endParaRPr lang="en-GB"/>
          </a:p>
        </p:txBody>
      </p:sp>
    </p:spTree>
    <p:extLst>
      <p:ext uri="{BB962C8B-B14F-4D97-AF65-F5344CB8AC3E}">
        <p14:creationId xmlns:p14="http://schemas.microsoft.com/office/powerpoint/2010/main" val="203053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Divide</a:t>
            </a:r>
            <a:r>
              <a:rPr lang="en-GB" baseline="0" dirty="0" smtClean="0"/>
              <a:t> by the total number of words in each row</a:t>
            </a:r>
          </a:p>
          <a:p>
            <a:r>
              <a:rPr lang="en-GB" baseline="0" dirty="0" smtClean="0"/>
              <a:t>Row 1 divide by 204</a:t>
            </a:r>
          </a:p>
          <a:p>
            <a:r>
              <a:rPr lang="en-GB" baseline="0" dirty="0" smtClean="0"/>
              <a:t>Row 2 divide by 98</a:t>
            </a:r>
          </a:p>
          <a:p>
            <a:r>
              <a:rPr lang="en-GB" baseline="0" dirty="0" smtClean="0"/>
              <a:t>Row 3 divide by 33</a:t>
            </a:r>
          </a:p>
          <a:p>
            <a:r>
              <a:rPr lang="en-GB" baseline="0" dirty="0" smtClean="0"/>
              <a:t>Row 4 divide by 19</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15</a:t>
            </a:fld>
            <a:endParaRPr lang="en-GB"/>
          </a:p>
        </p:txBody>
      </p:sp>
    </p:spTree>
    <p:extLst>
      <p:ext uri="{BB962C8B-B14F-4D97-AF65-F5344CB8AC3E}">
        <p14:creationId xmlns:p14="http://schemas.microsoft.com/office/powerpoint/2010/main" val="69891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Answer</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For record r and attribute a with value </a:t>
                </a:r>
                <a14:m>
                  <m:oMath xmlns:m="http://schemas.openxmlformats.org/officeDocument/2006/math">
                    <m:r>
                      <a:rPr lang="en-GB" sz="1200" i="1" kern="1200">
                        <a:solidFill>
                          <a:schemeClr val="tx1"/>
                        </a:solidFill>
                        <a:effectLst/>
                        <a:latin typeface="+mn-lt"/>
                        <a:ea typeface="+mn-ea"/>
                        <a:cs typeface="+mn-cs"/>
                      </a:rPr>
                      <m:t>𝑣</m:t>
                    </m:r>
                    <m:d>
                      <m:dPr>
                        <m:ctrlPr>
                          <a:rPr lang="en-GB" sz="1200" i="1" kern="1200">
                            <a:solidFill>
                              <a:schemeClr val="tx1"/>
                            </a:solidFill>
                            <a:effectLst/>
                            <a:latin typeface="+mn-lt"/>
                            <a:ea typeface="+mn-ea"/>
                            <a:cs typeface="+mn-cs"/>
                          </a:rPr>
                        </m:ctrlPr>
                      </m:dPr>
                      <m:e>
                        <m:r>
                          <a:rPr lang="en-GB" sz="1200" i="1" kern="1200">
                            <a:solidFill>
                              <a:schemeClr val="tx1"/>
                            </a:solidFill>
                            <a:effectLst/>
                            <a:latin typeface="+mn-lt"/>
                            <a:ea typeface="+mn-ea"/>
                            <a:cs typeface="+mn-cs"/>
                          </a:rPr>
                          <m:t>𝑟</m:t>
                        </m:r>
                        <m:r>
                          <a:rPr lang="en-GB" sz="1200" i="1" kern="1200">
                            <a:solidFill>
                              <a:schemeClr val="tx1"/>
                            </a:solidFill>
                            <a:effectLst/>
                            <a:latin typeface="+mn-lt"/>
                            <a:ea typeface="+mn-ea"/>
                            <a:cs typeface="+mn-cs"/>
                          </a:rPr>
                          <m:t>,</m:t>
                        </m:r>
                        <m:r>
                          <a:rPr lang="en-GB" sz="1200" i="1" kern="1200">
                            <a:solidFill>
                              <a:schemeClr val="tx1"/>
                            </a:solidFill>
                            <a:effectLst/>
                            <a:latin typeface="+mn-lt"/>
                            <a:ea typeface="+mn-ea"/>
                            <a:cs typeface="+mn-cs"/>
                          </a:rPr>
                          <m:t>𝑎</m:t>
                        </m:r>
                      </m:e>
                    </m:d>
                  </m:oMath>
                </a14:m>
                <a:r>
                  <a:rPr lang="en-GB" sz="1200" kern="1200" dirty="0">
                    <a:solidFill>
                      <a:schemeClr val="tx1"/>
                    </a:solidFill>
                    <a:effectLst/>
                    <a:latin typeface="+mn-lt"/>
                    <a:ea typeface="+mn-ea"/>
                    <a:cs typeface="+mn-cs"/>
                  </a:rPr>
                  <a:t> , where N is the number of attributes:</a:t>
                </a:r>
              </a:p>
              <a:p>
                <a:endParaRPr lang="en-GB" baseline="0" dirty="0" smtClean="0"/>
              </a:p>
              <a:p>
                <a:endParaRPr lang="en-GB" dirty="0" smtClean="0"/>
              </a:p>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𝑛𝑒𝑤</m:t>
                          </m:r>
                        </m:sub>
                      </m:sSub>
                      <m:d>
                        <m:dPr>
                          <m:ctrlPr>
                            <a:rPr lang="en-GB" i="1">
                              <a:latin typeface="Cambria Math" panose="02040503050406030204" pitchFamily="18" charset="0"/>
                            </a:rPr>
                          </m:ctrlPr>
                        </m:dPr>
                        <m:e>
                          <m:r>
                            <a:rPr lang="en-GB" i="1">
                              <a:latin typeface="Cambria Math" panose="02040503050406030204" pitchFamily="18" charset="0"/>
                            </a:rPr>
                            <m:t>𝑟</m:t>
                          </m:r>
                          <m:r>
                            <a:rPr lang="en-GB" i="1">
                              <a:latin typeface="Cambria Math" panose="02040503050406030204" pitchFamily="18" charset="0"/>
                            </a:rPr>
                            <m:t>,</m:t>
                          </m:r>
                          <m:r>
                            <a:rPr lang="en-GB" b="0" i="1" smtClean="0">
                              <a:latin typeface="Cambria Math" panose="02040503050406030204" pitchFamily="18" charset="0"/>
                            </a:rPr>
                            <m:t>𝑎</m:t>
                          </m:r>
                        </m:e>
                      </m:d>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𝑟</m:t>
                          </m:r>
                          <m:r>
                            <a:rPr lang="en-GB" i="1">
                              <a:latin typeface="Cambria Math" panose="02040503050406030204" pitchFamily="18" charset="0"/>
                            </a:rPr>
                            <m:t>, </m:t>
                          </m:r>
                          <m:r>
                            <a:rPr lang="en-GB" b="0" i="1" smtClean="0">
                              <a:latin typeface="Cambria Math" panose="02040503050406030204" pitchFamily="18" charset="0"/>
                            </a:rPr>
                            <m:t>𝑎</m:t>
                          </m:r>
                          <m:r>
                            <a:rPr lang="en-GB" i="1">
                              <a:latin typeface="Cambria Math" panose="02040503050406030204" pitchFamily="18" charset="0"/>
                            </a:rPr>
                            <m:t>)</m:t>
                          </m:r>
                        </m:num>
                        <m:den>
                          <m:nary>
                            <m:naryPr>
                              <m:chr m:val="∑"/>
                              <m:limLoc m:val="subSup"/>
                              <m:ctrlPr>
                                <a:rPr lang="en-GB" i="1">
                                  <a:latin typeface="Cambria Math" panose="02040503050406030204" pitchFamily="18" charset="0"/>
                                </a:rPr>
                              </m:ctrlPr>
                            </m:naryPr>
                            <m:sub>
                              <m: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𝑁</m:t>
                              </m:r>
                              <m:r>
                                <a:rPr lang="en-GB" i="1">
                                  <a:latin typeface="Cambria Math" panose="02040503050406030204" pitchFamily="18" charset="0"/>
                                </a:rPr>
                                <m:t>−1</m:t>
                              </m:r>
                            </m:sup>
                            <m:e>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𝑟</m:t>
                              </m:r>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m:t>
                              </m:r>
                            </m:e>
                          </m:nary>
                        </m:den>
                      </m:f>
                    </m:oMath>
                  </m:oMathPara>
                </a14:m>
                <a:endParaRPr lang="en-GB" baseline="0" dirty="0" smtClean="0"/>
              </a:p>
              <a:p>
                <a:endParaRPr lang="en-GB" baseline="0" dirty="0" smtClean="0"/>
              </a:p>
              <a:p>
                <a:r>
                  <a:rPr lang="en-GB" dirty="0" smtClean="0"/>
                  <a:t>NB: </a:t>
                </a:r>
                <a:r>
                  <a:rPr lang="en-GB" dirty="0" smtClean="0"/>
                  <a:t>Sum of the attributes in the row:</a:t>
                </a:r>
              </a:p>
              <a:p>
                <a:pPr marL="914400" lvl="2" indent="0">
                  <a:buNone/>
                </a:pPr>
                <a14:m>
                  <m:oMathPara xmlns:m="http://schemas.openxmlformats.org/officeDocument/2006/math">
                    <m:oMathParaPr>
                      <m:jc m:val="centerGroup"/>
                    </m:oMathParaPr>
                    <m:oMath xmlns:m="http://schemas.openxmlformats.org/officeDocument/2006/math">
                      <m:nary>
                        <m:naryPr>
                          <m:chr m:val="∑"/>
                          <m:limLoc m:val="subSup"/>
                          <m:ctrlPr>
                            <a:rPr lang="en-GB" i="1">
                              <a:latin typeface="Cambria Math" panose="02040503050406030204" pitchFamily="18" charset="0"/>
                            </a:rPr>
                          </m:ctrlPr>
                        </m:naryPr>
                        <m:sub>
                          <m: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𝑁</m:t>
                          </m:r>
                          <m:r>
                            <a:rPr lang="en-GB" i="1">
                              <a:latin typeface="Cambria Math" panose="02040503050406030204" pitchFamily="18" charset="0"/>
                            </a:rPr>
                            <m:t>−1</m:t>
                          </m:r>
                        </m:sup>
                        <m:e>
                          <m:r>
                            <a:rPr lang="en-GB" i="1">
                              <a:latin typeface="Cambria Math" panose="02040503050406030204" pitchFamily="18" charset="0"/>
                            </a:rPr>
                            <m:t>𝑣</m:t>
                          </m:r>
                          <m:r>
                            <a:rPr lang="en-GB" i="1">
                              <a:latin typeface="Cambria Math" panose="02040503050406030204" pitchFamily="18" charset="0"/>
                            </a:rPr>
                            <m:t>(</m:t>
                          </m:r>
                          <m:r>
                            <a:rPr lang="en-GB" i="1">
                              <a:latin typeface="Cambria Math" panose="02040503050406030204" pitchFamily="18" charset="0"/>
                            </a:rPr>
                            <m:t>𝑟</m:t>
                          </m:r>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m:t>
                          </m:r>
                        </m:e>
                      </m:nary>
                    </m:oMath>
                  </m:oMathPara>
                </a14:m>
                <a:endParaRPr lang="en-GB" dirty="0"/>
              </a:p>
              <a:p>
                <a:endParaRPr lang="en-GB" dirty="0"/>
              </a:p>
              <a:p>
                <a:endParaRPr lang="en-GB" dirty="0"/>
              </a:p>
            </p:txBody>
          </p:sp>
        </mc:Choice>
        <mc:Fallback xmlns="">
          <p:sp>
            <p:nvSpPr>
              <p:cNvPr id="3" name="Notes Placeholder 2"/>
              <p:cNvSpPr>
                <a:spLocks noGrp="1"/>
              </p:cNvSpPr>
              <p:nvPr>
                <p:ph type="body" idx="1"/>
              </p:nvPr>
            </p:nvSpPr>
            <p:spPr/>
            <p:txBody>
              <a:bodyPr/>
              <a:lstStyle/>
              <a:p>
                <a:r>
                  <a:rPr lang="en-GB" dirty="0" smtClean="0"/>
                  <a:t>Answer:</a:t>
                </a:r>
                <a:r>
                  <a:rPr lang="en-GB" baseline="0" dirty="0" smtClean="0"/>
                  <a:t> </a:t>
                </a:r>
                <a:r>
                  <a:rPr lang="en-GB" dirty="0" smtClean="0"/>
                  <a:t>For record r </a:t>
                </a:r>
                <a:r>
                  <a:rPr lang="en-GB" dirty="0" smtClean="0"/>
                  <a:t>and attribute </a:t>
                </a:r>
                <a:r>
                  <a:rPr lang="en-GB" dirty="0" smtClean="0"/>
                  <a:t>a</a:t>
                </a:r>
                <a:r>
                  <a:rPr lang="en-GB" baseline="0" dirty="0" smtClean="0"/>
                  <a:t> :</a:t>
                </a:r>
                <a:endParaRPr lang="en-GB" baseline="0" dirty="0" smtClean="0"/>
              </a:p>
              <a:p>
                <a:endParaRPr lang="en-GB" baseline="0" dirty="0" smtClean="0"/>
              </a:p>
              <a:p>
                <a:endParaRPr lang="en-GB" dirty="0" smtClean="0"/>
              </a:p>
              <a:p>
                <a:r>
                  <a:rPr lang="en-GB" i="0">
                    <a:latin typeface="Cambria Math" panose="02040503050406030204" pitchFamily="18" charset="0"/>
                  </a:rPr>
                  <a:t>𝑣_𝑛𝑒𝑤 (𝑟,</a:t>
                </a:r>
                <a:r>
                  <a:rPr lang="en-GB" b="0" i="0" smtClean="0">
                    <a:latin typeface="Cambria Math" panose="02040503050406030204" pitchFamily="18" charset="0"/>
                  </a:rPr>
                  <a:t>𝑎</a:t>
                </a:r>
                <a:r>
                  <a:rPr lang="en-GB" b="0" i="0">
                    <a:latin typeface="Cambria Math" panose="02040503050406030204" pitchFamily="18" charset="0"/>
                  </a:rPr>
                  <a:t>)</a:t>
                </a:r>
                <a:r>
                  <a:rPr lang="en-GB" i="0">
                    <a:latin typeface="Cambria Math" panose="02040503050406030204" pitchFamily="18" charset="0"/>
                  </a:rPr>
                  <a:t>=  (𝑣(𝑟, </a:t>
                </a:r>
                <a:r>
                  <a:rPr lang="en-GB" b="0" i="0" smtClean="0">
                    <a:latin typeface="Cambria Math" panose="02040503050406030204" pitchFamily="18" charset="0"/>
                  </a:rPr>
                  <a:t>𝑎</a:t>
                </a:r>
                <a:r>
                  <a:rPr lang="en-GB" i="0">
                    <a:latin typeface="Cambria Math" panose="02040503050406030204" pitchFamily="18" charset="0"/>
                  </a:rPr>
                  <a:t>))/(∑2_(𝑗=1)^(𝑁−1)▒〖𝑣(𝑟, 𝑗)〗)</a:t>
                </a:r>
                <a:endParaRPr lang="en-GB" baseline="0" dirty="0" smtClean="0"/>
              </a:p>
              <a:p>
                <a:endParaRPr lang="en-GB" baseline="0" dirty="0" smtClean="0"/>
              </a:p>
              <a:p>
                <a:r>
                  <a:rPr lang="en-GB" dirty="0" err="1" smtClean="0"/>
                  <a:t>Nb</a:t>
                </a:r>
                <a:r>
                  <a:rPr lang="en-GB" dirty="0" smtClean="0"/>
                  <a:t>: Sum of the attributes in the row:</a:t>
                </a:r>
              </a:p>
              <a:p>
                <a:pPr marL="914400" lvl="2" indent="0">
                  <a:buNone/>
                </a:pPr>
                <a:r>
                  <a:rPr lang="en-GB" i="0">
                    <a:latin typeface="Cambria Math" panose="02040503050406030204" pitchFamily="18" charset="0"/>
                  </a:rPr>
                  <a:t>∑2_(𝑗=1)^(𝑁−1)▒〖𝑣(𝑟, 𝑗)〗</a:t>
                </a:r>
                <a:endParaRPr lang="en-GB" dirty="0"/>
              </a:p>
              <a:p>
                <a:endParaRPr lang="en-GB" dirty="0"/>
              </a:p>
              <a:p>
                <a:endParaRPr lang="en-GB" dirty="0"/>
              </a:p>
            </p:txBody>
          </p:sp>
        </mc:Fallback>
      </mc:AlternateContent>
      <p:sp>
        <p:nvSpPr>
          <p:cNvPr id="4" name="Slide Number Placeholder 3"/>
          <p:cNvSpPr>
            <a:spLocks noGrp="1"/>
          </p:cNvSpPr>
          <p:nvPr>
            <p:ph type="sldNum" sz="quarter" idx="10"/>
          </p:nvPr>
        </p:nvSpPr>
        <p:spPr/>
        <p:txBody>
          <a:bodyPr/>
          <a:lstStyle/>
          <a:p>
            <a:fld id="{928EEDE3-63EA-4689-A5E9-5765C8795514}" type="slidenum">
              <a:rPr lang="en-GB" smtClean="0"/>
              <a:t>16</a:t>
            </a:fld>
            <a:endParaRPr lang="en-GB"/>
          </a:p>
        </p:txBody>
      </p:sp>
    </p:spTree>
    <p:extLst>
      <p:ext uri="{BB962C8B-B14F-4D97-AF65-F5344CB8AC3E}">
        <p14:creationId xmlns:p14="http://schemas.microsoft.com/office/powerpoint/2010/main" val="2612995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Instance normalisation</a:t>
            </a:r>
            <a:r>
              <a:rPr lang="en-GB" baseline="0" dirty="0" smtClean="0"/>
              <a:t> is done across each </a:t>
            </a:r>
            <a:r>
              <a:rPr lang="en-GB" b="1" baseline="0" dirty="0" smtClean="0"/>
              <a:t>row</a:t>
            </a:r>
            <a:r>
              <a:rPr lang="en-GB" baseline="0" dirty="0" smtClean="0"/>
              <a:t> (record/instance)</a:t>
            </a:r>
          </a:p>
          <a:p>
            <a:r>
              <a:rPr lang="en-GB" baseline="0" dirty="0" smtClean="0"/>
              <a:t>Previous example – all attributes were the same (numbers of words) and on the same scale</a:t>
            </a:r>
          </a:p>
          <a:p>
            <a:r>
              <a:rPr lang="en-GB" baseline="0" dirty="0" smtClean="0"/>
              <a:t>Min-max is done across </a:t>
            </a:r>
            <a:r>
              <a:rPr lang="en-GB" b="1" baseline="0" dirty="0" smtClean="0"/>
              <a:t>columns</a:t>
            </a:r>
            <a:r>
              <a:rPr lang="en-GB" baseline="0" dirty="0" smtClean="0"/>
              <a:t> (attributes)</a:t>
            </a:r>
          </a:p>
          <a:p>
            <a:r>
              <a:rPr lang="en-GB" baseline="0" dirty="0" smtClean="0"/>
              <a:t>Makes different attributes comparable</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17</a:t>
            </a:fld>
            <a:endParaRPr lang="en-GB"/>
          </a:p>
        </p:txBody>
      </p:sp>
    </p:spTree>
    <p:extLst>
      <p:ext uri="{BB962C8B-B14F-4D97-AF65-F5344CB8AC3E}">
        <p14:creationId xmlns:p14="http://schemas.microsoft.com/office/powerpoint/2010/main" val="391755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variation in </a:t>
            </a:r>
            <a:r>
              <a:rPr lang="en-GB" baseline="0" dirty="0" smtClean="0"/>
              <a:t>height (400 mm)  is much bigger than Strength (20) (or weight 30) Just because it’s measured in mm</a:t>
            </a:r>
          </a:p>
          <a:p>
            <a:r>
              <a:rPr lang="en-GB" baseline="0" dirty="0" smtClean="0"/>
              <a:t>So if we do the nearest neighbour  sums height will overwhelm the others and we’d probably expect a game score of 90 points like record 3</a:t>
            </a:r>
          </a:p>
          <a:p>
            <a:r>
              <a:rPr lang="en-GB" baseline="0" dirty="0" smtClean="0"/>
              <a:t>But is this right? </a:t>
            </a:r>
          </a:p>
          <a:p>
            <a:r>
              <a:rPr lang="en-GB" baseline="0" dirty="0" smtClean="0"/>
              <a:t>Some games – maybe… like basketball players.  But is this right? What if this is a rowing game?</a:t>
            </a:r>
          </a:p>
          <a:p>
            <a:r>
              <a:rPr lang="en-GB" dirty="0" smtClean="0"/>
              <a:t>Scales everything</a:t>
            </a:r>
          </a:p>
          <a:p>
            <a:r>
              <a:rPr lang="en-GB" dirty="0" smtClean="0"/>
              <a:t>The variation in </a:t>
            </a:r>
            <a:r>
              <a:rPr lang="en-GB" baseline="0" dirty="0" smtClean="0"/>
              <a:t>height (402mm)  is much bigger than Strength (20) (or weight 30) Just because it’s measured in mm</a:t>
            </a:r>
          </a:p>
          <a:p>
            <a:r>
              <a:rPr lang="en-GB" baseline="0" dirty="0" smtClean="0"/>
              <a:t>Min height is 1502, max is 1904, range is 402</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18</a:t>
            </a:fld>
            <a:endParaRPr lang="en-GB"/>
          </a:p>
        </p:txBody>
      </p:sp>
    </p:spTree>
    <p:extLst>
      <p:ext uri="{BB962C8B-B14F-4D97-AF65-F5344CB8AC3E}">
        <p14:creationId xmlns:p14="http://schemas.microsoft.com/office/powerpoint/2010/main" val="320217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Height: Range = max – min  = 1904-1502</a:t>
            </a:r>
            <a:r>
              <a:rPr lang="en-GB" baseline="0" dirty="0" smtClean="0"/>
              <a:t> = 402</a:t>
            </a:r>
          </a:p>
          <a:p>
            <a:r>
              <a:rPr lang="en-GB" baseline="0" dirty="0" smtClean="0"/>
              <a:t>Weight: Range  = max – min = 86-56 = 30</a:t>
            </a:r>
          </a:p>
          <a:p>
            <a:r>
              <a:rPr lang="en-GB" baseline="0" dirty="0" smtClean="0"/>
              <a:t>Strength : Range  = max – min = 112-92 = 20</a:t>
            </a:r>
          </a:p>
          <a:p>
            <a:endParaRPr lang="en-GB" baseline="0" dirty="0" smtClean="0"/>
          </a:p>
          <a:p>
            <a:r>
              <a:rPr lang="en-GB" baseline="0" dirty="0" smtClean="0"/>
              <a:t>For each entry: New value = (Value – min) / Range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First row: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Height 1856 – 1502 = 354 ; 354/402 = 0.88</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Weight 75-56 = 19 ; 19/30 = 0.63</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Strength  95-92 = 3 ;  3/20 = 0.15</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baseline="0" dirty="0" smtClean="0"/>
          </a:p>
          <a:p>
            <a:r>
              <a:rPr lang="en-GB" baseline="0" dirty="0" smtClean="0"/>
              <a:t>Suddenly we’re a lot closer to record 1 than record 3 (can do the sums for the other rows, and the Nearest Neighbour calculation)</a:t>
            </a:r>
          </a:p>
          <a:p>
            <a:endParaRPr lang="en-GB" baseline="0" dirty="0" smtClean="0"/>
          </a:p>
          <a:p>
            <a:r>
              <a:rPr lang="en-GB" baseline="0" dirty="0" smtClean="0"/>
              <a:t>Mention: Can also scale by mean and standard deviation – compute the mean and SD of the values; how many SD is each value from the mean? Z-normalisation, discussed in later lecture</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19</a:t>
            </a:fld>
            <a:endParaRPr lang="en-GB"/>
          </a:p>
        </p:txBody>
      </p:sp>
    </p:spTree>
    <p:extLst>
      <p:ext uri="{BB962C8B-B14F-4D97-AF65-F5344CB8AC3E}">
        <p14:creationId xmlns:p14="http://schemas.microsoft.com/office/powerpoint/2010/main" val="80965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a:t>
            </a:fld>
            <a:endParaRPr lang="en-GB"/>
          </a:p>
        </p:txBody>
      </p:sp>
    </p:spTree>
    <p:extLst>
      <p:ext uri="{BB962C8B-B14F-4D97-AF65-F5344CB8AC3E}">
        <p14:creationId xmlns:p14="http://schemas.microsoft.com/office/powerpoint/2010/main" val="1853247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20</a:t>
            </a:fld>
            <a:endParaRPr lang="en-GB"/>
          </a:p>
        </p:txBody>
      </p:sp>
    </p:spTree>
    <p:extLst>
      <p:ext uri="{BB962C8B-B14F-4D97-AF65-F5344CB8AC3E}">
        <p14:creationId xmlns:p14="http://schemas.microsoft.com/office/powerpoint/2010/main" val="691265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21</a:t>
            </a:fld>
            <a:endParaRPr lang="en-GB"/>
          </a:p>
        </p:txBody>
      </p:sp>
    </p:spTree>
    <p:extLst>
      <p:ext uri="{BB962C8B-B14F-4D97-AF65-F5344CB8AC3E}">
        <p14:creationId xmlns:p14="http://schemas.microsoft.com/office/powerpoint/2010/main" val="27058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22</a:t>
            </a:fld>
            <a:endParaRPr lang="en-GB"/>
          </a:p>
        </p:txBody>
      </p:sp>
    </p:spTree>
    <p:extLst>
      <p:ext uri="{BB962C8B-B14F-4D97-AF65-F5344CB8AC3E}">
        <p14:creationId xmlns:p14="http://schemas.microsoft.com/office/powerpoint/2010/main" val="180607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few data items at the</a:t>
            </a:r>
            <a:r>
              <a:rPr lang="en-GB" baseline="0" dirty="0" smtClean="0"/>
              <a:t> extremes </a:t>
            </a:r>
            <a:r>
              <a:rPr lang="en-GB" b="1" baseline="0" dirty="0" smtClean="0"/>
              <a:t>outliers</a:t>
            </a:r>
            <a:r>
              <a:rPr lang="en-GB" baseline="0" dirty="0" smtClean="0"/>
              <a:t> may cause us to create extra bins that are nearly empty and have a few very few bins in the middle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e.g. number of letters we receive – mostly  0,1 or 2; suddenly receive 10 cards for a birthday</a:t>
            </a:r>
          </a:p>
          <a:p>
            <a:r>
              <a:rPr lang="en-GB" b="1" baseline="0" dirty="0" smtClean="0"/>
              <a:t>Skewed</a:t>
            </a:r>
            <a:r>
              <a:rPr lang="en-GB" baseline="0" dirty="0" smtClean="0"/>
              <a:t> data isn’t handled well – most of the data is on one side </a:t>
            </a:r>
          </a:p>
        </p:txBody>
      </p:sp>
      <p:sp>
        <p:nvSpPr>
          <p:cNvPr id="4" name="Slide Number Placeholder 3"/>
          <p:cNvSpPr>
            <a:spLocks noGrp="1"/>
          </p:cNvSpPr>
          <p:nvPr>
            <p:ph type="sldNum" sz="quarter" idx="10"/>
          </p:nvPr>
        </p:nvSpPr>
        <p:spPr/>
        <p:txBody>
          <a:bodyPr/>
          <a:lstStyle/>
          <a:p>
            <a:fld id="{928EEDE3-63EA-4689-A5E9-5765C8795514}" type="slidenum">
              <a:rPr lang="en-GB" smtClean="0"/>
              <a:t>23</a:t>
            </a:fld>
            <a:endParaRPr lang="en-GB"/>
          </a:p>
        </p:txBody>
      </p:sp>
    </p:spTree>
    <p:extLst>
      <p:ext uri="{BB962C8B-B14F-4D97-AF65-F5344CB8AC3E}">
        <p14:creationId xmlns:p14="http://schemas.microsoft.com/office/powerpoint/2010/main" val="2825697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Handles</a:t>
            </a:r>
            <a:r>
              <a:rPr lang="en-GB" baseline="0" dirty="0" smtClean="0"/>
              <a:t> skews and outliers well</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24</a:t>
            </a:fld>
            <a:endParaRPr lang="en-GB"/>
          </a:p>
        </p:txBody>
      </p:sp>
    </p:spTree>
    <p:extLst>
      <p:ext uri="{BB962C8B-B14F-4D97-AF65-F5344CB8AC3E}">
        <p14:creationId xmlns:p14="http://schemas.microsoft.com/office/powerpoint/2010/main" val="1645884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Bin widths the same, varie</a:t>
            </a:r>
            <a:r>
              <a:rPr lang="en-GB" baseline="0" dirty="0" smtClean="0"/>
              <a:t>d frequencies</a:t>
            </a:r>
            <a:endParaRPr lang="en-GB" dirty="0" smtClean="0"/>
          </a:p>
          <a:p>
            <a:r>
              <a:rPr lang="en-GB" dirty="0" smtClean="0"/>
              <a:t>Varied the bin widths to get</a:t>
            </a:r>
            <a:r>
              <a:rPr lang="en-GB" baseline="0" dirty="0" smtClean="0"/>
              <a:t> the same number in each bin</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25</a:t>
            </a:fld>
            <a:endParaRPr lang="en-GB"/>
          </a:p>
        </p:txBody>
      </p:sp>
    </p:spTree>
    <p:extLst>
      <p:ext uri="{BB962C8B-B14F-4D97-AF65-F5344CB8AC3E}">
        <p14:creationId xmlns:p14="http://schemas.microsoft.com/office/powerpoint/2010/main" val="1368233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Equal Width Binning with 2 values for each attribute</a:t>
            </a:r>
          </a:p>
          <a:p>
            <a:r>
              <a:rPr lang="en-GB" dirty="0" smtClean="0"/>
              <a:t>- Few low values for Height and Weight</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26</a:t>
            </a:fld>
            <a:endParaRPr lang="en-GB"/>
          </a:p>
        </p:txBody>
      </p:sp>
    </p:spTree>
    <p:extLst>
      <p:ext uri="{BB962C8B-B14F-4D97-AF65-F5344CB8AC3E}">
        <p14:creationId xmlns:p14="http://schemas.microsoft.com/office/powerpoint/2010/main" val="3138500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Classifying irises</a:t>
            </a:r>
            <a:r>
              <a:rPr lang="en-GB" baseline="0" dirty="0" smtClean="0"/>
              <a:t> – </a:t>
            </a:r>
            <a:r>
              <a:rPr lang="en-GB" baseline="0" dirty="0" err="1" smtClean="0"/>
              <a:t>setosas</a:t>
            </a:r>
            <a:r>
              <a:rPr lang="en-GB" baseline="0" dirty="0" smtClean="0"/>
              <a:t> and </a:t>
            </a:r>
            <a:r>
              <a:rPr lang="en-GB" baseline="0" dirty="0" err="1" smtClean="0"/>
              <a:t>versicolors</a:t>
            </a:r>
            <a:r>
              <a:rPr lang="en-GB" baseline="0" dirty="0" smtClean="0"/>
              <a:t> </a:t>
            </a:r>
            <a:r>
              <a:rPr lang="en-GB" dirty="0" smtClean="0"/>
              <a:t>If you have most iris </a:t>
            </a:r>
            <a:r>
              <a:rPr lang="en-GB" dirty="0" err="1" smtClean="0"/>
              <a:t>setosas</a:t>
            </a:r>
            <a:r>
              <a:rPr lang="en-GB" dirty="0" smtClean="0"/>
              <a:t> in one group of petal width 2-2.8cm and all the iris</a:t>
            </a:r>
            <a:r>
              <a:rPr lang="en-GB" baseline="0" dirty="0" smtClean="0"/>
              <a:t> </a:t>
            </a:r>
            <a:r>
              <a:rPr lang="en-GB" baseline="0" dirty="0" err="1" smtClean="0"/>
              <a:t>versicolors</a:t>
            </a:r>
            <a:r>
              <a:rPr lang="en-GB" baseline="0" dirty="0" smtClean="0"/>
              <a:t> are 3-4cm except one at 2.9cm</a:t>
            </a:r>
          </a:p>
          <a:p>
            <a:r>
              <a:rPr lang="en-GB" baseline="0" dirty="0" smtClean="0"/>
              <a:t>Might have a boundary at 2.9cm instead of 3cm</a:t>
            </a:r>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27</a:t>
            </a:fld>
            <a:endParaRPr lang="en-GB"/>
          </a:p>
        </p:txBody>
      </p:sp>
    </p:spTree>
    <p:extLst>
      <p:ext uri="{BB962C8B-B14F-4D97-AF65-F5344CB8AC3E}">
        <p14:creationId xmlns:p14="http://schemas.microsoft.com/office/powerpoint/2010/main" val="545389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28</a:t>
            </a:fld>
            <a:endParaRPr lang="en-GB"/>
          </a:p>
        </p:txBody>
      </p:sp>
    </p:spTree>
    <p:extLst>
      <p:ext uri="{BB962C8B-B14F-4D97-AF65-F5344CB8AC3E}">
        <p14:creationId xmlns:p14="http://schemas.microsoft.com/office/powerpoint/2010/main" val="3434141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29</a:t>
            </a:fld>
            <a:endParaRPr lang="en-GB"/>
          </a:p>
        </p:txBody>
      </p:sp>
    </p:spTree>
    <p:extLst>
      <p:ext uri="{BB962C8B-B14F-4D97-AF65-F5344CB8AC3E}">
        <p14:creationId xmlns:p14="http://schemas.microsoft.com/office/powerpoint/2010/main" val="242791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3</a:t>
            </a:fld>
            <a:endParaRPr lang="en-GB"/>
          </a:p>
        </p:txBody>
      </p:sp>
    </p:spTree>
    <p:extLst>
      <p:ext uri="{BB962C8B-B14F-4D97-AF65-F5344CB8AC3E}">
        <p14:creationId xmlns:p14="http://schemas.microsoft.com/office/powerpoint/2010/main" val="67446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30</a:t>
            </a:fld>
            <a:endParaRPr lang="en-GB"/>
          </a:p>
        </p:txBody>
      </p:sp>
    </p:spTree>
    <p:extLst>
      <p:ext uri="{BB962C8B-B14F-4D97-AF65-F5344CB8AC3E}">
        <p14:creationId xmlns:p14="http://schemas.microsoft.com/office/powerpoint/2010/main" val="23418825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31</a:t>
            </a:fld>
            <a:endParaRPr lang="en-GB"/>
          </a:p>
        </p:txBody>
      </p:sp>
    </p:spTree>
    <p:extLst>
      <p:ext uri="{BB962C8B-B14F-4D97-AF65-F5344CB8AC3E}">
        <p14:creationId xmlns:p14="http://schemas.microsoft.com/office/powerpoint/2010/main" val="383599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32</a:t>
            </a:fld>
            <a:endParaRPr lang="en-GB"/>
          </a:p>
        </p:txBody>
      </p:sp>
    </p:spTree>
    <p:extLst>
      <p:ext uri="{BB962C8B-B14F-4D97-AF65-F5344CB8AC3E}">
        <p14:creationId xmlns:p14="http://schemas.microsoft.com/office/powerpoint/2010/main" val="2087175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Typo</a:t>
            </a:r>
            <a:r>
              <a:rPr lang="en-GB" baseline="0" dirty="0" smtClean="0"/>
              <a:t> – </a:t>
            </a:r>
            <a:r>
              <a:rPr lang="en-GB" baseline="0" dirty="0" err="1" smtClean="0"/>
              <a:t>bule</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33</a:t>
            </a:fld>
            <a:endParaRPr lang="en-GB"/>
          </a:p>
        </p:txBody>
      </p:sp>
    </p:spTree>
    <p:extLst>
      <p:ext uri="{BB962C8B-B14F-4D97-AF65-F5344CB8AC3E}">
        <p14:creationId xmlns:p14="http://schemas.microsoft.com/office/powerpoint/2010/main" val="897662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Bulge of over 90s – maybe</a:t>
            </a:r>
            <a:r>
              <a:rPr lang="en-GB" baseline="0" dirty="0" smtClean="0"/>
              <a:t> 99 has been used to indicate missing values? And -1?</a:t>
            </a:r>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34</a:t>
            </a:fld>
            <a:endParaRPr lang="en-GB"/>
          </a:p>
        </p:txBody>
      </p:sp>
    </p:spTree>
    <p:extLst>
      <p:ext uri="{BB962C8B-B14F-4D97-AF65-F5344CB8AC3E}">
        <p14:creationId xmlns:p14="http://schemas.microsoft.com/office/powerpoint/2010/main" val="57256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35</a:t>
            </a:fld>
            <a:endParaRPr lang="en-GB"/>
          </a:p>
        </p:txBody>
      </p:sp>
    </p:spTree>
    <p:extLst>
      <p:ext uri="{BB962C8B-B14F-4D97-AF65-F5344CB8AC3E}">
        <p14:creationId xmlns:p14="http://schemas.microsoft.com/office/powerpoint/2010/main" val="93041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4</a:t>
            </a:fld>
            <a:endParaRPr lang="en-GB"/>
          </a:p>
        </p:txBody>
      </p:sp>
    </p:spTree>
    <p:extLst>
      <p:ext uri="{BB962C8B-B14F-4D97-AF65-F5344CB8AC3E}">
        <p14:creationId xmlns:p14="http://schemas.microsoft.com/office/powerpoint/2010/main" val="29670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5</a:t>
            </a:fld>
            <a:endParaRPr lang="en-GB"/>
          </a:p>
        </p:txBody>
      </p:sp>
    </p:spTree>
    <p:extLst>
      <p:ext uri="{BB962C8B-B14F-4D97-AF65-F5344CB8AC3E}">
        <p14:creationId xmlns:p14="http://schemas.microsoft.com/office/powerpoint/2010/main" val="76362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28EEDE3-63EA-4689-A5E9-5765C8795514}" type="slidenum">
              <a:rPr lang="en-GB" smtClean="0"/>
              <a:t>6</a:t>
            </a:fld>
            <a:endParaRPr lang="en-GB"/>
          </a:p>
        </p:txBody>
      </p:sp>
    </p:spTree>
    <p:extLst>
      <p:ext uri="{BB962C8B-B14F-4D97-AF65-F5344CB8AC3E}">
        <p14:creationId xmlns:p14="http://schemas.microsoft.com/office/powerpoint/2010/main" val="135320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7</a:t>
            </a:fld>
            <a:endParaRPr lang="en-GB"/>
          </a:p>
        </p:txBody>
      </p:sp>
    </p:spTree>
    <p:extLst>
      <p:ext uri="{BB962C8B-B14F-4D97-AF65-F5344CB8AC3E}">
        <p14:creationId xmlns:p14="http://schemas.microsoft.com/office/powerpoint/2010/main" val="11175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Sum for all instances of sum for all attributes</a:t>
            </a:r>
            <a:r>
              <a:rPr lang="en-GB" baseline="0" dirty="0" smtClean="0"/>
              <a:t> except the class attribute</a:t>
            </a:r>
          </a:p>
          <a:p>
            <a:r>
              <a:rPr lang="en-GB" baseline="0" dirty="0" smtClean="0"/>
              <a:t>F is going from Attribute 1 to Attribute F-1 – so that is all attributes except the Class attribute</a:t>
            </a:r>
          </a:p>
          <a:p>
            <a:r>
              <a:rPr lang="en-GB" baseline="0" dirty="0" smtClean="0"/>
              <a:t>I is going from Instance 1 to N</a:t>
            </a:r>
          </a:p>
          <a:p>
            <a:r>
              <a:rPr lang="en-GB" baseline="0" dirty="0" smtClean="0"/>
              <a:t>Summing up all the Values as we go</a:t>
            </a:r>
          </a:p>
          <a:p>
            <a:r>
              <a:rPr lang="en-GB" baseline="0" dirty="0" smtClean="0"/>
              <a:t>Sum of all the values in the dataset except the class attribute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28EEDE3-63EA-4689-A5E9-5765C8795514}" type="slidenum">
              <a:rPr lang="en-GB" smtClean="0"/>
              <a:t>8</a:t>
            </a:fld>
            <a:endParaRPr lang="en-GB"/>
          </a:p>
        </p:txBody>
      </p:sp>
    </p:spTree>
    <p:extLst>
      <p:ext uri="{BB962C8B-B14F-4D97-AF65-F5344CB8AC3E}">
        <p14:creationId xmlns:p14="http://schemas.microsoft.com/office/powerpoint/2010/main" val="94664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a:t>
            </a:r>
            <a:r>
              <a:rPr lang="en-GB" baseline="0" dirty="0" smtClean="0"/>
              <a:t> the difference between attributes – square it (makes it positive) – and repeat for each attribute and add them up</a:t>
            </a:r>
          </a:p>
          <a:p>
            <a:r>
              <a:rPr lang="en-GB" baseline="0" dirty="0" smtClean="0"/>
              <a:t>The more attributes are different for two </a:t>
            </a:r>
            <a:r>
              <a:rPr lang="en-GB" baseline="0" dirty="0" err="1" smtClean="0"/>
              <a:t>intances</a:t>
            </a:r>
            <a:r>
              <a:rPr lang="en-GB" baseline="0" dirty="0" smtClean="0"/>
              <a:t>, and the bigger the differences are, the bigger the sum</a:t>
            </a:r>
          </a:p>
          <a:p>
            <a:endParaRPr lang="en-GB" dirty="0" smtClean="0"/>
          </a:p>
          <a:p>
            <a:r>
              <a:rPr lang="en-GB" dirty="0" smtClean="0"/>
              <a:t>Taking the square root would</a:t>
            </a:r>
            <a:r>
              <a:rPr lang="en-GB" baseline="0" dirty="0" smtClean="0"/>
              <a:t> make terms that are very far away from each other seem less important, and makes small differences seem more important</a:t>
            </a:r>
          </a:p>
          <a:p>
            <a:endParaRPr lang="en-GB" baseline="0" dirty="0" smtClean="0"/>
          </a:p>
        </p:txBody>
      </p:sp>
      <p:sp>
        <p:nvSpPr>
          <p:cNvPr id="4" name="Slide Number Placeholder 3"/>
          <p:cNvSpPr>
            <a:spLocks noGrp="1"/>
          </p:cNvSpPr>
          <p:nvPr>
            <p:ph type="sldNum" sz="quarter" idx="10"/>
          </p:nvPr>
        </p:nvSpPr>
        <p:spPr/>
        <p:txBody>
          <a:bodyPr/>
          <a:lstStyle/>
          <a:p>
            <a:fld id="{928EEDE3-63EA-4689-A5E9-5765C8795514}" type="slidenum">
              <a:rPr lang="en-GB" smtClean="0"/>
              <a:t>9</a:t>
            </a:fld>
            <a:endParaRPr lang="en-GB"/>
          </a:p>
        </p:txBody>
      </p:sp>
    </p:spTree>
    <p:extLst>
      <p:ext uri="{BB962C8B-B14F-4D97-AF65-F5344CB8AC3E}">
        <p14:creationId xmlns:p14="http://schemas.microsoft.com/office/powerpoint/2010/main" val="308616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E8EA230-83A1-4292-A9F6-2ECCD7C3FD6F}"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96486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720FE5-A2D1-44E4-B8F4-545943DFDB2E}"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4725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703ECC-A688-48DC-9F06-466D5ABEE959}"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27960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85018"/>
          </a:xfrm>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a:xfrm>
            <a:off x="1696234" y="6381328"/>
            <a:ext cx="6116126" cy="340147"/>
          </a:xfrm>
        </p:spPr>
        <p:txBody>
          <a:bodyPr/>
          <a:lstStyle>
            <a:lvl1pPr>
              <a:defRPr sz="1800"/>
            </a:lvl1p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a:xfrm>
            <a:off x="8028384" y="6381328"/>
            <a:ext cx="658416" cy="340147"/>
          </a:xfrm>
        </p:spPr>
        <p:txBody>
          <a:bodyPr/>
          <a:lstStyle>
            <a:lvl1pPr>
              <a:defRPr sz="1800"/>
            </a:lvl1pPr>
          </a:lstStyle>
          <a:p>
            <a:fld id="{0D682131-CC8D-4B15-97F7-5EF668F3F1F2}" type="slidenum">
              <a:rPr lang="en-GB" smtClean="0"/>
              <a:pPr/>
              <a:t>‹#›</a:t>
            </a:fld>
            <a:endParaRPr lang="en-GB" dirty="0"/>
          </a:p>
        </p:txBody>
      </p:sp>
    </p:spTree>
    <p:extLst>
      <p:ext uri="{BB962C8B-B14F-4D97-AF65-F5344CB8AC3E}">
        <p14:creationId xmlns:p14="http://schemas.microsoft.com/office/powerpoint/2010/main" val="211073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F4DDF2-C30D-4EB4-92F2-6BA5EC511C26}"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a:p>
        </p:txBody>
      </p:sp>
      <p:sp>
        <p:nvSpPr>
          <p:cNvPr id="6" name="Slide Number Placeholder 5"/>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72148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1D68D74-C824-4ADD-8748-2B9B7EA25A81}" type="datetime1">
              <a:rPr lang="en-GB" smtClean="0"/>
              <a:t>28/11/2018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3547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047C56-EA40-4EE6-85A0-62262B57A9C7}" type="datetime1">
              <a:rPr lang="en-GB" smtClean="0"/>
              <a:t>28/11/2018</a:t>
            </a:fld>
            <a:endParaRPr lang="en-GB"/>
          </a:p>
        </p:txBody>
      </p:sp>
      <p:sp>
        <p:nvSpPr>
          <p:cNvPr id="8" name="Footer Placeholder 7"/>
          <p:cNvSpPr>
            <a:spLocks noGrp="1"/>
          </p:cNvSpPr>
          <p:nvPr>
            <p:ph type="ftr" sz="quarter" idx="11"/>
          </p:nvPr>
        </p:nvSpPr>
        <p:spPr/>
        <p:txBody>
          <a:bodyPr/>
          <a:lstStyle/>
          <a:p>
            <a:r>
              <a:rPr lang="sv-SE" smtClean="0"/>
              <a:t>F20DL Diana Bental &amp; Ekaterina Komendatskaya</a:t>
            </a:r>
            <a:endParaRPr lang="en-GB"/>
          </a:p>
        </p:txBody>
      </p:sp>
      <p:sp>
        <p:nvSpPr>
          <p:cNvPr id="9" name="Slide Number Placeholder 8"/>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68358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7A308FD-8064-406E-AD0B-ECDA376D0905}" type="datetime1">
              <a:rPr lang="en-GB" smtClean="0"/>
              <a:t>28/11/2018</a:t>
            </a:fld>
            <a:endParaRPr lang="en-GB"/>
          </a:p>
        </p:txBody>
      </p:sp>
      <p:sp>
        <p:nvSpPr>
          <p:cNvPr id="4" name="Footer Placeholder 3"/>
          <p:cNvSpPr>
            <a:spLocks noGrp="1"/>
          </p:cNvSpPr>
          <p:nvPr>
            <p:ph type="ftr" sz="quarter" idx="11"/>
          </p:nvPr>
        </p:nvSpPr>
        <p:spPr/>
        <p:txBody>
          <a:bodyPr/>
          <a:lstStyle/>
          <a:p>
            <a:r>
              <a:rPr lang="sv-SE" smtClean="0"/>
              <a:t>F20DL Diana Bental &amp; Ekaterina Komendatskaya</a:t>
            </a:r>
            <a:endParaRPr lang="en-GB"/>
          </a:p>
        </p:txBody>
      </p:sp>
      <p:sp>
        <p:nvSpPr>
          <p:cNvPr id="5" name="Slide Number Placeholder 4"/>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114991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9054-47E2-4794-A2D5-E456A8163316}" type="datetime1">
              <a:rPr lang="en-GB" smtClean="0"/>
              <a:t>28/11/2018</a:t>
            </a:fld>
            <a:endParaRPr lang="en-GB"/>
          </a:p>
        </p:txBody>
      </p:sp>
      <p:sp>
        <p:nvSpPr>
          <p:cNvPr id="3" name="Footer Placeholder 2"/>
          <p:cNvSpPr>
            <a:spLocks noGrp="1"/>
          </p:cNvSpPr>
          <p:nvPr>
            <p:ph type="ftr" sz="quarter" idx="11"/>
          </p:nvPr>
        </p:nvSpPr>
        <p:spPr/>
        <p:txBody>
          <a:bodyPr/>
          <a:lstStyle/>
          <a:p>
            <a:r>
              <a:rPr lang="sv-SE" smtClean="0"/>
              <a:t>F20DL Diana Bental &amp; Ekaterina Komendatskaya</a:t>
            </a:r>
            <a:endParaRPr lang="en-GB"/>
          </a:p>
        </p:txBody>
      </p:sp>
      <p:sp>
        <p:nvSpPr>
          <p:cNvPr id="4" name="Slide Number Placeholder 3"/>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2911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E2EC0-D2B1-4990-A0BD-52E846F564A3}" type="datetime1">
              <a:rPr lang="en-GB" smtClean="0"/>
              <a:t>28/11/2018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80583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49CE1-EFEF-4C88-9AB1-BF4D5780A608}" type="datetime1">
              <a:rPr lang="en-GB" smtClean="0"/>
              <a:t>28/11/2018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a:t>
            </a:fld>
            <a:endParaRPr lang="en-GB"/>
          </a:p>
        </p:txBody>
      </p:sp>
    </p:spTree>
    <p:extLst>
      <p:ext uri="{BB962C8B-B14F-4D97-AF65-F5344CB8AC3E}">
        <p14:creationId xmlns:p14="http://schemas.microsoft.com/office/powerpoint/2010/main" val="362769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47789-97E0-4A8E-ADA0-B812DBDF9A96}" type="datetime1">
              <a:rPr lang="en-GB" smtClean="0"/>
              <a:t>28/11/2018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F20DL Diana Bental &amp; Ekaterina Komendatskaya</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82131-CC8D-4B15-97F7-5EF668F3F1F2}" type="slidenum">
              <a:rPr lang="en-GB" smtClean="0"/>
              <a:t>‹#›</a:t>
            </a:fld>
            <a:endParaRPr lang="en-GB"/>
          </a:p>
        </p:txBody>
      </p:sp>
    </p:spTree>
    <p:extLst>
      <p:ext uri="{BB962C8B-B14F-4D97-AF65-F5344CB8AC3E}">
        <p14:creationId xmlns:p14="http://schemas.microsoft.com/office/powerpoint/2010/main" val="32305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png"/><Relationship Id="rId5" Type="http://schemas.openxmlformats.org/officeDocument/2006/relationships/image" Target="../media/image11.e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F20DL Data Mining and Machine Learning</a:t>
            </a:r>
            <a:endParaRPr lang="en-GB" dirty="0"/>
          </a:p>
        </p:txBody>
      </p:sp>
      <p:sp>
        <p:nvSpPr>
          <p:cNvPr id="3" name="Subtitle 2"/>
          <p:cNvSpPr>
            <a:spLocks noGrp="1"/>
          </p:cNvSpPr>
          <p:nvPr>
            <p:ph type="subTitle" idx="1"/>
          </p:nvPr>
        </p:nvSpPr>
        <p:spPr/>
        <p:txBody>
          <a:bodyPr>
            <a:normAutofit fontScale="77500" lnSpcReduction="20000"/>
          </a:bodyPr>
          <a:lstStyle/>
          <a:p>
            <a:r>
              <a:rPr lang="en-GB" dirty="0" smtClean="0"/>
              <a:t>Diana Bental</a:t>
            </a:r>
          </a:p>
          <a:p>
            <a:r>
              <a:rPr lang="en-GB" dirty="0" smtClean="0"/>
              <a:t>(with material from David </a:t>
            </a:r>
            <a:r>
              <a:rPr lang="en-GB" dirty="0" err="1" smtClean="0"/>
              <a:t>Corne</a:t>
            </a:r>
            <a:r>
              <a:rPr lang="en-GB" dirty="0" smtClean="0"/>
              <a:t> and slides from http://www.cs.waikato.ac.nz/ml/weka/book.html)</a:t>
            </a:r>
            <a:endParaRPr lang="en-GB" dirty="0"/>
          </a:p>
        </p:txBody>
      </p:sp>
    </p:spTree>
    <p:extLst>
      <p:ext uri="{BB962C8B-B14F-4D97-AF65-F5344CB8AC3E}">
        <p14:creationId xmlns:p14="http://schemas.microsoft.com/office/powerpoint/2010/main" val="224260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Scaling, </a:t>
            </a:r>
            <a:r>
              <a:rPr lang="en-GB" dirty="0" smtClean="0"/>
              <a:t>Data Normalisation </a:t>
            </a:r>
            <a:r>
              <a:rPr lang="en-GB" dirty="0"/>
              <a:t>and Discretization</a:t>
            </a:r>
          </a:p>
        </p:txBody>
      </p:sp>
      <p:sp>
        <p:nvSpPr>
          <p:cNvPr id="3" name="Content Placeholder 2"/>
          <p:cNvSpPr>
            <a:spLocks noGrp="1"/>
          </p:cNvSpPr>
          <p:nvPr>
            <p:ph idx="1"/>
          </p:nvPr>
        </p:nvSpPr>
        <p:spPr/>
        <p:txBody>
          <a:bodyPr/>
          <a:lstStyle/>
          <a:p>
            <a:r>
              <a:rPr lang="en-GB" dirty="0"/>
              <a:t>So </a:t>
            </a:r>
            <a:r>
              <a:rPr lang="en-GB" dirty="0" smtClean="0"/>
              <a:t>now… we </a:t>
            </a:r>
            <a:r>
              <a:rPr lang="en-GB" dirty="0"/>
              <a:t>will learn these things:</a:t>
            </a:r>
          </a:p>
          <a:p>
            <a:r>
              <a:rPr lang="en-GB" dirty="0"/>
              <a:t>Ways to do </a:t>
            </a:r>
            <a:r>
              <a:rPr lang="en-GB" b="1" dirty="0"/>
              <a:t>normalisation</a:t>
            </a:r>
            <a:r>
              <a:rPr lang="en-GB" dirty="0"/>
              <a:t> and </a:t>
            </a:r>
            <a:r>
              <a:rPr lang="en-GB" b="1" dirty="0"/>
              <a:t>scaling</a:t>
            </a:r>
            <a:r>
              <a:rPr lang="en-GB" dirty="0"/>
              <a:t> (which may be necessary or sensible, depending on how the data were generated, and on what DM/ML methods you want to use)</a:t>
            </a:r>
          </a:p>
          <a:p>
            <a:r>
              <a:rPr lang="en-GB" dirty="0"/>
              <a:t>Ways to do </a:t>
            </a:r>
            <a:r>
              <a:rPr lang="en-GB" b="1" dirty="0"/>
              <a:t>discretization</a:t>
            </a:r>
            <a:r>
              <a:rPr lang="en-GB" dirty="0"/>
              <a:t> (for turning numeric fields into categorical fields)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10</a:t>
            </a:fld>
            <a:endParaRPr lang="en-GB" dirty="0"/>
          </a:p>
        </p:txBody>
      </p:sp>
    </p:spTree>
    <p:extLst>
      <p:ext uri="{BB962C8B-B14F-4D97-AF65-F5344CB8AC3E}">
        <p14:creationId xmlns:p14="http://schemas.microsoft.com/office/powerpoint/2010/main" val="395846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altLang="en-US" dirty="0" smtClean="0"/>
              <a:t>Data Normalisation</a:t>
            </a:r>
            <a:endParaRPr lang="en-GB" dirty="0"/>
          </a:p>
        </p:txBody>
      </p:sp>
      <p:sp>
        <p:nvSpPr>
          <p:cNvPr id="3" name="Content Placeholder 2"/>
          <p:cNvSpPr>
            <a:spLocks noGrp="1"/>
          </p:cNvSpPr>
          <p:nvPr>
            <p:ph idx="1"/>
          </p:nvPr>
        </p:nvSpPr>
        <p:spPr>
          <a:xfrm>
            <a:off x="441955" y="908720"/>
            <a:ext cx="8229600" cy="5472608"/>
          </a:xfrm>
        </p:spPr>
        <p:txBody>
          <a:bodyPr>
            <a:normAutofit fontScale="92500" lnSpcReduction="20000"/>
          </a:bodyPr>
          <a:lstStyle/>
          <a:p>
            <a:r>
              <a:rPr lang="en-GB" dirty="0"/>
              <a:t>You have data about word-counts for specific words on web pages. You want </a:t>
            </a:r>
            <a:r>
              <a:rPr lang="en-GB" dirty="0" smtClean="0"/>
              <a:t>to predict </a:t>
            </a:r>
            <a:r>
              <a:rPr lang="en-GB" dirty="0"/>
              <a:t>whether the page is about </a:t>
            </a:r>
            <a:r>
              <a:rPr lang="en-GB" b="1" dirty="0"/>
              <a:t>sport</a:t>
            </a:r>
            <a:r>
              <a:rPr lang="en-GB" dirty="0"/>
              <a:t> or </a:t>
            </a:r>
            <a:r>
              <a:rPr lang="en-GB" b="1" dirty="0"/>
              <a:t>business</a:t>
            </a:r>
            <a:r>
              <a:rPr lang="en-GB" dirty="0" smtClean="0"/>
              <a:t>.</a:t>
            </a:r>
          </a:p>
          <a:p>
            <a:endParaRPr lang="en-GB" dirty="0" smtClean="0"/>
          </a:p>
          <a:p>
            <a:endParaRPr lang="en-GB" dirty="0"/>
          </a:p>
          <a:p>
            <a:endParaRPr lang="en-GB" dirty="0"/>
          </a:p>
          <a:p>
            <a:endParaRPr lang="en-GB" dirty="0" smtClean="0"/>
          </a:p>
          <a:p>
            <a:endParaRPr lang="en-GB" dirty="0"/>
          </a:p>
          <a:p>
            <a:endParaRPr lang="en-GB" dirty="0" smtClean="0"/>
          </a:p>
          <a:p>
            <a:endParaRPr lang="en-GB" dirty="0"/>
          </a:p>
          <a:p>
            <a:endParaRPr lang="en-GB" dirty="0" smtClean="0"/>
          </a:p>
          <a:p>
            <a:r>
              <a:rPr lang="en-GB" dirty="0" smtClean="0"/>
              <a:t>What category would 1-NN predict</a:t>
            </a:r>
            <a:r>
              <a:rPr lang="en-GB" dirty="0"/>
              <a:t>?</a:t>
            </a:r>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11</a:t>
            </a:fld>
            <a:endParaRPr lang="en-GB"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5" y="2276872"/>
            <a:ext cx="824865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21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altLang="en-US" dirty="0" smtClean="0"/>
              <a:t>Data Normalisation</a:t>
            </a:r>
            <a:endParaRPr lang="en-GB" dirty="0"/>
          </a:p>
        </p:txBody>
      </p:sp>
      <p:sp>
        <p:nvSpPr>
          <p:cNvPr id="3" name="Content Placeholder 2"/>
          <p:cNvSpPr>
            <a:spLocks noGrp="1"/>
          </p:cNvSpPr>
          <p:nvPr>
            <p:ph idx="1"/>
          </p:nvPr>
        </p:nvSpPr>
        <p:spPr>
          <a:xfrm>
            <a:off x="441955" y="908720"/>
            <a:ext cx="8229600" cy="5472608"/>
          </a:xfrm>
        </p:spPr>
        <p:txBody>
          <a:bodyPr>
            <a:normAutofit/>
          </a:bodyPr>
          <a:lstStyle/>
          <a:p>
            <a:r>
              <a:rPr lang="en-GB" dirty="0"/>
              <a:t>The closest record to the 4th is the 3rd, so it would be predicted to be sport. But this is probably wrong. Why?</a:t>
            </a:r>
          </a:p>
          <a:p>
            <a:endParaRPr lang="en-GB" dirty="0" smtClean="0"/>
          </a:p>
          <a:p>
            <a:endParaRPr lang="en-GB" dirty="0" smtClean="0"/>
          </a:p>
          <a:p>
            <a:endParaRPr lang="en-GB" dirty="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12</a:t>
            </a:fld>
            <a:endParaRPr lang="en-GB"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564904"/>
            <a:ext cx="824865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49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altLang="en-US" dirty="0" smtClean="0"/>
              <a:t>Data Normalisation</a:t>
            </a:r>
            <a:endParaRPr lang="en-GB" dirty="0"/>
          </a:p>
        </p:txBody>
      </p:sp>
      <p:sp>
        <p:nvSpPr>
          <p:cNvPr id="3" name="Content Placeholder 2"/>
          <p:cNvSpPr>
            <a:spLocks noGrp="1"/>
          </p:cNvSpPr>
          <p:nvPr>
            <p:ph idx="1"/>
          </p:nvPr>
        </p:nvSpPr>
        <p:spPr>
          <a:xfrm>
            <a:off x="441955" y="908720"/>
            <a:ext cx="8229600" cy="5472608"/>
          </a:xfrm>
        </p:spPr>
        <p:txBody>
          <a:bodyPr>
            <a:normAutofit fontScale="92500" lnSpcReduction="10000"/>
          </a:bodyPr>
          <a:lstStyle/>
          <a:p>
            <a:r>
              <a:rPr lang="en-GB" dirty="0"/>
              <a:t>The closest record to the 4th is the 3rd, so it would be predicted to be sport. But this is probably wrong. Why</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r>
              <a:rPr lang="en-GB" dirty="0" smtClean="0"/>
              <a:t>Could we pre-process the data to help ML?</a:t>
            </a:r>
            <a:endParaRPr lang="en-GB" dirty="0"/>
          </a:p>
          <a:p>
            <a:endParaRPr lang="en-GB" dirty="0" smtClean="0"/>
          </a:p>
          <a:p>
            <a:endParaRPr lang="en-GB" dirty="0" smtClean="0"/>
          </a:p>
          <a:p>
            <a:endParaRPr lang="en-GB" dirty="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13</a:t>
            </a:fld>
            <a:endParaRPr lang="en-GB"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564904"/>
            <a:ext cx="824865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61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(1) Instance </a:t>
            </a:r>
            <a:r>
              <a:rPr lang="en-GB" altLang="en-US" dirty="0"/>
              <a:t>Normalisation</a:t>
            </a:r>
            <a:endParaRPr lang="en-GB" dirty="0"/>
          </a:p>
        </p:txBody>
      </p:sp>
      <p:sp>
        <p:nvSpPr>
          <p:cNvPr id="3" name="Content Placeholder 2"/>
          <p:cNvSpPr>
            <a:spLocks noGrp="1"/>
          </p:cNvSpPr>
          <p:nvPr>
            <p:ph idx="1"/>
          </p:nvPr>
        </p:nvSpPr>
        <p:spPr/>
        <p:txBody>
          <a:bodyPr>
            <a:normAutofit lnSpcReduction="10000"/>
          </a:bodyPr>
          <a:lstStyle/>
          <a:p>
            <a:r>
              <a:rPr lang="en-GB" dirty="0"/>
              <a:t>In these data, the sensible thing to do is transform each record so that it is normalised by the total number of words.  This makes them more comparable, each providing a “fingerprint” in terms of the relative proportions of the probe words. </a:t>
            </a:r>
          </a:p>
          <a:p>
            <a:endParaRPr lang="en-GB" dirty="0"/>
          </a:p>
          <a:p>
            <a:r>
              <a:rPr lang="en-GB" dirty="0"/>
              <a:t>Sometimes this is necessary, sometimes it is useful – it </a:t>
            </a:r>
            <a:r>
              <a:rPr lang="en-GB" dirty="0" smtClean="0"/>
              <a:t>takes </a:t>
            </a:r>
            <a:r>
              <a:rPr lang="en-GB" dirty="0"/>
              <a:t>common sense.</a:t>
            </a:r>
          </a:p>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14</a:t>
            </a:fld>
            <a:endParaRPr lang="en-GB" dirty="0"/>
          </a:p>
        </p:txBody>
      </p:sp>
    </p:spTree>
    <p:extLst>
      <p:ext uri="{BB962C8B-B14F-4D97-AF65-F5344CB8AC3E}">
        <p14:creationId xmlns:p14="http://schemas.microsoft.com/office/powerpoint/2010/main" val="303580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(1) Instance </a:t>
            </a:r>
            <a:r>
              <a:rPr lang="en-GB" altLang="en-US" dirty="0"/>
              <a:t>normalised version</a:t>
            </a:r>
            <a:endParaRPr lang="en-GB" dirty="0"/>
          </a:p>
        </p:txBody>
      </p:sp>
      <p:sp>
        <p:nvSpPr>
          <p:cNvPr id="3" name="Content Placeholder 2"/>
          <p:cNvSpPr>
            <a:spLocks noGrp="1"/>
          </p:cNvSpPr>
          <p:nvPr>
            <p:ph idx="1"/>
          </p:nvPr>
        </p:nvSpPr>
        <p:spPr>
          <a:xfrm>
            <a:off x="457200" y="1166018"/>
            <a:ext cx="8229600" cy="4525963"/>
          </a:xfrm>
        </p:spPr>
        <p:txBody>
          <a:bodyPr>
            <a:normAutofit fontScale="92500" lnSpcReduction="10000"/>
          </a:bodyPr>
          <a:lstStyle/>
          <a:p>
            <a:r>
              <a:rPr lang="en-GB" sz="2800" dirty="0" smtClean="0"/>
              <a:t>Scale each row so the numeric fields add up to 1</a:t>
            </a:r>
          </a:p>
          <a:p>
            <a:endParaRPr lang="en-GB" sz="2800" dirty="0" smtClean="0"/>
          </a:p>
          <a:p>
            <a:endParaRPr lang="en-GB" sz="2800" dirty="0"/>
          </a:p>
          <a:p>
            <a:endParaRPr lang="en-GB" sz="2800" dirty="0" smtClean="0"/>
          </a:p>
          <a:p>
            <a:endParaRPr lang="en-GB" sz="2800" dirty="0"/>
          </a:p>
          <a:p>
            <a:endParaRPr lang="en-GB" sz="2800" dirty="0" smtClean="0"/>
          </a:p>
          <a:p>
            <a:endParaRPr lang="en-GB" sz="2800" dirty="0"/>
          </a:p>
          <a:p>
            <a:endParaRPr lang="en-GB" sz="2800" dirty="0" smtClean="0"/>
          </a:p>
          <a:p>
            <a:endParaRPr lang="en-GB" sz="2800" dirty="0"/>
          </a:p>
          <a:p>
            <a:r>
              <a:rPr lang="en-GB" sz="2800" dirty="0"/>
              <a:t>1-NN now </a:t>
            </a:r>
            <a:r>
              <a:rPr lang="en-GB" sz="2800" dirty="0" smtClean="0"/>
              <a:t>shows that  </a:t>
            </a:r>
            <a:r>
              <a:rPr lang="en-GB" sz="2800" dirty="0"/>
              <a:t>record 4 </a:t>
            </a:r>
            <a:r>
              <a:rPr lang="en-GB" sz="2800" dirty="0" smtClean="0"/>
              <a:t>is closer </a:t>
            </a:r>
            <a:r>
              <a:rPr lang="en-GB" sz="2800" dirty="0"/>
              <a:t>to 1 and </a:t>
            </a:r>
            <a:r>
              <a:rPr lang="en-GB" sz="2800" dirty="0" smtClean="0"/>
              <a:t>2</a:t>
            </a:r>
            <a:endParaRPr lang="en-GB" sz="2800"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15</a:t>
            </a:fld>
            <a:endParaRPr lang="en-GB"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837531"/>
            <a:ext cx="8248650"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93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(1)</a:t>
            </a:r>
            <a:r>
              <a:rPr lang="en-GB" altLang="en-US" dirty="0"/>
              <a:t> </a:t>
            </a:r>
            <a:r>
              <a:rPr lang="en-GB" altLang="en-US" dirty="0" smtClean="0"/>
              <a:t>Instance </a:t>
            </a:r>
            <a:r>
              <a:rPr lang="en-GB" altLang="en-US" dirty="0"/>
              <a:t>Normalisation</a:t>
            </a:r>
            <a:endParaRPr lang="en-GB" dirty="0"/>
          </a:p>
        </p:txBody>
      </p:sp>
      <p:sp>
        <p:nvSpPr>
          <p:cNvPr id="3" name="Content Placeholder 2"/>
          <p:cNvSpPr>
            <a:spLocks noGrp="1"/>
          </p:cNvSpPr>
          <p:nvPr>
            <p:ph idx="1"/>
          </p:nvPr>
        </p:nvSpPr>
        <p:spPr/>
        <p:txBody>
          <a:bodyPr/>
          <a:lstStyle/>
          <a:p>
            <a:r>
              <a:rPr lang="en-GB" dirty="0" smtClean="0"/>
              <a:t>Using </a:t>
            </a:r>
            <a:r>
              <a:rPr lang="en-GB" dirty="0"/>
              <a:t>the notation in slide </a:t>
            </a:r>
            <a:r>
              <a:rPr lang="en-GB" dirty="0" smtClean="0"/>
              <a:t>5 </a:t>
            </a:r>
            <a:r>
              <a:rPr lang="en-GB" dirty="0"/>
              <a:t>– given a dataset of </a:t>
            </a:r>
            <a:r>
              <a:rPr lang="en-GB" i="1" dirty="0"/>
              <a:t>N</a:t>
            </a:r>
            <a:r>
              <a:rPr lang="en-GB" dirty="0"/>
              <a:t> numeric fields, how would you represent </a:t>
            </a:r>
            <a:r>
              <a:rPr lang="en-GB" dirty="0" smtClean="0"/>
              <a:t>instance </a:t>
            </a:r>
            <a:r>
              <a:rPr lang="en-GB" dirty="0"/>
              <a:t>normalization of record </a:t>
            </a:r>
            <a:r>
              <a:rPr lang="en-GB" i="1" dirty="0"/>
              <a:t>r</a:t>
            </a:r>
            <a:r>
              <a:rPr lang="en-GB" dirty="0"/>
              <a:t> ?</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16</a:t>
            </a:fld>
            <a:endParaRPr lang="en-GB" dirty="0"/>
          </a:p>
        </p:txBody>
      </p:sp>
    </p:spTree>
    <p:extLst>
      <p:ext uri="{BB962C8B-B14F-4D97-AF65-F5344CB8AC3E}">
        <p14:creationId xmlns:p14="http://schemas.microsoft.com/office/powerpoint/2010/main" val="15411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Attribute Min-Max normalisation</a:t>
            </a:r>
            <a:endParaRPr lang="en-GB" dirty="0"/>
          </a:p>
        </p:txBody>
      </p:sp>
      <p:sp>
        <p:nvSpPr>
          <p:cNvPr id="3" name="Content Placeholder 2"/>
          <p:cNvSpPr>
            <a:spLocks noGrp="1"/>
          </p:cNvSpPr>
          <p:nvPr>
            <p:ph idx="1"/>
          </p:nvPr>
        </p:nvSpPr>
        <p:spPr/>
        <p:txBody>
          <a:bodyPr>
            <a:normAutofit fontScale="85000" lnSpcReduction="20000"/>
          </a:bodyPr>
          <a:lstStyle/>
          <a:p>
            <a:r>
              <a:rPr lang="en-GB" altLang="en-US" dirty="0" smtClean="0"/>
              <a:t>Min-max is attribute normalisation</a:t>
            </a:r>
            <a:r>
              <a:rPr lang="en-GB" altLang="en-US" dirty="0"/>
              <a:t>, done separately for each </a:t>
            </a:r>
            <a:r>
              <a:rPr lang="en-GB" altLang="en-US" dirty="0" smtClean="0"/>
              <a:t>attribute</a:t>
            </a:r>
            <a:r>
              <a:rPr lang="en-GB" altLang="en-US" dirty="0"/>
              <a:t> </a:t>
            </a:r>
            <a:r>
              <a:rPr lang="en-GB" altLang="en-US" dirty="0" smtClean="0"/>
              <a:t>(column)</a:t>
            </a:r>
          </a:p>
          <a:p>
            <a:r>
              <a:rPr lang="en-GB" altLang="en-US" dirty="0"/>
              <a:t>For each numeric attribute, scale it so that each value is in a specific range </a:t>
            </a:r>
            <a:r>
              <a:rPr lang="en-GB" altLang="en-US" dirty="0" smtClean="0"/>
              <a:t>[</a:t>
            </a:r>
            <a:r>
              <a:rPr lang="en-GB" altLang="en-US" dirty="0"/>
              <a:t>a, b]. E.g. usually [0,1],  sometimes [-1, 1], </a:t>
            </a:r>
            <a:r>
              <a:rPr lang="en-GB" altLang="en-US" dirty="0" err="1" smtClean="0"/>
              <a:t>etc</a:t>
            </a:r>
            <a:r>
              <a:rPr lang="en-GB" altLang="en-US" dirty="0" smtClean="0"/>
              <a:t>]</a:t>
            </a:r>
          </a:p>
          <a:p>
            <a:r>
              <a:rPr lang="en-GB" altLang="en-US" dirty="0" smtClean="0"/>
              <a:t>To scale from 0-1</a:t>
            </a:r>
          </a:p>
          <a:p>
            <a:endParaRPr lang="en-GB" altLang="en-US" dirty="0" smtClean="0"/>
          </a:p>
          <a:p>
            <a:endParaRPr lang="en-GB" altLang="en-US" dirty="0"/>
          </a:p>
          <a:p>
            <a:endParaRPr lang="en-GB" altLang="en-US" dirty="0" smtClean="0"/>
          </a:p>
          <a:p>
            <a:r>
              <a:rPr lang="en-GB" altLang="en-US" dirty="0" smtClean="0"/>
              <a:t> min</a:t>
            </a:r>
            <a:r>
              <a:rPr lang="en-GB" altLang="en-US" i="1" dirty="0" smtClean="0"/>
              <a:t>(</a:t>
            </a:r>
            <a:r>
              <a:rPr lang="en-GB" altLang="en-US" i="1" dirty="0" err="1"/>
              <a:t>i</a:t>
            </a:r>
            <a:r>
              <a:rPr lang="en-GB" altLang="en-US" i="1" dirty="0" smtClean="0"/>
              <a:t>)</a:t>
            </a:r>
            <a:r>
              <a:rPr lang="en-GB" altLang="en-US" dirty="0" smtClean="0"/>
              <a:t> is the smallest value of attribute </a:t>
            </a:r>
            <a:r>
              <a:rPr lang="en-GB" altLang="en-US" dirty="0" err="1" smtClean="0"/>
              <a:t>i</a:t>
            </a:r>
            <a:r>
              <a:rPr lang="en-GB" altLang="en-US" dirty="0" smtClean="0"/>
              <a:t> in the dataset; max(</a:t>
            </a:r>
            <a:r>
              <a:rPr lang="en-GB" altLang="en-US" i="1" dirty="0" err="1" smtClean="0"/>
              <a:t>i</a:t>
            </a:r>
            <a:r>
              <a:rPr lang="en-GB" altLang="en-US" dirty="0" smtClean="0"/>
              <a:t>)  is the largest; and range(</a:t>
            </a:r>
            <a:r>
              <a:rPr lang="en-GB" altLang="en-US" i="1" dirty="0" err="1" smtClean="0"/>
              <a:t>i</a:t>
            </a:r>
            <a:r>
              <a:rPr lang="en-GB" altLang="en-US" dirty="0" smtClean="0"/>
              <a:t>)  is max(</a:t>
            </a:r>
            <a:r>
              <a:rPr lang="en-GB" altLang="en-US" dirty="0" err="1" smtClean="0"/>
              <a:t>i</a:t>
            </a:r>
            <a:r>
              <a:rPr lang="en-GB" altLang="en-US" dirty="0" smtClean="0"/>
              <a:t>) – min(</a:t>
            </a:r>
            <a:r>
              <a:rPr lang="en-GB" altLang="en-US" dirty="0" err="1" smtClean="0"/>
              <a:t>i</a:t>
            </a:r>
            <a:r>
              <a:rPr lang="en-GB" altLang="en-US" dirty="0" smtClean="0"/>
              <a:t>)</a:t>
            </a:r>
          </a:p>
          <a:p>
            <a:endParaRPr lang="en-GB" altLang="en-US" dirty="0"/>
          </a:p>
          <a:p>
            <a:endParaRPr lang="en-GB" altLang="en-US" dirty="0" smtClean="0"/>
          </a:p>
          <a:p>
            <a:endParaRPr lang="en-GB" altLang="en-US" dirty="0"/>
          </a:p>
          <a:p>
            <a:endParaRPr lang="en-GB" altLang="en-US" dirty="0" smtClean="0"/>
          </a:p>
          <a:p>
            <a:endParaRPr lang="en-GB" altLang="en-US" dirty="0" smtClean="0"/>
          </a:p>
          <a:p>
            <a:endParaRPr lang="en-GB" altLang="en-US" dirty="0"/>
          </a:p>
          <a:p>
            <a:endParaRPr lang="en-GB" altLang="en-US" dirty="0" smtClean="0"/>
          </a:p>
          <a:p>
            <a:endParaRPr lang="en-GB" altLang="en-US" dirty="0"/>
          </a:p>
          <a:p>
            <a:endParaRPr lang="en-GB" altLang="en-US" dirty="0" smtClean="0"/>
          </a:p>
          <a:p>
            <a:endParaRPr lang="en-GB" altLang="en-US"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17</a:t>
            </a:fld>
            <a:endParaRPr lang="en-GB"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4024937609"/>
              </p:ext>
            </p:extLst>
          </p:nvPr>
        </p:nvGraphicFramePr>
        <p:xfrm>
          <a:off x="1737518" y="3717032"/>
          <a:ext cx="5668963" cy="1222375"/>
        </p:xfrm>
        <a:graphic>
          <a:graphicData uri="http://schemas.openxmlformats.org/presentationml/2006/ole">
            <mc:AlternateContent xmlns:mc="http://schemas.openxmlformats.org/markup-compatibility/2006">
              <mc:Choice xmlns:v="urn:schemas-microsoft-com:vml" Requires="v">
                <p:oleObj spid="_x0000_s10300" name="Equation" r:id="rId4" imgW="1943100" imgH="419100" progId="Equation.3">
                  <p:embed/>
                </p:oleObj>
              </mc:Choice>
              <mc:Fallback>
                <p:oleObj name="Equation" r:id="rId4" imgW="1943100" imgH="419100" progId="Equation.3">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7518" y="3717032"/>
                        <a:ext cx="5668963"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887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altLang="en-US" sz="2800" b="1" dirty="0" smtClean="0"/>
              <a:t>(2) When min-max normalisation might be useful </a:t>
            </a:r>
            <a:endParaRPr lang="en-GB" sz="2800" b="1" dirty="0"/>
          </a:p>
        </p:txBody>
      </p:sp>
      <p:sp>
        <p:nvSpPr>
          <p:cNvPr id="3" name="Content Placeholder 2"/>
          <p:cNvSpPr>
            <a:spLocks noGrp="1"/>
          </p:cNvSpPr>
          <p:nvPr>
            <p:ph idx="1"/>
          </p:nvPr>
        </p:nvSpPr>
        <p:spPr/>
        <p:txBody>
          <a:bodyPr>
            <a:normAutofit fontScale="92500" lnSpcReduction="20000"/>
          </a:bodyPr>
          <a:lstStyle/>
          <a:p>
            <a:endParaRPr lang="en-GB" dirty="0" smtClean="0"/>
          </a:p>
          <a:p>
            <a:endParaRPr lang="en-GB" dirty="0"/>
          </a:p>
          <a:p>
            <a:endParaRPr lang="en-GB" dirty="0" smtClean="0"/>
          </a:p>
          <a:p>
            <a:endParaRPr lang="en-GB" dirty="0" smtClean="0"/>
          </a:p>
          <a:p>
            <a:pPr marL="0" indent="0">
              <a:buNone/>
            </a:pPr>
            <a:endParaRPr lang="en-GB" dirty="0"/>
          </a:p>
          <a:p>
            <a:r>
              <a:rPr lang="en-GB" dirty="0" smtClean="0"/>
              <a:t>Which record is closest to record 5?</a:t>
            </a:r>
          </a:p>
          <a:p>
            <a:r>
              <a:rPr lang="en-GB" dirty="0" smtClean="0"/>
              <a:t>Is this a good predictor for game score?</a:t>
            </a:r>
          </a:p>
          <a:p>
            <a:r>
              <a:rPr lang="en-GB" dirty="0" smtClean="0"/>
              <a:t>Which attribute is most likely to predict the score?</a:t>
            </a:r>
          </a:p>
          <a:p>
            <a:r>
              <a:rPr lang="en-GB" dirty="0" smtClean="0"/>
              <a:t>Can min-max normalisation help?</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18</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64515851"/>
              </p:ext>
            </p:extLst>
          </p:nvPr>
        </p:nvGraphicFramePr>
        <p:xfrm>
          <a:off x="558800" y="1345035"/>
          <a:ext cx="8128000" cy="2219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66222456"/>
                    </a:ext>
                  </a:extLst>
                </a:gridCol>
                <a:gridCol w="1625600">
                  <a:extLst>
                    <a:ext uri="{9D8B030D-6E8A-4147-A177-3AD203B41FA5}">
                      <a16:colId xmlns:a16="http://schemas.microsoft.com/office/drawing/2014/main" val="3006924148"/>
                    </a:ext>
                  </a:extLst>
                </a:gridCol>
                <a:gridCol w="1625600">
                  <a:extLst>
                    <a:ext uri="{9D8B030D-6E8A-4147-A177-3AD203B41FA5}">
                      <a16:colId xmlns:a16="http://schemas.microsoft.com/office/drawing/2014/main" val="3315458377"/>
                    </a:ext>
                  </a:extLst>
                </a:gridCol>
                <a:gridCol w="1625600">
                  <a:extLst>
                    <a:ext uri="{9D8B030D-6E8A-4147-A177-3AD203B41FA5}">
                      <a16:colId xmlns:a16="http://schemas.microsoft.com/office/drawing/2014/main" val="2646006262"/>
                    </a:ext>
                  </a:extLst>
                </a:gridCol>
                <a:gridCol w="1625600">
                  <a:extLst>
                    <a:ext uri="{9D8B030D-6E8A-4147-A177-3AD203B41FA5}">
                      <a16:colId xmlns:a16="http://schemas.microsoft.com/office/drawing/2014/main" val="2241852734"/>
                    </a:ext>
                  </a:extLst>
                </a:gridCol>
              </a:tblGrid>
              <a:tr h="254186">
                <a:tc>
                  <a:txBody>
                    <a:bodyPr/>
                    <a:lstStyle/>
                    <a:p>
                      <a:endParaRPr lang="en-GB" dirty="0"/>
                    </a:p>
                  </a:txBody>
                  <a:tcPr/>
                </a:tc>
                <a:tc>
                  <a:txBody>
                    <a:bodyPr/>
                    <a:lstStyle/>
                    <a:p>
                      <a:r>
                        <a:rPr lang="en-GB" dirty="0" smtClean="0"/>
                        <a:t>Height</a:t>
                      </a:r>
                      <a:r>
                        <a:rPr lang="en-GB" baseline="0" dirty="0" smtClean="0"/>
                        <a:t> (mm)</a:t>
                      </a:r>
                      <a:endParaRPr lang="en-GB" dirty="0"/>
                    </a:p>
                  </a:txBody>
                  <a:tcPr/>
                </a:tc>
                <a:tc>
                  <a:txBody>
                    <a:bodyPr/>
                    <a:lstStyle/>
                    <a:p>
                      <a:r>
                        <a:rPr lang="en-GB" dirty="0" smtClean="0"/>
                        <a:t>Weight (kg)</a:t>
                      </a:r>
                      <a:endParaRPr lang="en-GB" dirty="0"/>
                    </a:p>
                  </a:txBody>
                  <a:tcPr/>
                </a:tc>
                <a:tc>
                  <a:txBody>
                    <a:bodyPr/>
                    <a:lstStyle/>
                    <a:p>
                      <a:r>
                        <a:rPr lang="en-GB" dirty="0" smtClean="0"/>
                        <a:t>Strength</a:t>
                      </a:r>
                    </a:p>
                  </a:txBody>
                  <a:tcPr/>
                </a:tc>
                <a:tc>
                  <a:txBody>
                    <a:bodyPr/>
                    <a:lstStyle/>
                    <a:p>
                      <a:r>
                        <a:rPr lang="en-GB" dirty="0" smtClean="0"/>
                        <a:t>Game score</a:t>
                      </a:r>
                      <a:endParaRPr lang="en-GB" dirty="0"/>
                    </a:p>
                  </a:txBody>
                  <a:tcPr/>
                </a:tc>
                <a:extLst>
                  <a:ext uri="{0D108BD9-81ED-4DB2-BD59-A6C34878D82A}">
                    <a16:rowId xmlns:a16="http://schemas.microsoft.com/office/drawing/2014/main" val="900440170"/>
                  </a:ext>
                </a:extLst>
              </a:tr>
              <a:tr h="370840">
                <a:tc>
                  <a:txBody>
                    <a:bodyPr/>
                    <a:lstStyle/>
                    <a:p>
                      <a:r>
                        <a:rPr lang="en-GB" dirty="0" smtClean="0"/>
                        <a:t>1</a:t>
                      </a:r>
                      <a:endParaRPr lang="en-GB" dirty="0"/>
                    </a:p>
                  </a:txBody>
                  <a:tcPr/>
                </a:tc>
                <a:tc>
                  <a:txBody>
                    <a:bodyPr/>
                    <a:lstStyle/>
                    <a:p>
                      <a:r>
                        <a:rPr lang="en-GB" dirty="0" smtClean="0"/>
                        <a:t>1856</a:t>
                      </a:r>
                      <a:endParaRPr lang="en-GB" dirty="0"/>
                    </a:p>
                  </a:txBody>
                  <a:tcPr/>
                </a:tc>
                <a:tc>
                  <a:txBody>
                    <a:bodyPr/>
                    <a:lstStyle/>
                    <a:p>
                      <a:r>
                        <a:rPr lang="en-GB" dirty="0" smtClean="0"/>
                        <a:t>75</a:t>
                      </a:r>
                      <a:endParaRPr lang="en-GB" dirty="0"/>
                    </a:p>
                  </a:txBody>
                  <a:tcPr/>
                </a:tc>
                <a:tc>
                  <a:txBody>
                    <a:bodyPr/>
                    <a:lstStyle/>
                    <a:p>
                      <a:r>
                        <a:rPr lang="en-GB" dirty="0" smtClean="0"/>
                        <a:t>95</a:t>
                      </a:r>
                      <a:endParaRPr lang="en-GB" dirty="0"/>
                    </a:p>
                  </a:txBody>
                  <a:tcPr/>
                </a:tc>
                <a:tc>
                  <a:txBody>
                    <a:bodyPr/>
                    <a:lstStyle/>
                    <a:p>
                      <a:r>
                        <a:rPr lang="en-GB" dirty="0" smtClean="0"/>
                        <a:t>70</a:t>
                      </a:r>
                      <a:endParaRPr lang="en-GB" dirty="0"/>
                    </a:p>
                  </a:txBody>
                  <a:tcPr/>
                </a:tc>
                <a:extLst>
                  <a:ext uri="{0D108BD9-81ED-4DB2-BD59-A6C34878D82A}">
                    <a16:rowId xmlns:a16="http://schemas.microsoft.com/office/drawing/2014/main" val="1798056373"/>
                  </a:ext>
                </a:extLst>
              </a:tr>
              <a:tr h="370840">
                <a:tc>
                  <a:txBody>
                    <a:bodyPr/>
                    <a:lstStyle/>
                    <a:p>
                      <a:r>
                        <a:rPr lang="en-GB" dirty="0" smtClean="0"/>
                        <a:t>2</a:t>
                      </a:r>
                      <a:endParaRPr lang="en-GB" dirty="0"/>
                    </a:p>
                  </a:txBody>
                  <a:tcPr/>
                </a:tc>
                <a:tc>
                  <a:txBody>
                    <a:bodyPr/>
                    <a:lstStyle/>
                    <a:p>
                      <a:r>
                        <a:rPr lang="en-GB" dirty="0" smtClean="0"/>
                        <a:t>1502</a:t>
                      </a:r>
                      <a:endParaRPr lang="en-GB" dirty="0"/>
                    </a:p>
                  </a:txBody>
                  <a:tcPr/>
                </a:tc>
                <a:tc>
                  <a:txBody>
                    <a:bodyPr/>
                    <a:lstStyle/>
                    <a:p>
                      <a:r>
                        <a:rPr lang="en-GB" dirty="0" smtClean="0"/>
                        <a:t>56</a:t>
                      </a:r>
                      <a:endParaRPr lang="en-GB" dirty="0"/>
                    </a:p>
                  </a:txBody>
                  <a:tcPr/>
                </a:tc>
                <a:tc>
                  <a:txBody>
                    <a:bodyPr/>
                    <a:lstStyle/>
                    <a:p>
                      <a:r>
                        <a:rPr lang="en-GB" dirty="0" smtClean="0"/>
                        <a:t>101</a:t>
                      </a:r>
                      <a:endParaRPr lang="en-GB" dirty="0"/>
                    </a:p>
                  </a:txBody>
                  <a:tcPr/>
                </a:tc>
                <a:tc>
                  <a:txBody>
                    <a:bodyPr/>
                    <a:lstStyle/>
                    <a:p>
                      <a:r>
                        <a:rPr lang="en-GB" dirty="0" smtClean="0"/>
                        <a:t>82</a:t>
                      </a:r>
                      <a:endParaRPr lang="en-GB" dirty="0"/>
                    </a:p>
                  </a:txBody>
                  <a:tcPr/>
                </a:tc>
                <a:extLst>
                  <a:ext uri="{0D108BD9-81ED-4DB2-BD59-A6C34878D82A}">
                    <a16:rowId xmlns:a16="http://schemas.microsoft.com/office/drawing/2014/main" val="344231587"/>
                  </a:ext>
                </a:extLst>
              </a:tr>
              <a:tr h="370840">
                <a:tc>
                  <a:txBody>
                    <a:bodyPr/>
                    <a:lstStyle/>
                    <a:p>
                      <a:r>
                        <a:rPr lang="en-GB" dirty="0" smtClean="0"/>
                        <a:t>3</a:t>
                      </a:r>
                      <a:endParaRPr lang="en-GB" dirty="0"/>
                    </a:p>
                  </a:txBody>
                  <a:tcPr/>
                </a:tc>
                <a:tc>
                  <a:txBody>
                    <a:bodyPr/>
                    <a:lstStyle/>
                    <a:p>
                      <a:r>
                        <a:rPr lang="en-GB" dirty="0" smtClean="0"/>
                        <a:t>1904</a:t>
                      </a:r>
                      <a:endParaRPr lang="en-GB" dirty="0"/>
                    </a:p>
                  </a:txBody>
                  <a:tcPr/>
                </a:tc>
                <a:tc>
                  <a:txBody>
                    <a:bodyPr/>
                    <a:lstStyle/>
                    <a:p>
                      <a:r>
                        <a:rPr lang="en-GB" dirty="0" smtClean="0"/>
                        <a:t>86</a:t>
                      </a:r>
                      <a:endParaRPr lang="en-GB" dirty="0"/>
                    </a:p>
                  </a:txBody>
                  <a:tcPr/>
                </a:tc>
                <a:tc>
                  <a:txBody>
                    <a:bodyPr/>
                    <a:lstStyle/>
                    <a:p>
                      <a:r>
                        <a:rPr lang="en-GB" dirty="0" smtClean="0"/>
                        <a:t>112</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03697404"/>
                  </a:ext>
                </a:extLst>
              </a:tr>
              <a:tr h="370840">
                <a:tc>
                  <a:txBody>
                    <a:bodyPr/>
                    <a:lstStyle/>
                    <a:p>
                      <a:r>
                        <a:rPr lang="en-GB" dirty="0" smtClean="0"/>
                        <a:t>4</a:t>
                      </a:r>
                      <a:endParaRPr lang="en-GB" dirty="0"/>
                    </a:p>
                  </a:txBody>
                  <a:tcPr/>
                </a:tc>
                <a:tc>
                  <a:txBody>
                    <a:bodyPr/>
                    <a:lstStyle/>
                    <a:p>
                      <a:r>
                        <a:rPr lang="en-GB" dirty="0" smtClean="0"/>
                        <a:t>1775</a:t>
                      </a:r>
                      <a:endParaRPr lang="en-GB" dirty="0"/>
                    </a:p>
                  </a:txBody>
                  <a:tcPr/>
                </a:tc>
                <a:tc>
                  <a:txBody>
                    <a:bodyPr/>
                    <a:lstStyle/>
                    <a:p>
                      <a:r>
                        <a:rPr lang="en-GB" dirty="0" smtClean="0"/>
                        <a:t>61</a:t>
                      </a:r>
                      <a:endParaRPr lang="en-GB" dirty="0"/>
                    </a:p>
                  </a:txBody>
                  <a:tcPr/>
                </a:tc>
                <a:tc>
                  <a:txBody>
                    <a:bodyPr/>
                    <a:lstStyle/>
                    <a:p>
                      <a:r>
                        <a:rPr lang="en-GB" dirty="0" smtClean="0"/>
                        <a:t>110</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508216884"/>
                  </a:ext>
                </a:extLst>
              </a:tr>
              <a:tr h="370840">
                <a:tc>
                  <a:txBody>
                    <a:bodyPr/>
                    <a:lstStyle/>
                    <a:p>
                      <a:r>
                        <a:rPr lang="en-GB" dirty="0" smtClean="0"/>
                        <a:t>5</a:t>
                      </a:r>
                      <a:endParaRPr lang="en-GB" dirty="0"/>
                    </a:p>
                  </a:txBody>
                  <a:tcPr/>
                </a:tc>
                <a:tc>
                  <a:txBody>
                    <a:bodyPr/>
                    <a:lstStyle/>
                    <a:p>
                      <a:r>
                        <a:rPr lang="en-GB" dirty="0" smtClean="0"/>
                        <a:t>1901</a:t>
                      </a:r>
                      <a:endParaRPr lang="en-GB" dirty="0"/>
                    </a:p>
                  </a:txBody>
                  <a:tcPr/>
                </a:tc>
                <a:tc>
                  <a:txBody>
                    <a:bodyPr/>
                    <a:lstStyle/>
                    <a:p>
                      <a:r>
                        <a:rPr lang="en-GB" dirty="0" smtClean="0"/>
                        <a:t>81</a:t>
                      </a:r>
                      <a:endParaRPr lang="en-GB" dirty="0"/>
                    </a:p>
                  </a:txBody>
                  <a:tcPr/>
                </a:tc>
                <a:tc>
                  <a:txBody>
                    <a:bodyPr/>
                    <a:lstStyle/>
                    <a:p>
                      <a:r>
                        <a:rPr lang="en-GB" dirty="0" smtClean="0"/>
                        <a:t>92</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1759817277"/>
                  </a:ext>
                </a:extLst>
              </a:tr>
            </a:tbl>
          </a:graphicData>
        </a:graphic>
      </p:graphicFrame>
    </p:spTree>
    <p:extLst>
      <p:ext uri="{BB962C8B-B14F-4D97-AF65-F5344CB8AC3E}">
        <p14:creationId xmlns:p14="http://schemas.microsoft.com/office/powerpoint/2010/main" val="68850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altLang="en-US" sz="2800" b="1" dirty="0" smtClean="0"/>
              <a:t>(2) When min-max normalisation might be useful </a:t>
            </a:r>
            <a:endParaRPr lang="en-GB" sz="2800" b="1"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endParaRPr lang="en-GB" dirty="0" smtClean="0"/>
          </a:p>
          <a:p>
            <a:endParaRPr lang="en-GB" dirty="0" smtClean="0"/>
          </a:p>
          <a:p>
            <a:endParaRPr lang="en-GB" dirty="0"/>
          </a:p>
          <a:p>
            <a:pPr marL="0" indent="0">
              <a:buNone/>
            </a:pPr>
            <a:endParaRPr lang="en-GB" dirty="0"/>
          </a:p>
          <a:p>
            <a:pPr marL="0" indent="0">
              <a:buNone/>
            </a:pPr>
            <a:endParaRPr lang="en-GB" dirty="0" smtClean="0"/>
          </a:p>
          <a:p>
            <a:endParaRPr lang="en-GB" dirty="0" smtClean="0"/>
          </a:p>
          <a:p>
            <a:endParaRPr lang="en-GB" dirty="0" smtClean="0"/>
          </a:p>
          <a:p>
            <a:endParaRPr lang="en-GB" dirty="0"/>
          </a:p>
          <a:p>
            <a:r>
              <a:rPr lang="en-GB" dirty="0" smtClean="0"/>
              <a:t>Which record is closest to record 5?</a:t>
            </a:r>
          </a:p>
          <a:p>
            <a:r>
              <a:rPr lang="en-GB" dirty="0" smtClean="0"/>
              <a:t>Will this be a good predictor for game  mark?</a:t>
            </a:r>
          </a:p>
          <a:p>
            <a:r>
              <a:rPr lang="en-GB" dirty="0" smtClean="0"/>
              <a:t>Which attribute is most likely to  be important for predicting mark?</a:t>
            </a:r>
          </a:p>
          <a:p>
            <a:r>
              <a:rPr lang="en-GB" i="1" dirty="0" smtClean="0"/>
              <a:t>How does min-max normalisation help?</a:t>
            </a:r>
            <a:endParaRPr lang="en-GB" i="1"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19</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917043505"/>
              </p:ext>
            </p:extLst>
          </p:nvPr>
        </p:nvGraphicFramePr>
        <p:xfrm>
          <a:off x="508000" y="1412776"/>
          <a:ext cx="8128000" cy="2494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66222456"/>
                    </a:ext>
                  </a:extLst>
                </a:gridCol>
                <a:gridCol w="1625600">
                  <a:extLst>
                    <a:ext uri="{9D8B030D-6E8A-4147-A177-3AD203B41FA5}">
                      <a16:colId xmlns:a16="http://schemas.microsoft.com/office/drawing/2014/main" val="3006924148"/>
                    </a:ext>
                  </a:extLst>
                </a:gridCol>
                <a:gridCol w="1625600">
                  <a:extLst>
                    <a:ext uri="{9D8B030D-6E8A-4147-A177-3AD203B41FA5}">
                      <a16:colId xmlns:a16="http://schemas.microsoft.com/office/drawing/2014/main" val="3315458377"/>
                    </a:ext>
                  </a:extLst>
                </a:gridCol>
                <a:gridCol w="1625600">
                  <a:extLst>
                    <a:ext uri="{9D8B030D-6E8A-4147-A177-3AD203B41FA5}">
                      <a16:colId xmlns:a16="http://schemas.microsoft.com/office/drawing/2014/main" val="2646006262"/>
                    </a:ext>
                  </a:extLst>
                </a:gridCol>
                <a:gridCol w="1625600">
                  <a:extLst>
                    <a:ext uri="{9D8B030D-6E8A-4147-A177-3AD203B41FA5}">
                      <a16:colId xmlns:a16="http://schemas.microsoft.com/office/drawing/2014/main" val="2241852734"/>
                    </a:ext>
                  </a:extLst>
                </a:gridCol>
              </a:tblGrid>
              <a:tr h="178121">
                <a:tc>
                  <a:txBody>
                    <a:bodyPr/>
                    <a:lstStyle/>
                    <a:p>
                      <a:endParaRPr lang="en-GB" dirty="0"/>
                    </a:p>
                  </a:txBody>
                  <a:tcPr/>
                </a:tc>
                <a:tc>
                  <a:txBody>
                    <a:bodyPr/>
                    <a:lstStyle/>
                    <a:p>
                      <a:r>
                        <a:rPr lang="en-GB" dirty="0" smtClean="0"/>
                        <a:t>Height</a:t>
                      </a:r>
                      <a:r>
                        <a:rPr lang="en-GB" baseline="0" dirty="0" smtClean="0"/>
                        <a:t> (mm)</a:t>
                      </a:r>
                      <a:endParaRPr lang="en-GB" dirty="0"/>
                    </a:p>
                  </a:txBody>
                  <a:tcPr/>
                </a:tc>
                <a:tc>
                  <a:txBody>
                    <a:bodyPr/>
                    <a:lstStyle/>
                    <a:p>
                      <a:r>
                        <a:rPr lang="en-GB" dirty="0" smtClean="0"/>
                        <a:t>Weight (kg)</a:t>
                      </a:r>
                      <a:endParaRPr lang="en-GB" dirty="0"/>
                    </a:p>
                  </a:txBody>
                  <a:tcPr/>
                </a:tc>
                <a:tc>
                  <a:txBody>
                    <a:bodyPr/>
                    <a:lstStyle/>
                    <a:p>
                      <a:r>
                        <a:rPr lang="en-GB" dirty="0" smtClean="0"/>
                        <a:t>Strength</a:t>
                      </a:r>
                    </a:p>
                    <a:p>
                      <a:r>
                        <a:rPr lang="en-GB" dirty="0" smtClean="0"/>
                        <a:t>(kg)</a:t>
                      </a:r>
                      <a:endParaRPr lang="en-GB" dirty="0"/>
                    </a:p>
                  </a:txBody>
                  <a:tcPr/>
                </a:tc>
                <a:tc>
                  <a:txBody>
                    <a:bodyPr/>
                    <a:lstStyle/>
                    <a:p>
                      <a:r>
                        <a:rPr lang="en-GB" dirty="0" smtClean="0"/>
                        <a:t>Game score</a:t>
                      </a:r>
                      <a:endParaRPr lang="en-GB" dirty="0"/>
                    </a:p>
                  </a:txBody>
                  <a:tcPr/>
                </a:tc>
                <a:extLst>
                  <a:ext uri="{0D108BD9-81ED-4DB2-BD59-A6C34878D82A}">
                    <a16:rowId xmlns:a16="http://schemas.microsoft.com/office/drawing/2014/main" val="900440170"/>
                  </a:ext>
                </a:extLst>
              </a:tr>
              <a:tr h="370840">
                <a:tc>
                  <a:txBody>
                    <a:bodyPr/>
                    <a:lstStyle/>
                    <a:p>
                      <a:r>
                        <a:rPr lang="en-GB" dirty="0" smtClean="0"/>
                        <a:t>1</a:t>
                      </a:r>
                      <a:endParaRPr lang="en-GB" dirty="0"/>
                    </a:p>
                  </a:txBody>
                  <a:tcPr/>
                </a:tc>
                <a:tc>
                  <a:txBody>
                    <a:bodyPr/>
                    <a:lstStyle/>
                    <a:p>
                      <a:r>
                        <a:rPr lang="en-GB" dirty="0" smtClean="0"/>
                        <a:t>0.88</a:t>
                      </a:r>
                      <a:endParaRPr lang="en-GB" dirty="0"/>
                    </a:p>
                  </a:txBody>
                  <a:tcPr/>
                </a:tc>
                <a:tc>
                  <a:txBody>
                    <a:bodyPr/>
                    <a:lstStyle/>
                    <a:p>
                      <a:r>
                        <a:rPr lang="en-GB" dirty="0" smtClean="0"/>
                        <a:t>0.63</a:t>
                      </a:r>
                      <a:endParaRPr lang="en-GB" dirty="0"/>
                    </a:p>
                  </a:txBody>
                  <a:tcPr/>
                </a:tc>
                <a:tc>
                  <a:txBody>
                    <a:bodyPr/>
                    <a:lstStyle/>
                    <a:p>
                      <a:r>
                        <a:rPr lang="en-GB" dirty="0" smtClean="0"/>
                        <a:t>0.15</a:t>
                      </a:r>
                      <a:endParaRPr lang="en-GB" dirty="0"/>
                    </a:p>
                  </a:txBody>
                  <a:tcPr/>
                </a:tc>
                <a:tc>
                  <a:txBody>
                    <a:bodyPr/>
                    <a:lstStyle/>
                    <a:p>
                      <a:r>
                        <a:rPr lang="en-GB" dirty="0" smtClean="0"/>
                        <a:t>70</a:t>
                      </a:r>
                      <a:endParaRPr lang="en-GB" dirty="0"/>
                    </a:p>
                  </a:txBody>
                  <a:tcPr/>
                </a:tc>
                <a:extLst>
                  <a:ext uri="{0D108BD9-81ED-4DB2-BD59-A6C34878D82A}">
                    <a16:rowId xmlns:a16="http://schemas.microsoft.com/office/drawing/2014/main" val="1798056373"/>
                  </a:ext>
                </a:extLst>
              </a:tr>
              <a:tr h="370840">
                <a:tc>
                  <a:txBody>
                    <a:bodyPr/>
                    <a:lstStyle/>
                    <a:p>
                      <a:r>
                        <a:rPr lang="en-GB" dirty="0" smtClean="0"/>
                        <a:t>2</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82</a:t>
                      </a:r>
                      <a:endParaRPr lang="en-GB" dirty="0"/>
                    </a:p>
                  </a:txBody>
                  <a:tcPr/>
                </a:tc>
                <a:extLst>
                  <a:ext uri="{0D108BD9-81ED-4DB2-BD59-A6C34878D82A}">
                    <a16:rowId xmlns:a16="http://schemas.microsoft.com/office/drawing/2014/main" val="344231587"/>
                  </a:ext>
                </a:extLst>
              </a:tr>
              <a:tr h="370840">
                <a:tc>
                  <a:txBody>
                    <a:bodyPr/>
                    <a:lstStyle/>
                    <a:p>
                      <a:r>
                        <a:rPr lang="en-GB" dirty="0" smtClean="0"/>
                        <a:t>3</a:t>
                      </a:r>
                      <a:endParaRPr lang="en-GB" dirty="0"/>
                    </a:p>
                  </a:txBody>
                  <a:tcPr/>
                </a:tc>
                <a:tc>
                  <a:txBody>
                    <a:bodyPr/>
                    <a:lstStyle/>
                    <a:p>
                      <a:r>
                        <a:rPr lang="en-GB" dirty="0" smtClean="0"/>
                        <a:t>1.00</a:t>
                      </a:r>
                      <a:endParaRPr lang="en-GB" dirty="0"/>
                    </a:p>
                  </a:txBody>
                  <a:tcPr/>
                </a:tc>
                <a:tc>
                  <a:txBody>
                    <a:bodyPr/>
                    <a:lstStyle/>
                    <a:p>
                      <a:r>
                        <a:rPr lang="en-GB" dirty="0" smtClean="0"/>
                        <a:t>0.63</a:t>
                      </a:r>
                      <a:endParaRPr lang="en-GB" dirty="0"/>
                    </a:p>
                  </a:txBody>
                  <a:tcPr/>
                </a:tc>
                <a:tc>
                  <a:txBody>
                    <a:bodyPr/>
                    <a:lstStyle/>
                    <a:p>
                      <a:r>
                        <a:rPr lang="en-GB" dirty="0" smtClean="0"/>
                        <a:t>1.0</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03697404"/>
                  </a:ext>
                </a:extLst>
              </a:tr>
              <a:tr h="370840">
                <a:tc>
                  <a:txBody>
                    <a:bodyPr/>
                    <a:lstStyle/>
                    <a:p>
                      <a:r>
                        <a:rPr lang="en-GB" dirty="0" smtClean="0"/>
                        <a:t>4</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508216884"/>
                  </a:ext>
                </a:extLst>
              </a:tr>
              <a:tr h="370840">
                <a:tc>
                  <a:txBody>
                    <a:bodyPr/>
                    <a:lstStyle/>
                    <a:p>
                      <a:r>
                        <a:rPr lang="en-GB" dirty="0" smtClean="0"/>
                        <a:t>5</a:t>
                      </a:r>
                      <a:endParaRPr lang="en-GB" dirty="0"/>
                    </a:p>
                  </a:txBody>
                  <a:tcPr/>
                </a:tc>
                <a:tc>
                  <a:txBody>
                    <a:bodyPr/>
                    <a:lstStyle/>
                    <a:p>
                      <a:r>
                        <a:rPr lang="en-GB" dirty="0" smtClean="0"/>
                        <a:t>0.99</a:t>
                      </a:r>
                      <a:endParaRPr lang="en-GB" dirty="0"/>
                    </a:p>
                  </a:txBody>
                  <a:tcPr/>
                </a:tc>
                <a:tc>
                  <a:txBody>
                    <a:bodyPr/>
                    <a:lstStyle/>
                    <a:p>
                      <a:r>
                        <a:rPr lang="en-GB" dirty="0" smtClean="0"/>
                        <a:t>0.83</a:t>
                      </a:r>
                      <a:endParaRPr lang="en-GB" dirty="0"/>
                    </a:p>
                  </a:txBody>
                  <a:tcPr/>
                </a:tc>
                <a:tc>
                  <a:txBody>
                    <a:bodyPr/>
                    <a:lstStyle/>
                    <a:p>
                      <a:r>
                        <a:rPr lang="en-GB" dirty="0" smtClean="0"/>
                        <a:t>0.0</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1759817277"/>
                  </a:ext>
                </a:extLst>
              </a:tr>
            </a:tbl>
          </a:graphicData>
        </a:graphic>
      </p:graphicFrame>
    </p:spTree>
    <p:extLst>
      <p:ext uri="{BB962C8B-B14F-4D97-AF65-F5344CB8AC3E}">
        <p14:creationId xmlns:p14="http://schemas.microsoft.com/office/powerpoint/2010/main" val="36526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4 Preparing Data for Input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We talked about Input</a:t>
            </a:r>
          </a:p>
          <a:p>
            <a:pPr lvl="1"/>
            <a:r>
              <a:rPr lang="en-GB" dirty="0" smtClean="0"/>
              <a:t>Concepts, Instances and Attributes</a:t>
            </a:r>
          </a:p>
          <a:p>
            <a:pPr lvl="1"/>
            <a:r>
              <a:rPr lang="en-GB" dirty="0" smtClean="0"/>
              <a:t>Practical issues - we already mentioned sparse data and </a:t>
            </a:r>
            <a:r>
              <a:rPr lang="en-GB" dirty="0" err="1" smtClean="0"/>
              <a:t>denormalization</a:t>
            </a:r>
            <a:r>
              <a:rPr lang="en-GB" dirty="0" smtClean="0"/>
              <a:t> (in the database sense of the word)</a:t>
            </a:r>
          </a:p>
          <a:p>
            <a:r>
              <a:rPr lang="en-GB" dirty="0" smtClean="0"/>
              <a:t>Now we cover some more practical issues</a:t>
            </a:r>
          </a:p>
          <a:p>
            <a:r>
              <a:rPr lang="en-GB" dirty="0" smtClean="0"/>
              <a:t>Look at a simple classification learning method (so we can use it) 1-Nearest Neighbour</a:t>
            </a:r>
          </a:p>
          <a:p>
            <a:r>
              <a:rPr lang="en-GB" dirty="0" smtClean="0"/>
              <a:t>Data preparation</a:t>
            </a:r>
          </a:p>
          <a:p>
            <a:pPr lvl="1"/>
            <a:r>
              <a:rPr lang="en-GB" dirty="0" smtClean="0"/>
              <a:t>Normalizing values</a:t>
            </a:r>
          </a:p>
          <a:p>
            <a:pPr lvl="1"/>
            <a:r>
              <a:rPr lang="en-GB" dirty="0" smtClean="0"/>
              <a:t>Discretization (binning)</a:t>
            </a:r>
          </a:p>
          <a:p>
            <a:pPr lvl="1"/>
            <a:r>
              <a:rPr lang="en-GB" dirty="0" smtClean="0"/>
              <a:t>Missing Values</a:t>
            </a:r>
          </a:p>
          <a:p>
            <a:r>
              <a:rPr lang="en-GB" dirty="0" smtClean="0"/>
              <a:t>inspection</a:t>
            </a:r>
          </a:p>
          <a:p>
            <a:pPr marL="0" indent="0">
              <a:buNone/>
            </a:pPr>
            <a:endParaRPr lang="en-GB" dirty="0" smtClean="0"/>
          </a:p>
        </p:txBody>
      </p:sp>
      <p:sp>
        <p:nvSpPr>
          <p:cNvPr id="4" name="Footer Placeholder 3"/>
          <p:cNvSpPr>
            <a:spLocks noGrp="1"/>
          </p:cNvSpPr>
          <p:nvPr>
            <p:ph type="ftr" sz="quarter" idx="11"/>
          </p:nvPr>
        </p:nvSpPr>
        <p:spPr/>
        <p:txBody>
          <a:bodyPr/>
          <a:lstStyle/>
          <a:p>
            <a:r>
              <a:rPr lang="sv-SE" dirty="0" smtClean="0"/>
              <a:t>F20DL Diana Bental &amp; Ekaterina Komendatskaya</a:t>
            </a:r>
            <a:endParaRPr lang="en-GB" dirty="0"/>
          </a:p>
        </p:txBody>
      </p:sp>
      <p:sp>
        <p:nvSpPr>
          <p:cNvPr id="5" name="Slide Number Placeholder 4"/>
          <p:cNvSpPr>
            <a:spLocks noGrp="1"/>
          </p:cNvSpPr>
          <p:nvPr>
            <p:ph type="sldNum" sz="quarter" idx="12"/>
          </p:nvPr>
        </p:nvSpPr>
        <p:spPr/>
        <p:txBody>
          <a:bodyPr/>
          <a:lstStyle/>
          <a:p>
            <a:fld id="{0D682131-CC8D-4B15-97F7-5EF668F3F1F2}" type="slidenum">
              <a:rPr lang="en-GB" smtClean="0"/>
              <a:t>2</a:t>
            </a:fld>
            <a:endParaRPr lang="en-GB" dirty="0"/>
          </a:p>
        </p:txBody>
      </p:sp>
      <p:sp>
        <p:nvSpPr>
          <p:cNvPr id="6" name="Date Placeholder 5"/>
          <p:cNvSpPr>
            <a:spLocks noGrp="1"/>
          </p:cNvSpPr>
          <p:nvPr>
            <p:ph type="dt" sz="half" idx="10"/>
          </p:nvPr>
        </p:nvSpPr>
        <p:spPr/>
        <p:txBody>
          <a:bodyPr/>
          <a:lstStyle/>
          <a:p>
            <a:fld id="{E83C2BC6-F985-4AA6-B47D-9EE3CDAE5746}" type="datetime1">
              <a:rPr lang="en-GB" smtClean="0"/>
              <a:t>28/11/2018</a:t>
            </a:fld>
            <a:endParaRPr lang="en-GB"/>
          </a:p>
        </p:txBody>
      </p:sp>
    </p:spTree>
    <p:extLst>
      <p:ext uri="{BB962C8B-B14F-4D97-AF65-F5344CB8AC3E}">
        <p14:creationId xmlns:p14="http://schemas.microsoft.com/office/powerpoint/2010/main" val="136161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Discretization</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endParaRPr lang="en-GB" dirty="0"/>
          </a:p>
          <a:p>
            <a:endParaRPr lang="en-GB" dirty="0" smtClean="0"/>
          </a:p>
          <a:p>
            <a:endParaRPr lang="en-GB" dirty="0"/>
          </a:p>
          <a:p>
            <a:endParaRPr lang="en-GB" dirty="0" smtClean="0"/>
          </a:p>
          <a:p>
            <a:endParaRPr lang="en-GB" dirty="0"/>
          </a:p>
          <a:p>
            <a:r>
              <a:rPr lang="en-GB" dirty="0" smtClean="0"/>
              <a:t>We </a:t>
            </a:r>
            <a:r>
              <a:rPr lang="en-GB" dirty="0" smtClean="0">
                <a:solidFill>
                  <a:srgbClr val="FF0000"/>
                </a:solidFill>
              </a:rPr>
              <a:t>can’t</a:t>
            </a:r>
            <a:r>
              <a:rPr lang="en-GB" dirty="0" smtClean="0"/>
              <a:t> run the ID3 Decision Tree classifier on this data</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20</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755436279"/>
              </p:ext>
            </p:extLst>
          </p:nvPr>
        </p:nvGraphicFramePr>
        <p:xfrm>
          <a:off x="558800" y="1345035"/>
          <a:ext cx="8128000" cy="2219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66222456"/>
                    </a:ext>
                  </a:extLst>
                </a:gridCol>
                <a:gridCol w="1625600">
                  <a:extLst>
                    <a:ext uri="{9D8B030D-6E8A-4147-A177-3AD203B41FA5}">
                      <a16:colId xmlns:a16="http://schemas.microsoft.com/office/drawing/2014/main" val="3006924148"/>
                    </a:ext>
                  </a:extLst>
                </a:gridCol>
                <a:gridCol w="1625600">
                  <a:extLst>
                    <a:ext uri="{9D8B030D-6E8A-4147-A177-3AD203B41FA5}">
                      <a16:colId xmlns:a16="http://schemas.microsoft.com/office/drawing/2014/main" val="3315458377"/>
                    </a:ext>
                  </a:extLst>
                </a:gridCol>
                <a:gridCol w="1625600">
                  <a:extLst>
                    <a:ext uri="{9D8B030D-6E8A-4147-A177-3AD203B41FA5}">
                      <a16:colId xmlns:a16="http://schemas.microsoft.com/office/drawing/2014/main" val="2646006262"/>
                    </a:ext>
                  </a:extLst>
                </a:gridCol>
                <a:gridCol w="1625600">
                  <a:extLst>
                    <a:ext uri="{9D8B030D-6E8A-4147-A177-3AD203B41FA5}">
                      <a16:colId xmlns:a16="http://schemas.microsoft.com/office/drawing/2014/main" val="2241852734"/>
                    </a:ext>
                  </a:extLst>
                </a:gridCol>
              </a:tblGrid>
              <a:tr h="254186">
                <a:tc>
                  <a:txBody>
                    <a:bodyPr/>
                    <a:lstStyle/>
                    <a:p>
                      <a:endParaRPr lang="en-GB" dirty="0"/>
                    </a:p>
                  </a:txBody>
                  <a:tcPr/>
                </a:tc>
                <a:tc>
                  <a:txBody>
                    <a:bodyPr/>
                    <a:lstStyle/>
                    <a:p>
                      <a:r>
                        <a:rPr lang="en-GB" dirty="0" smtClean="0"/>
                        <a:t>Height</a:t>
                      </a:r>
                      <a:r>
                        <a:rPr lang="en-GB" baseline="0" dirty="0" smtClean="0"/>
                        <a:t> (mm)</a:t>
                      </a:r>
                      <a:endParaRPr lang="en-GB" dirty="0"/>
                    </a:p>
                  </a:txBody>
                  <a:tcPr/>
                </a:tc>
                <a:tc>
                  <a:txBody>
                    <a:bodyPr/>
                    <a:lstStyle/>
                    <a:p>
                      <a:r>
                        <a:rPr lang="en-GB" dirty="0" smtClean="0"/>
                        <a:t>Weight (kg)</a:t>
                      </a:r>
                      <a:endParaRPr lang="en-GB" dirty="0"/>
                    </a:p>
                  </a:txBody>
                  <a:tcPr/>
                </a:tc>
                <a:tc>
                  <a:txBody>
                    <a:bodyPr/>
                    <a:lstStyle/>
                    <a:p>
                      <a:r>
                        <a:rPr lang="en-GB" dirty="0" smtClean="0"/>
                        <a:t>Strength</a:t>
                      </a:r>
                    </a:p>
                  </a:txBody>
                  <a:tcPr/>
                </a:tc>
                <a:tc>
                  <a:txBody>
                    <a:bodyPr/>
                    <a:lstStyle/>
                    <a:p>
                      <a:r>
                        <a:rPr lang="en-GB" dirty="0" smtClean="0"/>
                        <a:t>Game score</a:t>
                      </a:r>
                      <a:endParaRPr lang="en-GB" dirty="0"/>
                    </a:p>
                  </a:txBody>
                  <a:tcPr/>
                </a:tc>
                <a:extLst>
                  <a:ext uri="{0D108BD9-81ED-4DB2-BD59-A6C34878D82A}">
                    <a16:rowId xmlns:a16="http://schemas.microsoft.com/office/drawing/2014/main" val="900440170"/>
                  </a:ext>
                </a:extLst>
              </a:tr>
              <a:tr h="370840">
                <a:tc>
                  <a:txBody>
                    <a:bodyPr/>
                    <a:lstStyle/>
                    <a:p>
                      <a:r>
                        <a:rPr lang="en-GB" dirty="0" smtClean="0"/>
                        <a:t>1</a:t>
                      </a:r>
                      <a:endParaRPr lang="en-GB" dirty="0"/>
                    </a:p>
                  </a:txBody>
                  <a:tcPr/>
                </a:tc>
                <a:tc>
                  <a:txBody>
                    <a:bodyPr/>
                    <a:lstStyle/>
                    <a:p>
                      <a:r>
                        <a:rPr lang="en-GB" dirty="0" smtClean="0"/>
                        <a:t>1856</a:t>
                      </a:r>
                      <a:endParaRPr lang="en-GB" dirty="0"/>
                    </a:p>
                  </a:txBody>
                  <a:tcPr/>
                </a:tc>
                <a:tc>
                  <a:txBody>
                    <a:bodyPr/>
                    <a:lstStyle/>
                    <a:p>
                      <a:r>
                        <a:rPr lang="en-GB" dirty="0" smtClean="0"/>
                        <a:t>75</a:t>
                      </a:r>
                      <a:endParaRPr lang="en-GB" dirty="0"/>
                    </a:p>
                  </a:txBody>
                  <a:tcPr/>
                </a:tc>
                <a:tc>
                  <a:txBody>
                    <a:bodyPr/>
                    <a:lstStyle/>
                    <a:p>
                      <a:r>
                        <a:rPr lang="en-GB" dirty="0" smtClean="0"/>
                        <a:t>95</a:t>
                      </a:r>
                      <a:endParaRPr lang="en-GB" dirty="0"/>
                    </a:p>
                  </a:txBody>
                  <a:tcPr/>
                </a:tc>
                <a:tc>
                  <a:txBody>
                    <a:bodyPr/>
                    <a:lstStyle/>
                    <a:p>
                      <a:r>
                        <a:rPr lang="en-GB" dirty="0" smtClean="0"/>
                        <a:t>70</a:t>
                      </a:r>
                      <a:endParaRPr lang="en-GB" dirty="0"/>
                    </a:p>
                  </a:txBody>
                  <a:tcPr/>
                </a:tc>
                <a:extLst>
                  <a:ext uri="{0D108BD9-81ED-4DB2-BD59-A6C34878D82A}">
                    <a16:rowId xmlns:a16="http://schemas.microsoft.com/office/drawing/2014/main" val="1798056373"/>
                  </a:ext>
                </a:extLst>
              </a:tr>
              <a:tr h="370840">
                <a:tc>
                  <a:txBody>
                    <a:bodyPr/>
                    <a:lstStyle/>
                    <a:p>
                      <a:r>
                        <a:rPr lang="en-GB" dirty="0" smtClean="0"/>
                        <a:t>2</a:t>
                      </a:r>
                      <a:endParaRPr lang="en-GB" dirty="0"/>
                    </a:p>
                  </a:txBody>
                  <a:tcPr/>
                </a:tc>
                <a:tc>
                  <a:txBody>
                    <a:bodyPr/>
                    <a:lstStyle/>
                    <a:p>
                      <a:r>
                        <a:rPr lang="en-GB" dirty="0" smtClean="0"/>
                        <a:t>1502</a:t>
                      </a:r>
                      <a:endParaRPr lang="en-GB" dirty="0"/>
                    </a:p>
                  </a:txBody>
                  <a:tcPr/>
                </a:tc>
                <a:tc>
                  <a:txBody>
                    <a:bodyPr/>
                    <a:lstStyle/>
                    <a:p>
                      <a:r>
                        <a:rPr lang="en-GB" dirty="0" smtClean="0"/>
                        <a:t>56</a:t>
                      </a:r>
                      <a:endParaRPr lang="en-GB" dirty="0"/>
                    </a:p>
                  </a:txBody>
                  <a:tcPr/>
                </a:tc>
                <a:tc>
                  <a:txBody>
                    <a:bodyPr/>
                    <a:lstStyle/>
                    <a:p>
                      <a:r>
                        <a:rPr lang="en-GB" dirty="0" smtClean="0"/>
                        <a:t>101</a:t>
                      </a:r>
                      <a:endParaRPr lang="en-GB" dirty="0"/>
                    </a:p>
                  </a:txBody>
                  <a:tcPr/>
                </a:tc>
                <a:tc>
                  <a:txBody>
                    <a:bodyPr/>
                    <a:lstStyle/>
                    <a:p>
                      <a:r>
                        <a:rPr lang="en-GB" dirty="0" smtClean="0"/>
                        <a:t>82</a:t>
                      </a:r>
                      <a:endParaRPr lang="en-GB" dirty="0"/>
                    </a:p>
                  </a:txBody>
                  <a:tcPr/>
                </a:tc>
                <a:extLst>
                  <a:ext uri="{0D108BD9-81ED-4DB2-BD59-A6C34878D82A}">
                    <a16:rowId xmlns:a16="http://schemas.microsoft.com/office/drawing/2014/main" val="344231587"/>
                  </a:ext>
                </a:extLst>
              </a:tr>
              <a:tr h="370840">
                <a:tc>
                  <a:txBody>
                    <a:bodyPr/>
                    <a:lstStyle/>
                    <a:p>
                      <a:r>
                        <a:rPr lang="en-GB" dirty="0" smtClean="0"/>
                        <a:t>3</a:t>
                      </a:r>
                      <a:endParaRPr lang="en-GB" dirty="0"/>
                    </a:p>
                  </a:txBody>
                  <a:tcPr/>
                </a:tc>
                <a:tc>
                  <a:txBody>
                    <a:bodyPr/>
                    <a:lstStyle/>
                    <a:p>
                      <a:r>
                        <a:rPr lang="en-GB" dirty="0" smtClean="0"/>
                        <a:t>1904</a:t>
                      </a:r>
                      <a:endParaRPr lang="en-GB" dirty="0"/>
                    </a:p>
                  </a:txBody>
                  <a:tcPr/>
                </a:tc>
                <a:tc>
                  <a:txBody>
                    <a:bodyPr/>
                    <a:lstStyle/>
                    <a:p>
                      <a:r>
                        <a:rPr lang="en-GB" dirty="0" smtClean="0"/>
                        <a:t>86</a:t>
                      </a:r>
                      <a:endParaRPr lang="en-GB" dirty="0"/>
                    </a:p>
                  </a:txBody>
                  <a:tcPr/>
                </a:tc>
                <a:tc>
                  <a:txBody>
                    <a:bodyPr/>
                    <a:lstStyle/>
                    <a:p>
                      <a:r>
                        <a:rPr lang="en-GB" dirty="0" smtClean="0"/>
                        <a:t>112</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03697404"/>
                  </a:ext>
                </a:extLst>
              </a:tr>
              <a:tr h="370840">
                <a:tc>
                  <a:txBody>
                    <a:bodyPr/>
                    <a:lstStyle/>
                    <a:p>
                      <a:r>
                        <a:rPr lang="en-GB" dirty="0" smtClean="0"/>
                        <a:t>4</a:t>
                      </a:r>
                      <a:endParaRPr lang="en-GB" dirty="0"/>
                    </a:p>
                  </a:txBody>
                  <a:tcPr/>
                </a:tc>
                <a:tc>
                  <a:txBody>
                    <a:bodyPr/>
                    <a:lstStyle/>
                    <a:p>
                      <a:r>
                        <a:rPr lang="en-GB" dirty="0" smtClean="0"/>
                        <a:t>1775</a:t>
                      </a:r>
                      <a:endParaRPr lang="en-GB" dirty="0"/>
                    </a:p>
                  </a:txBody>
                  <a:tcPr/>
                </a:tc>
                <a:tc>
                  <a:txBody>
                    <a:bodyPr/>
                    <a:lstStyle/>
                    <a:p>
                      <a:r>
                        <a:rPr lang="en-GB" dirty="0" smtClean="0"/>
                        <a:t>61</a:t>
                      </a:r>
                      <a:endParaRPr lang="en-GB" dirty="0"/>
                    </a:p>
                  </a:txBody>
                  <a:tcPr/>
                </a:tc>
                <a:tc>
                  <a:txBody>
                    <a:bodyPr/>
                    <a:lstStyle/>
                    <a:p>
                      <a:r>
                        <a:rPr lang="en-GB" dirty="0" smtClean="0"/>
                        <a:t>110</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508216884"/>
                  </a:ext>
                </a:extLst>
              </a:tr>
              <a:tr h="370840">
                <a:tc>
                  <a:txBody>
                    <a:bodyPr/>
                    <a:lstStyle/>
                    <a:p>
                      <a:r>
                        <a:rPr lang="en-GB" dirty="0" smtClean="0"/>
                        <a:t>5</a:t>
                      </a:r>
                      <a:endParaRPr lang="en-GB" dirty="0"/>
                    </a:p>
                  </a:txBody>
                  <a:tcPr/>
                </a:tc>
                <a:tc>
                  <a:txBody>
                    <a:bodyPr/>
                    <a:lstStyle/>
                    <a:p>
                      <a:r>
                        <a:rPr lang="en-GB" dirty="0" smtClean="0"/>
                        <a:t>1901</a:t>
                      </a:r>
                      <a:endParaRPr lang="en-GB" dirty="0"/>
                    </a:p>
                  </a:txBody>
                  <a:tcPr/>
                </a:tc>
                <a:tc>
                  <a:txBody>
                    <a:bodyPr/>
                    <a:lstStyle/>
                    <a:p>
                      <a:r>
                        <a:rPr lang="en-GB" dirty="0" smtClean="0"/>
                        <a:t>81</a:t>
                      </a:r>
                      <a:endParaRPr lang="en-GB" dirty="0"/>
                    </a:p>
                  </a:txBody>
                  <a:tcPr/>
                </a:tc>
                <a:tc>
                  <a:txBody>
                    <a:bodyPr/>
                    <a:lstStyle/>
                    <a:p>
                      <a:r>
                        <a:rPr lang="en-GB" dirty="0" smtClean="0"/>
                        <a:t>92</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1759817277"/>
                  </a:ext>
                </a:extLst>
              </a:tr>
            </a:tbl>
          </a:graphicData>
        </a:graphic>
      </p:graphicFrame>
    </p:spTree>
    <p:extLst>
      <p:ext uri="{BB962C8B-B14F-4D97-AF65-F5344CB8AC3E}">
        <p14:creationId xmlns:p14="http://schemas.microsoft.com/office/powerpoint/2010/main" val="234112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Discretization</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r>
              <a:rPr lang="en-GB" dirty="0" smtClean="0"/>
              <a:t>We </a:t>
            </a:r>
            <a:r>
              <a:rPr lang="en-GB" dirty="0" smtClean="0">
                <a:solidFill>
                  <a:srgbClr val="00B050"/>
                </a:solidFill>
              </a:rPr>
              <a:t>can</a:t>
            </a:r>
            <a:r>
              <a:rPr lang="en-GB" dirty="0" smtClean="0"/>
              <a:t> run the ID3 decision tree algorithm </a:t>
            </a:r>
            <a:r>
              <a:rPr lang="en-GB" dirty="0"/>
              <a:t>o</a:t>
            </a:r>
            <a:r>
              <a:rPr lang="en-GB" dirty="0" smtClean="0"/>
              <a:t>n </a:t>
            </a:r>
            <a:r>
              <a:rPr lang="en-GB" b="1" dirty="0" smtClean="0"/>
              <a:t>this </a:t>
            </a:r>
            <a:r>
              <a:rPr lang="en-GB" dirty="0" smtClean="0"/>
              <a:t>data</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21</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535624891"/>
              </p:ext>
            </p:extLst>
          </p:nvPr>
        </p:nvGraphicFramePr>
        <p:xfrm>
          <a:off x="508000" y="1310900"/>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66222456"/>
                    </a:ext>
                  </a:extLst>
                </a:gridCol>
                <a:gridCol w="1625600">
                  <a:extLst>
                    <a:ext uri="{9D8B030D-6E8A-4147-A177-3AD203B41FA5}">
                      <a16:colId xmlns:a16="http://schemas.microsoft.com/office/drawing/2014/main" val="3006924148"/>
                    </a:ext>
                  </a:extLst>
                </a:gridCol>
                <a:gridCol w="1625600">
                  <a:extLst>
                    <a:ext uri="{9D8B030D-6E8A-4147-A177-3AD203B41FA5}">
                      <a16:colId xmlns:a16="http://schemas.microsoft.com/office/drawing/2014/main" val="3315458377"/>
                    </a:ext>
                  </a:extLst>
                </a:gridCol>
                <a:gridCol w="1625600">
                  <a:extLst>
                    <a:ext uri="{9D8B030D-6E8A-4147-A177-3AD203B41FA5}">
                      <a16:colId xmlns:a16="http://schemas.microsoft.com/office/drawing/2014/main" val="2646006262"/>
                    </a:ext>
                  </a:extLst>
                </a:gridCol>
                <a:gridCol w="1625600">
                  <a:extLst>
                    <a:ext uri="{9D8B030D-6E8A-4147-A177-3AD203B41FA5}">
                      <a16:colId xmlns:a16="http://schemas.microsoft.com/office/drawing/2014/main" val="2241852734"/>
                    </a:ext>
                  </a:extLst>
                </a:gridCol>
              </a:tblGrid>
              <a:tr h="370840">
                <a:tc>
                  <a:txBody>
                    <a:bodyPr/>
                    <a:lstStyle/>
                    <a:p>
                      <a:endParaRPr lang="en-GB" dirty="0"/>
                    </a:p>
                  </a:txBody>
                  <a:tcPr/>
                </a:tc>
                <a:tc>
                  <a:txBody>
                    <a:bodyPr/>
                    <a:lstStyle/>
                    <a:p>
                      <a:r>
                        <a:rPr lang="en-GB" dirty="0" smtClean="0"/>
                        <a:t>Height</a:t>
                      </a:r>
                      <a:r>
                        <a:rPr lang="en-GB" baseline="0" dirty="0" smtClean="0"/>
                        <a:t> </a:t>
                      </a:r>
                      <a:endParaRPr lang="en-GB" dirty="0"/>
                    </a:p>
                  </a:txBody>
                  <a:tcPr/>
                </a:tc>
                <a:tc>
                  <a:txBody>
                    <a:bodyPr/>
                    <a:lstStyle/>
                    <a:p>
                      <a:r>
                        <a:rPr lang="en-GB" dirty="0" smtClean="0"/>
                        <a:t>Weight </a:t>
                      </a:r>
                      <a:endParaRPr lang="en-GB" dirty="0"/>
                    </a:p>
                  </a:txBody>
                  <a:tcPr/>
                </a:tc>
                <a:tc>
                  <a:txBody>
                    <a:bodyPr/>
                    <a:lstStyle/>
                    <a:p>
                      <a:r>
                        <a:rPr lang="en-GB" dirty="0" smtClean="0"/>
                        <a:t>Strength</a:t>
                      </a:r>
                    </a:p>
                  </a:txBody>
                  <a:tcPr/>
                </a:tc>
                <a:tc>
                  <a:txBody>
                    <a:bodyPr/>
                    <a:lstStyle/>
                    <a:p>
                      <a:r>
                        <a:rPr lang="en-GB" dirty="0" smtClean="0"/>
                        <a:t>Game score</a:t>
                      </a:r>
                      <a:endParaRPr lang="en-GB" dirty="0"/>
                    </a:p>
                  </a:txBody>
                  <a:tcPr/>
                </a:tc>
                <a:extLst>
                  <a:ext uri="{0D108BD9-81ED-4DB2-BD59-A6C34878D82A}">
                    <a16:rowId xmlns:a16="http://schemas.microsoft.com/office/drawing/2014/main" val="900440170"/>
                  </a:ext>
                </a:extLst>
              </a:tr>
              <a:tr h="370840">
                <a:tc>
                  <a:txBody>
                    <a:bodyPr/>
                    <a:lstStyle/>
                    <a:p>
                      <a:r>
                        <a:rPr lang="en-GB" dirty="0" smtClean="0"/>
                        <a:t>1</a:t>
                      </a:r>
                      <a:endParaRPr lang="en-GB" dirty="0"/>
                    </a:p>
                  </a:txBody>
                  <a:tcPr/>
                </a:tc>
                <a:tc>
                  <a:txBody>
                    <a:bodyPr/>
                    <a:lstStyle/>
                    <a:p>
                      <a:r>
                        <a:rPr lang="en-GB" dirty="0" smtClean="0"/>
                        <a:t>tall</a:t>
                      </a:r>
                      <a:endParaRPr lang="en-GB" dirty="0"/>
                    </a:p>
                  </a:txBody>
                  <a:tcPr/>
                </a:tc>
                <a:tc>
                  <a:txBody>
                    <a:bodyPr/>
                    <a:lstStyle/>
                    <a:p>
                      <a:r>
                        <a:rPr lang="en-GB" dirty="0" smtClean="0"/>
                        <a:t>heavy</a:t>
                      </a:r>
                      <a:endParaRPr lang="en-GB" dirty="0"/>
                    </a:p>
                  </a:txBody>
                  <a:tcPr/>
                </a:tc>
                <a:tc>
                  <a:txBody>
                    <a:bodyPr/>
                    <a:lstStyle/>
                    <a:p>
                      <a:r>
                        <a:rPr lang="en-GB" dirty="0" smtClean="0"/>
                        <a:t>medium</a:t>
                      </a:r>
                      <a:endParaRPr lang="en-GB" dirty="0"/>
                    </a:p>
                  </a:txBody>
                  <a:tcPr/>
                </a:tc>
                <a:tc>
                  <a:txBody>
                    <a:bodyPr/>
                    <a:lstStyle/>
                    <a:p>
                      <a:r>
                        <a:rPr lang="en-GB" dirty="0" smtClean="0"/>
                        <a:t>low</a:t>
                      </a:r>
                      <a:endParaRPr lang="en-GB" dirty="0"/>
                    </a:p>
                  </a:txBody>
                  <a:tcPr/>
                </a:tc>
                <a:extLst>
                  <a:ext uri="{0D108BD9-81ED-4DB2-BD59-A6C34878D82A}">
                    <a16:rowId xmlns:a16="http://schemas.microsoft.com/office/drawing/2014/main" val="1798056373"/>
                  </a:ext>
                </a:extLst>
              </a:tr>
              <a:tr h="370840">
                <a:tc>
                  <a:txBody>
                    <a:bodyPr/>
                    <a:lstStyle/>
                    <a:p>
                      <a:r>
                        <a:rPr lang="en-GB" dirty="0" smtClean="0"/>
                        <a:t>2</a:t>
                      </a:r>
                      <a:endParaRPr lang="en-GB" dirty="0"/>
                    </a:p>
                  </a:txBody>
                  <a:tcPr/>
                </a:tc>
                <a:tc>
                  <a:txBody>
                    <a:bodyPr/>
                    <a:lstStyle/>
                    <a:p>
                      <a:r>
                        <a:rPr lang="en-GB" dirty="0" smtClean="0"/>
                        <a:t>short</a:t>
                      </a:r>
                      <a:endParaRPr lang="en-GB" dirty="0"/>
                    </a:p>
                  </a:txBody>
                  <a:tcPr/>
                </a:tc>
                <a:tc>
                  <a:txBody>
                    <a:bodyPr/>
                    <a:lstStyle/>
                    <a:p>
                      <a:r>
                        <a:rPr lang="en-GB" dirty="0" smtClean="0"/>
                        <a:t>light</a:t>
                      </a:r>
                      <a:endParaRPr lang="en-GB" dirty="0"/>
                    </a:p>
                  </a:txBody>
                  <a:tcPr/>
                </a:tc>
                <a:tc>
                  <a:txBody>
                    <a:bodyPr/>
                    <a:lstStyle/>
                    <a:p>
                      <a:r>
                        <a:rPr lang="en-GB" dirty="0" smtClean="0"/>
                        <a:t>medium</a:t>
                      </a:r>
                      <a:endParaRPr lang="en-GB" dirty="0"/>
                    </a:p>
                  </a:txBody>
                  <a:tcPr/>
                </a:tc>
                <a:tc>
                  <a:txBody>
                    <a:bodyPr/>
                    <a:lstStyle/>
                    <a:p>
                      <a:r>
                        <a:rPr lang="en-GB" dirty="0" smtClean="0"/>
                        <a:t>high</a:t>
                      </a:r>
                      <a:endParaRPr lang="en-GB" dirty="0"/>
                    </a:p>
                  </a:txBody>
                  <a:tcPr/>
                </a:tc>
                <a:extLst>
                  <a:ext uri="{0D108BD9-81ED-4DB2-BD59-A6C34878D82A}">
                    <a16:rowId xmlns:a16="http://schemas.microsoft.com/office/drawing/2014/main" val="344231587"/>
                  </a:ext>
                </a:extLst>
              </a:tr>
              <a:tr h="370840">
                <a:tc>
                  <a:txBody>
                    <a:bodyPr/>
                    <a:lstStyle/>
                    <a:p>
                      <a:r>
                        <a:rPr lang="en-GB" dirty="0" smtClean="0"/>
                        <a:t>3</a:t>
                      </a:r>
                      <a:endParaRPr lang="en-GB" dirty="0"/>
                    </a:p>
                  </a:txBody>
                  <a:tcPr/>
                </a:tc>
                <a:tc>
                  <a:txBody>
                    <a:bodyPr/>
                    <a:lstStyle/>
                    <a:p>
                      <a:r>
                        <a:rPr lang="en-GB" dirty="0" smtClean="0"/>
                        <a:t>tall</a:t>
                      </a:r>
                      <a:endParaRPr lang="en-GB" dirty="0"/>
                    </a:p>
                  </a:txBody>
                  <a:tcPr/>
                </a:tc>
                <a:tc>
                  <a:txBody>
                    <a:bodyPr/>
                    <a:lstStyle/>
                    <a:p>
                      <a:r>
                        <a:rPr lang="en-GB" dirty="0" smtClean="0"/>
                        <a:t>heavy</a:t>
                      </a:r>
                      <a:endParaRPr lang="en-GB" dirty="0"/>
                    </a:p>
                  </a:txBody>
                  <a:tcPr/>
                </a:tc>
                <a:tc>
                  <a:txBody>
                    <a:bodyPr/>
                    <a:lstStyle/>
                    <a:p>
                      <a:r>
                        <a:rPr lang="en-GB" dirty="0" smtClean="0"/>
                        <a:t>strong</a:t>
                      </a:r>
                      <a:endParaRPr lang="en-GB" dirty="0"/>
                    </a:p>
                  </a:txBody>
                  <a:tcPr/>
                </a:tc>
                <a:tc>
                  <a:txBody>
                    <a:bodyPr/>
                    <a:lstStyle/>
                    <a:p>
                      <a:r>
                        <a:rPr lang="en-GB" dirty="0" smtClean="0"/>
                        <a:t>high</a:t>
                      </a:r>
                      <a:endParaRPr lang="en-GB" dirty="0"/>
                    </a:p>
                  </a:txBody>
                  <a:tcPr/>
                </a:tc>
                <a:extLst>
                  <a:ext uri="{0D108BD9-81ED-4DB2-BD59-A6C34878D82A}">
                    <a16:rowId xmlns:a16="http://schemas.microsoft.com/office/drawing/2014/main" val="203697404"/>
                  </a:ext>
                </a:extLst>
              </a:tr>
              <a:tr h="370840">
                <a:tc>
                  <a:txBody>
                    <a:bodyPr/>
                    <a:lstStyle/>
                    <a:p>
                      <a:r>
                        <a:rPr lang="en-GB" dirty="0" smtClean="0"/>
                        <a:t>4</a:t>
                      </a:r>
                      <a:endParaRPr lang="en-GB" dirty="0"/>
                    </a:p>
                  </a:txBody>
                  <a:tcPr/>
                </a:tc>
                <a:tc>
                  <a:txBody>
                    <a:bodyPr/>
                    <a:lstStyle/>
                    <a:p>
                      <a:r>
                        <a:rPr lang="en-GB" dirty="0" smtClean="0"/>
                        <a:t>medium</a:t>
                      </a:r>
                      <a:endParaRPr lang="en-GB" dirty="0"/>
                    </a:p>
                  </a:txBody>
                  <a:tcPr/>
                </a:tc>
                <a:tc>
                  <a:txBody>
                    <a:bodyPr/>
                    <a:lstStyle/>
                    <a:p>
                      <a:r>
                        <a:rPr lang="en-GB" dirty="0" smtClean="0"/>
                        <a:t>medium</a:t>
                      </a:r>
                      <a:endParaRPr lang="en-GB" dirty="0"/>
                    </a:p>
                  </a:txBody>
                  <a:tcPr/>
                </a:tc>
                <a:tc>
                  <a:txBody>
                    <a:bodyPr/>
                    <a:lstStyle/>
                    <a:p>
                      <a:r>
                        <a:rPr lang="en-GB" dirty="0" smtClean="0"/>
                        <a:t>strong</a:t>
                      </a:r>
                      <a:endParaRPr lang="en-GB" dirty="0"/>
                    </a:p>
                  </a:txBody>
                  <a:tcPr/>
                </a:tc>
                <a:tc>
                  <a:txBody>
                    <a:bodyPr/>
                    <a:lstStyle/>
                    <a:p>
                      <a:r>
                        <a:rPr lang="en-GB" dirty="0" smtClean="0"/>
                        <a:t>high</a:t>
                      </a:r>
                      <a:endParaRPr lang="en-GB" dirty="0"/>
                    </a:p>
                  </a:txBody>
                  <a:tcPr/>
                </a:tc>
                <a:extLst>
                  <a:ext uri="{0D108BD9-81ED-4DB2-BD59-A6C34878D82A}">
                    <a16:rowId xmlns:a16="http://schemas.microsoft.com/office/drawing/2014/main" val="2508216884"/>
                  </a:ext>
                </a:extLst>
              </a:tr>
              <a:tr h="370840">
                <a:tc>
                  <a:txBody>
                    <a:bodyPr/>
                    <a:lstStyle/>
                    <a:p>
                      <a:r>
                        <a:rPr lang="en-GB" dirty="0" smtClean="0"/>
                        <a:t>5</a:t>
                      </a:r>
                      <a:endParaRPr lang="en-GB" dirty="0"/>
                    </a:p>
                  </a:txBody>
                  <a:tcPr/>
                </a:tc>
                <a:tc>
                  <a:txBody>
                    <a:bodyPr/>
                    <a:lstStyle/>
                    <a:p>
                      <a:r>
                        <a:rPr lang="en-GB" dirty="0" smtClean="0"/>
                        <a:t>tall</a:t>
                      </a:r>
                      <a:endParaRPr lang="en-GB" dirty="0"/>
                    </a:p>
                  </a:txBody>
                  <a:tcPr/>
                </a:tc>
                <a:tc>
                  <a:txBody>
                    <a:bodyPr/>
                    <a:lstStyle/>
                    <a:p>
                      <a:r>
                        <a:rPr lang="en-GB" dirty="0" smtClean="0"/>
                        <a:t>heavy</a:t>
                      </a:r>
                      <a:endParaRPr lang="en-GB" dirty="0"/>
                    </a:p>
                  </a:txBody>
                  <a:tcPr/>
                </a:tc>
                <a:tc>
                  <a:txBody>
                    <a:bodyPr/>
                    <a:lstStyle/>
                    <a:p>
                      <a:r>
                        <a:rPr lang="en-GB" dirty="0" smtClean="0"/>
                        <a:t>medium</a:t>
                      </a:r>
                      <a:endParaRPr lang="en-GB" dirty="0"/>
                    </a:p>
                  </a:txBody>
                  <a:tcPr/>
                </a:tc>
                <a:tc>
                  <a:txBody>
                    <a:bodyPr/>
                    <a:lstStyle/>
                    <a:p>
                      <a:r>
                        <a:rPr lang="en-GB" dirty="0" smtClean="0"/>
                        <a:t>medium</a:t>
                      </a:r>
                      <a:endParaRPr lang="en-GB" dirty="0"/>
                    </a:p>
                  </a:txBody>
                  <a:tcPr/>
                </a:tc>
                <a:extLst>
                  <a:ext uri="{0D108BD9-81ED-4DB2-BD59-A6C34878D82A}">
                    <a16:rowId xmlns:a16="http://schemas.microsoft.com/office/drawing/2014/main" val="1759817277"/>
                  </a:ext>
                </a:extLst>
              </a:tr>
            </a:tbl>
          </a:graphicData>
        </a:graphic>
      </p:graphicFrame>
    </p:spTree>
    <p:extLst>
      <p:ext uri="{BB962C8B-B14F-4D97-AF65-F5344CB8AC3E}">
        <p14:creationId xmlns:p14="http://schemas.microsoft.com/office/powerpoint/2010/main" val="318844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Discretization</a:t>
            </a:r>
            <a:endParaRPr lang="en-GB" dirty="0"/>
          </a:p>
        </p:txBody>
      </p:sp>
      <p:sp>
        <p:nvSpPr>
          <p:cNvPr id="3" name="Content Placeholder 2"/>
          <p:cNvSpPr>
            <a:spLocks noGrp="1"/>
          </p:cNvSpPr>
          <p:nvPr>
            <p:ph idx="1"/>
          </p:nvPr>
        </p:nvSpPr>
        <p:spPr/>
        <p:txBody>
          <a:bodyPr/>
          <a:lstStyle/>
          <a:p>
            <a:r>
              <a:rPr lang="en-GB" dirty="0"/>
              <a:t>Discretization is simply a process that converts a </a:t>
            </a:r>
            <a:r>
              <a:rPr lang="en-GB" dirty="0" smtClean="0"/>
              <a:t>numerical </a:t>
            </a:r>
            <a:r>
              <a:rPr lang="en-GB" dirty="0"/>
              <a:t>field into a class field.</a:t>
            </a:r>
          </a:p>
          <a:p>
            <a:endParaRPr lang="en-GB" dirty="0"/>
          </a:p>
          <a:p>
            <a:endParaRPr lang="en-GB" dirty="0"/>
          </a:p>
          <a:p>
            <a:r>
              <a:rPr lang="en-GB" dirty="0"/>
              <a:t>How might you do this?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22</a:t>
            </a:fld>
            <a:endParaRPr lang="en-GB" dirty="0"/>
          </a:p>
        </p:txBody>
      </p:sp>
    </p:spTree>
    <p:extLst>
      <p:ext uri="{BB962C8B-B14F-4D97-AF65-F5344CB8AC3E}">
        <p14:creationId xmlns:p14="http://schemas.microsoft.com/office/powerpoint/2010/main" val="214437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t>Binning: Equal </a:t>
            </a:r>
            <a:r>
              <a:rPr lang="en-GB" altLang="en-US" dirty="0"/>
              <a:t>Width Binning (EWB)</a:t>
            </a:r>
            <a:endParaRPr lang="en-GB" dirty="0"/>
          </a:p>
        </p:txBody>
      </p:sp>
      <p:sp>
        <p:nvSpPr>
          <p:cNvPr id="3" name="Content Placeholder 2"/>
          <p:cNvSpPr>
            <a:spLocks noGrp="1"/>
          </p:cNvSpPr>
          <p:nvPr>
            <p:ph idx="1"/>
          </p:nvPr>
        </p:nvSpPr>
        <p:spPr/>
        <p:txBody>
          <a:bodyPr>
            <a:normAutofit lnSpcReduction="10000"/>
          </a:bodyPr>
          <a:lstStyle/>
          <a:p>
            <a:r>
              <a:rPr lang="en-GB" altLang="en-US" dirty="0"/>
              <a:t>EWB(5), for example, means you discretize into 5 values, where each value has equal `width’.</a:t>
            </a:r>
          </a:p>
          <a:p>
            <a:r>
              <a:rPr lang="en-GB" dirty="0"/>
              <a:t>If </a:t>
            </a:r>
            <a:r>
              <a:rPr lang="en-GB" dirty="0" smtClean="0"/>
              <a:t>attribute </a:t>
            </a:r>
            <a:r>
              <a:rPr lang="en-GB" dirty="0"/>
              <a:t>values range from 0 to 100, then, then each bin has width 20. In the converted dataset, we can just label this bins 1,2,…,5, or we can use appropriate linguistic terms, such as: </a:t>
            </a:r>
          </a:p>
          <a:p>
            <a:pPr marL="0" indent="0">
              <a:buNone/>
            </a:pPr>
            <a:r>
              <a:rPr lang="en-GB" dirty="0" smtClean="0"/>
              <a:t>       {</a:t>
            </a:r>
            <a:r>
              <a:rPr lang="en-GB" dirty="0"/>
              <a:t>very low, low, medium, high, very high} </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23</a:t>
            </a:fld>
            <a:endParaRPr lang="en-GB" dirty="0"/>
          </a:p>
        </p:txBody>
      </p:sp>
    </p:spTree>
    <p:extLst>
      <p:ext uri="{BB962C8B-B14F-4D97-AF65-F5344CB8AC3E}">
        <p14:creationId xmlns:p14="http://schemas.microsoft.com/office/powerpoint/2010/main" val="25789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smtClean="0"/>
              <a:t>Binning: Equal </a:t>
            </a:r>
            <a:r>
              <a:rPr lang="en-GB" altLang="en-US" dirty="0"/>
              <a:t>Frequency Binning (EFB)</a:t>
            </a:r>
            <a:endParaRPr lang="en-GB" dirty="0"/>
          </a:p>
        </p:txBody>
      </p:sp>
      <p:sp>
        <p:nvSpPr>
          <p:cNvPr id="3" name="Content Placeholder 2"/>
          <p:cNvSpPr>
            <a:spLocks noGrp="1"/>
          </p:cNvSpPr>
          <p:nvPr>
            <p:ph idx="1"/>
          </p:nvPr>
        </p:nvSpPr>
        <p:spPr/>
        <p:txBody>
          <a:bodyPr/>
          <a:lstStyle/>
          <a:p>
            <a:r>
              <a:rPr lang="en-GB" dirty="0"/>
              <a:t>EFB(3), for example, means you discretize into 3 values, where each bin covers </a:t>
            </a:r>
            <a:r>
              <a:rPr lang="en-GB" dirty="0" smtClean="0"/>
              <a:t>(roughly) the </a:t>
            </a:r>
            <a:r>
              <a:rPr lang="en-GB" dirty="0"/>
              <a:t>same amount of data. </a:t>
            </a:r>
            <a:endParaRPr lang="en-GB" dirty="0" smtClean="0"/>
          </a:p>
          <a:p>
            <a:r>
              <a:rPr lang="en-GB" dirty="0" smtClean="0"/>
              <a:t>So some bins are wider than others but all the same height</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24</a:t>
            </a:fld>
            <a:endParaRPr lang="en-GB" dirty="0"/>
          </a:p>
        </p:txBody>
      </p:sp>
    </p:spTree>
    <p:extLst>
      <p:ext uri="{BB962C8B-B14F-4D97-AF65-F5344CB8AC3E}">
        <p14:creationId xmlns:p14="http://schemas.microsoft.com/office/powerpoint/2010/main" val="288257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59054-47E2-4794-A2D5-E456A8163316}" type="datetime1">
              <a:rPr lang="en-GB" smtClean="0"/>
              <a:t>28/11/2018</a:t>
            </a:fld>
            <a:endParaRPr lang="en-GB"/>
          </a:p>
        </p:txBody>
      </p:sp>
      <p:sp>
        <p:nvSpPr>
          <p:cNvPr id="3" name="Footer Placeholder 2"/>
          <p:cNvSpPr>
            <a:spLocks noGrp="1"/>
          </p:cNvSpPr>
          <p:nvPr>
            <p:ph type="ftr" sz="quarter" idx="11"/>
          </p:nvPr>
        </p:nvSpPr>
        <p:spPr/>
        <p:txBody>
          <a:bodyPr/>
          <a:lstStyle/>
          <a:p>
            <a:r>
              <a:rPr lang="sv-SE" dirty="0" smtClean="0"/>
              <a:t>Example from George Kollios, Boston University</a:t>
            </a:r>
            <a:endParaRPr lang="en-GB" dirty="0"/>
          </a:p>
        </p:txBody>
      </p:sp>
      <p:sp>
        <p:nvSpPr>
          <p:cNvPr id="4" name="Slide Number Placeholder 3"/>
          <p:cNvSpPr>
            <a:spLocks noGrp="1"/>
          </p:cNvSpPr>
          <p:nvPr>
            <p:ph type="sldNum" sz="quarter" idx="12"/>
          </p:nvPr>
        </p:nvSpPr>
        <p:spPr/>
        <p:txBody>
          <a:bodyPr/>
          <a:lstStyle/>
          <a:p>
            <a:fld id="{0D682131-CC8D-4B15-97F7-5EF668F3F1F2}" type="slidenum">
              <a:rPr lang="en-GB" smtClean="0"/>
              <a:t>25</a:t>
            </a:fld>
            <a:endParaRPr lang="en-GB"/>
          </a:p>
        </p:txBody>
      </p:sp>
      <p:sp>
        <p:nvSpPr>
          <p:cNvPr id="5" name="Rectangle 2"/>
          <p:cNvSpPr txBox="1">
            <a:spLocks noChangeArrowheads="1"/>
          </p:cNvSpPr>
          <p:nvPr/>
        </p:nvSpPr>
        <p:spPr>
          <a:xfrm>
            <a:off x="762000" y="228600"/>
            <a:ext cx="8021638" cy="9223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dirty="0" smtClean="0"/>
              <a:t>Binning</a:t>
            </a:r>
          </a:p>
        </p:txBody>
      </p:sp>
      <p:sp>
        <p:nvSpPr>
          <p:cNvPr id="9" name="Text Box 6"/>
          <p:cNvSpPr txBox="1">
            <a:spLocks noChangeArrowheads="1"/>
          </p:cNvSpPr>
          <p:nvPr/>
        </p:nvSpPr>
        <p:spPr bwMode="auto">
          <a:xfrm>
            <a:off x="211331" y="891381"/>
            <a:ext cx="3654425" cy="51911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800" dirty="0">
                <a:solidFill>
                  <a:srgbClr val="0000FF"/>
                </a:solidFill>
                <a:latin typeface="Times New Roman" pitchFamily="18" charset="0"/>
                <a:cs typeface="Arial" charset="0"/>
              </a:rPr>
              <a:t>Example: customer ages</a:t>
            </a:r>
          </a:p>
        </p:txBody>
      </p:sp>
      <p:grpSp>
        <p:nvGrpSpPr>
          <p:cNvPr id="67" name="Group 66"/>
          <p:cNvGrpSpPr/>
          <p:nvPr/>
        </p:nvGrpSpPr>
        <p:grpSpPr>
          <a:xfrm>
            <a:off x="547105" y="1623213"/>
            <a:ext cx="7696200" cy="2392363"/>
            <a:chOff x="381000" y="1905000"/>
            <a:chExt cx="7696200" cy="2392363"/>
          </a:xfrm>
        </p:grpSpPr>
        <p:sp>
          <p:nvSpPr>
            <p:cNvPr id="6" name="Line 3"/>
            <p:cNvSpPr>
              <a:spLocks noChangeShapeType="1"/>
            </p:cNvSpPr>
            <p:nvPr/>
          </p:nvSpPr>
          <p:spPr bwMode="auto">
            <a:xfrm>
              <a:off x="1966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7" name="Line 4"/>
            <p:cNvSpPr>
              <a:spLocks noChangeShapeType="1"/>
            </p:cNvSpPr>
            <p:nvPr/>
          </p:nvSpPr>
          <p:spPr bwMode="auto">
            <a:xfrm>
              <a:off x="1966913" y="3886200"/>
              <a:ext cx="601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8" name="Line 5"/>
            <p:cNvSpPr>
              <a:spLocks noChangeShapeType="1"/>
            </p:cNvSpPr>
            <p:nvPr/>
          </p:nvSpPr>
          <p:spPr bwMode="auto">
            <a:xfrm>
              <a:off x="79867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0" name="Line 7"/>
            <p:cNvSpPr>
              <a:spLocks noChangeShapeType="1"/>
            </p:cNvSpPr>
            <p:nvPr/>
          </p:nvSpPr>
          <p:spPr bwMode="auto">
            <a:xfrm>
              <a:off x="2728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1" name="Line 8"/>
            <p:cNvSpPr>
              <a:spLocks noChangeShapeType="1"/>
            </p:cNvSpPr>
            <p:nvPr/>
          </p:nvSpPr>
          <p:spPr bwMode="auto">
            <a:xfrm>
              <a:off x="3490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2" name="Line 9"/>
            <p:cNvSpPr>
              <a:spLocks noChangeShapeType="1"/>
            </p:cNvSpPr>
            <p:nvPr/>
          </p:nvSpPr>
          <p:spPr bwMode="auto">
            <a:xfrm>
              <a:off x="4252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3" name="Line 10"/>
            <p:cNvSpPr>
              <a:spLocks noChangeShapeType="1"/>
            </p:cNvSpPr>
            <p:nvPr/>
          </p:nvSpPr>
          <p:spPr bwMode="auto">
            <a:xfrm>
              <a:off x="5014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4" name="Line 11"/>
            <p:cNvSpPr>
              <a:spLocks noChangeShapeType="1"/>
            </p:cNvSpPr>
            <p:nvPr/>
          </p:nvSpPr>
          <p:spPr bwMode="auto">
            <a:xfrm>
              <a:off x="5776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5" name="Line 12"/>
            <p:cNvSpPr>
              <a:spLocks noChangeShapeType="1"/>
            </p:cNvSpPr>
            <p:nvPr/>
          </p:nvSpPr>
          <p:spPr bwMode="auto">
            <a:xfrm>
              <a:off x="6538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6" name="Line 13"/>
            <p:cNvSpPr>
              <a:spLocks noChangeShapeType="1"/>
            </p:cNvSpPr>
            <p:nvPr/>
          </p:nvSpPr>
          <p:spPr bwMode="auto">
            <a:xfrm>
              <a:off x="7300913"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17" name="Text Box 14"/>
            <p:cNvSpPr txBox="1">
              <a:spLocks noChangeArrowheads="1"/>
            </p:cNvSpPr>
            <p:nvPr/>
          </p:nvSpPr>
          <p:spPr bwMode="auto">
            <a:xfrm>
              <a:off x="2027238" y="3900488"/>
              <a:ext cx="649287"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0-10</a:t>
              </a:r>
            </a:p>
          </p:txBody>
        </p:sp>
        <p:sp>
          <p:nvSpPr>
            <p:cNvPr id="18" name="Text Box 15"/>
            <p:cNvSpPr txBox="1">
              <a:spLocks noChangeArrowheads="1"/>
            </p:cNvSpPr>
            <p:nvPr/>
          </p:nvSpPr>
          <p:spPr bwMode="auto">
            <a:xfrm>
              <a:off x="2728913" y="3886200"/>
              <a:ext cx="776287"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10-20</a:t>
              </a:r>
            </a:p>
          </p:txBody>
        </p:sp>
        <p:sp>
          <p:nvSpPr>
            <p:cNvPr id="19" name="Text Box 16"/>
            <p:cNvSpPr txBox="1">
              <a:spLocks noChangeArrowheads="1"/>
            </p:cNvSpPr>
            <p:nvPr/>
          </p:nvSpPr>
          <p:spPr bwMode="auto">
            <a:xfrm>
              <a:off x="3536950" y="3870325"/>
              <a:ext cx="776288"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20-30</a:t>
              </a:r>
            </a:p>
          </p:txBody>
        </p:sp>
        <p:sp>
          <p:nvSpPr>
            <p:cNvPr id="20" name="Text Box 17"/>
            <p:cNvSpPr txBox="1">
              <a:spLocks noChangeArrowheads="1"/>
            </p:cNvSpPr>
            <p:nvPr/>
          </p:nvSpPr>
          <p:spPr bwMode="auto">
            <a:xfrm>
              <a:off x="4238625" y="3856038"/>
              <a:ext cx="776288"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30-40</a:t>
              </a:r>
            </a:p>
          </p:txBody>
        </p:sp>
        <p:sp>
          <p:nvSpPr>
            <p:cNvPr id="21" name="Text Box 18"/>
            <p:cNvSpPr txBox="1">
              <a:spLocks noChangeArrowheads="1"/>
            </p:cNvSpPr>
            <p:nvPr/>
          </p:nvSpPr>
          <p:spPr bwMode="auto">
            <a:xfrm>
              <a:off x="5014913" y="3870325"/>
              <a:ext cx="776287"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40-50</a:t>
              </a:r>
            </a:p>
          </p:txBody>
        </p:sp>
        <p:sp>
          <p:nvSpPr>
            <p:cNvPr id="22" name="Text Box 19"/>
            <p:cNvSpPr txBox="1">
              <a:spLocks noChangeArrowheads="1"/>
            </p:cNvSpPr>
            <p:nvPr/>
          </p:nvSpPr>
          <p:spPr bwMode="auto">
            <a:xfrm>
              <a:off x="5762625" y="3870325"/>
              <a:ext cx="776288"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50-60</a:t>
              </a:r>
            </a:p>
          </p:txBody>
        </p:sp>
        <p:sp>
          <p:nvSpPr>
            <p:cNvPr id="23" name="Text Box 20"/>
            <p:cNvSpPr txBox="1">
              <a:spLocks noChangeArrowheads="1"/>
            </p:cNvSpPr>
            <p:nvPr/>
          </p:nvSpPr>
          <p:spPr bwMode="auto">
            <a:xfrm>
              <a:off x="6538913" y="3870325"/>
              <a:ext cx="776287"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60-70</a:t>
              </a:r>
            </a:p>
          </p:txBody>
        </p:sp>
        <p:sp>
          <p:nvSpPr>
            <p:cNvPr id="24" name="Text Box 21"/>
            <p:cNvSpPr txBox="1">
              <a:spLocks noChangeArrowheads="1"/>
            </p:cNvSpPr>
            <p:nvPr/>
          </p:nvSpPr>
          <p:spPr bwMode="auto">
            <a:xfrm>
              <a:off x="7300913" y="3870325"/>
              <a:ext cx="776287" cy="3968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70-80</a:t>
              </a:r>
            </a:p>
          </p:txBody>
        </p:sp>
        <p:sp>
          <p:nvSpPr>
            <p:cNvPr id="25" name="Text Box 22"/>
            <p:cNvSpPr txBox="1">
              <a:spLocks noChangeArrowheads="1"/>
            </p:cNvSpPr>
            <p:nvPr/>
          </p:nvSpPr>
          <p:spPr bwMode="auto">
            <a:xfrm>
              <a:off x="381000" y="3505200"/>
              <a:ext cx="1524000" cy="70852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dirty="0" smtClean="0">
                  <a:latin typeface="Times New Roman" pitchFamily="18" charset="0"/>
                  <a:cs typeface="Arial" charset="0"/>
                </a:rPr>
                <a:t>Equal width </a:t>
              </a:r>
              <a:r>
                <a:rPr lang="en-US" altLang="en-US" sz="2000" dirty="0">
                  <a:latin typeface="Times New Roman" pitchFamily="18" charset="0"/>
                  <a:cs typeface="Arial" charset="0"/>
                </a:rPr>
                <a:t>binning:</a:t>
              </a:r>
            </a:p>
          </p:txBody>
        </p:sp>
        <p:sp>
          <p:nvSpPr>
            <p:cNvPr id="26" name="Rectangle 23"/>
            <p:cNvSpPr>
              <a:spLocks noChangeArrowheads="1"/>
            </p:cNvSpPr>
            <p:nvPr/>
          </p:nvSpPr>
          <p:spPr bwMode="auto">
            <a:xfrm>
              <a:off x="2209800" y="3810000"/>
              <a:ext cx="304800" cy="76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27" name="Rectangle 24"/>
            <p:cNvSpPr>
              <a:spLocks noChangeArrowheads="1"/>
            </p:cNvSpPr>
            <p:nvPr/>
          </p:nvSpPr>
          <p:spPr bwMode="auto">
            <a:xfrm>
              <a:off x="2971800" y="3124200"/>
              <a:ext cx="304800" cy="7620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28" name="Rectangle 25"/>
            <p:cNvSpPr>
              <a:spLocks noChangeArrowheads="1"/>
            </p:cNvSpPr>
            <p:nvPr/>
          </p:nvSpPr>
          <p:spPr bwMode="auto">
            <a:xfrm>
              <a:off x="3733800" y="2590800"/>
              <a:ext cx="304800" cy="12954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29" name="Rectangle 26"/>
            <p:cNvSpPr>
              <a:spLocks noChangeArrowheads="1"/>
            </p:cNvSpPr>
            <p:nvPr/>
          </p:nvSpPr>
          <p:spPr bwMode="auto">
            <a:xfrm>
              <a:off x="4495800" y="2057400"/>
              <a:ext cx="304800" cy="18288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30" name="Rectangle 27"/>
            <p:cNvSpPr>
              <a:spLocks noChangeArrowheads="1"/>
            </p:cNvSpPr>
            <p:nvPr/>
          </p:nvSpPr>
          <p:spPr bwMode="auto">
            <a:xfrm>
              <a:off x="5257800" y="1905000"/>
              <a:ext cx="304800" cy="1981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31" name="Rectangle 28"/>
            <p:cNvSpPr>
              <a:spLocks noChangeArrowheads="1"/>
            </p:cNvSpPr>
            <p:nvPr/>
          </p:nvSpPr>
          <p:spPr bwMode="auto">
            <a:xfrm>
              <a:off x="6019800" y="2209800"/>
              <a:ext cx="304800" cy="16764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32" name="Rectangle 29"/>
            <p:cNvSpPr>
              <a:spLocks noChangeArrowheads="1"/>
            </p:cNvSpPr>
            <p:nvPr/>
          </p:nvSpPr>
          <p:spPr bwMode="auto">
            <a:xfrm>
              <a:off x="6781800" y="2971800"/>
              <a:ext cx="304800" cy="9144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33" name="Rectangle 30"/>
            <p:cNvSpPr>
              <a:spLocks noChangeArrowheads="1"/>
            </p:cNvSpPr>
            <p:nvPr/>
          </p:nvSpPr>
          <p:spPr bwMode="auto">
            <a:xfrm>
              <a:off x="7543800" y="3429000"/>
              <a:ext cx="304800" cy="457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grpSp>
      <p:grpSp>
        <p:nvGrpSpPr>
          <p:cNvPr id="68" name="Group 67"/>
          <p:cNvGrpSpPr/>
          <p:nvPr/>
        </p:nvGrpSpPr>
        <p:grpSpPr>
          <a:xfrm>
            <a:off x="7402842" y="974801"/>
            <a:ext cx="1411288" cy="701675"/>
            <a:chOff x="7391400" y="1676400"/>
            <a:chExt cx="1411288" cy="701675"/>
          </a:xfrm>
        </p:grpSpPr>
        <p:sp>
          <p:nvSpPr>
            <p:cNvPr id="34" name="Rectangle 31"/>
            <p:cNvSpPr>
              <a:spLocks noChangeArrowheads="1"/>
            </p:cNvSpPr>
            <p:nvPr/>
          </p:nvSpPr>
          <p:spPr bwMode="auto">
            <a:xfrm>
              <a:off x="7391400" y="1905000"/>
              <a:ext cx="228600" cy="2286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35" name="Text Box 32"/>
            <p:cNvSpPr txBox="1">
              <a:spLocks noChangeArrowheads="1"/>
            </p:cNvSpPr>
            <p:nvPr/>
          </p:nvSpPr>
          <p:spPr bwMode="auto">
            <a:xfrm>
              <a:off x="7696200" y="1676400"/>
              <a:ext cx="1106488" cy="70167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dirty="0">
                  <a:latin typeface="Times New Roman" pitchFamily="18" charset="0"/>
                  <a:cs typeface="Arial" charset="0"/>
                </a:rPr>
                <a:t>number</a:t>
              </a:r>
              <a:br>
                <a:rPr lang="en-US" altLang="en-US" sz="2000" dirty="0">
                  <a:latin typeface="Times New Roman" pitchFamily="18" charset="0"/>
                  <a:cs typeface="Arial" charset="0"/>
                </a:rPr>
              </a:br>
              <a:r>
                <a:rPr lang="en-US" altLang="en-US" sz="2000" dirty="0">
                  <a:latin typeface="Times New Roman" pitchFamily="18" charset="0"/>
                  <a:cs typeface="Arial" charset="0"/>
                </a:rPr>
                <a:t>of values</a:t>
              </a:r>
            </a:p>
          </p:txBody>
        </p:sp>
      </p:grpSp>
      <p:grpSp>
        <p:nvGrpSpPr>
          <p:cNvPr id="36" name="Group 33"/>
          <p:cNvGrpSpPr>
            <a:grpSpLocks/>
          </p:cNvGrpSpPr>
          <p:nvPr/>
        </p:nvGrpSpPr>
        <p:grpSpPr bwMode="auto">
          <a:xfrm>
            <a:off x="655173" y="4247472"/>
            <a:ext cx="7605713" cy="1920875"/>
            <a:chOff x="240" y="3024"/>
            <a:chExt cx="4791" cy="1210"/>
          </a:xfrm>
        </p:grpSpPr>
        <p:sp>
          <p:nvSpPr>
            <p:cNvPr id="37" name="Line 34"/>
            <p:cNvSpPr>
              <a:spLocks noChangeShapeType="1"/>
            </p:cNvSpPr>
            <p:nvPr/>
          </p:nvSpPr>
          <p:spPr bwMode="auto">
            <a:xfrm>
              <a:off x="1239"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38" name="Line 35"/>
            <p:cNvSpPr>
              <a:spLocks noChangeShapeType="1"/>
            </p:cNvSpPr>
            <p:nvPr/>
          </p:nvSpPr>
          <p:spPr bwMode="auto">
            <a:xfrm>
              <a:off x="1239" y="3744"/>
              <a:ext cx="37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39" name="Line 36"/>
            <p:cNvSpPr>
              <a:spLocks noChangeShapeType="1"/>
            </p:cNvSpPr>
            <p:nvPr/>
          </p:nvSpPr>
          <p:spPr bwMode="auto">
            <a:xfrm>
              <a:off x="5031"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0" name="Line 37"/>
            <p:cNvSpPr>
              <a:spLocks noChangeShapeType="1"/>
            </p:cNvSpPr>
            <p:nvPr/>
          </p:nvSpPr>
          <p:spPr bwMode="auto">
            <a:xfrm>
              <a:off x="2352"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1" name="Line 38"/>
            <p:cNvSpPr>
              <a:spLocks noChangeShapeType="1"/>
            </p:cNvSpPr>
            <p:nvPr/>
          </p:nvSpPr>
          <p:spPr bwMode="auto">
            <a:xfrm>
              <a:off x="3072"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2" name="Line 39"/>
            <p:cNvSpPr>
              <a:spLocks noChangeShapeType="1"/>
            </p:cNvSpPr>
            <p:nvPr/>
          </p:nvSpPr>
          <p:spPr bwMode="auto">
            <a:xfrm>
              <a:off x="2736"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3" name="Line 40"/>
            <p:cNvSpPr>
              <a:spLocks noChangeShapeType="1"/>
            </p:cNvSpPr>
            <p:nvPr/>
          </p:nvSpPr>
          <p:spPr bwMode="auto">
            <a:xfrm>
              <a:off x="3360"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4" name="Line 41"/>
            <p:cNvSpPr>
              <a:spLocks noChangeShapeType="1"/>
            </p:cNvSpPr>
            <p:nvPr/>
          </p:nvSpPr>
          <p:spPr bwMode="auto">
            <a:xfrm>
              <a:off x="3552"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5" name="Line 42"/>
            <p:cNvSpPr>
              <a:spLocks noChangeShapeType="1"/>
            </p:cNvSpPr>
            <p:nvPr/>
          </p:nvSpPr>
          <p:spPr bwMode="auto">
            <a:xfrm>
              <a:off x="3888"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6" name="Line 43"/>
            <p:cNvSpPr>
              <a:spLocks noChangeShapeType="1"/>
            </p:cNvSpPr>
            <p:nvPr/>
          </p:nvSpPr>
          <p:spPr bwMode="auto">
            <a:xfrm>
              <a:off x="4224" y="36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47" name="Text Box 44"/>
            <p:cNvSpPr txBox="1">
              <a:spLocks noChangeArrowheads="1"/>
            </p:cNvSpPr>
            <p:nvPr/>
          </p:nvSpPr>
          <p:spPr bwMode="auto">
            <a:xfrm>
              <a:off x="1277" y="3753"/>
              <a:ext cx="40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0-22</a:t>
              </a:r>
            </a:p>
          </p:txBody>
        </p:sp>
        <p:sp>
          <p:nvSpPr>
            <p:cNvPr id="48" name="Text Box 45"/>
            <p:cNvSpPr txBox="1">
              <a:spLocks noChangeArrowheads="1"/>
            </p:cNvSpPr>
            <p:nvPr/>
          </p:nvSpPr>
          <p:spPr bwMode="auto">
            <a:xfrm>
              <a:off x="2304" y="3744"/>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22-31</a:t>
              </a:r>
            </a:p>
          </p:txBody>
        </p:sp>
        <p:sp>
          <p:nvSpPr>
            <p:cNvPr id="49" name="Text Box 46"/>
            <p:cNvSpPr txBox="1">
              <a:spLocks noChangeArrowheads="1"/>
            </p:cNvSpPr>
            <p:nvPr/>
          </p:nvSpPr>
          <p:spPr bwMode="auto">
            <a:xfrm>
              <a:off x="3312" y="3984"/>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44-48</a:t>
              </a:r>
            </a:p>
          </p:txBody>
        </p:sp>
        <p:sp>
          <p:nvSpPr>
            <p:cNvPr id="50" name="Text Box 47"/>
            <p:cNvSpPr txBox="1">
              <a:spLocks noChangeArrowheads="1"/>
            </p:cNvSpPr>
            <p:nvPr/>
          </p:nvSpPr>
          <p:spPr bwMode="auto">
            <a:xfrm>
              <a:off x="2496" y="3984"/>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32-38</a:t>
              </a:r>
            </a:p>
          </p:txBody>
        </p:sp>
        <p:sp>
          <p:nvSpPr>
            <p:cNvPr id="51" name="Text Box 48"/>
            <p:cNvSpPr txBox="1">
              <a:spLocks noChangeArrowheads="1"/>
            </p:cNvSpPr>
            <p:nvPr/>
          </p:nvSpPr>
          <p:spPr bwMode="auto">
            <a:xfrm>
              <a:off x="2976" y="3840"/>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38-44</a:t>
              </a:r>
            </a:p>
          </p:txBody>
        </p:sp>
        <p:sp>
          <p:nvSpPr>
            <p:cNvPr id="52" name="Text Box 49"/>
            <p:cNvSpPr txBox="1">
              <a:spLocks noChangeArrowheads="1"/>
            </p:cNvSpPr>
            <p:nvPr/>
          </p:nvSpPr>
          <p:spPr bwMode="auto">
            <a:xfrm>
              <a:off x="3504" y="3792"/>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48-55</a:t>
              </a:r>
            </a:p>
          </p:txBody>
        </p:sp>
        <p:sp>
          <p:nvSpPr>
            <p:cNvPr id="53" name="Text Box 50"/>
            <p:cNvSpPr txBox="1">
              <a:spLocks noChangeArrowheads="1"/>
            </p:cNvSpPr>
            <p:nvPr/>
          </p:nvSpPr>
          <p:spPr bwMode="auto">
            <a:xfrm>
              <a:off x="3888" y="3936"/>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55-62</a:t>
              </a:r>
            </a:p>
          </p:txBody>
        </p:sp>
        <p:sp>
          <p:nvSpPr>
            <p:cNvPr id="54" name="Text Box 51"/>
            <p:cNvSpPr txBox="1">
              <a:spLocks noChangeArrowheads="1"/>
            </p:cNvSpPr>
            <p:nvPr/>
          </p:nvSpPr>
          <p:spPr bwMode="auto">
            <a:xfrm>
              <a:off x="4320" y="3744"/>
              <a:ext cx="489" cy="250"/>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a:latin typeface="Times New Roman" pitchFamily="18" charset="0"/>
                  <a:cs typeface="Arial" charset="0"/>
                </a:rPr>
                <a:t>62-80</a:t>
              </a:r>
            </a:p>
          </p:txBody>
        </p:sp>
        <p:sp>
          <p:nvSpPr>
            <p:cNvPr id="55" name="Text Box 52"/>
            <p:cNvSpPr txBox="1">
              <a:spLocks noChangeArrowheads="1"/>
            </p:cNvSpPr>
            <p:nvPr/>
          </p:nvSpPr>
          <p:spPr bwMode="auto">
            <a:xfrm>
              <a:off x="240" y="3504"/>
              <a:ext cx="960" cy="446"/>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spcBef>
                  <a:spcPct val="50000"/>
                </a:spcBef>
              </a:pPr>
              <a:r>
                <a:rPr lang="en-US" altLang="en-US" sz="2000" dirty="0" smtClean="0">
                  <a:latin typeface="Times New Roman" pitchFamily="18" charset="0"/>
                  <a:cs typeface="Arial" charset="0"/>
                </a:rPr>
                <a:t>Equal </a:t>
              </a:r>
              <a:r>
                <a:rPr lang="en-US" altLang="en-US" sz="2000" dirty="0" err="1" smtClean="0">
                  <a:latin typeface="Times New Roman" pitchFamily="18" charset="0"/>
                  <a:cs typeface="Arial" charset="0"/>
                </a:rPr>
                <a:t>freq</a:t>
              </a:r>
              <a:r>
                <a:rPr lang="en-US" altLang="en-US" sz="2000" dirty="0" smtClean="0">
                  <a:latin typeface="Times New Roman" pitchFamily="18" charset="0"/>
                  <a:cs typeface="Arial" charset="0"/>
                </a:rPr>
                <a:t> </a:t>
              </a:r>
              <a:r>
                <a:rPr lang="en-US" altLang="en-US" sz="2000" dirty="0">
                  <a:latin typeface="Times New Roman" pitchFamily="18" charset="0"/>
                  <a:cs typeface="Arial" charset="0"/>
                </a:rPr>
                <a:t>binning:</a:t>
              </a:r>
            </a:p>
          </p:txBody>
        </p:sp>
        <p:sp>
          <p:nvSpPr>
            <p:cNvPr id="56" name="Rectangle 53"/>
            <p:cNvSpPr>
              <a:spLocks noChangeArrowheads="1"/>
            </p:cNvSpPr>
            <p:nvPr/>
          </p:nvSpPr>
          <p:spPr bwMode="auto">
            <a:xfrm>
              <a:off x="1392"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57" name="Rectangle 54"/>
            <p:cNvSpPr>
              <a:spLocks noChangeArrowheads="1"/>
            </p:cNvSpPr>
            <p:nvPr/>
          </p:nvSpPr>
          <p:spPr bwMode="auto">
            <a:xfrm>
              <a:off x="2448"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58" name="Rectangle 55"/>
            <p:cNvSpPr>
              <a:spLocks noChangeArrowheads="1"/>
            </p:cNvSpPr>
            <p:nvPr/>
          </p:nvSpPr>
          <p:spPr bwMode="auto">
            <a:xfrm>
              <a:off x="2784"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59" name="Rectangle 56"/>
            <p:cNvSpPr>
              <a:spLocks noChangeArrowheads="1"/>
            </p:cNvSpPr>
            <p:nvPr/>
          </p:nvSpPr>
          <p:spPr bwMode="auto">
            <a:xfrm>
              <a:off x="3120"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60" name="Rectangle 57"/>
            <p:cNvSpPr>
              <a:spLocks noChangeArrowheads="1"/>
            </p:cNvSpPr>
            <p:nvPr/>
          </p:nvSpPr>
          <p:spPr bwMode="auto">
            <a:xfrm>
              <a:off x="3360"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61" name="Line 58"/>
            <p:cNvSpPr>
              <a:spLocks noChangeShapeType="1"/>
            </p:cNvSpPr>
            <p:nvPr/>
          </p:nvSpPr>
          <p:spPr bwMode="auto">
            <a:xfrm flipV="1">
              <a:off x="345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62" name="Line 59"/>
            <p:cNvSpPr>
              <a:spLocks noChangeShapeType="1"/>
            </p:cNvSpPr>
            <p:nvPr/>
          </p:nvSpPr>
          <p:spPr bwMode="auto">
            <a:xfrm flipV="1">
              <a:off x="2736" y="3648"/>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63" name="Rectangle 60"/>
            <p:cNvSpPr>
              <a:spLocks noChangeArrowheads="1"/>
            </p:cNvSpPr>
            <p:nvPr/>
          </p:nvSpPr>
          <p:spPr bwMode="auto">
            <a:xfrm>
              <a:off x="3648"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64" name="Rectangle 61"/>
            <p:cNvSpPr>
              <a:spLocks noChangeArrowheads="1"/>
            </p:cNvSpPr>
            <p:nvPr/>
          </p:nvSpPr>
          <p:spPr bwMode="auto">
            <a:xfrm>
              <a:off x="3984"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sp>
          <p:nvSpPr>
            <p:cNvPr id="65" name="Line 62"/>
            <p:cNvSpPr>
              <a:spLocks noChangeShapeType="1"/>
            </p:cNvSpPr>
            <p:nvPr/>
          </p:nvSpPr>
          <p:spPr bwMode="auto">
            <a:xfrm flipV="1">
              <a:off x="408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en-GB"/>
            </a:p>
          </p:txBody>
        </p:sp>
        <p:sp>
          <p:nvSpPr>
            <p:cNvPr id="66" name="Rectangle 63"/>
            <p:cNvSpPr>
              <a:spLocks noChangeArrowheads="1"/>
            </p:cNvSpPr>
            <p:nvPr/>
          </p:nvSpPr>
          <p:spPr bwMode="auto">
            <a:xfrm>
              <a:off x="4512" y="3024"/>
              <a:ext cx="192" cy="72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GB" altLang="en-US"/>
            </a:p>
          </p:txBody>
        </p:sp>
      </p:grpSp>
    </p:spTree>
    <p:extLst>
      <p:ext uri="{BB962C8B-B14F-4D97-AF65-F5344CB8AC3E}">
        <p14:creationId xmlns:p14="http://schemas.microsoft.com/office/powerpoint/2010/main" val="36788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Contrived Example for EWB(2)</a:t>
            </a:r>
          </a:p>
        </p:txBody>
      </p:sp>
      <p:sp>
        <p:nvSpPr>
          <p:cNvPr id="8" name="Content Placeholder 7"/>
          <p:cNvSpPr>
            <a:spLocks noGrp="1"/>
          </p:cNvSpPr>
          <p:nvPr>
            <p:ph sz="half" idx="2"/>
          </p:nvPr>
        </p:nvSpPr>
        <p:spPr/>
        <p:txBody>
          <a:bodyPr/>
          <a:lstStyle/>
          <a:p>
            <a:endParaRPr lang="en-GB" dirty="0" smtClean="0"/>
          </a:p>
          <a:p>
            <a:endParaRPr lang="en-GB" dirty="0"/>
          </a:p>
          <a:p>
            <a:endParaRPr lang="en-GB" dirty="0" smtClean="0"/>
          </a:p>
          <a:p>
            <a:endParaRPr lang="en-GB" dirty="0"/>
          </a:p>
          <a:p>
            <a:endParaRPr lang="en-GB" dirty="0" smtClean="0"/>
          </a:p>
          <a:p>
            <a:endParaRPr lang="en-GB" dirty="0"/>
          </a:p>
          <a:p>
            <a:r>
              <a:rPr lang="en-GB" dirty="0" smtClean="0"/>
              <a:t>Discretized, 2 equal width bins</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26</a:t>
            </a:fld>
            <a:endParaRPr lang="en-GB" dirty="0"/>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3591392558"/>
              </p:ext>
            </p:extLst>
          </p:nvPr>
        </p:nvGraphicFramePr>
        <p:xfrm>
          <a:off x="457200" y="1600200"/>
          <a:ext cx="4064000" cy="2575565"/>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592554249"/>
                    </a:ext>
                  </a:extLst>
                </a:gridCol>
                <a:gridCol w="1016000">
                  <a:extLst>
                    <a:ext uri="{9D8B030D-6E8A-4147-A177-3AD203B41FA5}">
                      <a16:colId xmlns:a16="http://schemas.microsoft.com/office/drawing/2014/main" val="3492904292"/>
                    </a:ext>
                  </a:extLst>
                </a:gridCol>
                <a:gridCol w="1016000">
                  <a:extLst>
                    <a:ext uri="{9D8B030D-6E8A-4147-A177-3AD203B41FA5}">
                      <a16:colId xmlns:a16="http://schemas.microsoft.com/office/drawing/2014/main" val="298284293"/>
                    </a:ext>
                  </a:extLst>
                </a:gridCol>
                <a:gridCol w="1016000">
                  <a:extLst>
                    <a:ext uri="{9D8B030D-6E8A-4147-A177-3AD203B41FA5}">
                      <a16:colId xmlns:a16="http://schemas.microsoft.com/office/drawing/2014/main" val="1722942807"/>
                    </a:ext>
                  </a:extLst>
                </a:gridCol>
              </a:tblGrid>
              <a:tr h="727165">
                <a:tc>
                  <a:txBody>
                    <a:bodyPr/>
                    <a:lstStyle/>
                    <a:p>
                      <a:r>
                        <a:rPr lang="en-GB" dirty="0" smtClean="0"/>
                        <a:t>Height</a:t>
                      </a:r>
                      <a:r>
                        <a:rPr lang="en-GB" baseline="0" dirty="0" smtClean="0"/>
                        <a:t> (mm)</a:t>
                      </a:r>
                      <a:endParaRPr lang="en-GB" dirty="0"/>
                    </a:p>
                  </a:txBody>
                  <a:tcPr/>
                </a:tc>
                <a:tc>
                  <a:txBody>
                    <a:bodyPr/>
                    <a:lstStyle/>
                    <a:p>
                      <a:r>
                        <a:rPr lang="en-GB" dirty="0" smtClean="0"/>
                        <a:t>Weight (kg)</a:t>
                      </a:r>
                      <a:endParaRPr lang="en-GB" dirty="0"/>
                    </a:p>
                  </a:txBody>
                  <a:tcPr/>
                </a:tc>
                <a:tc>
                  <a:txBody>
                    <a:bodyPr/>
                    <a:lstStyle/>
                    <a:p>
                      <a:r>
                        <a:rPr lang="en-GB" dirty="0" smtClean="0"/>
                        <a:t>Strength</a:t>
                      </a:r>
                    </a:p>
                    <a:p>
                      <a:r>
                        <a:rPr lang="en-GB" dirty="0" smtClean="0"/>
                        <a:t>(kg)</a:t>
                      </a:r>
                      <a:endParaRPr lang="en-GB" dirty="0"/>
                    </a:p>
                  </a:txBody>
                  <a:tcPr/>
                </a:tc>
                <a:tc>
                  <a:txBody>
                    <a:bodyPr/>
                    <a:lstStyle/>
                    <a:p>
                      <a:r>
                        <a:rPr lang="en-GB" dirty="0" smtClean="0"/>
                        <a:t>Game score</a:t>
                      </a:r>
                      <a:endParaRPr lang="en-GB" dirty="0"/>
                    </a:p>
                  </a:txBody>
                  <a:tcPr/>
                </a:tc>
                <a:extLst>
                  <a:ext uri="{0D108BD9-81ED-4DB2-BD59-A6C34878D82A}">
                    <a16:rowId xmlns:a16="http://schemas.microsoft.com/office/drawing/2014/main" val="3666045763"/>
                  </a:ext>
                </a:extLst>
              </a:tr>
              <a:tr h="370660">
                <a:tc>
                  <a:txBody>
                    <a:bodyPr/>
                    <a:lstStyle/>
                    <a:p>
                      <a:r>
                        <a:rPr lang="en-GB" dirty="0" smtClean="0"/>
                        <a:t>1856</a:t>
                      </a:r>
                      <a:endParaRPr lang="en-GB" dirty="0"/>
                    </a:p>
                  </a:txBody>
                  <a:tcPr/>
                </a:tc>
                <a:tc>
                  <a:txBody>
                    <a:bodyPr/>
                    <a:lstStyle/>
                    <a:p>
                      <a:r>
                        <a:rPr lang="en-GB" dirty="0" smtClean="0"/>
                        <a:t>75</a:t>
                      </a:r>
                      <a:endParaRPr lang="en-GB" dirty="0"/>
                    </a:p>
                  </a:txBody>
                  <a:tcPr/>
                </a:tc>
                <a:tc>
                  <a:txBody>
                    <a:bodyPr/>
                    <a:lstStyle/>
                    <a:p>
                      <a:r>
                        <a:rPr lang="en-GB" dirty="0" smtClean="0"/>
                        <a:t>95</a:t>
                      </a:r>
                      <a:endParaRPr lang="en-GB" dirty="0"/>
                    </a:p>
                  </a:txBody>
                  <a:tcPr/>
                </a:tc>
                <a:tc>
                  <a:txBody>
                    <a:bodyPr/>
                    <a:lstStyle/>
                    <a:p>
                      <a:r>
                        <a:rPr lang="en-GB" dirty="0" smtClean="0"/>
                        <a:t>70</a:t>
                      </a:r>
                      <a:endParaRPr lang="en-GB" dirty="0"/>
                    </a:p>
                  </a:txBody>
                  <a:tcPr/>
                </a:tc>
                <a:extLst>
                  <a:ext uri="{0D108BD9-81ED-4DB2-BD59-A6C34878D82A}">
                    <a16:rowId xmlns:a16="http://schemas.microsoft.com/office/drawing/2014/main" val="273768447"/>
                  </a:ext>
                </a:extLst>
              </a:tr>
              <a:tr h="370660">
                <a:tc>
                  <a:txBody>
                    <a:bodyPr/>
                    <a:lstStyle/>
                    <a:p>
                      <a:r>
                        <a:rPr lang="en-GB" dirty="0" smtClean="0"/>
                        <a:t>1502</a:t>
                      </a:r>
                      <a:endParaRPr lang="en-GB" dirty="0"/>
                    </a:p>
                  </a:txBody>
                  <a:tcPr/>
                </a:tc>
                <a:tc>
                  <a:txBody>
                    <a:bodyPr/>
                    <a:lstStyle/>
                    <a:p>
                      <a:r>
                        <a:rPr lang="en-GB" dirty="0" smtClean="0"/>
                        <a:t>56</a:t>
                      </a:r>
                      <a:endParaRPr lang="en-GB" dirty="0"/>
                    </a:p>
                  </a:txBody>
                  <a:tcPr/>
                </a:tc>
                <a:tc>
                  <a:txBody>
                    <a:bodyPr/>
                    <a:lstStyle/>
                    <a:p>
                      <a:r>
                        <a:rPr lang="en-GB" dirty="0" smtClean="0"/>
                        <a:t>101</a:t>
                      </a:r>
                      <a:endParaRPr lang="en-GB" dirty="0"/>
                    </a:p>
                  </a:txBody>
                  <a:tcPr/>
                </a:tc>
                <a:tc>
                  <a:txBody>
                    <a:bodyPr/>
                    <a:lstStyle/>
                    <a:p>
                      <a:r>
                        <a:rPr lang="en-GB" dirty="0" smtClean="0"/>
                        <a:t>82</a:t>
                      </a:r>
                      <a:endParaRPr lang="en-GB" dirty="0"/>
                    </a:p>
                  </a:txBody>
                  <a:tcPr/>
                </a:tc>
                <a:extLst>
                  <a:ext uri="{0D108BD9-81ED-4DB2-BD59-A6C34878D82A}">
                    <a16:rowId xmlns:a16="http://schemas.microsoft.com/office/drawing/2014/main" val="3473794116"/>
                  </a:ext>
                </a:extLst>
              </a:tr>
              <a:tr h="370660">
                <a:tc>
                  <a:txBody>
                    <a:bodyPr/>
                    <a:lstStyle/>
                    <a:p>
                      <a:r>
                        <a:rPr lang="en-GB" dirty="0" smtClean="0"/>
                        <a:t>1904</a:t>
                      </a:r>
                      <a:endParaRPr lang="en-GB" dirty="0"/>
                    </a:p>
                  </a:txBody>
                  <a:tcPr/>
                </a:tc>
                <a:tc>
                  <a:txBody>
                    <a:bodyPr/>
                    <a:lstStyle/>
                    <a:p>
                      <a:r>
                        <a:rPr lang="en-GB" dirty="0" smtClean="0"/>
                        <a:t>86</a:t>
                      </a:r>
                      <a:endParaRPr lang="en-GB" dirty="0"/>
                    </a:p>
                  </a:txBody>
                  <a:tcPr/>
                </a:tc>
                <a:tc>
                  <a:txBody>
                    <a:bodyPr/>
                    <a:lstStyle/>
                    <a:p>
                      <a:r>
                        <a:rPr lang="en-GB" dirty="0" smtClean="0"/>
                        <a:t>112</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1090292333"/>
                  </a:ext>
                </a:extLst>
              </a:tr>
              <a:tr h="370660">
                <a:tc>
                  <a:txBody>
                    <a:bodyPr/>
                    <a:lstStyle/>
                    <a:p>
                      <a:r>
                        <a:rPr lang="en-GB" dirty="0" smtClean="0"/>
                        <a:t>1775</a:t>
                      </a:r>
                      <a:endParaRPr lang="en-GB" dirty="0"/>
                    </a:p>
                  </a:txBody>
                  <a:tcPr/>
                </a:tc>
                <a:tc>
                  <a:txBody>
                    <a:bodyPr/>
                    <a:lstStyle/>
                    <a:p>
                      <a:r>
                        <a:rPr lang="en-GB" dirty="0" smtClean="0"/>
                        <a:t>61</a:t>
                      </a:r>
                      <a:endParaRPr lang="en-GB" dirty="0"/>
                    </a:p>
                  </a:txBody>
                  <a:tcPr/>
                </a:tc>
                <a:tc>
                  <a:txBody>
                    <a:bodyPr/>
                    <a:lstStyle/>
                    <a:p>
                      <a:r>
                        <a:rPr lang="en-GB" dirty="0" smtClean="0"/>
                        <a:t>110</a:t>
                      </a:r>
                      <a:endParaRPr lang="en-GB" dirty="0"/>
                    </a:p>
                  </a:txBody>
                  <a:tcPr/>
                </a:tc>
                <a:tc>
                  <a:txBody>
                    <a:bodyPr/>
                    <a:lstStyle/>
                    <a:p>
                      <a:r>
                        <a:rPr lang="en-GB" dirty="0" smtClean="0"/>
                        <a:t>90</a:t>
                      </a:r>
                      <a:endParaRPr lang="en-GB" dirty="0"/>
                    </a:p>
                  </a:txBody>
                  <a:tcPr/>
                </a:tc>
                <a:extLst>
                  <a:ext uri="{0D108BD9-81ED-4DB2-BD59-A6C34878D82A}">
                    <a16:rowId xmlns:a16="http://schemas.microsoft.com/office/drawing/2014/main" val="2509507512"/>
                  </a:ext>
                </a:extLst>
              </a:tr>
              <a:tr h="365582">
                <a:tc>
                  <a:txBody>
                    <a:bodyPr/>
                    <a:lstStyle/>
                    <a:p>
                      <a:r>
                        <a:rPr lang="en-GB" dirty="0" smtClean="0"/>
                        <a:t>1901</a:t>
                      </a:r>
                      <a:endParaRPr lang="en-GB" dirty="0"/>
                    </a:p>
                  </a:txBody>
                  <a:tcPr/>
                </a:tc>
                <a:tc>
                  <a:txBody>
                    <a:bodyPr/>
                    <a:lstStyle/>
                    <a:p>
                      <a:r>
                        <a:rPr lang="en-GB" dirty="0" smtClean="0"/>
                        <a:t>81</a:t>
                      </a:r>
                      <a:endParaRPr lang="en-GB" dirty="0"/>
                    </a:p>
                  </a:txBody>
                  <a:tcPr/>
                </a:tc>
                <a:tc>
                  <a:txBody>
                    <a:bodyPr/>
                    <a:lstStyle/>
                    <a:p>
                      <a:r>
                        <a:rPr lang="en-GB" dirty="0" smtClean="0"/>
                        <a:t>92</a:t>
                      </a:r>
                      <a:endParaRPr lang="en-GB" dirty="0"/>
                    </a:p>
                  </a:txBody>
                  <a:tcPr/>
                </a:tc>
                <a:tc>
                  <a:txBody>
                    <a:bodyPr/>
                    <a:lstStyle/>
                    <a:p>
                      <a:r>
                        <a:rPr lang="en-GB" dirty="0" smtClean="0"/>
                        <a:t>??</a:t>
                      </a:r>
                      <a:endParaRPr lang="en-GB" dirty="0"/>
                    </a:p>
                  </a:txBody>
                  <a:tcPr/>
                </a:tc>
                <a:extLst>
                  <a:ext uri="{0D108BD9-81ED-4DB2-BD59-A6C34878D82A}">
                    <a16:rowId xmlns:a16="http://schemas.microsoft.com/office/drawing/2014/main" val="380798492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40784368"/>
              </p:ext>
            </p:extLst>
          </p:nvPr>
        </p:nvGraphicFramePr>
        <p:xfrm>
          <a:off x="4752776" y="1614627"/>
          <a:ext cx="4064000" cy="2494280"/>
        </p:xfrm>
        <a:graphic>
          <a:graphicData uri="http://schemas.openxmlformats.org/drawingml/2006/table">
            <a:tbl>
              <a:tblPr firstRow="1" bandRow="1">
                <a:tableStyleId>{93296810-A885-4BE3-A3E7-6D5BEEA58F35}</a:tableStyleId>
              </a:tblPr>
              <a:tblGrid>
                <a:gridCol w="1016000">
                  <a:extLst>
                    <a:ext uri="{9D8B030D-6E8A-4147-A177-3AD203B41FA5}">
                      <a16:colId xmlns:a16="http://schemas.microsoft.com/office/drawing/2014/main" val="3006924148"/>
                    </a:ext>
                  </a:extLst>
                </a:gridCol>
                <a:gridCol w="1016000">
                  <a:extLst>
                    <a:ext uri="{9D8B030D-6E8A-4147-A177-3AD203B41FA5}">
                      <a16:colId xmlns:a16="http://schemas.microsoft.com/office/drawing/2014/main" val="3315458377"/>
                    </a:ext>
                  </a:extLst>
                </a:gridCol>
                <a:gridCol w="1016000">
                  <a:extLst>
                    <a:ext uri="{9D8B030D-6E8A-4147-A177-3AD203B41FA5}">
                      <a16:colId xmlns:a16="http://schemas.microsoft.com/office/drawing/2014/main" val="2646006262"/>
                    </a:ext>
                  </a:extLst>
                </a:gridCol>
                <a:gridCol w="1016000">
                  <a:extLst>
                    <a:ext uri="{9D8B030D-6E8A-4147-A177-3AD203B41FA5}">
                      <a16:colId xmlns:a16="http://schemas.microsoft.com/office/drawing/2014/main" val="2241852734"/>
                    </a:ext>
                  </a:extLst>
                </a:gridCol>
              </a:tblGrid>
              <a:tr h="370840">
                <a:tc>
                  <a:txBody>
                    <a:bodyPr/>
                    <a:lstStyle/>
                    <a:p>
                      <a:r>
                        <a:rPr lang="en-GB" dirty="0" smtClean="0"/>
                        <a:t>Height</a:t>
                      </a:r>
                      <a:endParaRPr lang="en-GB" dirty="0"/>
                    </a:p>
                  </a:txBody>
                  <a:tcPr/>
                </a:tc>
                <a:tc>
                  <a:txBody>
                    <a:bodyPr/>
                    <a:lstStyle/>
                    <a:p>
                      <a:r>
                        <a:rPr lang="en-GB" dirty="0" smtClean="0"/>
                        <a:t>Weight</a:t>
                      </a:r>
                      <a:endParaRPr lang="en-GB" dirty="0"/>
                    </a:p>
                  </a:txBody>
                  <a:tcPr/>
                </a:tc>
                <a:tc>
                  <a:txBody>
                    <a:bodyPr/>
                    <a:lstStyle/>
                    <a:p>
                      <a:r>
                        <a:rPr lang="en-GB" dirty="0" smtClean="0"/>
                        <a:t>Strength</a:t>
                      </a:r>
                    </a:p>
                    <a:p>
                      <a:endParaRPr lang="en-GB" dirty="0"/>
                    </a:p>
                  </a:txBody>
                  <a:tcPr/>
                </a:tc>
                <a:tc>
                  <a:txBody>
                    <a:bodyPr/>
                    <a:lstStyle/>
                    <a:p>
                      <a:r>
                        <a:rPr lang="en-GB" dirty="0" smtClean="0"/>
                        <a:t>Game </a:t>
                      </a:r>
                    </a:p>
                    <a:p>
                      <a:r>
                        <a:rPr lang="en-GB" dirty="0" smtClean="0"/>
                        <a:t>score</a:t>
                      </a:r>
                      <a:endParaRPr lang="en-GB" dirty="0"/>
                    </a:p>
                  </a:txBody>
                  <a:tcPr/>
                </a:tc>
                <a:extLst>
                  <a:ext uri="{0D108BD9-81ED-4DB2-BD59-A6C34878D82A}">
                    <a16:rowId xmlns:a16="http://schemas.microsoft.com/office/drawing/2014/main" val="900440170"/>
                  </a:ext>
                </a:extLst>
              </a:tr>
              <a:tr h="370840">
                <a:tc>
                  <a:txBody>
                    <a:bodyPr/>
                    <a:lstStyle/>
                    <a:p>
                      <a:r>
                        <a:rPr lang="en-GB" dirty="0" smtClean="0"/>
                        <a:t>high</a:t>
                      </a:r>
                      <a:endParaRPr lang="en-GB" dirty="0"/>
                    </a:p>
                  </a:txBody>
                  <a:tcPr/>
                </a:tc>
                <a:tc>
                  <a:txBody>
                    <a:bodyPr/>
                    <a:lstStyle/>
                    <a:p>
                      <a:r>
                        <a:rPr lang="en-GB" dirty="0" smtClean="0"/>
                        <a:t>high</a:t>
                      </a:r>
                      <a:endParaRPr lang="en-GB" dirty="0"/>
                    </a:p>
                  </a:txBody>
                  <a:tcPr/>
                </a:tc>
                <a:tc>
                  <a:txBody>
                    <a:bodyPr/>
                    <a:lstStyle/>
                    <a:p>
                      <a:r>
                        <a:rPr lang="en-GB" dirty="0" smtClean="0">
                          <a:solidFill>
                            <a:srgbClr val="0070C0"/>
                          </a:solidFill>
                        </a:rPr>
                        <a:t>low</a:t>
                      </a:r>
                      <a:endParaRPr lang="en-GB" dirty="0"/>
                    </a:p>
                  </a:txBody>
                  <a:tcPr/>
                </a:tc>
                <a:tc>
                  <a:txBody>
                    <a:bodyPr/>
                    <a:lstStyle/>
                    <a:p>
                      <a:r>
                        <a:rPr lang="en-GB" dirty="0" smtClean="0">
                          <a:solidFill>
                            <a:srgbClr val="0070C0"/>
                          </a:solidFill>
                        </a:rPr>
                        <a:t>low</a:t>
                      </a:r>
                      <a:endParaRPr lang="en-GB" dirty="0"/>
                    </a:p>
                  </a:txBody>
                  <a:tcPr/>
                </a:tc>
                <a:extLst>
                  <a:ext uri="{0D108BD9-81ED-4DB2-BD59-A6C34878D82A}">
                    <a16:rowId xmlns:a16="http://schemas.microsoft.com/office/drawing/2014/main" val="1798056373"/>
                  </a:ext>
                </a:extLst>
              </a:tr>
              <a:tr h="370840">
                <a:tc>
                  <a:txBody>
                    <a:bodyPr/>
                    <a:lstStyle/>
                    <a:p>
                      <a:r>
                        <a:rPr lang="en-GB" dirty="0" smtClean="0">
                          <a:solidFill>
                            <a:srgbClr val="0070C0"/>
                          </a:solidFill>
                        </a:rPr>
                        <a:t>low</a:t>
                      </a:r>
                      <a:endParaRPr lang="en-GB" dirty="0">
                        <a:solidFill>
                          <a:srgbClr val="0070C0"/>
                        </a:solidFill>
                      </a:endParaRPr>
                    </a:p>
                  </a:txBody>
                  <a:tcPr/>
                </a:tc>
                <a:tc>
                  <a:txBody>
                    <a:bodyPr/>
                    <a:lstStyle/>
                    <a:p>
                      <a:r>
                        <a:rPr lang="en-GB" dirty="0" smtClean="0"/>
                        <a:t>high</a:t>
                      </a:r>
                      <a:endParaRPr lang="en-GB" dirty="0"/>
                    </a:p>
                  </a:txBody>
                  <a:tcPr/>
                </a:tc>
                <a:tc>
                  <a:txBody>
                    <a:bodyPr/>
                    <a:lstStyle/>
                    <a:p>
                      <a:r>
                        <a:rPr lang="en-GB" dirty="0" smtClean="0">
                          <a:solidFill>
                            <a:srgbClr val="0070C0"/>
                          </a:solidFill>
                        </a:rPr>
                        <a:t>low</a:t>
                      </a:r>
                      <a:endParaRPr lang="en-GB" dirty="0"/>
                    </a:p>
                  </a:txBody>
                  <a:tcPr/>
                </a:tc>
                <a:tc>
                  <a:txBody>
                    <a:bodyPr/>
                    <a:lstStyle/>
                    <a:p>
                      <a:r>
                        <a:rPr lang="en-GB" dirty="0" smtClean="0">
                          <a:solidFill>
                            <a:srgbClr val="0070C0"/>
                          </a:solidFill>
                        </a:rPr>
                        <a:t>low</a:t>
                      </a:r>
                      <a:endParaRPr lang="en-GB" dirty="0"/>
                    </a:p>
                  </a:txBody>
                  <a:tcPr/>
                </a:tc>
                <a:extLst>
                  <a:ext uri="{0D108BD9-81ED-4DB2-BD59-A6C34878D82A}">
                    <a16:rowId xmlns:a16="http://schemas.microsoft.com/office/drawing/2014/main" val="344231587"/>
                  </a:ext>
                </a:extLst>
              </a:tr>
              <a:tr h="370840">
                <a:tc>
                  <a:txBody>
                    <a:bodyPr/>
                    <a:lstStyle/>
                    <a:p>
                      <a:r>
                        <a:rPr lang="en-GB" dirty="0" smtClean="0"/>
                        <a:t>high</a:t>
                      </a:r>
                      <a:endParaRPr lang="en-GB" dirty="0"/>
                    </a:p>
                  </a:txBody>
                  <a:tcPr/>
                </a:tc>
                <a:tc>
                  <a:txBody>
                    <a:bodyPr/>
                    <a:lstStyle/>
                    <a:p>
                      <a:r>
                        <a:rPr lang="en-GB" dirty="0" smtClean="0"/>
                        <a:t>high</a:t>
                      </a:r>
                      <a:endParaRPr lang="en-GB" dirty="0"/>
                    </a:p>
                  </a:txBody>
                  <a:tcPr/>
                </a:tc>
                <a:tc>
                  <a:txBody>
                    <a:bodyPr/>
                    <a:lstStyle/>
                    <a:p>
                      <a:r>
                        <a:rPr lang="en-GB" dirty="0" smtClean="0"/>
                        <a:t>high</a:t>
                      </a:r>
                      <a:endParaRPr lang="en-GB" dirty="0"/>
                    </a:p>
                  </a:txBody>
                  <a:tcPr/>
                </a:tc>
                <a:tc>
                  <a:txBody>
                    <a:bodyPr/>
                    <a:lstStyle/>
                    <a:p>
                      <a:r>
                        <a:rPr lang="en-GB" dirty="0" smtClean="0"/>
                        <a:t>high</a:t>
                      </a:r>
                      <a:endParaRPr lang="en-GB" dirty="0"/>
                    </a:p>
                  </a:txBody>
                  <a:tcPr/>
                </a:tc>
                <a:extLst>
                  <a:ext uri="{0D108BD9-81ED-4DB2-BD59-A6C34878D82A}">
                    <a16:rowId xmlns:a16="http://schemas.microsoft.com/office/drawing/2014/main" val="203697404"/>
                  </a:ext>
                </a:extLst>
              </a:tr>
              <a:tr h="370840">
                <a:tc>
                  <a:txBody>
                    <a:bodyPr/>
                    <a:lstStyle/>
                    <a:p>
                      <a:r>
                        <a:rPr lang="en-GB" dirty="0" smtClean="0"/>
                        <a:t>high</a:t>
                      </a:r>
                      <a:endParaRPr lang="en-GB" dirty="0"/>
                    </a:p>
                  </a:txBody>
                  <a:tcPr/>
                </a:tc>
                <a:tc>
                  <a:txBody>
                    <a:bodyPr/>
                    <a:lstStyle/>
                    <a:p>
                      <a:r>
                        <a:rPr lang="en-GB" dirty="0" smtClean="0">
                          <a:solidFill>
                            <a:srgbClr val="0070C0"/>
                          </a:solidFill>
                        </a:rPr>
                        <a:t>low</a:t>
                      </a:r>
                      <a:endParaRPr lang="en-GB" dirty="0"/>
                    </a:p>
                  </a:txBody>
                  <a:tcPr/>
                </a:tc>
                <a:tc>
                  <a:txBody>
                    <a:bodyPr/>
                    <a:lstStyle/>
                    <a:p>
                      <a:r>
                        <a:rPr lang="en-GB" dirty="0" smtClean="0"/>
                        <a:t>high</a:t>
                      </a:r>
                      <a:endParaRPr lang="en-GB" dirty="0"/>
                    </a:p>
                  </a:txBody>
                  <a:tcPr/>
                </a:tc>
                <a:tc>
                  <a:txBody>
                    <a:bodyPr/>
                    <a:lstStyle/>
                    <a:p>
                      <a:r>
                        <a:rPr lang="en-GB" dirty="0" smtClean="0"/>
                        <a:t>high</a:t>
                      </a:r>
                      <a:endParaRPr lang="en-GB" dirty="0"/>
                    </a:p>
                  </a:txBody>
                  <a:tcPr/>
                </a:tc>
                <a:extLst>
                  <a:ext uri="{0D108BD9-81ED-4DB2-BD59-A6C34878D82A}">
                    <a16:rowId xmlns:a16="http://schemas.microsoft.com/office/drawing/2014/main" val="2508216884"/>
                  </a:ext>
                </a:extLst>
              </a:tr>
              <a:tr h="370840">
                <a:tc>
                  <a:txBody>
                    <a:bodyPr/>
                    <a:lstStyle/>
                    <a:p>
                      <a:r>
                        <a:rPr lang="en-GB" dirty="0" smtClean="0"/>
                        <a:t>high</a:t>
                      </a:r>
                      <a:endParaRPr lang="en-GB" dirty="0"/>
                    </a:p>
                  </a:txBody>
                  <a:tcPr/>
                </a:tc>
                <a:tc>
                  <a:txBody>
                    <a:bodyPr/>
                    <a:lstStyle/>
                    <a:p>
                      <a:r>
                        <a:rPr lang="en-GB" dirty="0" smtClean="0"/>
                        <a:t>high</a:t>
                      </a:r>
                      <a:endParaRPr lang="en-GB" dirty="0"/>
                    </a:p>
                  </a:txBody>
                  <a:tcPr/>
                </a:tc>
                <a:tc>
                  <a:txBody>
                    <a:bodyPr/>
                    <a:lstStyle/>
                    <a:p>
                      <a:r>
                        <a:rPr lang="en-GB" dirty="0" smtClean="0">
                          <a:solidFill>
                            <a:srgbClr val="0070C0"/>
                          </a:solidFill>
                        </a:rPr>
                        <a:t>low</a:t>
                      </a:r>
                      <a:endParaRPr lang="en-GB" dirty="0"/>
                    </a:p>
                  </a:txBody>
                  <a:tcPr/>
                </a:tc>
                <a:tc>
                  <a:txBody>
                    <a:bodyPr/>
                    <a:lstStyle/>
                    <a:p>
                      <a:r>
                        <a:rPr lang="en-GB" dirty="0" smtClean="0">
                          <a:solidFill>
                            <a:srgbClr val="0070C0"/>
                          </a:solidFill>
                        </a:rPr>
                        <a:t>low</a:t>
                      </a:r>
                      <a:endParaRPr lang="en-GB" dirty="0"/>
                    </a:p>
                  </a:txBody>
                  <a:tcPr/>
                </a:tc>
                <a:extLst>
                  <a:ext uri="{0D108BD9-81ED-4DB2-BD59-A6C34878D82A}">
                    <a16:rowId xmlns:a16="http://schemas.microsoft.com/office/drawing/2014/main" val="1759817277"/>
                  </a:ext>
                </a:extLst>
              </a:tr>
            </a:tbl>
          </a:graphicData>
        </a:graphic>
      </p:graphicFrame>
    </p:spTree>
    <p:extLst>
      <p:ext uri="{BB962C8B-B14F-4D97-AF65-F5344CB8AC3E}">
        <p14:creationId xmlns:p14="http://schemas.microsoft.com/office/powerpoint/2010/main" val="727706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Other discretization methods</a:t>
            </a:r>
            <a:endParaRPr lang="en-GB" dirty="0"/>
          </a:p>
        </p:txBody>
      </p:sp>
      <p:sp>
        <p:nvSpPr>
          <p:cNvPr id="9" name="Content Placeholder 8"/>
          <p:cNvSpPr>
            <a:spLocks noGrp="1"/>
          </p:cNvSpPr>
          <p:nvPr>
            <p:ph idx="1"/>
          </p:nvPr>
        </p:nvSpPr>
        <p:spPr/>
        <p:txBody>
          <a:bodyPr/>
          <a:lstStyle/>
          <a:p>
            <a:r>
              <a:rPr lang="en-GB" dirty="0"/>
              <a:t>There are others, which almost all differ from EWB and EFB in one respect:  they </a:t>
            </a:r>
            <a:r>
              <a:rPr lang="en-GB" dirty="0">
                <a:solidFill>
                  <a:schemeClr val="accent1"/>
                </a:solidFill>
              </a:rPr>
              <a:t>use class value </a:t>
            </a:r>
            <a:r>
              <a:rPr lang="en-GB" dirty="0" smtClean="0">
                <a:solidFill>
                  <a:schemeClr val="accent1"/>
                </a:solidFill>
              </a:rPr>
              <a:t>information</a:t>
            </a:r>
            <a:r>
              <a:rPr lang="en-GB" dirty="0" smtClean="0"/>
              <a:t> </a:t>
            </a:r>
            <a:r>
              <a:rPr lang="en-GB" dirty="0"/>
              <a:t>to find bins that make good sense with regard to classification.</a:t>
            </a:r>
          </a:p>
          <a:p>
            <a:endParaRPr lang="en-GB" dirty="0"/>
          </a:p>
        </p:txBody>
      </p:sp>
      <p:sp>
        <p:nvSpPr>
          <p:cNvPr id="5" name="Date Placeholder 4"/>
          <p:cNvSpPr>
            <a:spLocks noGrp="1"/>
          </p:cNvSpPr>
          <p:nvPr>
            <p:ph type="dt" sz="half" idx="10"/>
          </p:nvPr>
        </p:nvSpPr>
        <p:spPr/>
        <p:txBody>
          <a:bodyPr/>
          <a:lstStyle/>
          <a:p>
            <a:fld id="{01D68D74-C824-4ADD-8748-2B9B7EA25A81}" type="datetime1">
              <a:rPr lang="en-GB" smtClean="0"/>
              <a:t>28/11/2018</a:t>
            </a:fld>
            <a:endParaRPr lang="en-GB"/>
          </a:p>
        </p:txBody>
      </p:sp>
      <p:sp>
        <p:nvSpPr>
          <p:cNvPr id="6" name="Footer Placeholder 5"/>
          <p:cNvSpPr>
            <a:spLocks noGrp="1"/>
          </p:cNvSpPr>
          <p:nvPr>
            <p:ph type="ftr" sz="quarter" idx="11"/>
          </p:nvPr>
        </p:nvSpPr>
        <p:spPr/>
        <p:txBody>
          <a:bodyPr/>
          <a:lstStyle/>
          <a:p>
            <a:r>
              <a:rPr lang="sv-SE" smtClean="0"/>
              <a:t>F20DL Diana Bental &amp; Ekaterina Komendatskaya</a:t>
            </a:r>
            <a:endParaRPr lang="en-GB"/>
          </a:p>
        </p:txBody>
      </p:sp>
      <p:sp>
        <p:nvSpPr>
          <p:cNvPr id="7" name="Slide Number Placeholder 6"/>
          <p:cNvSpPr>
            <a:spLocks noGrp="1"/>
          </p:cNvSpPr>
          <p:nvPr>
            <p:ph type="sldNum" sz="quarter" idx="12"/>
          </p:nvPr>
        </p:nvSpPr>
        <p:spPr/>
        <p:txBody>
          <a:bodyPr/>
          <a:lstStyle/>
          <a:p>
            <a:fld id="{0D682131-CC8D-4B15-97F7-5EF668F3F1F2}" type="slidenum">
              <a:rPr lang="en-GB" smtClean="0"/>
              <a:t>27</a:t>
            </a:fld>
            <a:endParaRPr lang="en-GB"/>
          </a:p>
        </p:txBody>
      </p:sp>
    </p:spTree>
    <p:extLst>
      <p:ext uri="{BB962C8B-B14F-4D97-AF65-F5344CB8AC3E}">
        <p14:creationId xmlns:p14="http://schemas.microsoft.com/office/powerpoint/2010/main" val="1057247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to know the data</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Use simple visualisation tools e.g.</a:t>
            </a:r>
          </a:p>
          <a:p>
            <a:pPr lvl="1"/>
            <a:r>
              <a:rPr lang="en-GB" dirty="0" smtClean="0"/>
              <a:t> histograms for categorical data</a:t>
            </a:r>
          </a:p>
          <a:p>
            <a:pPr lvl="1"/>
            <a:r>
              <a:rPr lang="en-GB" dirty="0" smtClean="0"/>
              <a:t>graphs for numeric data – any obvious outliers?</a:t>
            </a:r>
          </a:p>
          <a:p>
            <a:pPr lvl="1"/>
            <a:r>
              <a:rPr lang="en-GB" dirty="0"/>
              <a:t>s</a:t>
            </a:r>
            <a:r>
              <a:rPr lang="en-GB" dirty="0" smtClean="0"/>
              <a:t>catter plots to reveal dependencies</a:t>
            </a:r>
          </a:p>
          <a:p>
            <a:pPr lvl="1"/>
            <a:r>
              <a:rPr lang="en-GB" dirty="0" smtClean="0"/>
              <a:t>Inspect a sample from a very large dataset</a:t>
            </a:r>
          </a:p>
          <a:p>
            <a:r>
              <a:rPr lang="en-GB" dirty="0" smtClean="0"/>
              <a:t>Data </a:t>
            </a:r>
            <a:r>
              <a:rPr lang="en-GB" dirty="0"/>
              <a:t>is often messy</a:t>
            </a:r>
          </a:p>
          <a:p>
            <a:pPr lvl="1"/>
            <a:r>
              <a:rPr lang="en-GB" dirty="0"/>
              <a:t>Incomplete</a:t>
            </a:r>
          </a:p>
          <a:p>
            <a:pPr lvl="1"/>
            <a:r>
              <a:rPr lang="en-GB" dirty="0"/>
              <a:t>Incorrect</a:t>
            </a:r>
          </a:p>
          <a:p>
            <a:r>
              <a:rPr lang="en-GB" dirty="0" smtClean="0"/>
              <a:t>Visualisation </a:t>
            </a:r>
            <a:r>
              <a:rPr lang="en-GB" dirty="0"/>
              <a:t>can pick up problems that may affect the results</a:t>
            </a:r>
          </a:p>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28</a:t>
            </a:fld>
            <a:endParaRPr lang="en-GB" dirty="0"/>
          </a:p>
        </p:txBody>
      </p:sp>
      <p:pic>
        <p:nvPicPr>
          <p:cNvPr id="7" name="Picture 6" descr="HM003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192" y="476672"/>
            <a:ext cx="1143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972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Inaccurate values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Data was collected for other purposes</a:t>
            </a:r>
          </a:p>
          <a:p>
            <a:r>
              <a:rPr lang="en-GB" dirty="0" smtClean="0"/>
              <a:t>Comes from several places</a:t>
            </a:r>
          </a:p>
          <a:p>
            <a:r>
              <a:rPr lang="en-GB" dirty="0" smtClean="0"/>
              <a:t>Typographical errors in nominal values</a:t>
            </a:r>
          </a:p>
          <a:p>
            <a:pPr lvl="1"/>
            <a:r>
              <a:rPr lang="en-GB" dirty="0" smtClean="0"/>
              <a:t>Check for consistency</a:t>
            </a:r>
          </a:p>
          <a:p>
            <a:r>
              <a:rPr lang="en-GB" dirty="0" smtClean="0"/>
              <a:t>Typographical errors in numeric attributes</a:t>
            </a:r>
          </a:p>
          <a:p>
            <a:pPr lvl="1"/>
            <a:r>
              <a:rPr lang="en-GB" dirty="0" smtClean="0"/>
              <a:t>Check for outliers (extreme values)</a:t>
            </a:r>
          </a:p>
          <a:p>
            <a:r>
              <a:rPr lang="en-GB" dirty="0" smtClean="0"/>
              <a:t>Deliberate errors</a:t>
            </a:r>
          </a:p>
          <a:p>
            <a:pPr lvl="1"/>
            <a:r>
              <a:rPr lang="en-GB" dirty="0" smtClean="0"/>
              <a:t>E.g. wrong phone numbers, postcodes</a:t>
            </a:r>
          </a:p>
          <a:p>
            <a:r>
              <a:rPr lang="en-GB" dirty="0" smtClean="0"/>
              <a:t>Duplicates, out-of-of-date…</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29</a:t>
            </a:fld>
            <a:endParaRPr lang="en-GB" dirty="0"/>
          </a:p>
        </p:txBody>
      </p:sp>
    </p:spTree>
    <p:extLst>
      <p:ext uri="{BB962C8B-B14F-4D97-AF65-F5344CB8AC3E}">
        <p14:creationId xmlns:p14="http://schemas.microsoft.com/office/powerpoint/2010/main" val="2572256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The main issue for today</a:t>
            </a:r>
            <a:endParaRPr lang="en-GB" dirty="0"/>
          </a:p>
        </p:txBody>
      </p:sp>
      <p:sp>
        <p:nvSpPr>
          <p:cNvPr id="3" name="Content Placeholder 2"/>
          <p:cNvSpPr>
            <a:spLocks noGrp="1"/>
          </p:cNvSpPr>
          <p:nvPr>
            <p:ph idx="1"/>
          </p:nvPr>
        </p:nvSpPr>
        <p:spPr/>
        <p:txBody>
          <a:bodyPr>
            <a:normAutofit fontScale="85000" lnSpcReduction="10000"/>
          </a:bodyPr>
          <a:lstStyle/>
          <a:p>
            <a:r>
              <a:rPr lang="en-GB" altLang="en-US" b="1" dirty="0"/>
              <a:t>Dataset </a:t>
            </a:r>
            <a:r>
              <a:rPr lang="en-GB" altLang="en-US" b="1" dirty="0" smtClean="0"/>
              <a:t>preparation</a:t>
            </a:r>
          </a:p>
          <a:p>
            <a:r>
              <a:rPr lang="en-GB" altLang="en-US" dirty="0">
                <a:solidFill>
                  <a:srgbClr val="0033CC"/>
                </a:solidFill>
              </a:rPr>
              <a:t>There are various things we can and should do to our dataset so that we make it </a:t>
            </a:r>
            <a:r>
              <a:rPr lang="en-GB" altLang="en-US" i="1" dirty="0">
                <a:solidFill>
                  <a:srgbClr val="0033CC"/>
                </a:solidFill>
              </a:rPr>
              <a:t>easier</a:t>
            </a:r>
            <a:r>
              <a:rPr lang="en-GB" altLang="en-US" dirty="0">
                <a:solidFill>
                  <a:srgbClr val="0033CC"/>
                </a:solidFill>
              </a:rPr>
              <a:t>, or indeed </a:t>
            </a:r>
            <a:r>
              <a:rPr lang="en-GB" altLang="en-US" i="1" dirty="0">
                <a:solidFill>
                  <a:srgbClr val="0033CC"/>
                </a:solidFill>
              </a:rPr>
              <a:t>possible</a:t>
            </a:r>
            <a:r>
              <a:rPr lang="en-GB" altLang="en-US" dirty="0">
                <a:solidFill>
                  <a:srgbClr val="0033CC"/>
                </a:solidFill>
              </a:rPr>
              <a:t>, to apply our chosen machine learning </a:t>
            </a:r>
            <a:r>
              <a:rPr lang="en-GB" altLang="en-US" dirty="0" smtClean="0">
                <a:solidFill>
                  <a:srgbClr val="0033CC"/>
                </a:solidFill>
              </a:rPr>
              <a:t>method</a:t>
            </a:r>
          </a:p>
          <a:p>
            <a:r>
              <a:rPr lang="en-GB" altLang="en-US" dirty="0"/>
              <a:t>E.g. we may want to apply the ID3 Decision Tree learning algorithm – but this only works with </a:t>
            </a:r>
            <a:r>
              <a:rPr lang="en-GB" altLang="en-US" b="1" dirty="0"/>
              <a:t>categorical</a:t>
            </a:r>
            <a:r>
              <a:rPr lang="en-GB" altLang="en-US" dirty="0"/>
              <a:t> data. </a:t>
            </a:r>
          </a:p>
          <a:p>
            <a:r>
              <a:rPr lang="en-GB" altLang="en-US" dirty="0"/>
              <a:t>We may want to apply a Neural Network, but this needs the data to be all numeric, and for all values to be relatively small (e.g. between -1 and 1).</a:t>
            </a:r>
          </a:p>
          <a:p>
            <a:r>
              <a:rPr lang="en-GB" dirty="0" err="1" smtClean="0"/>
              <a:t>etc</a:t>
            </a: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a:t>
            </a:fld>
            <a:endParaRPr lang="en-GB" dirty="0"/>
          </a:p>
        </p:txBody>
      </p:sp>
    </p:spTree>
    <p:extLst>
      <p:ext uri="{BB962C8B-B14F-4D97-AF65-F5344CB8AC3E}">
        <p14:creationId xmlns:p14="http://schemas.microsoft.com/office/powerpoint/2010/main" val="4159690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Missing </a:t>
            </a:r>
            <a:r>
              <a:rPr lang="en-GB" altLang="en-US" dirty="0"/>
              <a:t>values</a:t>
            </a:r>
            <a:endParaRPr lang="en-GB" dirty="0"/>
          </a:p>
        </p:txBody>
      </p:sp>
      <p:sp>
        <p:nvSpPr>
          <p:cNvPr id="3" name="Content Placeholder 2"/>
          <p:cNvSpPr>
            <a:spLocks noGrp="1"/>
          </p:cNvSpPr>
          <p:nvPr>
            <p:ph idx="1"/>
          </p:nvPr>
        </p:nvSpPr>
        <p:spPr/>
        <p:txBody>
          <a:bodyPr/>
          <a:lstStyle/>
          <a:p>
            <a:r>
              <a:rPr lang="en-GB" dirty="0"/>
              <a:t>Often, a dataset has missing values for some fields in some records. E.g. a certain blood test was not taken for some patients. A questionnaire response for some question was unreadable, </a:t>
            </a:r>
            <a:r>
              <a:rPr lang="en-GB" dirty="0" err="1"/>
              <a:t>etc</a:t>
            </a:r>
            <a:r>
              <a:rPr lang="en-GB" dirty="0"/>
              <a:t>…</a:t>
            </a:r>
          </a:p>
          <a:p>
            <a:pPr marL="0" indent="0">
              <a:buNone/>
            </a:pPr>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30</a:t>
            </a:fld>
            <a:endParaRPr lang="en-GB" dirty="0"/>
          </a:p>
        </p:txBody>
      </p:sp>
    </p:spTree>
    <p:extLst>
      <p:ext uri="{BB962C8B-B14F-4D97-AF65-F5344CB8AC3E}">
        <p14:creationId xmlns:p14="http://schemas.microsoft.com/office/powerpoint/2010/main" val="18596848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GB" dirty="0" smtClean="0"/>
              <a:t>Missing or Default Values</a:t>
            </a:r>
            <a:endParaRPr lang="en-GB" dirty="0"/>
          </a:p>
        </p:txBody>
      </p:sp>
      <p:sp>
        <p:nvSpPr>
          <p:cNvPr id="3" name="Content Placeholder 2"/>
          <p:cNvSpPr>
            <a:spLocks noGrp="1"/>
          </p:cNvSpPr>
          <p:nvPr>
            <p:ph idx="1"/>
          </p:nvPr>
        </p:nvSpPr>
        <p:spPr>
          <a:xfrm>
            <a:off x="457200" y="1166018"/>
            <a:ext cx="8229600" cy="4525963"/>
          </a:xfrm>
        </p:spPr>
        <p:txBody>
          <a:bodyPr/>
          <a:lstStyle/>
          <a:p>
            <a:r>
              <a:rPr lang="en-GB" dirty="0" smtClean="0"/>
              <a:t>Missing values can have different meanings</a:t>
            </a:r>
          </a:p>
          <a:p>
            <a:r>
              <a:rPr lang="en-GB" dirty="0"/>
              <a:t>E.g. Suppose the histogram of value types in mobile phone no. field is: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31</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067936938"/>
              </p:ext>
            </p:extLst>
          </p:nvPr>
        </p:nvGraphicFramePr>
        <p:xfrm>
          <a:off x="899592" y="2852936"/>
          <a:ext cx="6248400" cy="3495675"/>
        </p:xfrm>
        <a:graphic>
          <a:graphicData uri="http://schemas.openxmlformats.org/presentationml/2006/ole">
            <mc:AlternateContent xmlns:mc="http://schemas.openxmlformats.org/markup-compatibility/2006">
              <mc:Choice xmlns:v="urn:schemas-microsoft-com:vml" Requires="v">
                <p:oleObj spid="_x0000_s17466" name="Chart" r:id="rId4" imgW="5490000" imgH="3071160" progId="Excel.Chart.8">
                  <p:embed/>
                </p:oleObj>
              </mc:Choice>
              <mc:Fallback>
                <p:oleObj name="Chart" r:id="rId4" imgW="5490000" imgH="307116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852936"/>
                        <a:ext cx="62484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9500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NULL mean?</a:t>
            </a:r>
            <a:endParaRPr lang="en-GB" dirty="0"/>
          </a:p>
        </p:txBody>
      </p:sp>
      <p:sp>
        <p:nvSpPr>
          <p:cNvPr id="3" name="Content Placeholder 2"/>
          <p:cNvSpPr>
            <a:spLocks noGrp="1"/>
          </p:cNvSpPr>
          <p:nvPr>
            <p:ph idx="1"/>
          </p:nvPr>
        </p:nvSpPr>
        <p:spPr/>
        <p:txBody>
          <a:bodyPr>
            <a:normAutofit fontScale="70000" lnSpcReduction="20000"/>
          </a:bodyPr>
          <a:lstStyle/>
          <a:p>
            <a:pPr>
              <a:lnSpc>
                <a:spcPct val="90000"/>
              </a:lnSpc>
              <a:buNone/>
            </a:pPr>
            <a:r>
              <a:rPr lang="en-GB" altLang="en-US" dirty="0" smtClean="0">
                <a:solidFill>
                  <a:srgbClr val="CC3300"/>
                </a:solidFill>
              </a:rPr>
              <a:t>A., This </a:t>
            </a:r>
            <a:r>
              <a:rPr lang="en-GB" altLang="en-US" dirty="0">
                <a:solidFill>
                  <a:srgbClr val="CC3300"/>
                </a:solidFill>
              </a:rPr>
              <a:t>record is of someone who does not have a mobile phone?</a:t>
            </a:r>
          </a:p>
          <a:p>
            <a:pPr>
              <a:lnSpc>
                <a:spcPct val="90000"/>
              </a:lnSpc>
              <a:buNone/>
            </a:pPr>
            <a:r>
              <a:rPr lang="en-GB" altLang="en-US" dirty="0"/>
              <a:t>B. This record is of someone who has a mobile phone, but chose not to supply the number?</a:t>
            </a:r>
          </a:p>
          <a:p>
            <a:pPr>
              <a:lnSpc>
                <a:spcPct val="90000"/>
              </a:lnSpc>
              <a:buNone/>
            </a:pPr>
            <a:r>
              <a:rPr lang="en-GB" altLang="en-US" dirty="0">
                <a:solidFill>
                  <a:srgbClr val="990099"/>
                </a:solidFill>
              </a:rPr>
              <a:t>C. This record is of someone who has a mobile phone, but  who forgot to supply the number, or it was hard to decipher and recorded as NULL?</a:t>
            </a:r>
          </a:p>
          <a:p>
            <a:pPr>
              <a:lnSpc>
                <a:spcPct val="90000"/>
              </a:lnSpc>
              <a:buNone/>
            </a:pPr>
            <a:r>
              <a:rPr lang="en-GB" altLang="en-US" dirty="0"/>
              <a:t>Maybe some are of type A and some are of type B and some are of type C. For some applications/analyses, we may wish to know the breakdown into types.   </a:t>
            </a:r>
          </a:p>
          <a:p>
            <a:pPr>
              <a:lnSpc>
                <a:spcPct val="90000"/>
              </a:lnSpc>
              <a:buNone/>
            </a:pPr>
            <a:r>
              <a:rPr lang="en-GB" altLang="en-US" b="1" dirty="0">
                <a:solidFill>
                  <a:srgbClr val="FF6600"/>
                </a:solidFill>
              </a:rPr>
              <a:t>What about the All zero and All nine entries?  Precisely the same can be said of them. Or, perhaps the protocols for recording the entries indicated NULL for type A, 0000000 for type B and 9999999 for type C.</a:t>
            </a:r>
          </a:p>
          <a:p>
            <a:pPr>
              <a:lnSpc>
                <a:spcPct val="90000"/>
              </a:lnSpc>
              <a:buNone/>
            </a:pPr>
            <a:r>
              <a:rPr lang="en-GB" altLang="en-US" b="1" dirty="0"/>
              <a:t>The above relate to a quite simple form of semantic complexity – but what if someone uses this DB to estimate the proportion of people who have </a:t>
            </a:r>
            <a:r>
              <a:rPr lang="en-GB" altLang="en-US" b="1" u="sng" dirty="0"/>
              <a:t>never had a mobile phone</a:t>
            </a:r>
            <a:r>
              <a:rPr lang="en-GB" altLang="en-US" b="1" dirty="0" smtClean="0"/>
              <a:t>?</a:t>
            </a:r>
            <a:endParaRPr lang="en-GB" altLang="en-US" b="1"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32</a:t>
            </a:fld>
            <a:endParaRPr lang="en-GB" dirty="0"/>
          </a:p>
        </p:txBody>
      </p:sp>
    </p:spTree>
    <p:extLst>
      <p:ext uri="{BB962C8B-B14F-4D97-AF65-F5344CB8AC3E}">
        <p14:creationId xmlns:p14="http://schemas.microsoft.com/office/powerpoint/2010/main" val="1672600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Cleaning via basic data analysis</a:t>
            </a:r>
            <a:endParaRPr lang="en-GB" dirty="0"/>
          </a:p>
        </p:txBody>
      </p:sp>
      <p:sp>
        <p:nvSpPr>
          <p:cNvPr id="3" name="Content Placeholder 2"/>
          <p:cNvSpPr>
            <a:spLocks noGrp="1"/>
          </p:cNvSpPr>
          <p:nvPr>
            <p:ph idx="1"/>
          </p:nvPr>
        </p:nvSpPr>
        <p:spPr>
          <a:xfrm>
            <a:off x="457200" y="1166018"/>
            <a:ext cx="8229600" cy="4525963"/>
          </a:xfrm>
        </p:spPr>
        <p:txBody>
          <a:bodyPr>
            <a:normAutofit/>
          </a:bodyPr>
          <a:lstStyle/>
          <a:p>
            <a:r>
              <a:rPr lang="en-GB" altLang="en-US" sz="2400" dirty="0"/>
              <a:t>Data Profiling:  </a:t>
            </a:r>
            <a:r>
              <a:rPr lang="en-GB" altLang="en-US" sz="2400" u="sng" dirty="0"/>
              <a:t>examine the instances to see how the attributes vary</a:t>
            </a:r>
            <a:r>
              <a:rPr lang="en-GB" altLang="en-US" sz="2400" dirty="0"/>
              <a:t>. E.g. Automatically generate a histogram of values for that attribute.</a:t>
            </a:r>
          </a:p>
          <a:p>
            <a:r>
              <a:rPr lang="en-GB" sz="2400" dirty="0"/>
              <a:t>How does </a:t>
            </a:r>
            <a:r>
              <a:rPr lang="en-GB" sz="2400" dirty="0" smtClean="0"/>
              <a:t>the histogram </a:t>
            </a:r>
            <a:r>
              <a:rPr lang="en-GB" sz="2400" dirty="0"/>
              <a:t>help </a:t>
            </a:r>
            <a:r>
              <a:rPr lang="en-GB" sz="2400" dirty="0" smtClean="0"/>
              <a:t>us </a:t>
            </a:r>
            <a:r>
              <a:rPr lang="en-GB" sz="2400" dirty="0"/>
              <a:t>in finding </a:t>
            </a:r>
            <a:r>
              <a:rPr lang="en-GB" sz="2400" dirty="0" smtClean="0"/>
              <a:t>problems in </a:t>
            </a:r>
            <a:r>
              <a:rPr lang="en-GB" sz="2400" dirty="0"/>
              <a:t>this case?</a:t>
            </a:r>
          </a:p>
          <a:p>
            <a:endParaRPr lang="en-GB" sz="2400"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33</a:t>
            </a:fld>
            <a:endParaRPr lang="en-GB" dirty="0"/>
          </a:p>
        </p:txBody>
      </p:sp>
      <p:pic>
        <p:nvPicPr>
          <p:cNvPr id="7" name="Picture 6" descr="HM00334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 y="3370262"/>
            <a:ext cx="1143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p:cNvGraphicFramePr>
            <a:graphicFrameLocks noChangeAspect="1"/>
          </p:cNvGraphicFramePr>
          <p:nvPr>
            <p:extLst>
              <p:ext uri="{D42A27DB-BD31-4B8C-83A1-F6EECF244321}">
                <p14:modId xmlns:p14="http://schemas.microsoft.com/office/powerpoint/2010/main" val="532413543"/>
              </p:ext>
            </p:extLst>
          </p:nvPr>
        </p:nvGraphicFramePr>
        <p:xfrm>
          <a:off x="2267744" y="2996952"/>
          <a:ext cx="5946775" cy="3463925"/>
        </p:xfrm>
        <a:graphic>
          <a:graphicData uri="http://schemas.openxmlformats.org/presentationml/2006/ole">
            <mc:AlternateContent xmlns:mc="http://schemas.openxmlformats.org/markup-compatibility/2006">
              <mc:Choice xmlns:v="urn:schemas-microsoft-com:vml" Requires="v">
                <p:oleObj spid="_x0000_s15419" name="Chart" r:id="rId5" imgW="5208840" imgH="3037680" progId="Excel.Chart.8">
                  <p:embed/>
                </p:oleObj>
              </mc:Choice>
              <mc:Fallback>
                <p:oleObj name="Chart" r:id="rId5" imgW="5208840" imgH="3037680" progId="Excel.Char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996952"/>
                        <a:ext cx="5946775" cy="34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3054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dirty="0"/>
              <a:t>What problems does this </a:t>
            </a:r>
            <a:br>
              <a:rPr lang="en-GB" altLang="en-US" dirty="0"/>
            </a:br>
            <a:r>
              <a:rPr lang="en-GB" altLang="en-US" dirty="0"/>
              <a:t>analysis alert us to? </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34</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987990490"/>
              </p:ext>
            </p:extLst>
          </p:nvPr>
        </p:nvGraphicFramePr>
        <p:xfrm>
          <a:off x="914400" y="2057400"/>
          <a:ext cx="6164263" cy="3478213"/>
        </p:xfrm>
        <a:graphic>
          <a:graphicData uri="http://schemas.openxmlformats.org/presentationml/2006/ole">
            <mc:AlternateContent xmlns:mc="http://schemas.openxmlformats.org/markup-compatibility/2006">
              <mc:Choice xmlns:v="urn:schemas-microsoft-com:vml" Requires="v">
                <p:oleObj spid="_x0000_s16443" name="Worksheet" r:id="rId4" imgW="4962612" imgH="2800440" progId="Excel.Sheet.8">
                  <p:embed/>
                </p:oleObj>
              </mc:Choice>
              <mc:Fallback>
                <p:oleObj name="Worksheet" r:id="rId4" imgW="4962612" imgH="2800440" progId="Excel.Sheet.8">
                  <p:embed/>
                  <p:pic>
                    <p:nvPicPr>
                      <p:cNvPr id="0" name="Object 4"/>
                      <p:cNvPicPr>
                        <a:picLocks noChangeAspect="1" noChangeArrowheads="1"/>
                      </p:cNvPicPr>
                      <p:nvPr/>
                    </p:nvPicPr>
                    <p:blipFill>
                      <a:blip r:embed="rId5"/>
                      <a:srcRect/>
                      <a:stretch>
                        <a:fillRect/>
                      </a:stretch>
                    </p:blipFill>
                    <p:spPr bwMode="auto">
                      <a:xfrm>
                        <a:off x="914400" y="2057400"/>
                        <a:ext cx="6164263" cy="34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5" descr="HM00334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 y="346298"/>
            <a:ext cx="1143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089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away</a:t>
            </a:r>
            <a:endParaRPr lang="en-GB" dirty="0"/>
          </a:p>
        </p:txBody>
      </p:sp>
      <p:sp>
        <p:nvSpPr>
          <p:cNvPr id="3" name="Content Placeholder 2"/>
          <p:cNvSpPr>
            <a:spLocks noGrp="1"/>
          </p:cNvSpPr>
          <p:nvPr>
            <p:ph idx="1"/>
          </p:nvPr>
        </p:nvSpPr>
        <p:spPr/>
        <p:txBody>
          <a:bodyPr/>
          <a:lstStyle/>
          <a:p>
            <a:r>
              <a:rPr lang="en-GB" dirty="0"/>
              <a:t>Prepare data by scaling it and normalising it, and possibly dividing numeric data into categories (discretization)</a:t>
            </a:r>
          </a:p>
          <a:p>
            <a:endParaRPr lang="en-GB" dirty="0" smtClean="0"/>
          </a:p>
          <a:p>
            <a:r>
              <a:rPr lang="en-GB" dirty="0" smtClean="0"/>
              <a:t>Before you try to use a learning mechanism</a:t>
            </a:r>
          </a:p>
          <a:p>
            <a:pPr lvl="1"/>
            <a:r>
              <a:rPr lang="en-GB" dirty="0" smtClean="0"/>
              <a:t>Look at the data critically</a:t>
            </a:r>
          </a:p>
          <a:p>
            <a:pPr lvl="1"/>
            <a:r>
              <a:rPr lang="en-GB" dirty="0"/>
              <a:t>Consider unusual data</a:t>
            </a:r>
          </a:p>
          <a:p>
            <a:pPr lvl="1"/>
            <a:r>
              <a:rPr lang="en-GB" dirty="0"/>
              <a:t>And missing data </a:t>
            </a:r>
            <a:r>
              <a:rPr lang="en-GB" dirty="0" smtClean="0"/>
              <a:t> </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35</a:t>
            </a:fld>
            <a:endParaRPr lang="en-GB" dirty="0"/>
          </a:p>
        </p:txBody>
      </p:sp>
    </p:spTree>
    <p:extLst>
      <p:ext uri="{BB962C8B-B14F-4D97-AF65-F5344CB8AC3E}">
        <p14:creationId xmlns:p14="http://schemas.microsoft.com/office/powerpoint/2010/main" val="313798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  </a:t>
            </a:r>
            <a:r>
              <a:rPr lang="en-GB" dirty="0"/>
              <a:t>1-NN </a:t>
            </a:r>
            <a:r>
              <a:rPr lang="en-GB" dirty="0" smtClean="0"/>
              <a:t>classification</a:t>
            </a:r>
            <a:endParaRPr lang="en-GB" dirty="0"/>
          </a:p>
        </p:txBody>
      </p:sp>
      <p:sp>
        <p:nvSpPr>
          <p:cNvPr id="3" name="Content Placeholder 2"/>
          <p:cNvSpPr>
            <a:spLocks noGrp="1"/>
          </p:cNvSpPr>
          <p:nvPr>
            <p:ph idx="1"/>
          </p:nvPr>
        </p:nvSpPr>
        <p:spPr/>
        <p:txBody>
          <a:bodyPr/>
          <a:lstStyle/>
          <a:p>
            <a:r>
              <a:rPr lang="en-GB" dirty="0"/>
              <a:t>Almost the simplest possible classification method.</a:t>
            </a:r>
          </a:p>
          <a:p>
            <a:r>
              <a:rPr lang="en-GB" dirty="0">
                <a:solidFill>
                  <a:srgbClr val="00B050"/>
                </a:solidFill>
              </a:rPr>
              <a:t>The `classifier’ is just the dataset itself</a:t>
            </a:r>
          </a:p>
          <a:p>
            <a:r>
              <a:rPr lang="en-GB" dirty="0"/>
              <a:t>Predict the class of a new instance </a:t>
            </a:r>
            <a:r>
              <a:rPr lang="en-GB" i="1" dirty="0"/>
              <a:t>new</a:t>
            </a:r>
            <a:r>
              <a:rPr lang="en-GB" dirty="0"/>
              <a:t> by finding the instance </a:t>
            </a:r>
            <a:r>
              <a:rPr lang="en-GB" i="1" dirty="0"/>
              <a:t>c</a:t>
            </a:r>
            <a:r>
              <a:rPr lang="en-GB" dirty="0"/>
              <a:t> in the dataset that is closest to </a:t>
            </a:r>
            <a:r>
              <a:rPr lang="en-GB" i="1" dirty="0"/>
              <a:t>new</a:t>
            </a:r>
            <a:r>
              <a:rPr lang="en-GB" dirty="0"/>
              <a:t>, and predicting that it will have the same class value as </a:t>
            </a:r>
            <a:r>
              <a:rPr lang="en-GB" i="1" dirty="0" smtClean="0"/>
              <a:t>c</a:t>
            </a:r>
            <a:endParaRPr lang="en-GB" i="1"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4</a:t>
            </a:fld>
            <a:endParaRPr lang="en-GB" dirty="0"/>
          </a:p>
        </p:txBody>
      </p:sp>
    </p:spTree>
    <p:extLst>
      <p:ext uri="{BB962C8B-B14F-4D97-AF65-F5344CB8AC3E}">
        <p14:creationId xmlns:p14="http://schemas.microsoft.com/office/powerpoint/2010/main" val="335298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Visualisation of 1-NN</a:t>
            </a:r>
            <a:endParaRPr lang="en-GB" dirty="0"/>
          </a:p>
        </p:txBody>
      </p:sp>
      <p:sp>
        <p:nvSpPr>
          <p:cNvPr id="3" name="Content Placeholder 2"/>
          <p:cNvSpPr>
            <a:spLocks noGrp="1"/>
          </p:cNvSpPr>
          <p:nvPr>
            <p:ph idx="1"/>
          </p:nvPr>
        </p:nvSpPr>
        <p:spPr/>
        <p:txBody>
          <a:bodyPr/>
          <a:lstStyle/>
          <a:p>
            <a:r>
              <a:rPr lang="en-GB" dirty="0"/>
              <a:t>Suppose you have data with two numeric </a:t>
            </a:r>
            <a:r>
              <a:rPr lang="en-GB" dirty="0" smtClean="0"/>
              <a:t>attributes and </a:t>
            </a:r>
            <a:r>
              <a:rPr lang="en-GB" dirty="0"/>
              <a:t>one class </a:t>
            </a:r>
            <a:r>
              <a:rPr lang="en-GB" dirty="0" smtClean="0"/>
              <a:t>attribute , which </a:t>
            </a:r>
            <a:r>
              <a:rPr lang="en-GB" dirty="0"/>
              <a:t>is either </a:t>
            </a:r>
            <a:r>
              <a:rPr lang="en-GB" i="1" dirty="0">
                <a:solidFill>
                  <a:schemeClr val="accent2"/>
                </a:solidFill>
              </a:rPr>
              <a:t>red</a:t>
            </a:r>
            <a:r>
              <a:rPr lang="en-GB" dirty="0">
                <a:solidFill>
                  <a:schemeClr val="accent2"/>
                </a:solidFill>
              </a:rPr>
              <a:t> </a:t>
            </a:r>
            <a:r>
              <a:rPr lang="en-GB" dirty="0"/>
              <a:t>or </a:t>
            </a:r>
            <a:r>
              <a:rPr lang="en-GB" i="1" dirty="0">
                <a:solidFill>
                  <a:srgbClr val="00B050"/>
                </a:solidFill>
              </a:rPr>
              <a:t>green</a:t>
            </a:r>
            <a:r>
              <a:rPr lang="en-GB" dirty="0"/>
              <a:t>. We can treat the data as 2D </a:t>
            </a:r>
            <a:r>
              <a:rPr lang="en-GB" dirty="0" smtClean="0"/>
              <a:t>points, coloured </a:t>
            </a:r>
            <a:r>
              <a:rPr lang="en-GB" dirty="0"/>
              <a:t>by the class. Suppose this is the pre-classified dataset: </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5</a:t>
            </a:fld>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229100"/>
            <a:ext cx="25368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9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Visualisation of 1-NN</a:t>
            </a:r>
            <a:endParaRPr lang="en-GB" dirty="0"/>
          </a:p>
        </p:txBody>
      </p:sp>
      <p:sp>
        <p:nvSpPr>
          <p:cNvPr id="3" name="Content Placeholder 2"/>
          <p:cNvSpPr>
            <a:spLocks noGrp="1"/>
          </p:cNvSpPr>
          <p:nvPr>
            <p:ph idx="1"/>
          </p:nvPr>
        </p:nvSpPr>
        <p:spPr/>
        <p:txBody>
          <a:bodyPr/>
          <a:lstStyle/>
          <a:p>
            <a:r>
              <a:rPr lang="en-GB" dirty="0"/>
              <a:t>Suppose you have data with two numeric </a:t>
            </a:r>
            <a:r>
              <a:rPr lang="en-GB" dirty="0" err="1" smtClean="0"/>
              <a:t>attirbutes</a:t>
            </a:r>
            <a:r>
              <a:rPr lang="en-GB" dirty="0" smtClean="0"/>
              <a:t> and </a:t>
            </a:r>
            <a:r>
              <a:rPr lang="en-GB" dirty="0"/>
              <a:t>one class </a:t>
            </a:r>
            <a:r>
              <a:rPr lang="en-GB" dirty="0" smtClean="0"/>
              <a:t>attribute, which </a:t>
            </a:r>
            <a:r>
              <a:rPr lang="en-GB" dirty="0"/>
              <a:t>is either </a:t>
            </a:r>
            <a:r>
              <a:rPr lang="en-GB" i="1" dirty="0">
                <a:solidFill>
                  <a:schemeClr val="accent2"/>
                </a:solidFill>
              </a:rPr>
              <a:t>red</a:t>
            </a:r>
            <a:r>
              <a:rPr lang="en-GB" dirty="0">
                <a:solidFill>
                  <a:schemeClr val="accent2"/>
                </a:solidFill>
              </a:rPr>
              <a:t> </a:t>
            </a:r>
            <a:r>
              <a:rPr lang="en-GB" dirty="0"/>
              <a:t>or </a:t>
            </a:r>
            <a:r>
              <a:rPr lang="en-GB" i="1" dirty="0">
                <a:solidFill>
                  <a:srgbClr val="00B050"/>
                </a:solidFill>
              </a:rPr>
              <a:t>green</a:t>
            </a:r>
            <a:r>
              <a:rPr lang="en-GB" dirty="0"/>
              <a:t>. We can treat the data as 2D </a:t>
            </a:r>
            <a:r>
              <a:rPr lang="en-GB" dirty="0" smtClean="0"/>
              <a:t>points, coloured </a:t>
            </a:r>
            <a:r>
              <a:rPr lang="en-GB" dirty="0"/>
              <a:t>by the class. Suppose this is the pre-classified dataset: </a:t>
            </a:r>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6</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483" y="4267200"/>
            <a:ext cx="25368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60032" y="4267200"/>
            <a:ext cx="3960440" cy="1569660"/>
          </a:xfrm>
          <a:prstGeom prst="rect">
            <a:avLst/>
          </a:prstGeom>
          <a:noFill/>
        </p:spPr>
        <p:txBody>
          <a:bodyPr wrap="square" rtlCol="0">
            <a:spAutoFit/>
          </a:bodyPr>
          <a:lstStyle/>
          <a:p>
            <a:r>
              <a:rPr lang="en-GB" sz="3200" dirty="0"/>
              <a:t>A new unclassified instance comes along – what is its class</a:t>
            </a:r>
            <a:r>
              <a:rPr lang="en-GB" sz="3200" dirty="0" smtClean="0"/>
              <a:t>?</a:t>
            </a:r>
            <a:endParaRPr lang="en-GB" sz="3200" dirty="0"/>
          </a:p>
        </p:txBody>
      </p:sp>
    </p:spTree>
    <p:extLst>
      <p:ext uri="{BB962C8B-B14F-4D97-AF65-F5344CB8AC3E}">
        <p14:creationId xmlns:p14="http://schemas.microsoft.com/office/powerpoint/2010/main" val="219999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But life is often more interesting (and harder)</a:t>
            </a:r>
            <a:endParaRPr lang="en-GB" sz="3200" dirty="0"/>
          </a:p>
        </p:txBody>
      </p:sp>
      <p:sp>
        <p:nvSpPr>
          <p:cNvPr id="3" name="Content Placeholder 2"/>
          <p:cNvSpPr>
            <a:spLocks noGrp="1"/>
          </p:cNvSpPr>
          <p:nvPr>
            <p:ph idx="1"/>
          </p:nvPr>
        </p:nvSpPr>
        <p:spPr/>
        <p:txBody>
          <a:bodyPr/>
          <a:lstStyle/>
          <a:p>
            <a:r>
              <a:rPr lang="en-GB" sz="2800" dirty="0"/>
              <a:t>Just an aside to point out that, in many interesting and </a:t>
            </a:r>
            <a:r>
              <a:rPr lang="en-GB" sz="2800" dirty="0" smtClean="0"/>
              <a:t>important classification </a:t>
            </a:r>
            <a:r>
              <a:rPr lang="en-GB" sz="2800" dirty="0"/>
              <a:t>problems, the situation is more like this:</a:t>
            </a:r>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7</a:t>
            </a:fld>
            <a:endParaRPr lang="en-GB" dirty="0"/>
          </a:p>
        </p:txBody>
      </p:sp>
      <p:grpSp>
        <p:nvGrpSpPr>
          <p:cNvPr id="7" name="Group 6"/>
          <p:cNvGrpSpPr/>
          <p:nvPr/>
        </p:nvGrpSpPr>
        <p:grpSpPr>
          <a:xfrm>
            <a:off x="1044575" y="2997200"/>
            <a:ext cx="5688013" cy="2663825"/>
            <a:chOff x="1044575" y="2997200"/>
            <a:chExt cx="5688013" cy="2663825"/>
          </a:xfrm>
        </p:grpSpPr>
        <p:sp>
          <p:nvSpPr>
            <p:cNvPr id="8" name="Oval 4"/>
            <p:cNvSpPr>
              <a:spLocks noChangeArrowheads="1"/>
            </p:cNvSpPr>
            <p:nvPr/>
          </p:nvSpPr>
          <p:spPr bwMode="auto">
            <a:xfrm>
              <a:off x="1763713" y="38608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9" name="Oval 5"/>
            <p:cNvSpPr>
              <a:spLocks noChangeArrowheads="1"/>
            </p:cNvSpPr>
            <p:nvPr/>
          </p:nvSpPr>
          <p:spPr bwMode="auto">
            <a:xfrm>
              <a:off x="2916238" y="371633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0" name="Oval 6"/>
            <p:cNvSpPr>
              <a:spLocks noChangeArrowheads="1"/>
            </p:cNvSpPr>
            <p:nvPr/>
          </p:nvSpPr>
          <p:spPr bwMode="auto">
            <a:xfrm>
              <a:off x="2484438" y="3789363"/>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1" name="Oval 7"/>
            <p:cNvSpPr>
              <a:spLocks noChangeArrowheads="1"/>
            </p:cNvSpPr>
            <p:nvPr/>
          </p:nvSpPr>
          <p:spPr bwMode="auto">
            <a:xfrm>
              <a:off x="2771775" y="52292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2" name="Oval 8"/>
            <p:cNvSpPr>
              <a:spLocks noChangeArrowheads="1"/>
            </p:cNvSpPr>
            <p:nvPr/>
          </p:nvSpPr>
          <p:spPr bwMode="auto">
            <a:xfrm>
              <a:off x="2124075" y="50133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3" name="Oval 9"/>
            <p:cNvSpPr>
              <a:spLocks noChangeArrowheads="1"/>
            </p:cNvSpPr>
            <p:nvPr/>
          </p:nvSpPr>
          <p:spPr bwMode="auto">
            <a:xfrm>
              <a:off x="2627313" y="47244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4" name="Oval 10"/>
            <p:cNvSpPr>
              <a:spLocks noChangeArrowheads="1"/>
            </p:cNvSpPr>
            <p:nvPr/>
          </p:nvSpPr>
          <p:spPr bwMode="auto">
            <a:xfrm>
              <a:off x="2700338" y="44370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5" name="Oval 11"/>
            <p:cNvSpPr>
              <a:spLocks noChangeArrowheads="1"/>
            </p:cNvSpPr>
            <p:nvPr/>
          </p:nvSpPr>
          <p:spPr bwMode="auto">
            <a:xfrm>
              <a:off x="3276600" y="42211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6" name="Oval 12"/>
            <p:cNvSpPr>
              <a:spLocks noChangeArrowheads="1"/>
            </p:cNvSpPr>
            <p:nvPr/>
          </p:nvSpPr>
          <p:spPr bwMode="auto">
            <a:xfrm>
              <a:off x="3203575" y="47974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7" name="Oval 13"/>
            <p:cNvSpPr>
              <a:spLocks noChangeArrowheads="1"/>
            </p:cNvSpPr>
            <p:nvPr/>
          </p:nvSpPr>
          <p:spPr bwMode="auto">
            <a:xfrm>
              <a:off x="4067175" y="43656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8" name="Oval 16"/>
            <p:cNvSpPr>
              <a:spLocks noChangeArrowheads="1"/>
            </p:cNvSpPr>
            <p:nvPr/>
          </p:nvSpPr>
          <p:spPr bwMode="auto">
            <a:xfrm>
              <a:off x="1979613" y="40767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19" name="Oval 17"/>
            <p:cNvSpPr>
              <a:spLocks noChangeArrowheads="1"/>
            </p:cNvSpPr>
            <p:nvPr/>
          </p:nvSpPr>
          <p:spPr bwMode="auto">
            <a:xfrm>
              <a:off x="3132138" y="393223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0" name="Oval 18"/>
            <p:cNvSpPr>
              <a:spLocks noChangeArrowheads="1"/>
            </p:cNvSpPr>
            <p:nvPr/>
          </p:nvSpPr>
          <p:spPr bwMode="auto">
            <a:xfrm>
              <a:off x="2700338" y="4005263"/>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1" name="Oval 19"/>
            <p:cNvSpPr>
              <a:spLocks noChangeArrowheads="1"/>
            </p:cNvSpPr>
            <p:nvPr/>
          </p:nvSpPr>
          <p:spPr bwMode="auto">
            <a:xfrm>
              <a:off x="2266950" y="45085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2" name="Oval 20"/>
            <p:cNvSpPr>
              <a:spLocks noChangeArrowheads="1"/>
            </p:cNvSpPr>
            <p:nvPr/>
          </p:nvSpPr>
          <p:spPr bwMode="auto">
            <a:xfrm>
              <a:off x="2339975" y="52292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3" name="Oval 21"/>
            <p:cNvSpPr>
              <a:spLocks noChangeArrowheads="1"/>
            </p:cNvSpPr>
            <p:nvPr/>
          </p:nvSpPr>
          <p:spPr bwMode="auto">
            <a:xfrm>
              <a:off x="5003800" y="42926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4" name="Oval 22"/>
            <p:cNvSpPr>
              <a:spLocks noChangeArrowheads="1"/>
            </p:cNvSpPr>
            <p:nvPr/>
          </p:nvSpPr>
          <p:spPr bwMode="auto">
            <a:xfrm>
              <a:off x="3059113" y="45085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5" name="Oval 23"/>
            <p:cNvSpPr>
              <a:spLocks noChangeArrowheads="1"/>
            </p:cNvSpPr>
            <p:nvPr/>
          </p:nvSpPr>
          <p:spPr bwMode="auto">
            <a:xfrm>
              <a:off x="3563938" y="32131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6" name="Oval 24"/>
            <p:cNvSpPr>
              <a:spLocks noChangeArrowheads="1"/>
            </p:cNvSpPr>
            <p:nvPr/>
          </p:nvSpPr>
          <p:spPr bwMode="auto">
            <a:xfrm>
              <a:off x="2051050" y="42926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7" name="Oval 25"/>
            <p:cNvSpPr>
              <a:spLocks noChangeArrowheads="1"/>
            </p:cNvSpPr>
            <p:nvPr/>
          </p:nvSpPr>
          <p:spPr bwMode="auto">
            <a:xfrm>
              <a:off x="4283075" y="45815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8" name="Oval 26"/>
            <p:cNvSpPr>
              <a:spLocks noChangeArrowheads="1"/>
            </p:cNvSpPr>
            <p:nvPr/>
          </p:nvSpPr>
          <p:spPr bwMode="auto">
            <a:xfrm>
              <a:off x="3563938" y="35020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29" name="Oval 27"/>
            <p:cNvSpPr>
              <a:spLocks noChangeArrowheads="1"/>
            </p:cNvSpPr>
            <p:nvPr/>
          </p:nvSpPr>
          <p:spPr bwMode="auto">
            <a:xfrm>
              <a:off x="4716463" y="33575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0" name="Oval 28"/>
            <p:cNvSpPr>
              <a:spLocks noChangeArrowheads="1"/>
            </p:cNvSpPr>
            <p:nvPr/>
          </p:nvSpPr>
          <p:spPr bwMode="auto">
            <a:xfrm>
              <a:off x="4284663" y="3430588"/>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1" name="Oval 29"/>
            <p:cNvSpPr>
              <a:spLocks noChangeArrowheads="1"/>
            </p:cNvSpPr>
            <p:nvPr/>
          </p:nvSpPr>
          <p:spPr bwMode="auto">
            <a:xfrm>
              <a:off x="3851275" y="39338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2" name="Oval 30"/>
            <p:cNvSpPr>
              <a:spLocks noChangeArrowheads="1"/>
            </p:cNvSpPr>
            <p:nvPr/>
          </p:nvSpPr>
          <p:spPr bwMode="auto">
            <a:xfrm>
              <a:off x="4356100" y="4652963"/>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3" name="Oval 31"/>
            <p:cNvSpPr>
              <a:spLocks noChangeArrowheads="1"/>
            </p:cNvSpPr>
            <p:nvPr/>
          </p:nvSpPr>
          <p:spPr bwMode="auto">
            <a:xfrm>
              <a:off x="4427538" y="43656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4" name="Oval 32"/>
            <p:cNvSpPr>
              <a:spLocks noChangeArrowheads="1"/>
            </p:cNvSpPr>
            <p:nvPr/>
          </p:nvSpPr>
          <p:spPr bwMode="auto">
            <a:xfrm>
              <a:off x="4643438" y="39338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5" name="Oval 33"/>
            <p:cNvSpPr>
              <a:spLocks noChangeArrowheads="1"/>
            </p:cNvSpPr>
            <p:nvPr/>
          </p:nvSpPr>
          <p:spPr bwMode="auto">
            <a:xfrm>
              <a:off x="1692275" y="494188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6" name="Oval 34"/>
            <p:cNvSpPr>
              <a:spLocks noChangeArrowheads="1"/>
            </p:cNvSpPr>
            <p:nvPr/>
          </p:nvSpPr>
          <p:spPr bwMode="auto">
            <a:xfrm>
              <a:off x="5003800" y="443865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7" name="Oval 35"/>
            <p:cNvSpPr>
              <a:spLocks noChangeArrowheads="1"/>
            </p:cNvSpPr>
            <p:nvPr/>
          </p:nvSpPr>
          <p:spPr bwMode="auto">
            <a:xfrm>
              <a:off x="5867400" y="400685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8" name="Oval 36"/>
            <p:cNvSpPr>
              <a:spLocks noChangeArrowheads="1"/>
            </p:cNvSpPr>
            <p:nvPr/>
          </p:nvSpPr>
          <p:spPr bwMode="auto">
            <a:xfrm>
              <a:off x="1044575" y="36449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39" name="Oval 37"/>
            <p:cNvSpPr>
              <a:spLocks noChangeArrowheads="1"/>
            </p:cNvSpPr>
            <p:nvPr/>
          </p:nvSpPr>
          <p:spPr bwMode="auto">
            <a:xfrm>
              <a:off x="2197100" y="350043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0" name="Oval 38"/>
            <p:cNvSpPr>
              <a:spLocks noChangeArrowheads="1"/>
            </p:cNvSpPr>
            <p:nvPr/>
          </p:nvSpPr>
          <p:spPr bwMode="auto">
            <a:xfrm>
              <a:off x="1765300" y="3573463"/>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1" name="Oval 39"/>
            <p:cNvSpPr>
              <a:spLocks noChangeArrowheads="1"/>
            </p:cNvSpPr>
            <p:nvPr/>
          </p:nvSpPr>
          <p:spPr bwMode="auto">
            <a:xfrm>
              <a:off x="1331913" y="40767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2" name="Oval 40"/>
            <p:cNvSpPr>
              <a:spLocks noChangeArrowheads="1"/>
            </p:cNvSpPr>
            <p:nvPr/>
          </p:nvSpPr>
          <p:spPr bwMode="auto">
            <a:xfrm>
              <a:off x="1404938" y="47974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3" name="Oval 41"/>
            <p:cNvSpPr>
              <a:spLocks noChangeArrowheads="1"/>
            </p:cNvSpPr>
            <p:nvPr/>
          </p:nvSpPr>
          <p:spPr bwMode="auto">
            <a:xfrm>
              <a:off x="1908175" y="45085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4" name="Oval 42"/>
            <p:cNvSpPr>
              <a:spLocks noChangeArrowheads="1"/>
            </p:cNvSpPr>
            <p:nvPr/>
          </p:nvSpPr>
          <p:spPr bwMode="auto">
            <a:xfrm>
              <a:off x="2124075" y="40767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5" name="Oval 43"/>
            <p:cNvSpPr>
              <a:spLocks noChangeArrowheads="1"/>
            </p:cNvSpPr>
            <p:nvPr/>
          </p:nvSpPr>
          <p:spPr bwMode="auto">
            <a:xfrm>
              <a:off x="2557463" y="40052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6" name="Oval 44"/>
            <p:cNvSpPr>
              <a:spLocks noChangeArrowheads="1"/>
            </p:cNvSpPr>
            <p:nvPr/>
          </p:nvSpPr>
          <p:spPr bwMode="auto">
            <a:xfrm>
              <a:off x="2484438" y="45815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7" name="Oval 45"/>
            <p:cNvSpPr>
              <a:spLocks noChangeArrowheads="1"/>
            </p:cNvSpPr>
            <p:nvPr/>
          </p:nvSpPr>
          <p:spPr bwMode="auto">
            <a:xfrm>
              <a:off x="2555875" y="35734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8" name="Oval 46"/>
            <p:cNvSpPr>
              <a:spLocks noChangeArrowheads="1"/>
            </p:cNvSpPr>
            <p:nvPr/>
          </p:nvSpPr>
          <p:spPr bwMode="auto">
            <a:xfrm>
              <a:off x="2195513" y="42926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49" name="Oval 47"/>
            <p:cNvSpPr>
              <a:spLocks noChangeArrowheads="1"/>
            </p:cNvSpPr>
            <p:nvPr/>
          </p:nvSpPr>
          <p:spPr bwMode="auto">
            <a:xfrm>
              <a:off x="2916238" y="41497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0" name="Oval 48"/>
            <p:cNvSpPr>
              <a:spLocks noChangeArrowheads="1"/>
            </p:cNvSpPr>
            <p:nvPr/>
          </p:nvSpPr>
          <p:spPr bwMode="auto">
            <a:xfrm>
              <a:off x="3635375" y="40767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1" name="Oval 49"/>
            <p:cNvSpPr>
              <a:spLocks noChangeArrowheads="1"/>
            </p:cNvSpPr>
            <p:nvPr/>
          </p:nvSpPr>
          <p:spPr bwMode="auto">
            <a:xfrm>
              <a:off x="5580063" y="43656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2" name="Oval 50"/>
            <p:cNvSpPr>
              <a:spLocks noChangeArrowheads="1"/>
            </p:cNvSpPr>
            <p:nvPr/>
          </p:nvSpPr>
          <p:spPr bwMode="auto">
            <a:xfrm>
              <a:off x="2555875" y="5445125"/>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3" name="Oval 51"/>
            <p:cNvSpPr>
              <a:spLocks noChangeArrowheads="1"/>
            </p:cNvSpPr>
            <p:nvPr/>
          </p:nvSpPr>
          <p:spPr bwMode="auto">
            <a:xfrm>
              <a:off x="3059113" y="51562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4" name="Oval 52"/>
            <p:cNvSpPr>
              <a:spLocks noChangeArrowheads="1"/>
            </p:cNvSpPr>
            <p:nvPr/>
          </p:nvSpPr>
          <p:spPr bwMode="auto">
            <a:xfrm>
              <a:off x="4211638" y="40767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5" name="Oval 53"/>
            <p:cNvSpPr>
              <a:spLocks noChangeArrowheads="1"/>
            </p:cNvSpPr>
            <p:nvPr/>
          </p:nvSpPr>
          <p:spPr bwMode="auto">
            <a:xfrm>
              <a:off x="3708400" y="46529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6" name="Oval 54"/>
            <p:cNvSpPr>
              <a:spLocks noChangeArrowheads="1"/>
            </p:cNvSpPr>
            <p:nvPr/>
          </p:nvSpPr>
          <p:spPr bwMode="auto">
            <a:xfrm>
              <a:off x="3635375" y="52292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7" name="Oval 55"/>
            <p:cNvSpPr>
              <a:spLocks noChangeArrowheads="1"/>
            </p:cNvSpPr>
            <p:nvPr/>
          </p:nvSpPr>
          <p:spPr bwMode="auto">
            <a:xfrm>
              <a:off x="6516688" y="45085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8" name="Oval 56"/>
            <p:cNvSpPr>
              <a:spLocks noChangeArrowheads="1"/>
            </p:cNvSpPr>
            <p:nvPr/>
          </p:nvSpPr>
          <p:spPr bwMode="auto">
            <a:xfrm>
              <a:off x="2484438" y="3068638"/>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59" name="Oval 58"/>
            <p:cNvSpPr>
              <a:spLocks noChangeArrowheads="1"/>
            </p:cNvSpPr>
            <p:nvPr/>
          </p:nvSpPr>
          <p:spPr bwMode="auto">
            <a:xfrm>
              <a:off x="3205163" y="29972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0" name="Oval 59"/>
            <p:cNvSpPr>
              <a:spLocks noChangeArrowheads="1"/>
            </p:cNvSpPr>
            <p:nvPr/>
          </p:nvSpPr>
          <p:spPr bwMode="auto">
            <a:xfrm>
              <a:off x="2771775" y="3500438"/>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1" name="Oval 60"/>
            <p:cNvSpPr>
              <a:spLocks noChangeArrowheads="1"/>
            </p:cNvSpPr>
            <p:nvPr/>
          </p:nvSpPr>
          <p:spPr bwMode="auto">
            <a:xfrm>
              <a:off x="4932363" y="3500438"/>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2" name="Oval 61"/>
            <p:cNvSpPr>
              <a:spLocks noChangeArrowheads="1"/>
            </p:cNvSpPr>
            <p:nvPr/>
          </p:nvSpPr>
          <p:spPr bwMode="auto">
            <a:xfrm>
              <a:off x="3348038" y="3932238"/>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3" name="Oval 62"/>
            <p:cNvSpPr>
              <a:spLocks noChangeArrowheads="1"/>
            </p:cNvSpPr>
            <p:nvPr/>
          </p:nvSpPr>
          <p:spPr bwMode="auto">
            <a:xfrm>
              <a:off x="2339975" y="494188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4" name="Oval 63"/>
            <p:cNvSpPr>
              <a:spLocks noChangeArrowheads="1"/>
            </p:cNvSpPr>
            <p:nvPr/>
          </p:nvSpPr>
          <p:spPr bwMode="auto">
            <a:xfrm>
              <a:off x="3997325" y="3429000"/>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5" name="Oval 64"/>
            <p:cNvSpPr>
              <a:spLocks noChangeArrowheads="1"/>
            </p:cNvSpPr>
            <p:nvPr/>
          </p:nvSpPr>
          <p:spPr bwMode="auto">
            <a:xfrm>
              <a:off x="3924300" y="40052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6" name="Oval 65"/>
            <p:cNvSpPr>
              <a:spLocks noChangeArrowheads="1"/>
            </p:cNvSpPr>
            <p:nvPr/>
          </p:nvSpPr>
          <p:spPr bwMode="auto">
            <a:xfrm>
              <a:off x="4787900" y="35734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7" name="Oval 66"/>
            <p:cNvSpPr>
              <a:spLocks noChangeArrowheads="1"/>
            </p:cNvSpPr>
            <p:nvPr/>
          </p:nvSpPr>
          <p:spPr bwMode="auto">
            <a:xfrm>
              <a:off x="2411413" y="45085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8" name="Oval 67"/>
            <p:cNvSpPr>
              <a:spLocks noChangeArrowheads="1"/>
            </p:cNvSpPr>
            <p:nvPr/>
          </p:nvSpPr>
          <p:spPr bwMode="auto">
            <a:xfrm>
              <a:off x="3563938" y="436403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69" name="Oval 68"/>
            <p:cNvSpPr>
              <a:spLocks noChangeArrowheads="1"/>
            </p:cNvSpPr>
            <p:nvPr/>
          </p:nvSpPr>
          <p:spPr bwMode="auto">
            <a:xfrm>
              <a:off x="3492500" y="45085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0" name="Oval 69"/>
            <p:cNvSpPr>
              <a:spLocks noChangeArrowheads="1"/>
            </p:cNvSpPr>
            <p:nvPr/>
          </p:nvSpPr>
          <p:spPr bwMode="auto">
            <a:xfrm>
              <a:off x="5003800" y="4652963"/>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1" name="Oval 70"/>
            <p:cNvSpPr>
              <a:spLocks noChangeArrowheads="1"/>
            </p:cNvSpPr>
            <p:nvPr/>
          </p:nvSpPr>
          <p:spPr bwMode="auto">
            <a:xfrm>
              <a:off x="5148263" y="40767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2" name="Oval 71"/>
            <p:cNvSpPr>
              <a:spLocks noChangeArrowheads="1"/>
            </p:cNvSpPr>
            <p:nvPr/>
          </p:nvSpPr>
          <p:spPr bwMode="auto">
            <a:xfrm>
              <a:off x="3275013" y="5372100"/>
              <a:ext cx="215900" cy="215900"/>
            </a:xfrm>
            <a:prstGeom prst="ellipse">
              <a:avLst/>
            </a:prstGeom>
            <a:solidFill>
              <a:srgbClr val="00CC99"/>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3" name="Oval 72"/>
            <p:cNvSpPr>
              <a:spLocks noChangeArrowheads="1"/>
            </p:cNvSpPr>
            <p:nvPr/>
          </p:nvSpPr>
          <p:spPr bwMode="auto">
            <a:xfrm>
              <a:off x="1547813" y="3284538"/>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4" name="Oval 73"/>
            <p:cNvSpPr>
              <a:spLocks noChangeArrowheads="1"/>
            </p:cNvSpPr>
            <p:nvPr/>
          </p:nvSpPr>
          <p:spPr bwMode="auto">
            <a:xfrm>
              <a:off x="3924300" y="4868863"/>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5" name="Oval 74"/>
            <p:cNvSpPr>
              <a:spLocks noChangeArrowheads="1"/>
            </p:cNvSpPr>
            <p:nvPr/>
          </p:nvSpPr>
          <p:spPr bwMode="auto">
            <a:xfrm>
              <a:off x="3851275" y="54451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sp>
          <p:nvSpPr>
            <p:cNvPr id="76" name="Oval 75"/>
            <p:cNvSpPr>
              <a:spLocks noChangeArrowheads="1"/>
            </p:cNvSpPr>
            <p:nvPr/>
          </p:nvSpPr>
          <p:spPr bwMode="auto">
            <a:xfrm>
              <a:off x="4714875" y="5013325"/>
              <a:ext cx="215900" cy="215900"/>
            </a:xfrm>
            <a:prstGeom prst="ellipse">
              <a:avLst/>
            </a:prstGeom>
            <a:solidFill>
              <a:srgbClr val="CC3300"/>
            </a:solidFill>
            <a:ln w="9525">
              <a:solidFill>
                <a:srgbClr val="000000"/>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cs typeface="Arial" charset="0"/>
                </a:defRPr>
              </a:lvl1pPr>
              <a:lvl2pPr marL="742950" indent="-285750" eaLnBrk="0" hangingPunct="0">
                <a:spcBef>
                  <a:spcPct val="20000"/>
                </a:spcBef>
                <a:buChar char="–"/>
                <a:defRPr sz="2800">
                  <a:solidFill>
                    <a:schemeClr val="tx1"/>
                  </a:solidFill>
                  <a:latin typeface="Times New Roman" pitchFamily="18" charset="0"/>
                  <a:cs typeface="Arial" charset="0"/>
                </a:defRPr>
              </a:lvl2pPr>
              <a:lvl3pPr marL="1143000" indent="-228600" eaLnBrk="0" hangingPunct="0">
                <a:spcBef>
                  <a:spcPct val="20000"/>
                </a:spcBef>
                <a:buChar char="•"/>
                <a:defRPr sz="2400">
                  <a:solidFill>
                    <a:schemeClr val="tx1"/>
                  </a:solidFill>
                  <a:latin typeface="Times New Roman" pitchFamily="18" charset="0"/>
                  <a:cs typeface="Arial" charset="0"/>
                </a:defRPr>
              </a:lvl3pPr>
              <a:lvl4pPr marL="1600200" indent="-228600" eaLnBrk="0" hangingPunct="0">
                <a:spcBef>
                  <a:spcPct val="20000"/>
                </a:spcBef>
                <a:buChar char="–"/>
                <a:defRPr sz="2000">
                  <a:solidFill>
                    <a:schemeClr val="tx1"/>
                  </a:solidFill>
                  <a:latin typeface="Times New Roman" pitchFamily="18" charset="0"/>
                  <a:cs typeface="Arial" charset="0"/>
                </a:defRPr>
              </a:lvl4pPr>
              <a:lvl5pPr marL="2057400" indent="-228600" eaLnBrk="0" hangingPunct="0">
                <a:spcBef>
                  <a:spcPct val="20000"/>
                </a:spcBef>
                <a:buChar char="»"/>
                <a:defRPr sz="2000">
                  <a:solidFill>
                    <a:schemeClr val="tx1"/>
                  </a:solidFill>
                  <a:latin typeface="Times New Roman" pitchFamily="18" charset="0"/>
                  <a:cs typeface="Arial"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Arial"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Arial"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Arial"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GB" altLang="en-US" sz="2400" b="0" i="0" u="none" strike="noStrike" kern="0" cap="none" spc="0" normalizeH="0" baseline="0" noProof="0">
                <a:ln>
                  <a:noFill/>
                </a:ln>
                <a:solidFill>
                  <a:srgbClr val="000000"/>
                </a:solidFill>
                <a:effectLst/>
                <a:uLnTx/>
                <a:uFillTx/>
                <a:latin typeface="Times New Roman" pitchFamily="18" charset="0"/>
                <a:cs typeface="Arial" charset="0"/>
              </a:endParaRPr>
            </a:p>
          </p:txBody>
        </p:sp>
      </p:grpSp>
    </p:spTree>
    <p:extLst>
      <p:ext uri="{BB962C8B-B14F-4D97-AF65-F5344CB8AC3E}">
        <p14:creationId xmlns:p14="http://schemas.microsoft.com/office/powerpoint/2010/main" val="124240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smtClean="0"/>
              <a:t>A bit of notation</a:t>
            </a:r>
            <a:endParaRPr lang="en-GB" dirty="0"/>
          </a:p>
        </p:txBody>
      </p:sp>
      <p:sp>
        <p:nvSpPr>
          <p:cNvPr id="3" name="Content Placeholder 2"/>
          <p:cNvSpPr>
            <a:spLocks noGrp="1"/>
          </p:cNvSpPr>
          <p:nvPr>
            <p:ph idx="1"/>
          </p:nvPr>
        </p:nvSpPr>
        <p:spPr/>
        <p:txBody>
          <a:bodyPr/>
          <a:lstStyle/>
          <a:p>
            <a:pPr>
              <a:buNone/>
            </a:pPr>
            <a:r>
              <a:rPr lang="en-GB" altLang="en-US" dirty="0"/>
              <a:t>A dataset has </a:t>
            </a:r>
            <a:r>
              <a:rPr lang="en-GB" altLang="en-US" i="1" dirty="0"/>
              <a:t>N </a:t>
            </a:r>
            <a:r>
              <a:rPr lang="en-GB" altLang="en-US" dirty="0" smtClean="0"/>
              <a:t>instances</a:t>
            </a:r>
            <a:r>
              <a:rPr lang="en-GB" altLang="en-US" dirty="0"/>
              <a:t> </a:t>
            </a:r>
            <a:r>
              <a:rPr lang="en-GB" altLang="en-US" dirty="0" smtClean="0"/>
              <a:t>(records)  </a:t>
            </a:r>
            <a:r>
              <a:rPr lang="en-GB" altLang="en-US" dirty="0"/>
              <a:t>{R</a:t>
            </a:r>
            <a:r>
              <a:rPr lang="en-GB" altLang="en-US" baseline="-25000" dirty="0"/>
              <a:t>1</a:t>
            </a:r>
            <a:r>
              <a:rPr lang="en-GB" altLang="en-US" dirty="0"/>
              <a:t>,R</a:t>
            </a:r>
            <a:r>
              <a:rPr lang="en-GB" altLang="en-US" baseline="-25000" dirty="0"/>
              <a:t>2</a:t>
            </a:r>
            <a:r>
              <a:rPr lang="en-GB" altLang="en-US" dirty="0"/>
              <a:t>,…,R</a:t>
            </a:r>
            <a:r>
              <a:rPr lang="en-GB" altLang="en-US" i="1" baseline="-25000" dirty="0"/>
              <a:t>N</a:t>
            </a:r>
            <a:r>
              <a:rPr lang="en-GB" altLang="en-US" dirty="0"/>
              <a:t>},</a:t>
            </a:r>
          </a:p>
          <a:p>
            <a:pPr>
              <a:buNone/>
            </a:pPr>
            <a:r>
              <a:rPr lang="en-GB" altLang="en-US" dirty="0"/>
              <a:t>… each of which has </a:t>
            </a:r>
            <a:r>
              <a:rPr lang="en-GB" altLang="en-US" i="1" dirty="0"/>
              <a:t>F </a:t>
            </a:r>
            <a:r>
              <a:rPr lang="en-GB" altLang="en-US" dirty="0" smtClean="0"/>
              <a:t>attributes </a:t>
            </a:r>
            <a:r>
              <a:rPr lang="en-GB" altLang="en-US" dirty="0"/>
              <a:t>{A</a:t>
            </a:r>
            <a:r>
              <a:rPr lang="en-GB" altLang="en-US" baseline="-25000" dirty="0"/>
              <a:t>1</a:t>
            </a:r>
            <a:r>
              <a:rPr lang="en-GB" altLang="en-US" dirty="0"/>
              <a:t>,A</a:t>
            </a:r>
            <a:r>
              <a:rPr lang="en-GB" altLang="en-US" baseline="-25000" dirty="0"/>
              <a:t>2</a:t>
            </a:r>
            <a:r>
              <a:rPr lang="en-GB" altLang="en-US" dirty="0"/>
              <a:t>,…,A</a:t>
            </a:r>
            <a:r>
              <a:rPr lang="en-GB" altLang="en-US" i="1" baseline="-25000" dirty="0"/>
              <a:t>F</a:t>
            </a:r>
            <a:r>
              <a:rPr lang="en-GB" altLang="en-US" dirty="0"/>
              <a:t>}. </a:t>
            </a:r>
          </a:p>
          <a:p>
            <a:pPr>
              <a:buNone/>
            </a:pPr>
            <a:r>
              <a:rPr lang="en-GB" altLang="en-US" dirty="0" smtClean="0"/>
              <a:t>Attribute A</a:t>
            </a:r>
            <a:r>
              <a:rPr lang="en-GB" altLang="en-US" i="1" baseline="-25000" dirty="0" smtClean="0"/>
              <a:t>F</a:t>
            </a:r>
            <a:r>
              <a:rPr lang="en-GB" altLang="en-US" dirty="0" smtClean="0"/>
              <a:t> </a:t>
            </a:r>
            <a:r>
              <a:rPr lang="en-GB" altLang="en-US" dirty="0"/>
              <a:t>is the </a:t>
            </a:r>
            <a:r>
              <a:rPr lang="en-GB" altLang="en-US" dirty="0" smtClean="0"/>
              <a:t>class attribute – </a:t>
            </a:r>
            <a:r>
              <a:rPr lang="en-GB" altLang="en-US" dirty="0"/>
              <a:t>the one we want to predict. </a:t>
            </a:r>
          </a:p>
          <a:p>
            <a:pPr>
              <a:buNone/>
            </a:pPr>
            <a:r>
              <a:rPr lang="en-GB" altLang="en-US" i="1" dirty="0"/>
              <a:t>v</a:t>
            </a:r>
            <a:r>
              <a:rPr lang="en-GB" altLang="en-US" dirty="0"/>
              <a:t>(</a:t>
            </a:r>
            <a:r>
              <a:rPr lang="en-GB" altLang="en-US" i="1" dirty="0" err="1"/>
              <a:t>i</a:t>
            </a:r>
            <a:r>
              <a:rPr lang="en-GB" altLang="en-US" dirty="0" err="1"/>
              <a:t>,</a:t>
            </a:r>
            <a:r>
              <a:rPr lang="en-GB" altLang="en-US" i="1" dirty="0" err="1"/>
              <a:t>j</a:t>
            </a:r>
            <a:r>
              <a:rPr lang="en-GB" altLang="en-US" dirty="0"/>
              <a:t>) is the value of </a:t>
            </a:r>
            <a:r>
              <a:rPr lang="en-GB" altLang="en-US" dirty="0" smtClean="0"/>
              <a:t>attribute </a:t>
            </a:r>
            <a:r>
              <a:rPr lang="en-GB" altLang="en-US" i="1" dirty="0" err="1" smtClean="0"/>
              <a:t>A</a:t>
            </a:r>
            <a:r>
              <a:rPr lang="en-GB" altLang="en-US" i="1" baseline="-25000" dirty="0" err="1" smtClean="0"/>
              <a:t>j</a:t>
            </a:r>
            <a:r>
              <a:rPr lang="en-GB" altLang="en-US" i="1" baseline="-25000" dirty="0" smtClean="0"/>
              <a:t> </a:t>
            </a:r>
            <a:r>
              <a:rPr lang="en-GB" altLang="en-US" dirty="0"/>
              <a:t>in record </a:t>
            </a:r>
            <a:r>
              <a:rPr lang="en-GB" altLang="en-US" i="1" dirty="0" err="1"/>
              <a:t>R</a:t>
            </a:r>
            <a:r>
              <a:rPr lang="en-GB" altLang="en-US" i="1" baseline="-25000" dirty="0" err="1"/>
              <a:t>i</a:t>
            </a:r>
            <a:r>
              <a:rPr lang="en-GB" altLang="en-US" i="1" baseline="-25000" dirty="0"/>
              <a:t> </a:t>
            </a:r>
            <a:endParaRPr lang="en-GB" altLang="en-US" i="1" baseline="-25000" dirty="0" smtClean="0"/>
          </a:p>
          <a:p>
            <a:pPr>
              <a:buNone/>
            </a:pPr>
            <a:r>
              <a:rPr lang="en-GB" altLang="en-US" sz="4400" i="1" baseline="-25000" dirty="0"/>
              <a:t>So, for example, what </a:t>
            </a:r>
            <a:r>
              <a:rPr lang="en-GB" altLang="en-US" sz="4400" i="1" baseline="-25000" dirty="0" smtClean="0"/>
              <a:t>is  </a:t>
            </a:r>
            <a:endParaRPr lang="en-GB" altLang="en-US" sz="4400" i="1" baseline="-25000" dirty="0"/>
          </a:p>
          <a:p>
            <a:endParaRPr lang="en-GB"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8</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79868159"/>
              </p:ext>
            </p:extLst>
          </p:nvPr>
        </p:nvGraphicFramePr>
        <p:xfrm>
          <a:off x="4604236" y="4869160"/>
          <a:ext cx="2606675" cy="857250"/>
        </p:xfrm>
        <a:graphic>
          <a:graphicData uri="http://schemas.openxmlformats.org/presentationml/2006/ole">
            <mc:AlternateContent xmlns:mc="http://schemas.openxmlformats.org/markup-compatibility/2006">
              <mc:Choice xmlns:v="urn:schemas-microsoft-com:vml" Requires="v">
                <p:oleObj spid="_x0000_s18469" name="Equation" r:id="rId4" imgW="1002865" imgH="330057" progId="Equation.3">
                  <p:embed/>
                </p:oleObj>
              </mc:Choice>
              <mc:Fallback>
                <p:oleObj name="Equation" r:id="rId4" imgW="1002865" imgH="3300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236" y="4869160"/>
                        <a:ext cx="26066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819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GB" sz="3200" dirty="0"/>
              <a:t>How to work out distance between two instances?</a:t>
            </a:r>
          </a:p>
        </p:txBody>
      </p:sp>
      <p:sp>
        <p:nvSpPr>
          <p:cNvPr id="3" name="Content Placeholder 2"/>
          <p:cNvSpPr>
            <a:spLocks noGrp="1"/>
          </p:cNvSpPr>
          <p:nvPr>
            <p:ph idx="1"/>
          </p:nvPr>
        </p:nvSpPr>
        <p:spPr>
          <a:xfrm>
            <a:off x="457200" y="1166018"/>
            <a:ext cx="8229600" cy="4525963"/>
          </a:xfrm>
        </p:spPr>
        <p:txBody>
          <a:bodyPr>
            <a:noAutofit/>
          </a:bodyPr>
          <a:lstStyle/>
          <a:p>
            <a:r>
              <a:rPr lang="en-GB" altLang="en-US" sz="2800" dirty="0"/>
              <a:t>Depends on the data, and on your common sense. </a:t>
            </a:r>
            <a:r>
              <a:rPr lang="en-GB" altLang="en-US" sz="2800" dirty="0" smtClean="0"/>
              <a:t> Let’s </a:t>
            </a:r>
            <a:r>
              <a:rPr lang="en-GB" altLang="en-US" sz="2800" dirty="0"/>
              <a:t>say we are only dealing with numeric data. One way to work out distance is the SSD (sum-squared distance</a:t>
            </a:r>
            <a:r>
              <a:rPr lang="en-GB" altLang="en-US" sz="2800" dirty="0" smtClean="0"/>
              <a:t>)</a:t>
            </a:r>
          </a:p>
          <a:p>
            <a:r>
              <a:rPr lang="en-GB" altLang="en-US" sz="2800" dirty="0"/>
              <a:t>If you have two records a and b, then the distance between </a:t>
            </a:r>
            <a:r>
              <a:rPr lang="en-GB" altLang="en-US" sz="2800" dirty="0" smtClean="0"/>
              <a:t>them can </a:t>
            </a:r>
            <a:r>
              <a:rPr lang="en-GB" altLang="en-US" sz="2800" dirty="0"/>
              <a:t>be given by</a:t>
            </a:r>
            <a:r>
              <a:rPr lang="en-GB" altLang="en-US" sz="2800" dirty="0" smtClean="0"/>
              <a:t>:</a:t>
            </a:r>
          </a:p>
          <a:p>
            <a:endParaRPr lang="en-GB" altLang="en-US" sz="2800" dirty="0"/>
          </a:p>
          <a:p>
            <a:pPr marL="0" indent="0">
              <a:buNone/>
            </a:pPr>
            <a:endParaRPr lang="en-GB" altLang="en-US" sz="2800" dirty="0"/>
          </a:p>
          <a:p>
            <a:r>
              <a:rPr lang="en-GB" altLang="en-US" sz="2800" dirty="0" smtClean="0"/>
              <a:t>Just </a:t>
            </a:r>
            <a:r>
              <a:rPr lang="en-GB" altLang="en-US" sz="2800" dirty="0"/>
              <a:t>add up the squared differences of the fields, omitting the class </a:t>
            </a:r>
            <a:r>
              <a:rPr lang="en-GB" altLang="en-US" sz="2800" dirty="0" smtClean="0"/>
              <a:t>field</a:t>
            </a:r>
          </a:p>
          <a:p>
            <a:r>
              <a:rPr lang="en-GB" altLang="en-US" sz="2800" dirty="0"/>
              <a:t>Why don’t I take the square root of this</a:t>
            </a:r>
            <a:r>
              <a:rPr lang="en-GB" altLang="en-US" sz="2800" dirty="0" smtClean="0"/>
              <a:t>?</a:t>
            </a:r>
            <a:endParaRPr lang="en-GB" altLang="en-US" sz="2800" dirty="0"/>
          </a:p>
        </p:txBody>
      </p:sp>
      <p:sp>
        <p:nvSpPr>
          <p:cNvPr id="4" name="Date Placeholder 3"/>
          <p:cNvSpPr>
            <a:spLocks noGrp="1"/>
          </p:cNvSpPr>
          <p:nvPr>
            <p:ph type="dt" sz="half" idx="10"/>
          </p:nvPr>
        </p:nvSpPr>
        <p:spPr/>
        <p:txBody>
          <a:bodyPr/>
          <a:lstStyle/>
          <a:p>
            <a:fld id="{1C8E3653-448B-40DA-AD95-09764B99956D}" type="datetime1">
              <a:rPr lang="en-GB" smtClean="0"/>
              <a:t>28/11/2018</a:t>
            </a:fld>
            <a:endParaRPr lang="en-GB"/>
          </a:p>
        </p:txBody>
      </p:sp>
      <p:sp>
        <p:nvSpPr>
          <p:cNvPr id="5" name="Footer Placeholder 4"/>
          <p:cNvSpPr>
            <a:spLocks noGrp="1"/>
          </p:cNvSpPr>
          <p:nvPr>
            <p:ph type="ftr" sz="quarter" idx="11"/>
          </p:nvPr>
        </p:nvSpPr>
        <p:spPr/>
        <p:txBody>
          <a:bodyPr/>
          <a:lstStyle/>
          <a:p>
            <a:r>
              <a:rPr lang="sv-SE" smtClean="0"/>
              <a:t>F20DL Diana Bental &amp; Ekaterina Komendatskaya</a:t>
            </a:r>
            <a:endParaRPr lang="en-GB" dirty="0"/>
          </a:p>
        </p:txBody>
      </p:sp>
      <p:sp>
        <p:nvSpPr>
          <p:cNvPr id="6" name="Slide Number Placeholder 5"/>
          <p:cNvSpPr>
            <a:spLocks noGrp="1"/>
          </p:cNvSpPr>
          <p:nvPr>
            <p:ph type="sldNum" sz="quarter" idx="12"/>
          </p:nvPr>
        </p:nvSpPr>
        <p:spPr/>
        <p:txBody>
          <a:bodyPr/>
          <a:lstStyle/>
          <a:p>
            <a:fld id="{0D682131-CC8D-4B15-97F7-5EF668F3F1F2}" type="slidenum">
              <a:rPr lang="en-GB" smtClean="0"/>
              <a:pPr/>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5896344"/>
              </p:ext>
            </p:extLst>
          </p:nvPr>
        </p:nvGraphicFramePr>
        <p:xfrm>
          <a:off x="4139952" y="3933056"/>
          <a:ext cx="4662488" cy="1055687"/>
        </p:xfrm>
        <a:graphic>
          <a:graphicData uri="http://schemas.openxmlformats.org/presentationml/2006/ole">
            <mc:AlternateContent xmlns:mc="http://schemas.openxmlformats.org/markup-compatibility/2006">
              <mc:Choice xmlns:v="urn:schemas-microsoft-com:vml" Requires="v">
                <p:oleObj spid="_x0000_s5183" name="Equation" r:id="rId4" imgW="1345616" imgH="304668" progId="Equation.3">
                  <p:embed/>
                </p:oleObj>
              </mc:Choice>
              <mc:Fallback>
                <p:oleObj name="Equation" r:id="rId4" imgW="1345616" imgH="30466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933056"/>
                        <a:ext cx="4662488"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517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2894</Words>
  <Application>Microsoft Office PowerPoint</Application>
  <PresentationFormat>On-screen Show (4:3)</PresentationFormat>
  <Paragraphs>616</Paragraphs>
  <Slides>35</Slides>
  <Notes>35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4" baseType="lpstr">
      <vt:lpstr>Arial</vt:lpstr>
      <vt:lpstr>Calibri</vt:lpstr>
      <vt:lpstr>Cambria Math</vt:lpstr>
      <vt:lpstr>Tahoma</vt:lpstr>
      <vt:lpstr>Times New Roman</vt:lpstr>
      <vt:lpstr>Office Theme</vt:lpstr>
      <vt:lpstr>Equation</vt:lpstr>
      <vt:lpstr>Chart</vt:lpstr>
      <vt:lpstr>Worksheet</vt:lpstr>
      <vt:lpstr>F20DL Data Mining and Machine Learning</vt:lpstr>
      <vt:lpstr>Lecture 4 Preparing Data for Input</vt:lpstr>
      <vt:lpstr>The main issue for today</vt:lpstr>
      <vt:lpstr>Example:  1-NN classification</vt:lpstr>
      <vt:lpstr>Visualisation of 1-NN</vt:lpstr>
      <vt:lpstr>Visualisation of 1-NN</vt:lpstr>
      <vt:lpstr>But life is often more interesting (and harder)</vt:lpstr>
      <vt:lpstr>A bit of notation</vt:lpstr>
      <vt:lpstr>How to work out distance between two instances?</vt:lpstr>
      <vt:lpstr>Scaling, Data Normalisation and Discretization</vt:lpstr>
      <vt:lpstr>Data Normalisation</vt:lpstr>
      <vt:lpstr>Data Normalisation</vt:lpstr>
      <vt:lpstr>Data Normalisation</vt:lpstr>
      <vt:lpstr>(1) Instance Normalisation</vt:lpstr>
      <vt:lpstr>(1) Instance normalised version</vt:lpstr>
      <vt:lpstr>(1) Instance Normalisation</vt:lpstr>
      <vt:lpstr>(2) Attribute Min-Max normalisation</vt:lpstr>
      <vt:lpstr>(2) When min-max normalisation might be useful </vt:lpstr>
      <vt:lpstr>(2) When min-max normalisation might be useful </vt:lpstr>
      <vt:lpstr>Discretization</vt:lpstr>
      <vt:lpstr>Discretization</vt:lpstr>
      <vt:lpstr>Discretization</vt:lpstr>
      <vt:lpstr>Binning: Equal Width Binning (EWB)</vt:lpstr>
      <vt:lpstr>Binning: Equal Frequency Binning (EFB)</vt:lpstr>
      <vt:lpstr>PowerPoint Presentation</vt:lpstr>
      <vt:lpstr>Contrived Example for EWB(2)</vt:lpstr>
      <vt:lpstr>Other discretization methods</vt:lpstr>
      <vt:lpstr>Get to know the data</vt:lpstr>
      <vt:lpstr>Inaccurate values</vt:lpstr>
      <vt:lpstr>Missing values</vt:lpstr>
      <vt:lpstr>Missing or Default Values</vt:lpstr>
      <vt:lpstr>What does NULL mean?</vt:lpstr>
      <vt:lpstr>Cleaning via basic data analysis</vt:lpstr>
      <vt:lpstr>What problems does this  analysis alert us to? </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F20DL Data Mining and Machine Learning</dc:title>
  <dc:creator>Diana S Bental</dc:creator>
  <cp:lastModifiedBy>Bental, Diana S</cp:lastModifiedBy>
  <cp:revision>110</cp:revision>
  <cp:lastPrinted>2018-09-21T10:26:20Z</cp:lastPrinted>
  <dcterms:created xsi:type="dcterms:W3CDTF">2016-08-24T13:10:34Z</dcterms:created>
  <dcterms:modified xsi:type="dcterms:W3CDTF">2018-11-28T11:51:56Z</dcterms:modified>
</cp:coreProperties>
</file>