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328" r:id="rId8"/>
    <p:sldId id="327" r:id="rId9"/>
    <p:sldId id="265" r:id="rId10"/>
    <p:sldId id="266" r:id="rId11"/>
    <p:sldId id="267" r:id="rId12"/>
    <p:sldId id="279" r:id="rId13"/>
    <p:sldId id="330" r:id="rId14"/>
    <p:sldId id="280" r:id="rId15"/>
    <p:sldId id="281" r:id="rId16"/>
    <p:sldId id="282" r:id="rId17"/>
    <p:sldId id="273" r:id="rId18"/>
    <p:sldId id="329" r:id="rId19"/>
    <p:sldId id="277" r:id="rId20"/>
    <p:sldId id="286" r:id="rId21"/>
    <p:sldId id="287" r:id="rId22"/>
    <p:sldId id="288" r:id="rId23"/>
    <p:sldId id="290" r:id="rId24"/>
    <p:sldId id="291" r:id="rId25"/>
    <p:sldId id="292" r:id="rId26"/>
    <p:sldId id="294" r:id="rId27"/>
    <p:sldId id="296" r:id="rId28"/>
    <p:sldId id="297" r:id="rId29"/>
    <p:sldId id="298" r:id="rId30"/>
    <p:sldId id="331" r:id="rId31"/>
    <p:sldId id="299" r:id="rId32"/>
    <p:sldId id="332" r:id="rId33"/>
    <p:sldId id="300" r:id="rId34"/>
    <p:sldId id="301" r:id="rId35"/>
    <p:sldId id="302" r:id="rId36"/>
    <p:sldId id="304" r:id="rId37"/>
    <p:sldId id="305" r:id="rId38"/>
    <p:sldId id="306" r:id="rId39"/>
    <p:sldId id="326" r:id="rId40"/>
    <p:sldId id="308" r:id="rId41"/>
    <p:sldId id="310" r:id="rId42"/>
    <p:sldId id="312" r:id="rId43"/>
    <p:sldId id="314" r:id="rId44"/>
    <p:sldId id="313" r:id="rId45"/>
    <p:sldId id="324" r:id="rId46"/>
    <p:sldId id="316" r:id="rId47"/>
    <p:sldId id="317" r:id="rId48"/>
    <p:sldId id="321" r:id="rId49"/>
    <p:sldId id="319" r:id="rId50"/>
    <p:sldId id="320" r:id="rId51"/>
    <p:sldId id="32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63275" autoAdjust="0"/>
  </p:normalViewPr>
  <p:slideViewPr>
    <p:cSldViewPr showGuides="1">
      <p:cViewPr varScale="1">
        <p:scale>
          <a:sx n="51" d="100"/>
          <a:sy n="51" d="100"/>
        </p:scale>
        <p:origin x="19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F209-1F52-4C24-B3BD-AE8A1AB0E0EE}" type="datetimeFigureOut">
              <a:rPr lang="en-GB" smtClean="0"/>
              <a:pPr/>
              <a:t>21/09/2018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EEDE3-63EA-4689-A5E9-5765C87955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0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Table</a:t>
            </a:r>
            <a:r>
              <a:rPr lang="en-US" baseline="0" dirty="0" smtClean="0"/>
              <a:t> plus rules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Different</a:t>
            </a:r>
            <a:r>
              <a:rPr lang="en-US" baseline="0" dirty="0" smtClean="0"/>
              <a:t> methods for deciding where the line is,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what the weights are; least squares linear regression (this slide) or perceptron training (CPU performance)</a:t>
            </a:r>
          </a:p>
          <a:p>
            <a:r>
              <a:rPr lang="en-US" baseline="0" dirty="0" err="1" smtClean="0"/>
              <a:t>Setosas</a:t>
            </a:r>
            <a:r>
              <a:rPr lang="en-US" baseline="0" dirty="0" smtClean="0"/>
              <a:t> on one side, </a:t>
            </a:r>
            <a:r>
              <a:rPr lang="en-US" baseline="0" dirty="0" err="1" smtClean="0"/>
              <a:t>versicolors</a:t>
            </a:r>
            <a:r>
              <a:rPr lang="en-US" baseline="0" dirty="0" smtClean="0"/>
              <a:t> on the other</a:t>
            </a:r>
          </a:p>
          <a:p>
            <a:r>
              <a:rPr lang="en-US" baseline="0" dirty="0" smtClean="0"/>
              <a:t>Hyperplane to look at more attributes (sepal length and width) and classify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group (</a:t>
            </a:r>
            <a:r>
              <a:rPr lang="en-US" baseline="0" dirty="0" err="1" smtClean="0"/>
              <a:t>virginicas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NB no </a:t>
            </a:r>
            <a:r>
              <a:rPr lang="en-US" baseline="0" dirty="0" err="1" smtClean="0"/>
              <a:t>sgnificance</a:t>
            </a:r>
            <a:r>
              <a:rPr lang="en-US" baseline="0" dirty="0" smtClean="0"/>
              <a:t> to shading. + = </a:t>
            </a:r>
            <a:r>
              <a:rPr lang="en-US" baseline="0" dirty="0" err="1" smtClean="0"/>
              <a:t>setosa</a:t>
            </a:r>
            <a:r>
              <a:rPr lang="en-US" baseline="0" dirty="0" smtClean="0"/>
              <a:t>, X = versicolor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through outlook=sunny,</a:t>
            </a:r>
            <a:r>
              <a:rPr lang="en-GB" baseline="0" dirty="0" smtClean="0"/>
              <a:t> humidity = high, play = no</a:t>
            </a:r>
          </a:p>
          <a:p>
            <a:r>
              <a:rPr lang="en-GB" baseline="0" dirty="0" smtClean="0"/>
              <a:t>Temperature and windy are ignored in this case. They don’t make a difference to the outcome.</a:t>
            </a:r>
          </a:p>
          <a:p>
            <a:r>
              <a:rPr lang="en-GB" baseline="0" dirty="0" smtClean="0"/>
              <a:t>Different attributes in different parts of the tree.</a:t>
            </a:r>
          </a:p>
          <a:p>
            <a:r>
              <a:rPr lang="en-GB" baseline="0" dirty="0" smtClean="0"/>
              <a:t>Though windy makes a difference if the  outlook is rainy.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93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Most instances = most popular branch</a:t>
            </a:r>
          </a:p>
          <a:p>
            <a:r>
              <a:rPr lang="en-US" dirty="0" smtClean="0"/>
              <a:t>Or use weights to decide an average;</a:t>
            </a:r>
            <a:r>
              <a:rPr lang="en-US" baseline="0" dirty="0" smtClean="0"/>
              <a:t> or compute sum of weights if values repeat at different leaves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88" y="4343198"/>
            <a:ext cx="5029302" cy="41156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Each leaf</a:t>
            </a:r>
            <a:r>
              <a:rPr lang="en-US" baseline="0" dirty="0" smtClean="0"/>
              <a:t> represents an average outcome for instances that reach the leaf</a:t>
            </a:r>
          </a:p>
          <a:p>
            <a:r>
              <a:rPr lang="en-US" baseline="0" dirty="0" smtClean="0"/>
              <a:t>The tree is bigger than the equation and more complex and harder to understand</a:t>
            </a:r>
          </a:p>
          <a:p>
            <a:r>
              <a:rPr lang="en-US" baseline="0" dirty="0" smtClean="0"/>
              <a:t>But it’s more accurate – smaller error between predicted and actual performance values because simple linear equation isn’t all that accurate</a:t>
            </a:r>
          </a:p>
          <a:p>
            <a:r>
              <a:rPr lang="en-US" baseline="0" dirty="0" smtClean="0"/>
              <a:t>First number is the value: in </a:t>
            </a:r>
            <a:r>
              <a:rPr lang="en-US" baseline="0" dirty="0" err="1" smtClean="0"/>
              <a:t>parens</a:t>
            </a:r>
            <a:r>
              <a:rPr lang="en-US" baseline="0" dirty="0" smtClean="0"/>
              <a:t> there is the error for the tree / linear regression, for comparison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88" y="4343198"/>
            <a:ext cx="5029302" cy="41156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err="1" smtClean="0"/>
              <a:t>Mix’n’match</a:t>
            </a:r>
            <a:r>
              <a:rPr lang="en-US" dirty="0" smtClean="0"/>
              <a:t> a decision</a:t>
            </a:r>
            <a:r>
              <a:rPr lang="en-US" baseline="0" dirty="0" smtClean="0"/>
              <a:t> tree with (simpler) linear regression equations</a:t>
            </a:r>
            <a:endParaRPr lang="en-US" dirty="0" smtClean="0"/>
          </a:p>
          <a:p>
            <a:r>
              <a:rPr lang="en-US" dirty="0" smtClean="0"/>
              <a:t>LM1 to</a:t>
            </a:r>
            <a:r>
              <a:rPr lang="en-US" baseline="0" dirty="0" smtClean="0"/>
              <a:t> LM6 are six different linear equations (models) –  one for each leaf</a:t>
            </a:r>
          </a:p>
          <a:p>
            <a:r>
              <a:rPr lang="en-US" baseline="0" dirty="0" smtClean="0"/>
              <a:t>Smaller and simpler than the regression tree and also better errors on the training data than the regression tree – but measuring on the training data isn’t reliable… might be overfitting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870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If petal-length</a:t>
            </a:r>
            <a:r>
              <a:rPr lang="en-US" baseline="0" dirty="0" smtClean="0"/>
              <a:t> &lt; 2.45  AND sepal-length &gt; 3.0 - antecedent</a:t>
            </a:r>
          </a:p>
          <a:p>
            <a:r>
              <a:rPr lang="en-US" baseline="0" dirty="0" smtClean="0"/>
              <a:t>Then iris-</a:t>
            </a:r>
            <a:r>
              <a:rPr lang="en-US" baseline="0" dirty="0" err="1" smtClean="0"/>
              <a:t>setosa</a:t>
            </a:r>
            <a:r>
              <a:rPr lang="en-US" baseline="0" dirty="0" smtClean="0"/>
              <a:t> – consequent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Start at the</a:t>
            </a:r>
            <a:r>
              <a:rPr lang="en-US" baseline="0" dirty="0" smtClean="0"/>
              <a:t> root</a:t>
            </a:r>
          </a:p>
          <a:p>
            <a:r>
              <a:rPr lang="en-US" baseline="0" dirty="0" smtClean="0"/>
              <a:t>New rule at each branch</a:t>
            </a:r>
          </a:p>
          <a:p>
            <a:r>
              <a:rPr lang="en-US" baseline="0" dirty="0" smtClean="0"/>
              <a:t>Until you get to the leaf</a:t>
            </a:r>
          </a:p>
          <a:p>
            <a:r>
              <a:rPr lang="en-US" baseline="0" dirty="0" smtClean="0"/>
              <a:t>Refer to regression tree example slide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4114934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The tree for</a:t>
            </a:r>
            <a:r>
              <a:rPr lang="en-US" baseline="0" dirty="0" smtClean="0"/>
              <a:t> if a and b then x  ; if c and d then x</a:t>
            </a:r>
          </a:p>
          <a:p>
            <a:r>
              <a:rPr lang="en-US" baseline="0" dirty="0" smtClean="0"/>
              <a:t>Simple rules, complicated tree</a:t>
            </a:r>
          </a:p>
          <a:p>
            <a:r>
              <a:rPr lang="en-US" baseline="0" dirty="0" smtClean="0"/>
              <a:t>Replicates the subtree for c and d</a:t>
            </a:r>
          </a:p>
          <a:p>
            <a:r>
              <a:rPr lang="en-US" baseline="0" dirty="0" smtClean="0"/>
              <a:t>Either have to split on a or c; if split on a then have to repeat the c /d subtree under not-a and not-b</a:t>
            </a:r>
          </a:p>
          <a:p>
            <a:r>
              <a:rPr lang="en-US" baseline="0" dirty="0" smtClean="0"/>
              <a:t>If you took the tree and read rules from it you’d have something equivalent but more complicated and not symmetrical</a:t>
            </a:r>
          </a:p>
          <a:p>
            <a:pPr lvl="1"/>
            <a:r>
              <a:rPr lang="en-US" baseline="0" dirty="0" smtClean="0"/>
              <a:t>If a and b then x</a:t>
            </a:r>
          </a:p>
          <a:p>
            <a:pPr lvl="1"/>
            <a:r>
              <a:rPr lang="en-US" baseline="0" dirty="0" smtClean="0"/>
              <a:t>If a and not-b and c and d then x</a:t>
            </a:r>
          </a:p>
          <a:p>
            <a:pPr lvl="1"/>
            <a:r>
              <a:rPr lang="en-US" baseline="0" dirty="0" smtClean="0"/>
              <a:t>If not-a and c and d then x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4114934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x=1 or y=1 but</a:t>
            </a:r>
            <a:r>
              <a:rPr lang="en-US" baseline="0" dirty="0" smtClean="0"/>
              <a:t> not both</a:t>
            </a:r>
          </a:p>
          <a:p>
            <a:r>
              <a:rPr lang="en-US" baseline="0" dirty="0" smtClean="0"/>
              <a:t>Simple tree but the x/y symmetry is not shown in the tree</a:t>
            </a:r>
          </a:p>
          <a:p>
            <a:r>
              <a:rPr lang="en-US" dirty="0" smtClean="0"/>
              <a:t>Rules are the same as you’d get by reading off the tree – but symmetry</a:t>
            </a:r>
            <a:r>
              <a:rPr lang="en-US" baseline="0" dirty="0" smtClean="0"/>
              <a:t> is clearer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4114934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/>
            </a:pPr>
            <a:r>
              <a:rPr lang="en-US" dirty="0" smtClean="0"/>
              <a:t> </a:t>
            </a:r>
            <a:r>
              <a:rPr lang="en-US" baseline="0" dirty="0" smtClean="0"/>
              <a:t> Two very simple original rule, with a default “otherwise”</a:t>
            </a:r>
          </a:p>
          <a:p>
            <a:r>
              <a:rPr lang="en-US" dirty="0" smtClean="0"/>
              <a:t>Suppose </a:t>
            </a:r>
            <a:r>
              <a:rPr lang="en-US" dirty="0" smtClean="0"/>
              <a:t>W, X, Y and Z</a:t>
            </a:r>
            <a:r>
              <a:rPr lang="en-US" baseline="0" dirty="0" smtClean="0"/>
              <a:t> can each have 3 values i.e. 1, 2 or </a:t>
            </a:r>
            <a:r>
              <a:rPr lang="en-US" baseline="0" dirty="0" smtClean="0"/>
              <a:t>3</a:t>
            </a:r>
          </a:p>
          <a:p>
            <a:r>
              <a:rPr lang="en-US" baseline="0" dirty="0" smtClean="0"/>
              <a:t>4 cases of the same subtree – the z subtree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/>
            </a:pPr>
            <a:r>
              <a:rPr lang="en-US" baseline="0" dirty="0" smtClean="0"/>
              <a:t>The z subtree is needed if x =2 or x = 3 (i.e. not x=1) ; also if x = 1 and y = 2 or y = 3 (i.e. not y=1)</a:t>
            </a:r>
            <a:endParaRPr lang="en-US" baseline="0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decision tree has to</a:t>
            </a:r>
            <a:r>
              <a:rPr lang="en-US" baseline="0" dirty="0" smtClean="0"/>
              <a:t> r</a:t>
            </a:r>
            <a:r>
              <a:rPr lang="en-US" dirty="0" smtClean="0"/>
              <a:t>eplicate the whole z subtree 4 times</a:t>
            </a:r>
            <a:r>
              <a:rPr lang="en-US" baseline="0" dirty="0" smtClean="0"/>
              <a:t> - </a:t>
            </a:r>
            <a:r>
              <a:rPr lang="en-US" dirty="0" smtClean="0"/>
              <a:t>starting</a:t>
            </a:r>
            <a:r>
              <a:rPr lang="en-US" baseline="0" dirty="0" smtClean="0"/>
              <a:t> at the 3 triangles as well as the grey </a:t>
            </a:r>
            <a:r>
              <a:rPr lang="en-US" baseline="0" dirty="0" smtClean="0"/>
              <a:t>oval</a:t>
            </a:r>
          </a:p>
          <a:p>
            <a:r>
              <a:rPr lang="en-US" baseline="0" dirty="0" smtClean="0"/>
              <a:t>If </a:t>
            </a:r>
            <a:r>
              <a:rPr lang="en-US" baseline="0" dirty="0" smtClean="0"/>
              <a:t>reading back  from the tree - get very long complicated sequence of tests starting at the </a:t>
            </a:r>
            <a:r>
              <a:rPr lang="en-US" baseline="0" dirty="0" smtClean="0"/>
              <a:t>root</a:t>
            </a:r>
          </a:p>
          <a:p>
            <a:r>
              <a:rPr lang="en-US" baseline="0" dirty="0" smtClean="0"/>
              <a:t> e.g. If x = 1 and y = 2 and z = 1 and w =2 then 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Doesn’t happen</a:t>
            </a:r>
            <a:r>
              <a:rPr lang="en-US" baseline="0" dirty="0" smtClean="0"/>
              <a:t> with rules read off a decision tree, decision trees are “complete”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75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Rules may not be 100 per cent correct</a:t>
            </a:r>
          </a:p>
          <a:p>
            <a:r>
              <a:rPr lang="en-US" dirty="0" smtClean="0"/>
              <a:t>Want rules that cover many instances – support</a:t>
            </a:r>
          </a:p>
          <a:p>
            <a:r>
              <a:rPr lang="en-US" dirty="0" smtClean="0"/>
              <a:t>Also want them to</a:t>
            </a:r>
            <a:r>
              <a:rPr lang="en-US" baseline="0" dirty="0" smtClean="0"/>
              <a:t> mainly make correct predictions – confidence</a:t>
            </a:r>
          </a:p>
          <a:p>
            <a:r>
              <a:rPr lang="en-US" baseline="0" dirty="0" smtClean="0"/>
              <a:t>E.g. at least two instances for any rule &amp; rule should make 95% correct predictions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baseline="0" dirty="0" smtClean="0"/>
              <a:t>E.g</a:t>
            </a:r>
            <a:r>
              <a:rPr lang="en-US" baseline="0" dirty="0" smtClean="0"/>
              <a:t>. at least two instances for any rule </a:t>
            </a:r>
            <a:r>
              <a:rPr lang="en-US" baseline="0" dirty="0" smtClean="0"/>
              <a:t>(support) &amp; </a:t>
            </a:r>
            <a:r>
              <a:rPr lang="en-US" baseline="0" dirty="0" smtClean="0"/>
              <a:t>rule should make 95% correct </a:t>
            </a:r>
            <a:r>
              <a:rPr lang="en-US" baseline="0" dirty="0" smtClean="0"/>
              <a:t>predictions (confidence)</a:t>
            </a:r>
          </a:p>
          <a:p>
            <a:r>
              <a:rPr lang="en-US" baseline="0" dirty="0" smtClean="0"/>
              <a:t>Support = 4 (4 hot days)</a:t>
            </a:r>
          </a:p>
          <a:p>
            <a:r>
              <a:rPr lang="en-US" baseline="0" dirty="0" smtClean="0"/>
              <a:t>Confidence = 75% (3 hot days have high humidity, one does not)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43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63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88" y="4343198"/>
            <a:ext cx="5029302" cy="41156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Patient has a temperature – assume they have flu unless they also have </a:t>
            </a:r>
            <a:r>
              <a:rPr lang="en-US" dirty="0" smtClean="0"/>
              <a:t>spots, </a:t>
            </a:r>
            <a:r>
              <a:rPr lang="en-US" dirty="0" smtClean="0"/>
              <a:t>then they measles</a:t>
            </a:r>
          </a:p>
          <a:p>
            <a:pPr lvl="1"/>
            <a:r>
              <a:rPr lang="en-US" dirty="0" smtClean="0"/>
              <a:t>Default patient</a:t>
            </a:r>
            <a:r>
              <a:rPr lang="en-US" baseline="0" dirty="0" smtClean="0"/>
              <a:t> has flu except that if they also have spots then they have measles</a:t>
            </a:r>
          </a:p>
          <a:p>
            <a:pPr lvl="1"/>
            <a:r>
              <a:rPr lang="en-US" baseline="0" dirty="0" smtClean="0"/>
              <a:t>If patient has a spots then measles otherwise flu</a:t>
            </a:r>
            <a:endParaRPr lang="en-US" baseline="0" dirty="0"/>
          </a:p>
          <a:p>
            <a:pPr lvl="1"/>
            <a:endParaRPr lang="en-US" baseline="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4114934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We discussed other problems with relationships</a:t>
            </a:r>
            <a:r>
              <a:rPr lang="en-US" baseline="0" dirty="0" smtClean="0"/>
              <a:t> between instances,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recursion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4114934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4114934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Start</a:t>
            </a:r>
            <a:r>
              <a:rPr lang="en-US" baseline="0" dirty="0" smtClean="0"/>
              <a:t> from a table of width, height and number of sides</a:t>
            </a:r>
          </a:p>
          <a:p>
            <a:r>
              <a:rPr lang="en-US" baseline="0" dirty="0" smtClean="0"/>
              <a:t>A propositional solution only contains attributes on one side of a comparison e.g. width &gt; 3.5, height &gt; 3.5</a:t>
            </a:r>
          </a:p>
          <a:p>
            <a:r>
              <a:rPr lang="en-US" baseline="0" dirty="0" smtClean="0"/>
              <a:t>Could learn a lot of different rules like </a:t>
            </a:r>
            <a:r>
              <a:rPr lang="en-US" baseline="0" dirty="0" smtClean="0"/>
              <a:t>this </a:t>
            </a:r>
          </a:p>
          <a:p>
            <a:r>
              <a:rPr lang="en-US" baseline="0" dirty="0" smtClean="0"/>
              <a:t>Maybe </a:t>
            </a:r>
            <a:r>
              <a:rPr lang="en-US" baseline="0" dirty="0" smtClean="0"/>
              <a:t>given enough examples could learn enough propositional rules to be </a:t>
            </a:r>
            <a:r>
              <a:rPr lang="en-US" baseline="0" dirty="0" smtClean="0"/>
              <a:t>reliable on new data? </a:t>
            </a:r>
            <a:r>
              <a:rPr lang="en-US" baseline="0" dirty="0" smtClean="0"/>
              <a:t>Is this possible</a:t>
            </a:r>
            <a:r>
              <a:rPr lang="en-US" baseline="0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/>
            </a:pPr>
            <a:r>
              <a:rPr lang="en-US" baseline="0" dirty="0" smtClean="0"/>
              <a:t>These rules are very specific, don’t generalize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/>
            </a:pPr>
            <a:r>
              <a:rPr lang="en-US" baseline="0" dirty="0" smtClean="0"/>
              <a:t>Really these rules are examples of one much more  general rule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Relational</a:t>
            </a:r>
            <a:r>
              <a:rPr lang="en-GB" baseline="0" dirty="0" smtClean="0"/>
              <a:t> solutions contain attributes on  BOTH sides – e.g. width &gt; height</a:t>
            </a:r>
          </a:p>
          <a:p>
            <a:r>
              <a:rPr lang="en-GB" baseline="0" dirty="0" smtClean="0"/>
              <a:t>What are the downsides of adding extra attributes?</a:t>
            </a:r>
          </a:p>
          <a:p>
            <a:r>
              <a:rPr lang="en-GB" baseline="0" dirty="0" smtClean="0"/>
              <a:t>	Many </a:t>
            </a:r>
            <a:r>
              <a:rPr lang="en-GB" baseline="0" dirty="0" err="1" smtClean="0"/>
              <a:t>attirbutes</a:t>
            </a:r>
            <a:r>
              <a:rPr lang="en-GB" baseline="0" dirty="0" smtClean="0"/>
              <a:t> -&gt; many relations</a:t>
            </a:r>
          </a:p>
          <a:p>
            <a:r>
              <a:rPr lang="en-GB" baseline="0" dirty="0" smtClean="0"/>
              <a:t>	Not really discovering the relationship  - more like testing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30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Variables</a:t>
            </a:r>
            <a:r>
              <a:rPr lang="en-US" baseline="0" dirty="0" smtClean="0"/>
              <a:t> x, h, w with a relationship height-and-and-width</a:t>
            </a:r>
          </a:p>
          <a:p>
            <a:r>
              <a:rPr lang="en-US" baseline="0" dirty="0" smtClean="0"/>
              <a:t>Beyond propositional logic and into predicates</a:t>
            </a:r>
          </a:p>
          <a:p>
            <a:r>
              <a:rPr lang="en-US" baseline="0" dirty="0" smtClean="0"/>
              <a:t> Rule 1 If height &gt; width then it’s a standing tower (equivalent to the rule on previous slide)</a:t>
            </a:r>
          </a:p>
          <a:p>
            <a:r>
              <a:rPr lang="en-US" baseline="0" dirty="0" smtClean="0"/>
              <a:t>Rule 3 If z is the top of the tower and z is standing and y is the rest of x and y is standing</a:t>
            </a:r>
          </a:p>
          <a:p>
            <a:pPr lvl="1"/>
            <a:r>
              <a:rPr lang="en-US" baseline="0" dirty="0" smtClean="0"/>
              <a:t>Then  x is standing</a:t>
            </a:r>
          </a:p>
          <a:p>
            <a:pPr lvl="1"/>
            <a:r>
              <a:rPr lang="en-US" baseline="0" dirty="0" smtClean="0"/>
              <a:t>Plus – an empty tower is standing</a:t>
            </a:r>
          </a:p>
          <a:p>
            <a:pPr lvl="1">
              <a:buNone/>
            </a:pPr>
            <a:r>
              <a:rPr lang="en-US" baseline="0" dirty="0" smtClean="0"/>
              <a:t>We keep applying the first bit until we get to an empty tower</a:t>
            </a:r>
          </a:p>
          <a:p>
            <a:pPr lvl="1"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353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You</a:t>
            </a:r>
            <a:r>
              <a:rPr lang="en-US" baseline="0" dirty="0" smtClean="0"/>
              <a:t> should be aware of the limitations of using </a:t>
            </a:r>
            <a:r>
              <a:rPr lang="en-US" baseline="0" dirty="0" err="1" smtClean="0"/>
              <a:t>propositonal</a:t>
            </a:r>
            <a:r>
              <a:rPr lang="en-US" baseline="0" dirty="0" smtClean="0"/>
              <a:t> rules and methods</a:t>
            </a:r>
          </a:p>
          <a:p>
            <a:r>
              <a:rPr lang="en-US" baseline="0" dirty="0" smtClean="0"/>
              <a:t>But methods for learning more  complex relationships are outside our </a:t>
            </a:r>
            <a:r>
              <a:rPr lang="en-US" baseline="0" dirty="0" err="1" smtClean="0"/>
              <a:t>scople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06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72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127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88" y="4343198"/>
            <a:ext cx="5029302" cy="41156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Don’t need to store</a:t>
            </a:r>
            <a:r>
              <a:rPr lang="en-US" baseline="0" dirty="0" smtClean="0"/>
              <a:t> all the instances  - would make NN slow</a:t>
            </a:r>
          </a:p>
          <a:p>
            <a:r>
              <a:rPr lang="en-US" baseline="0" dirty="0" smtClean="0"/>
              <a:t>If you have an area where all the instances have the same class </a:t>
            </a:r>
            <a:r>
              <a:rPr lang="en-US" baseline="0" dirty="0" err="1" smtClean="0"/>
              <a:t>donlt</a:t>
            </a:r>
            <a:r>
              <a:rPr lang="en-US" baseline="0" dirty="0" smtClean="0"/>
              <a:t> need many instances inside the area, just the boundaries, i.e. the instances that help you make a decision</a:t>
            </a:r>
          </a:p>
          <a:p>
            <a:r>
              <a:rPr lang="en-US" baseline="0" dirty="0" smtClean="0"/>
              <a:t>Do instance-based methods create a representation of what’s been learned? Yes, they create boundaries (lines or planes or hyperplanes) </a:t>
            </a:r>
            <a:r>
              <a:rPr lang="en-US" baseline="0" dirty="0" err="1" smtClean="0"/>
              <a:t>wich</a:t>
            </a:r>
            <a:r>
              <a:rPr lang="en-US" baseline="0" dirty="0" smtClean="0"/>
              <a:t> split the instances up between </a:t>
            </a:r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88" y="4343198"/>
            <a:ext cx="5029302" cy="41156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Take things a step further – </a:t>
            </a:r>
            <a:r>
              <a:rPr lang="en-US" dirty="0" err="1" smtClean="0"/>
              <a:t>generalise</a:t>
            </a:r>
            <a:r>
              <a:rPr lang="en-US" baseline="0" dirty="0" smtClean="0"/>
              <a:t> to create rectangular areas and say everything in the area belongs to one class or the other</a:t>
            </a:r>
          </a:p>
          <a:p>
            <a:r>
              <a:rPr lang="en-US" baseline="0" dirty="0" smtClean="0"/>
              <a:t>Becomes a bit like rules – special rules that test against upper and lower bounds and select the region in between; each dimension is an attribute and the attributes are ANDED together</a:t>
            </a:r>
          </a:p>
          <a:p>
            <a:r>
              <a:rPr lang="en-US" baseline="0" dirty="0" smtClean="0"/>
              <a:t>No overlap = just 1 rule applies</a:t>
            </a:r>
          </a:p>
          <a:p>
            <a:r>
              <a:rPr lang="en-US" baseline="0" dirty="0" smtClean="0"/>
              <a:t>Close fitting rectangles make conservative rules (i.e. rules that cover a small area and only have a single class inside, no overlaps between classes) because you can still use NN outside the rectangles (unlike ordinary rules)</a:t>
            </a:r>
          </a:p>
          <a:p>
            <a:r>
              <a:rPr lang="en-US" baseline="0" dirty="0" smtClean="0"/>
              <a:t>Second picture shows NESTED </a:t>
            </a:r>
            <a:r>
              <a:rPr lang="en-US" baseline="0" dirty="0" err="1" smtClean="0"/>
              <a:t>recotangles</a:t>
            </a:r>
            <a:r>
              <a:rPr lang="en-US" baseline="0" dirty="0" smtClean="0"/>
              <a:t> – i.e. rules with exceptions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875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88" y="4343198"/>
            <a:ext cx="5029302" cy="41156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Distinct</a:t>
            </a:r>
            <a:r>
              <a:rPr lang="en-US" baseline="0" dirty="0" smtClean="0"/>
              <a:t> areas</a:t>
            </a:r>
          </a:p>
          <a:p>
            <a:r>
              <a:rPr lang="en-US" baseline="0" dirty="0" smtClean="0"/>
              <a:t>Overlapping</a:t>
            </a:r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988" y="4343198"/>
            <a:ext cx="5029302" cy="41156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en-US" dirty="0" smtClean="0"/>
              <a:t>Probabilistic</a:t>
            </a:r>
          </a:p>
          <a:p>
            <a:r>
              <a:rPr lang="en-US" dirty="0" err="1" smtClean="0"/>
              <a:t>Hieirarchical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Look up whether to</a:t>
            </a:r>
            <a:r>
              <a:rPr lang="en-GB" baseline="0" dirty="0" smtClean="0"/>
              <a:t> play or not</a:t>
            </a:r>
          </a:p>
          <a:p>
            <a:r>
              <a:rPr lang="en-GB" baseline="0" dirty="0" smtClean="0"/>
              <a:t>Numeric attributes – regression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81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2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8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a</a:t>
            </a:r>
            <a:r>
              <a:rPr lang="en-US" baseline="0" dirty="0" smtClean="0"/>
              <a:t> series of weights 0.0489 , 0.0153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and a bias term -55.9</a:t>
            </a:r>
          </a:p>
          <a:p>
            <a:r>
              <a:rPr lang="en-US" baseline="0" dirty="0" smtClean="0"/>
              <a:t>Note that attributes are just weighted and added up. No squaring or cubing or dividing by each other. This is what makes it LINEAR.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8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one variable CACH</a:t>
            </a:r>
            <a:r>
              <a:rPr lang="en-US" baseline="0" dirty="0" smtClean="0"/>
              <a:t>E weight 2.47</a:t>
            </a:r>
          </a:p>
          <a:p>
            <a:r>
              <a:rPr lang="en-US" baseline="0" dirty="0" smtClean="0"/>
              <a:t>And a bias term 37.05</a:t>
            </a:r>
          </a:p>
          <a:p>
            <a:r>
              <a:rPr lang="en-US" baseline="0" dirty="0" smtClean="0"/>
              <a:t>Straight line function</a:t>
            </a:r>
          </a:p>
          <a:p>
            <a:r>
              <a:rPr lang="en-US" baseline="0" dirty="0" smtClean="0"/>
              <a:t>Easy to </a:t>
            </a:r>
            <a:r>
              <a:rPr lang="en-US" baseline="0" dirty="0" err="1" smtClean="0"/>
              <a:t>visualise</a:t>
            </a:r>
            <a:r>
              <a:rPr lang="en-US" baseline="0" dirty="0" smtClean="0"/>
              <a:t> as a 2d Graph drawing a straight line through the points</a:t>
            </a:r>
          </a:p>
          <a:p>
            <a:r>
              <a:rPr lang="en-US" baseline="0" dirty="0" smtClean="0"/>
              <a:t>Input a value for CACHE, compute a value for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8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 attributes</a:t>
            </a:r>
            <a:r>
              <a:rPr lang="en-GB" baseline="0" dirty="0" smtClean="0"/>
              <a:t> + class -&gt; line</a:t>
            </a:r>
          </a:p>
          <a:p>
            <a:r>
              <a:rPr lang="en-GB" baseline="0" dirty="0" smtClean="0"/>
              <a:t>3 attributes + class -&gt; plane</a:t>
            </a:r>
          </a:p>
          <a:p>
            <a:r>
              <a:rPr lang="en-GB" baseline="0" dirty="0" smtClean="0"/>
              <a:t>More attributes - &gt; hyperplane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0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A230-83A1-4292-A9F6-2ECCD7C3FD6F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E5-A2D1-44E4-B8F4-545943DFDB2E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3ECC-A688-48DC-9F06-466D5ABEE959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85018"/>
          </a:xfrm>
        </p:spPr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6234" y="6381328"/>
            <a:ext cx="6116126" cy="340147"/>
          </a:xfrm>
        </p:spPr>
        <p:txBody>
          <a:bodyPr/>
          <a:lstStyle>
            <a:lvl1pPr>
              <a:defRPr sz="1800"/>
            </a:lvl1pPr>
          </a:lstStyle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658416" cy="340147"/>
          </a:xfrm>
        </p:spPr>
        <p:txBody>
          <a:bodyPr/>
          <a:lstStyle>
            <a:lvl1pPr>
              <a:defRPr sz="1800"/>
            </a:lvl1pPr>
          </a:lstStyle>
          <a:p>
            <a:fld id="{0D682131-CC8D-4B15-97F7-5EF668F3F1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7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DF2-C30D-4EB4-92F2-6BA5EC511C26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D74-C824-4ADD-8748-2B9B7EA25A81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7C56-EA40-4EE6-85A0-62262B57A9C7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08FD-8064-406E-AD0B-ECDA376D0905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54-47E2-4794-A2D5-E456A8163316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1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2EC0-D2B1-4990-A0BD-52E846F564A3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3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CE1-EFEF-4C88-9AB1-BF4D5780A608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7789-97E0-4A8E-ADA0-B812DBDF9A96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uv.qc.ca/Images/Vision/Drapeau/iris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F20DL Data Mining and 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Diana Bental</a:t>
            </a:r>
          </a:p>
          <a:p>
            <a:r>
              <a:rPr lang="en-GB" dirty="0" smtClean="0"/>
              <a:t>(with material from David </a:t>
            </a:r>
            <a:r>
              <a:rPr lang="en-GB" dirty="0" err="1" smtClean="0"/>
              <a:t>Corne</a:t>
            </a:r>
            <a:r>
              <a:rPr lang="en-GB" dirty="0" smtClean="0"/>
              <a:t> and slides from http://www.cs.waikato.ac.nz/ml/weka/book.html)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60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1E47971-C650-49B5-B0FA-4B3523248FE3}" type="slidenum">
              <a:rPr/>
              <a:pPr lvl="0"/>
              <a:t>10</a:t>
            </a:fld>
            <a:endParaRPr lang="en-US"/>
          </a:p>
        </p:txBody>
      </p:sp>
      <p:sp>
        <p:nvSpPr>
          <p:cNvPr id="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9702" y="148103"/>
            <a:ext cx="8944297" cy="1234080"/>
          </a:xfrm>
        </p:spPr>
        <p:txBody>
          <a:bodyPr wrap="square" lIns="90360" tIns="44280" rIns="90360" bIns="44280" anchorCtr="1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Classifying iris </a:t>
            </a:r>
            <a:r>
              <a:rPr lang="en-US" dirty="0" smtClean="0"/>
              <a:t>flowers – using rules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98600"/>
            <a:ext cx="7467479" cy="3349800"/>
            <a:chOff x="0" y="1398600"/>
            <a:chExt cx="7467479" cy="3349800"/>
          </a:xfrm>
        </p:grpSpPr>
        <p:sp>
          <p:nvSpPr>
            <p:cNvPr id="4" name="Freeform 3"/>
            <p:cNvSpPr/>
            <p:nvPr/>
          </p:nvSpPr>
          <p:spPr>
            <a:xfrm>
              <a:off x="5956199" y="441324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711680" y="441324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378240" y="441324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44440" y="441324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7120" y="441324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0" y="441324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956199" y="340848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11680" y="340848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78240" y="340848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44440" y="340848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7120" y="340848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0" y="340848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56199" y="240372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11680" y="240372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78240" y="240372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44440" y="240372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7120" y="240372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0" y="240372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956199" y="407844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711680" y="407844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78240" y="407844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44440" y="407844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7120" y="407844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0" y="407844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0" y="374328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0" y="3073679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0" y="2738519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0" y="206856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0" y="173376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0" y="139860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956199" y="374328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11680" y="374328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78240" y="374328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044440" y="374328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7120" y="374328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56199" y="3073679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11680" y="3073679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78240" y="3073679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44440" y="3073679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27120" y="3073679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56199" y="2738519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711680" y="2738519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78240" y="2738519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044440" y="2738519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7120" y="2738519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956199" y="206856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11680" y="206856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378240" y="206856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44440" y="206856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27120" y="206856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956199" y="173376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11680" y="173376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378240" y="173376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044440" y="173376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27120" y="173376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956199" y="139860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11680" y="139860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378240" y="139860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44440" y="139860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27120" y="139860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7467479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7467479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7467479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467479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7467479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467479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7467479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467479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467479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467479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627120" y="13986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0" y="13986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0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627120" y="47484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0" y="47484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0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0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0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0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0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0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0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0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0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627120" y="17337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480" y="5094360"/>
            <a:ext cx="6781680" cy="1025640"/>
            <a:chOff x="609480" y="5094360"/>
            <a:chExt cx="6781680" cy="1025640"/>
          </a:xfrm>
        </p:grpSpPr>
        <p:sp>
          <p:nvSpPr>
            <p:cNvPr id="90" name="Freeform 89"/>
            <p:cNvSpPr/>
            <p:nvPr/>
          </p:nvSpPr>
          <p:spPr>
            <a:xfrm>
              <a:off x="609480" y="5094360"/>
              <a:ext cx="6781680" cy="1025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petal length &lt; 2.45 then Iris 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sepal width &lt; 2.10 then Iris 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609480" y="509436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609480" y="612000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60948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739116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95" name="Picture 9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7575059" y="1733760"/>
            <a:ext cx="1600200" cy="200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11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11560" y="29322"/>
            <a:ext cx="7343999" cy="114516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/>
              <a:t>Separating </a:t>
            </a:r>
            <a:r>
              <a:rPr lang="en-US" sz="3200" dirty="0" err="1"/>
              <a:t>setosas</a:t>
            </a:r>
            <a:r>
              <a:rPr lang="en-US" sz="3200" dirty="0"/>
              <a:t> from </a:t>
            </a:r>
            <a:r>
              <a:rPr lang="en-US" sz="3200" dirty="0" err="1" smtClean="0"/>
              <a:t>versicolors</a:t>
            </a:r>
            <a:r>
              <a:rPr lang="en-US" sz="3200" dirty="0" smtClean="0"/>
              <a:t> – using a regression equation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620000" y="1080000"/>
            <a:ext cx="5760000" cy="45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440000" y="5697360"/>
            <a:ext cx="6120000" cy="359640"/>
            <a:chOff x="1440000" y="5697360"/>
            <a:chExt cx="6120000" cy="359640"/>
          </a:xfrm>
        </p:grpSpPr>
        <p:sp>
          <p:nvSpPr>
            <p:cNvPr id="5" name="Freeform 4"/>
            <p:cNvSpPr/>
            <p:nvPr/>
          </p:nvSpPr>
          <p:spPr>
            <a:xfrm>
              <a:off x="1440000" y="5697360"/>
              <a:ext cx="6120000" cy="35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2.0 –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0.5PETAL-LENGTH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– 0.8PETAL-WIDTH = 0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440000" y="5697360"/>
              <a:ext cx="612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440000" y="6057000"/>
              <a:ext cx="612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0000" y="5697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60000" y="5697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Decision Trees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Top down “divide and conquer” approach produces a tree</a:t>
            </a:r>
          </a:p>
          <a:p>
            <a:r>
              <a:rPr lang="en-GB" dirty="0" smtClean="0"/>
              <a:t>Each node tests a particular attribute</a:t>
            </a:r>
          </a:p>
          <a:p>
            <a:pPr lvl="1"/>
            <a:r>
              <a:rPr lang="en-GB" dirty="0" smtClean="0"/>
              <a:t>Usually compare the attribute value to a constant</a:t>
            </a:r>
          </a:p>
          <a:p>
            <a:pPr lvl="2"/>
            <a:r>
              <a:rPr lang="en-GB" dirty="0" smtClean="0"/>
              <a:t>One branch per (categorical) value</a:t>
            </a:r>
          </a:p>
          <a:p>
            <a:pPr lvl="1"/>
            <a:r>
              <a:rPr lang="en-GB" dirty="0" smtClean="0"/>
              <a:t>Or Compare two attributes</a:t>
            </a:r>
          </a:p>
          <a:p>
            <a:pPr lvl="1"/>
            <a:r>
              <a:rPr lang="en-GB" dirty="0" smtClean="0"/>
              <a:t>Or Use a function of the attribute(s)</a:t>
            </a:r>
          </a:p>
          <a:p>
            <a:r>
              <a:rPr lang="en-GB" dirty="0" smtClean="0"/>
              <a:t>To classify a new instance:</a:t>
            </a:r>
          </a:p>
          <a:p>
            <a:pPr lvl="1"/>
            <a:r>
              <a:rPr lang="en-GB" dirty="0" smtClean="0"/>
              <a:t>Travel down the tree, testing each attribute</a:t>
            </a:r>
          </a:p>
          <a:p>
            <a:pPr lvl="1"/>
            <a:r>
              <a:rPr lang="en-GB" dirty="0" smtClean="0"/>
              <a:t>Classification at a leaf</a:t>
            </a:r>
          </a:p>
          <a:p>
            <a:pPr lvl="1"/>
            <a:r>
              <a:rPr lang="en-GB" dirty="0" smtClean="0"/>
              <a:t>Classification(s) or probability distribution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Decision tree example – weather data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68760"/>
            <a:ext cx="4762500" cy="3810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2292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utlook = sunny, temperature= cool, humidity = high, windy = true, play =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41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Trees for Nominal and Numeric Attributes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Nominal (categorical) attributes</a:t>
            </a:r>
          </a:p>
          <a:p>
            <a:pPr lvl="1"/>
            <a:r>
              <a:rPr lang="en-GB" dirty="0" smtClean="0"/>
              <a:t>One child per value</a:t>
            </a:r>
          </a:p>
          <a:p>
            <a:pPr lvl="1"/>
            <a:r>
              <a:rPr lang="en-GB" dirty="0" smtClean="0"/>
              <a:t>So each attribute only gets tested once</a:t>
            </a:r>
          </a:p>
          <a:p>
            <a:r>
              <a:rPr lang="en-GB" dirty="0" smtClean="0"/>
              <a:t>Numeric attributes</a:t>
            </a:r>
          </a:p>
          <a:p>
            <a:pPr lvl="1"/>
            <a:r>
              <a:rPr lang="en-GB" dirty="0" smtClean="0"/>
              <a:t>Greater / less than / equal to a constant (3 children)</a:t>
            </a:r>
          </a:p>
          <a:p>
            <a:pPr lvl="1"/>
            <a:r>
              <a:rPr lang="en-GB" dirty="0" smtClean="0"/>
              <a:t>Test for an interval or range (within/ above / below)</a:t>
            </a:r>
          </a:p>
          <a:p>
            <a:pPr lvl="1"/>
            <a:r>
              <a:rPr lang="en-GB" dirty="0" smtClean="0"/>
              <a:t>One attribute may be tested several times, to compare with different values or ranges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Trees – what about missing values?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the absence of a value has a known meaning then need an explicit special value and test for it</a:t>
            </a:r>
          </a:p>
          <a:p>
            <a:r>
              <a:rPr lang="en-GB" dirty="0" smtClean="0"/>
              <a:t>If not then need a process</a:t>
            </a:r>
          </a:p>
          <a:p>
            <a:pPr lvl="1"/>
            <a:r>
              <a:rPr lang="en-GB" dirty="0" smtClean="0"/>
              <a:t>Follow the branch with most instances in the training set</a:t>
            </a:r>
          </a:p>
          <a:p>
            <a:pPr lvl="1"/>
            <a:r>
              <a:rPr lang="en-GB" dirty="0" smtClean="0"/>
              <a:t>Or assign a weight to all possible leaves, depending how many training instances go to each leaf</a:t>
            </a:r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4000" dirty="0" smtClean="0"/>
              <a:t>Using Trees for </a:t>
            </a:r>
            <a:r>
              <a:rPr lang="en-GB" sz="4000" dirty="0" smtClean="0">
                <a:solidFill>
                  <a:srgbClr val="0070C0"/>
                </a:solidFill>
              </a:rPr>
              <a:t>Numeric</a:t>
            </a:r>
            <a:r>
              <a:rPr lang="en-GB" sz="4000" dirty="0" smtClean="0"/>
              <a:t> </a:t>
            </a:r>
            <a:r>
              <a:rPr lang="en-GB" sz="4000" dirty="0"/>
              <a:t>P</a:t>
            </a:r>
            <a:r>
              <a:rPr lang="en-GB" sz="4000" dirty="0" smtClean="0"/>
              <a:t>rediction</a:t>
            </a:r>
            <a:endParaRPr lang="en-US" sz="40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Recall the </a:t>
            </a:r>
            <a:r>
              <a:rPr lang="en-GB" dirty="0"/>
              <a:t>linear regression equation for the CPU </a:t>
            </a:r>
            <a:r>
              <a:rPr lang="en-GB" dirty="0" smtClean="0"/>
              <a:t>data…..</a:t>
            </a:r>
          </a:p>
          <a:p>
            <a:pPr lvl="1"/>
            <a:r>
              <a:rPr lang="en-GB" dirty="0"/>
              <a:t>PRP = -56.1 +0.049 x MYCT + 0.015 x MMIN + 0.006 x MMAX + 0.630 x CACH -0.270 x CHMIN + 1.46 x CHMAX</a:t>
            </a:r>
          </a:p>
          <a:p>
            <a:pPr lvl="1"/>
            <a:r>
              <a:rPr lang="en-GB" dirty="0" smtClean="0"/>
              <a:t>But equation is not very accurate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Regression tree</a:t>
            </a:r>
            <a:r>
              <a:rPr lang="en-GB" dirty="0" smtClean="0"/>
              <a:t>: a “decision tree” where each </a:t>
            </a:r>
            <a:r>
              <a:rPr lang="en-GB" i="1" dirty="0" smtClean="0"/>
              <a:t>leaf</a:t>
            </a:r>
            <a:r>
              <a:rPr lang="en-GB" dirty="0" smtClean="0"/>
              <a:t> predicts a numeric quantity</a:t>
            </a:r>
          </a:p>
          <a:p>
            <a:pPr lvl="1"/>
            <a:r>
              <a:rPr lang="en-GB" dirty="0" smtClean="0"/>
              <a:t>The predicted value is the average value of the training instances that reach the leaf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B97BDD-9BBE-40D4-BC21-E93A10B7DAEE}" type="slidenum">
              <a:rPr/>
              <a:pPr lvl="0"/>
              <a:t>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3528" y="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Regression tree for the CPU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080000" y="1394999"/>
            <a:ext cx="7086600" cy="45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Using Trees for </a:t>
            </a:r>
            <a:r>
              <a:rPr lang="en-GB" sz="3200" dirty="0" smtClean="0">
                <a:solidFill>
                  <a:srgbClr val="0070C0"/>
                </a:solidFill>
              </a:rPr>
              <a:t>Numeric</a:t>
            </a:r>
            <a:r>
              <a:rPr lang="en-GB" sz="3200" dirty="0" smtClean="0"/>
              <a:t> </a:t>
            </a:r>
            <a:r>
              <a:rPr lang="en-GB" sz="3200" dirty="0"/>
              <a:t>P</a:t>
            </a:r>
            <a:r>
              <a:rPr lang="en-GB" sz="3200" dirty="0" smtClean="0"/>
              <a:t>rediction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Model tree</a:t>
            </a:r>
            <a:r>
              <a:rPr lang="en-GB" dirty="0" smtClean="0"/>
              <a:t>: a “decision tree” with </a:t>
            </a:r>
            <a:r>
              <a:rPr lang="en-GB" b="1" dirty="0" smtClean="0"/>
              <a:t>linear regression models</a:t>
            </a:r>
            <a:r>
              <a:rPr lang="en-GB" dirty="0" smtClean="0"/>
              <a:t> at the leaf nodes</a:t>
            </a:r>
          </a:p>
          <a:p>
            <a:pPr lvl="1"/>
            <a:r>
              <a:rPr lang="en-GB" dirty="0" smtClean="0"/>
              <a:t>Linear patches that approximate  the continuous function</a:t>
            </a:r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F2B068-E7B5-404B-94D1-0614AEBF4FA2}" type="slidenum">
              <a:rPr/>
              <a:pPr lvl="0"/>
              <a:t>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3528" y="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Model tree for the CPU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67544" y="1556792"/>
            <a:ext cx="6172200" cy="40798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23928" y="4509120"/>
            <a:ext cx="522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LM1  PRP = 8.29 + 0.004  x MMAX +2.77 x   CHMIN</a:t>
            </a:r>
          </a:p>
          <a:p>
            <a:r>
              <a:rPr lang="en-GB" dirty="0" smtClean="0"/>
              <a:t>LM3  PRP = 38.1 + 0.0012 x MMIN</a:t>
            </a:r>
          </a:p>
          <a:p>
            <a:r>
              <a:rPr lang="en-GB" dirty="0" smtClean="0"/>
              <a:t>etc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Lecture 5 Output: Knowledge Representations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We’ve talked about inputs</a:t>
            </a:r>
          </a:p>
          <a:p>
            <a:pPr lvl="1"/>
            <a:r>
              <a:rPr lang="en-GB" dirty="0" smtClean="0"/>
              <a:t>Concepts, instances, attributes</a:t>
            </a:r>
          </a:p>
          <a:p>
            <a:pPr lvl="1"/>
            <a:r>
              <a:rPr lang="en-GB" dirty="0" smtClean="0"/>
              <a:t>And some practical issues in preparing inputs</a:t>
            </a:r>
          </a:p>
          <a:p>
            <a:pPr lvl="2"/>
            <a:r>
              <a:rPr lang="en-GB" dirty="0" smtClean="0"/>
              <a:t>Normalisation</a:t>
            </a:r>
          </a:p>
          <a:p>
            <a:pPr lvl="2"/>
            <a:r>
              <a:rPr lang="en-GB" dirty="0" err="1" smtClean="0"/>
              <a:t>Discretizatiopn</a:t>
            </a:r>
            <a:r>
              <a:rPr lang="en-GB" dirty="0" smtClean="0"/>
              <a:t> (binning)</a:t>
            </a:r>
          </a:p>
          <a:p>
            <a:pPr lvl="2"/>
            <a:r>
              <a:rPr lang="en-GB" dirty="0" smtClean="0"/>
              <a:t>Missing </a:t>
            </a:r>
            <a:r>
              <a:rPr lang="en-GB" dirty="0" smtClean="0"/>
              <a:t>values</a:t>
            </a:r>
          </a:p>
          <a:p>
            <a:pPr lvl="2"/>
            <a:r>
              <a:rPr lang="en-GB" dirty="0" smtClean="0"/>
              <a:t>Data </a:t>
            </a:r>
            <a:r>
              <a:rPr lang="en-GB" dirty="0" smtClean="0"/>
              <a:t>inspection</a:t>
            </a:r>
          </a:p>
          <a:p>
            <a:r>
              <a:rPr lang="en-GB" dirty="0" smtClean="0"/>
              <a:t>Now we look at outputs</a:t>
            </a:r>
          </a:p>
          <a:p>
            <a:pPr lvl="1"/>
            <a:r>
              <a:rPr lang="en-GB" dirty="0" smtClean="0"/>
              <a:t>Knowledge representation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F20DL Diana Bental &amp; Ekaterina Komendatskaya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2BC6-F985-4AA6-B47D-9EE3CDAE5746}" type="datetime1">
              <a:rPr lang="en-GB" smtClean="0"/>
              <a:pPr/>
              <a:t>21/09/2018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1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Classification rules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Popular alternative to decision trees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Antecedent</a:t>
            </a:r>
            <a:r>
              <a:rPr lang="en-GB" dirty="0" smtClean="0"/>
              <a:t> (pre-condition): a series of tests (just like the tests at the nodes of a decision tree)</a:t>
            </a:r>
          </a:p>
          <a:p>
            <a:pPr lvl="1"/>
            <a:r>
              <a:rPr lang="en-GB" dirty="0" smtClean="0"/>
              <a:t>Tests are usually logically </a:t>
            </a:r>
            <a:r>
              <a:rPr lang="en-GB" dirty="0" err="1" smtClean="0"/>
              <a:t>ANDed</a:t>
            </a:r>
            <a:r>
              <a:rPr lang="en-GB" dirty="0" smtClean="0"/>
              <a:t> together (but may also be general logical expressions)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Consequent</a:t>
            </a:r>
            <a:r>
              <a:rPr lang="en-GB" dirty="0" smtClean="0"/>
              <a:t> (conclusion): classes, set of classes, or probability distribution assigned by rule</a:t>
            </a:r>
          </a:p>
          <a:p>
            <a:pPr lvl="1"/>
            <a:r>
              <a:rPr lang="en-GB" dirty="0" smtClean="0"/>
              <a:t>Individual rules are often logically </a:t>
            </a:r>
            <a:r>
              <a:rPr lang="en-GB" dirty="0" err="1" smtClean="0"/>
              <a:t>ORed</a:t>
            </a:r>
            <a:r>
              <a:rPr lang="en-GB" dirty="0" smtClean="0"/>
              <a:t> together</a:t>
            </a:r>
          </a:p>
          <a:p>
            <a:pPr lvl="1"/>
            <a:r>
              <a:rPr lang="en-GB" dirty="0" smtClean="0"/>
              <a:t>Conflicts arise if different conclusions apply</a:t>
            </a:r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From trees to rules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Easy: converting a tree into a set of rules</a:t>
            </a:r>
          </a:p>
          <a:p>
            <a:r>
              <a:rPr lang="en-GB" dirty="0" smtClean="0"/>
              <a:t>One rule for each leaf:</a:t>
            </a:r>
          </a:p>
          <a:p>
            <a:pPr lvl="1"/>
            <a:r>
              <a:rPr lang="en-GB" dirty="0" smtClean="0"/>
              <a:t>Antecedent contains a condition for every node on the path from the root to the leaf</a:t>
            </a:r>
          </a:p>
          <a:p>
            <a:pPr lvl="1"/>
            <a:r>
              <a:rPr lang="en-GB" dirty="0" smtClean="0"/>
              <a:t>Consequent is class assigned by the leaf</a:t>
            </a:r>
          </a:p>
          <a:p>
            <a:r>
              <a:rPr lang="en-GB" dirty="0" smtClean="0"/>
              <a:t>Produces rules that are unambiguous</a:t>
            </a:r>
          </a:p>
          <a:p>
            <a:r>
              <a:rPr lang="en-GB" dirty="0" smtClean="0"/>
              <a:t>Doesn’t matter in which order they are executed</a:t>
            </a:r>
          </a:p>
          <a:p>
            <a:r>
              <a:rPr lang="en-GB" dirty="0" smtClean="0"/>
              <a:t>But: resulting rules are unnecessarily complex</a:t>
            </a:r>
          </a:p>
          <a:p>
            <a:r>
              <a:rPr lang="en-GB" dirty="0" smtClean="0"/>
              <a:t>Pruning to remove redundant tests/rules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From rules to trees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More difficult: transforming a rule set into a tree</a:t>
            </a:r>
          </a:p>
          <a:p>
            <a:r>
              <a:rPr lang="en-GB" dirty="0" smtClean="0"/>
              <a:t>Tree cannot easily express disjunction between rules</a:t>
            </a:r>
          </a:p>
          <a:p>
            <a:pPr lvl="1"/>
            <a:r>
              <a:rPr lang="en-GB" dirty="0" smtClean="0"/>
              <a:t>Example: rules which test different attributes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Symmetry needs to be broken</a:t>
            </a:r>
          </a:p>
          <a:p>
            <a:r>
              <a:rPr lang="en-GB" dirty="0" smtClean="0"/>
              <a:t>Corresponding tree contains identical </a:t>
            </a:r>
            <a:r>
              <a:rPr lang="en-GB" dirty="0" err="1" smtClean="0"/>
              <a:t>subtrees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(“replicated </a:t>
            </a:r>
            <a:r>
              <a:rPr lang="en-GB" dirty="0" err="1" smtClean="0"/>
              <a:t>subtree</a:t>
            </a:r>
            <a:r>
              <a:rPr lang="en-GB" dirty="0" smtClean="0"/>
              <a:t> problem”)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23728" y="3717032"/>
            <a:ext cx="2971800" cy="695159"/>
            <a:chOff x="3060000" y="3240000"/>
            <a:chExt cx="2971800" cy="695159"/>
          </a:xfrm>
        </p:grpSpPr>
        <p:sp>
          <p:nvSpPr>
            <p:cNvPr id="7" name="Freeform 6"/>
            <p:cNvSpPr/>
            <p:nvPr/>
          </p:nvSpPr>
          <p:spPr>
            <a:xfrm>
              <a:off x="3060000" y="3240000"/>
              <a:ext cx="2971800" cy="6951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 and b then x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c and d then x</a:t>
              </a: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3060000" y="3240000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3060000" y="3935159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0600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60318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 </a:t>
            </a:r>
            <a:r>
              <a:rPr lang="en-US" dirty="0" smtClean="0"/>
              <a:t>complex tree </a:t>
            </a:r>
            <a:r>
              <a:rPr lang="en-US" dirty="0"/>
              <a:t>for a simple disjunction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39762"/>
          </a:xfrm>
        </p:spPr>
        <p:txBody>
          <a:bodyPr/>
          <a:lstStyle/>
          <a:p>
            <a:r>
              <a:rPr lang="en-GB" dirty="0" smtClean="0"/>
              <a:t>Rules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55369" y="1196752"/>
            <a:ext cx="4041775" cy="639762"/>
          </a:xfrm>
        </p:spPr>
        <p:txBody>
          <a:bodyPr/>
          <a:lstStyle/>
          <a:p>
            <a:r>
              <a:rPr lang="en-GB" dirty="0" smtClean="0"/>
              <a:t>Tree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4B1033-3728-49BC-BA8F-42EAAFD9F083}" type="slidenum">
              <a:rPr/>
              <a:pPr lvl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932040" y="1893912"/>
            <a:ext cx="3429000" cy="434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323528" y="1412776"/>
            <a:ext cx="3403848" cy="1487247"/>
            <a:chOff x="3060000" y="3240000"/>
            <a:chExt cx="3403848" cy="1487247"/>
          </a:xfrm>
        </p:grpSpPr>
        <p:sp>
          <p:nvSpPr>
            <p:cNvPr id="7" name="Freeform 6"/>
            <p:cNvSpPr/>
            <p:nvPr/>
          </p:nvSpPr>
          <p:spPr>
            <a:xfrm>
              <a:off x="3492048" y="4032088"/>
              <a:ext cx="2971800" cy="6951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 and b then x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c and d then x</a:t>
              </a: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3060000" y="3240000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3060000" y="3935159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30600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60318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0CA7A5-1F2C-4B18-A746-8E5231BAD15E}" type="slidenum">
              <a:rPr/>
              <a:pPr lvl="0"/>
              <a:t>24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157480" y="1980000"/>
            <a:ext cx="3962520" cy="30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00100" y="260648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The </a:t>
            </a:r>
            <a:r>
              <a:rPr lang="en-US" i="1" dirty="0" smtClean="0"/>
              <a:t>exclusive-or</a:t>
            </a:r>
            <a:r>
              <a:rPr lang="en-US" dirty="0" smtClean="0"/>
              <a:t> </a:t>
            </a:r>
            <a:r>
              <a:rPr lang="en-US" dirty="0"/>
              <a:t>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39400" y="2340000"/>
            <a:ext cx="1560600" cy="1733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256800" y="2160000"/>
            <a:ext cx="2743200" cy="2590560"/>
            <a:chOff x="6256800" y="2160000"/>
            <a:chExt cx="2743200" cy="2590560"/>
          </a:xfrm>
        </p:grpSpPr>
        <p:sp>
          <p:nvSpPr>
            <p:cNvPr id="6" name="Freeform 5"/>
            <p:cNvSpPr/>
            <p:nvPr/>
          </p:nvSpPr>
          <p:spPr>
            <a:xfrm>
              <a:off x="6256800" y="2160000"/>
              <a:ext cx="2743199" cy="2590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0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0 and y = 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b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b</a:t>
              </a: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6256800" y="2160000"/>
              <a:ext cx="27432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256800" y="4750560"/>
              <a:ext cx="27432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256800" y="2160000"/>
              <a:ext cx="0" cy="2590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9000000" y="2160000"/>
              <a:ext cx="0" cy="2590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F57F5A-B24C-4C26-8996-78F5E6B177E7}" type="slidenum">
              <a:rPr/>
              <a:pPr lvl="0"/>
              <a:t>25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00100" y="37446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 smtClean="0"/>
              <a:t>Another </a:t>
            </a:r>
            <a:r>
              <a:rPr lang="en-US" sz="3600" dirty="0"/>
              <a:t>tree with a replicated subtree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146479" y="1587600"/>
            <a:ext cx="2843280" cy="411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990719" y="2743199"/>
            <a:ext cx="2819161" cy="1600201"/>
            <a:chOff x="990719" y="2743199"/>
            <a:chExt cx="2819161" cy="1600201"/>
          </a:xfrm>
        </p:grpSpPr>
        <p:sp>
          <p:nvSpPr>
            <p:cNvPr id="5" name="Freeform 4"/>
            <p:cNvSpPr/>
            <p:nvPr/>
          </p:nvSpPr>
          <p:spPr>
            <a:xfrm>
              <a:off x="990719" y="2743199"/>
              <a:ext cx="2819160" cy="1600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z = 1 and w = 1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 class = b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990719" y="2743199"/>
              <a:ext cx="28191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90719" y="4343400"/>
              <a:ext cx="28191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990719" y="2743199"/>
              <a:ext cx="0" cy="16002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3809880" y="2743199"/>
              <a:ext cx="0" cy="16002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“Nuggets” of knowledge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Are rules </a:t>
            </a:r>
            <a:r>
              <a:rPr lang="en-GB" dirty="0" smtClean="0">
                <a:solidFill>
                  <a:srgbClr val="0070C0"/>
                </a:solidFill>
              </a:rPr>
              <a:t>independent</a:t>
            </a:r>
            <a:r>
              <a:rPr lang="en-GB" dirty="0" smtClean="0"/>
              <a:t> pieces of knowledge? </a:t>
            </a:r>
          </a:p>
          <a:p>
            <a:pPr lvl="1"/>
            <a:r>
              <a:rPr lang="en-GB" dirty="0" smtClean="0"/>
              <a:t>It </a:t>
            </a:r>
            <a:r>
              <a:rPr lang="en-GB" i="1" dirty="0" smtClean="0"/>
              <a:t>seems</a:t>
            </a:r>
            <a:r>
              <a:rPr lang="en-GB" dirty="0" smtClean="0"/>
              <a:t> easy to add a rule to an existing rule base.</a:t>
            </a:r>
          </a:p>
          <a:p>
            <a:r>
              <a:rPr lang="en-GB" dirty="0" smtClean="0"/>
              <a:t>Problem: ignores how rules are executed</a:t>
            </a:r>
          </a:p>
          <a:p>
            <a:r>
              <a:rPr lang="en-GB" dirty="0" smtClean="0"/>
              <a:t>Two ways of executing a rule set:</a:t>
            </a:r>
          </a:p>
          <a:p>
            <a:pPr lvl="1"/>
            <a:r>
              <a:rPr lang="en-GB" dirty="0" smtClean="0"/>
              <a:t>Ordered set of rules (“decision list”)</a:t>
            </a:r>
          </a:p>
          <a:p>
            <a:pPr lvl="2"/>
            <a:r>
              <a:rPr lang="en-GB" dirty="0" smtClean="0"/>
              <a:t>Order is important for interpretation</a:t>
            </a:r>
          </a:p>
          <a:p>
            <a:pPr lvl="1"/>
            <a:r>
              <a:rPr lang="en-GB" dirty="0" smtClean="0"/>
              <a:t>Unordered set of rules</a:t>
            </a:r>
          </a:p>
          <a:p>
            <a:pPr lvl="2"/>
            <a:r>
              <a:rPr lang="en-GB" dirty="0" smtClean="0"/>
              <a:t>Rules may overlap and lead to different conclusions for the same instance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Interpreting rules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if two or more rules conflict?</a:t>
            </a:r>
          </a:p>
          <a:p>
            <a:pPr lvl="1"/>
            <a:r>
              <a:rPr lang="en-GB" dirty="0" smtClean="0"/>
              <a:t>Give no conclusion at all?</a:t>
            </a:r>
          </a:p>
          <a:p>
            <a:pPr lvl="1"/>
            <a:r>
              <a:rPr lang="en-GB" dirty="0" smtClean="0"/>
              <a:t>Go with rule that is most popular on training data?</a:t>
            </a:r>
          </a:p>
          <a:p>
            <a:pPr lvl="1"/>
            <a:r>
              <a:rPr lang="en-GB" dirty="0" smtClean="0"/>
              <a:t>….</a:t>
            </a:r>
          </a:p>
          <a:p>
            <a:r>
              <a:rPr lang="en-GB" dirty="0" smtClean="0"/>
              <a:t>What if no rule applies to a test instance?</a:t>
            </a:r>
          </a:p>
          <a:p>
            <a:pPr lvl="1"/>
            <a:r>
              <a:rPr lang="en-GB" dirty="0" smtClean="0"/>
              <a:t>Give no conclusion at all?</a:t>
            </a:r>
          </a:p>
          <a:p>
            <a:pPr lvl="1"/>
            <a:r>
              <a:rPr lang="en-GB" dirty="0" smtClean="0"/>
              <a:t>Go with class that is most frequent in training data?</a:t>
            </a:r>
          </a:p>
          <a:p>
            <a:pPr lvl="1"/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Special Case for Rules: Boolean Classification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Two classes “yes” and “no”</a:t>
            </a:r>
          </a:p>
          <a:p>
            <a:r>
              <a:rPr lang="en-GB" dirty="0" smtClean="0"/>
              <a:t>Assumption: if instance does not belong to class “yes”, it belongs to class “no”</a:t>
            </a:r>
          </a:p>
          <a:p>
            <a:r>
              <a:rPr lang="en-GB" dirty="0" smtClean="0"/>
              <a:t>Trick: only learn rules for class “yes” and use a default rule for “no”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Order of rules is not important. No conflicts!</a:t>
            </a:r>
          </a:p>
          <a:p>
            <a:r>
              <a:rPr lang="en-GB" dirty="0" smtClean="0"/>
              <a:t>Rule can be written in disjunctive normal form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71600" y="3717032"/>
            <a:ext cx="4724280" cy="1025280"/>
            <a:chOff x="2475720" y="3600000"/>
            <a:chExt cx="4724280" cy="1025280"/>
          </a:xfrm>
        </p:grpSpPr>
        <p:sp>
          <p:nvSpPr>
            <p:cNvPr id="7" name="Freeform 6"/>
            <p:cNvSpPr/>
            <p:nvPr/>
          </p:nvSpPr>
          <p:spPr>
            <a:xfrm>
              <a:off x="2475720" y="3600000"/>
              <a:ext cx="4724280" cy="102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 then class = 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z = 1 and w = 1 then class = 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 class = b</a:t>
              </a: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475720" y="3600000"/>
              <a:ext cx="4724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2475720" y="4625280"/>
              <a:ext cx="4724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475720" y="3600000"/>
              <a:ext cx="0" cy="102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200000" y="3600000"/>
              <a:ext cx="0" cy="102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Association Rules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Association rules…</a:t>
            </a:r>
          </a:p>
          <a:p>
            <a:pPr lvl="1"/>
            <a:r>
              <a:rPr lang="en-GB" dirty="0" smtClean="0"/>
              <a:t>can predict any attribute</a:t>
            </a:r>
          </a:p>
          <a:p>
            <a:pPr lvl="1"/>
            <a:r>
              <a:rPr lang="en-GB" dirty="0" smtClean="0"/>
              <a:t> can predict combinations of attributes</a:t>
            </a:r>
          </a:p>
          <a:p>
            <a:pPr lvl="1"/>
            <a:r>
              <a:rPr lang="en-GB" dirty="0" smtClean="0"/>
              <a:t> are not intended to be used together as a set</a:t>
            </a:r>
          </a:p>
          <a:p>
            <a:r>
              <a:rPr lang="en-GB" dirty="0" smtClean="0"/>
              <a:t>Problem: immense number of possible associations</a:t>
            </a:r>
          </a:p>
          <a:p>
            <a:pPr lvl="1"/>
            <a:r>
              <a:rPr lang="en-GB" dirty="0" smtClean="0"/>
              <a:t>Which ones?</a:t>
            </a:r>
          </a:p>
          <a:p>
            <a:pPr lvl="1"/>
            <a:r>
              <a:rPr lang="en-GB" dirty="0" smtClean="0"/>
              <a:t>Show only the </a:t>
            </a:r>
            <a:r>
              <a:rPr lang="en-GB" dirty="0" smtClean="0">
                <a:solidFill>
                  <a:schemeClr val="accent1"/>
                </a:solidFill>
              </a:rPr>
              <a:t>most predictive </a:t>
            </a:r>
            <a:r>
              <a:rPr lang="en-GB" dirty="0" smtClean="0"/>
              <a:t>associations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high support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chemeClr val="accent1"/>
                </a:solidFill>
              </a:rPr>
              <a:t>high confidence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 Knowledge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met some knowledge representations, e.g.</a:t>
            </a:r>
          </a:p>
          <a:p>
            <a:r>
              <a:rPr lang="en-GB" dirty="0" smtClean="0"/>
              <a:t>Lecture </a:t>
            </a:r>
            <a:r>
              <a:rPr lang="en-GB" dirty="0" smtClean="0"/>
              <a:t>2 </a:t>
            </a:r>
            <a:r>
              <a:rPr lang="en-GB" dirty="0" smtClean="0"/>
              <a:t>(and Lab 1)</a:t>
            </a:r>
          </a:p>
          <a:p>
            <a:pPr lvl="1"/>
            <a:r>
              <a:rPr lang="en-GB" dirty="0" smtClean="0"/>
              <a:t>Structural – we can look at the model</a:t>
            </a:r>
          </a:p>
          <a:p>
            <a:pPr lvl="1"/>
            <a:r>
              <a:rPr lang="en-GB" dirty="0" smtClean="0"/>
              <a:t>Tables, rules, decision trees</a:t>
            </a:r>
          </a:p>
          <a:p>
            <a:r>
              <a:rPr lang="en-GB" dirty="0" smtClean="0"/>
              <a:t>Lecture 4</a:t>
            </a:r>
          </a:p>
          <a:p>
            <a:pPr lvl="1"/>
            <a:r>
              <a:rPr lang="en-GB" dirty="0" smtClean="0"/>
              <a:t>Instance-based – the examples are the model</a:t>
            </a:r>
          </a:p>
          <a:p>
            <a:pPr lvl="1"/>
            <a:r>
              <a:rPr lang="en-GB" dirty="0" smtClean="0"/>
              <a:t>1-nearest-neighbour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298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Association rules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417638"/>
            <a:ext cx="274664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Example – weather </a:t>
            </a:r>
            <a:r>
              <a:rPr lang="en-GB" sz="2000" dirty="0" smtClean="0"/>
              <a:t>data</a:t>
            </a:r>
          </a:p>
          <a:p>
            <a:endParaRPr lang="en-GB" sz="2000" dirty="0"/>
          </a:p>
          <a:p>
            <a:r>
              <a:rPr lang="en-GB" sz="2000" dirty="0" smtClean="0"/>
              <a:t>4 </a:t>
            </a:r>
            <a:r>
              <a:rPr lang="en-GB" sz="2000" b="1" dirty="0" smtClean="0"/>
              <a:t>Cool</a:t>
            </a:r>
            <a:r>
              <a:rPr lang="en-GB" sz="2000" dirty="0" smtClean="0"/>
              <a:t> </a:t>
            </a:r>
            <a:r>
              <a:rPr lang="en-GB" sz="2000" dirty="0"/>
              <a:t>days with  </a:t>
            </a:r>
            <a:r>
              <a:rPr lang="en-GB" sz="2000" b="1" dirty="0"/>
              <a:t>normal</a:t>
            </a:r>
            <a:r>
              <a:rPr lang="en-GB" sz="2000" dirty="0"/>
              <a:t> humidity; no </a:t>
            </a:r>
            <a:r>
              <a:rPr lang="en-GB" sz="2000" b="1" dirty="0"/>
              <a:t>cool</a:t>
            </a:r>
            <a:r>
              <a:rPr lang="en-GB" sz="2000" dirty="0"/>
              <a:t> days with any other </a:t>
            </a:r>
            <a:r>
              <a:rPr lang="en-GB" sz="2000" dirty="0" smtClean="0"/>
              <a:t>humidity</a:t>
            </a:r>
          </a:p>
          <a:p>
            <a:endParaRPr lang="en-GB" sz="2000" dirty="0"/>
          </a:p>
          <a:p>
            <a:r>
              <a:rPr lang="en-GB" sz="2000" dirty="0" smtClean="0"/>
              <a:t>Association rule:</a:t>
            </a:r>
            <a:endParaRPr lang="en-GB" sz="2000" dirty="0"/>
          </a:p>
          <a:p>
            <a:endParaRPr lang="en-GB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074591"/>
              </p:ext>
            </p:extLst>
          </p:nvPr>
        </p:nvGraphicFramePr>
        <p:xfrm>
          <a:off x="701343" y="1417638"/>
          <a:ext cx="4965694" cy="4525967"/>
        </p:xfrm>
        <a:graphic>
          <a:graphicData uri="http://schemas.openxmlformats.org/drawingml/2006/table">
            <a:tbl>
              <a:tblPr firstRow="1" firstCol="1" bandRow="1"/>
              <a:tblGrid>
                <a:gridCol w="1003493">
                  <a:extLst>
                    <a:ext uri="{9D8B030D-6E8A-4147-A177-3AD203B41FA5}">
                      <a16:colId xmlns:a16="http://schemas.microsoft.com/office/drawing/2014/main" val="518998490"/>
                    </a:ext>
                  </a:extLst>
                </a:gridCol>
                <a:gridCol w="1088311">
                  <a:extLst>
                    <a:ext uri="{9D8B030D-6E8A-4147-A177-3AD203B41FA5}">
                      <a16:colId xmlns:a16="http://schemas.microsoft.com/office/drawing/2014/main" val="1031975812"/>
                    </a:ext>
                  </a:extLst>
                </a:gridCol>
                <a:gridCol w="1023871">
                  <a:extLst>
                    <a:ext uri="{9D8B030D-6E8A-4147-A177-3AD203B41FA5}">
                      <a16:colId xmlns:a16="http://schemas.microsoft.com/office/drawing/2014/main" val="1924552504"/>
                    </a:ext>
                  </a:extLst>
                </a:gridCol>
                <a:gridCol w="978709">
                  <a:extLst>
                    <a:ext uri="{9D8B030D-6E8A-4147-A177-3AD203B41FA5}">
                      <a16:colId xmlns:a16="http://schemas.microsoft.com/office/drawing/2014/main" val="4064959366"/>
                    </a:ext>
                  </a:extLst>
                </a:gridCol>
                <a:gridCol w="871310">
                  <a:extLst>
                    <a:ext uri="{9D8B030D-6E8A-4147-A177-3AD203B41FA5}">
                      <a16:colId xmlns:a16="http://schemas.microsoft.com/office/drawing/2014/main" val="549974590"/>
                    </a:ext>
                  </a:extLst>
                </a:gridCol>
              </a:tblGrid>
              <a:tr h="565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Outlook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Humidity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14155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13939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918243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01269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630329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GB" sz="10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10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42170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754245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3930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850110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386329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16601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98944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499287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24686"/>
                  </a:ext>
                </a:extLst>
              </a:tr>
              <a:tr h="28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3" marR="59483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59598"/>
                  </a:ext>
                </a:extLst>
              </a:tr>
            </a:tbl>
          </a:graphicData>
        </a:graphic>
      </p:graphicFrame>
      <p:sp>
        <p:nvSpPr>
          <p:cNvPr id="22" name="Freeform 21"/>
          <p:cNvSpPr/>
          <p:nvPr/>
        </p:nvSpPr>
        <p:spPr>
          <a:xfrm>
            <a:off x="5700754" y="4330792"/>
            <a:ext cx="3225443" cy="7536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If temperature = cool </a:t>
            </a:r>
            <a:endParaRPr lang="en-US" sz="1800" b="1" i="0" u="none" strike="noStrike" baseline="0" dirty="0" smtClean="0">
              <a:ln>
                <a:noFill/>
              </a:ln>
              <a:solidFill>
                <a:srgbClr val="008000"/>
              </a:solidFill>
              <a:latin typeface="Courier New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 smtClean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humidity = normal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 i="0" u="none" strike="noStrike" baseline="0" dirty="0">
              <a:ln>
                <a:noFill/>
              </a:ln>
              <a:solidFill>
                <a:srgbClr val="008000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546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Support and Confidence of Rules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Support</a:t>
            </a:r>
            <a:r>
              <a:rPr lang="en-GB" dirty="0" smtClean="0"/>
              <a:t>: number of instances predicted correctly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Confidence</a:t>
            </a:r>
            <a:r>
              <a:rPr lang="en-GB" dirty="0" smtClean="0"/>
              <a:t>: number of correct predictions, as </a:t>
            </a:r>
            <a:r>
              <a:rPr lang="en-GB" dirty="0" smtClean="0"/>
              <a:t>a </a:t>
            </a:r>
            <a:r>
              <a:rPr lang="en-GB" dirty="0" smtClean="0"/>
              <a:t>proportion </a:t>
            </a:r>
            <a:r>
              <a:rPr lang="en-GB" dirty="0" smtClean="0"/>
              <a:t>of all instances that rule applies to</a:t>
            </a:r>
          </a:p>
          <a:p>
            <a:r>
              <a:rPr lang="en-GB" dirty="0" smtClean="0"/>
              <a:t>Example: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Support </a:t>
            </a:r>
            <a:r>
              <a:rPr lang="en-GB" dirty="0" smtClean="0"/>
              <a:t>= </a:t>
            </a:r>
            <a:r>
              <a:rPr lang="en-GB" dirty="0" smtClean="0"/>
              <a:t>4</a:t>
            </a:r>
          </a:p>
          <a:p>
            <a:pPr lvl="1"/>
            <a:r>
              <a:rPr lang="en-GB" dirty="0" smtClean="0"/>
              <a:t>4 Cool days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onfidence </a:t>
            </a:r>
            <a:r>
              <a:rPr lang="en-GB" dirty="0" smtClean="0"/>
              <a:t>= </a:t>
            </a:r>
            <a:r>
              <a:rPr lang="en-GB" dirty="0" smtClean="0"/>
              <a:t>100%</a:t>
            </a:r>
          </a:p>
          <a:p>
            <a:pPr lvl="1"/>
            <a:r>
              <a:rPr lang="en-GB" dirty="0" smtClean="0"/>
              <a:t>All Cool days have normal humidity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87624" y="1916832"/>
            <a:ext cx="7164096" cy="1542901"/>
            <a:chOff x="-144096" y="3060000"/>
            <a:chExt cx="7164096" cy="1542901"/>
          </a:xfrm>
        </p:grpSpPr>
        <p:sp>
          <p:nvSpPr>
            <p:cNvPr id="7" name="Freeform 6"/>
            <p:cNvSpPr/>
            <p:nvPr/>
          </p:nvSpPr>
          <p:spPr>
            <a:xfrm>
              <a:off x="-144096" y="4242901"/>
              <a:ext cx="630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20000" y="306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20000" y="342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7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0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Support and Confidence of Rules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044" y="116601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Normally: pre-specify minimum support and confidence</a:t>
            </a:r>
          </a:p>
          <a:p>
            <a:pPr lvl="1"/>
            <a:r>
              <a:rPr lang="en-GB" dirty="0" smtClean="0"/>
              <a:t>E.g. Support </a:t>
            </a:r>
            <a:r>
              <a:rPr lang="en-GB" dirty="0"/>
              <a:t>&gt;= 2 and confidence &gt;= 95%</a:t>
            </a:r>
          </a:p>
          <a:p>
            <a:endParaRPr lang="en-GB" dirty="0" smtClean="0"/>
          </a:p>
          <a:p>
            <a:r>
              <a:rPr lang="en-GB" dirty="0" smtClean="0"/>
              <a:t>Is this an acceptable rule?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Support </a:t>
            </a:r>
            <a:r>
              <a:rPr lang="en-GB" dirty="0" smtClean="0"/>
              <a:t>= </a:t>
            </a:r>
            <a:endParaRPr lang="en-GB" dirty="0" smtClean="0"/>
          </a:p>
          <a:p>
            <a:pPr lvl="1"/>
            <a:r>
              <a:rPr lang="en-GB" dirty="0" smtClean="0"/>
              <a:t>C</a:t>
            </a:r>
            <a:r>
              <a:rPr lang="en-GB" dirty="0" smtClean="0"/>
              <a:t>onfidence </a:t>
            </a:r>
            <a:r>
              <a:rPr lang="en-GB" dirty="0" smtClean="0"/>
              <a:t>=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58 rules with support &gt;= 2 and confidence &gt;= 95% for weather data</a:t>
            </a:r>
            <a:r>
              <a:rPr lang="en-GB" dirty="0" smtClean="0"/>
              <a:t>!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87624" y="1916832"/>
            <a:ext cx="7164096" cy="1208380"/>
            <a:chOff x="-144096" y="3060000"/>
            <a:chExt cx="7164096" cy="1208380"/>
          </a:xfrm>
        </p:grpSpPr>
        <p:sp>
          <p:nvSpPr>
            <p:cNvPr id="7" name="Freeform 6"/>
            <p:cNvSpPr/>
            <p:nvPr/>
          </p:nvSpPr>
          <p:spPr>
            <a:xfrm>
              <a:off x="-144096" y="3908380"/>
              <a:ext cx="630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hot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humidity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high</a:t>
              </a:r>
              <a:endPara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20000" y="306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20000" y="342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7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0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9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GB" dirty="0" smtClean="0"/>
              <a:t>Meaning of Association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8229600" cy="4525963"/>
          </a:xfrm>
        </p:spPr>
        <p:txBody>
          <a:bodyPr/>
          <a:lstStyle/>
          <a:p>
            <a:r>
              <a:rPr lang="en-GB" dirty="0" smtClean="0"/>
              <a:t>Be careful – the logical </a:t>
            </a:r>
            <a:r>
              <a:rPr lang="en-GB" dirty="0" smtClean="0"/>
              <a:t>meaning of association rules is </a:t>
            </a:r>
            <a:r>
              <a:rPr lang="en-GB" dirty="0" smtClean="0"/>
              <a:t>complex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Does </a:t>
            </a:r>
            <a:r>
              <a:rPr lang="en-GB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mean: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00B050"/>
                </a:solidFill>
              </a:rPr>
              <a:t>Does</a:t>
            </a:r>
            <a:r>
              <a:rPr lang="en-GB" dirty="0" smtClean="0"/>
              <a:t> mean: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33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611560" y="2132856"/>
            <a:ext cx="7884016" cy="792008"/>
            <a:chOff x="701280" y="1852192"/>
            <a:chExt cx="7884016" cy="792008"/>
          </a:xfrm>
        </p:grpSpPr>
        <p:sp>
          <p:nvSpPr>
            <p:cNvPr id="8" name="Freeform 7"/>
            <p:cNvSpPr/>
            <p:nvPr/>
          </p:nvSpPr>
          <p:spPr>
            <a:xfrm>
              <a:off x="845296" y="1852192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outlook = sunny 					         and humidity = high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FFFFFF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01280" y="192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701280" y="264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701280" y="192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8441279" y="192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3501008"/>
            <a:ext cx="7740000" cy="720000"/>
            <a:chOff x="701280" y="3544200"/>
            <a:chExt cx="7740000" cy="720000"/>
          </a:xfrm>
        </p:grpSpPr>
        <p:sp>
          <p:nvSpPr>
            <p:cNvPr id="14" name="Freeform 13"/>
            <p:cNvSpPr/>
            <p:nvPr/>
          </p:nvSpPr>
          <p:spPr>
            <a:xfrm>
              <a:off x="701280" y="3544200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outlook = sunny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humidity = high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FFFFFF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01280" y="354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01280" y="426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701280" y="354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441279" y="354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0000" y="5116094"/>
            <a:ext cx="7748384" cy="1003906"/>
            <a:chOff x="720000" y="5116094"/>
            <a:chExt cx="7748384" cy="1003906"/>
          </a:xfrm>
        </p:grpSpPr>
        <p:sp>
          <p:nvSpPr>
            <p:cNvPr id="20" name="Freeform 19"/>
            <p:cNvSpPr/>
            <p:nvPr/>
          </p:nvSpPr>
          <p:spPr>
            <a:xfrm>
              <a:off x="728384" y="5116094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humidity = high and windy = false and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    then outlook = sunny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FFFFFF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20000" y="5400000"/>
              <a:ext cx="77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20000" y="6120000"/>
              <a:ext cx="77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72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46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D377D7D-9DAA-447B-945F-389D936FA7CC}" type="slidenum">
              <a:rPr/>
              <a:pPr lvl="0"/>
              <a:t>34</a:t>
            </a:fld>
            <a:endParaRPr lang="en-US"/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5480" y="-1800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Rules with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236240"/>
            <a:ext cx="8534520" cy="4078766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dirty="0">
                <a:solidFill>
                  <a:schemeClr val="tx1"/>
                </a:solidFill>
              </a:rPr>
              <a:t>Idea: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allow</a:t>
            </a:r>
            <a:r>
              <a:rPr lang="en-US" dirty="0">
                <a:solidFill>
                  <a:schemeClr val="tx1"/>
                </a:solidFill>
              </a:rPr>
              <a:t> rules to have </a:t>
            </a:r>
            <a:r>
              <a:rPr lang="en-US" i="1" dirty="0">
                <a:solidFill>
                  <a:schemeClr val="tx1"/>
                </a:solidFill>
              </a:rPr>
              <a:t>exceptions</a:t>
            </a:r>
          </a:p>
          <a:p>
            <a:pPr marL="0" lvl="0" indent="0">
              <a:spcBef>
                <a:spcPts val="697"/>
              </a:spcBef>
            </a:pPr>
            <a:r>
              <a:rPr lang="en-US" dirty="0">
                <a:solidFill>
                  <a:schemeClr val="tx1"/>
                </a:solidFill>
              </a:rPr>
              <a:t>Example: rule for iris data</a:t>
            </a:r>
          </a:p>
          <a:p>
            <a:pPr lvl="0">
              <a:spcBef>
                <a:spcPts val="697"/>
              </a:spcBef>
              <a:buNone/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r>
              <a:rPr lang="en-US" dirty="0">
                <a:solidFill>
                  <a:schemeClr val="tx1"/>
                </a:solidFill>
              </a:rPr>
              <a:t>New instance:</a:t>
            </a:r>
          </a:p>
          <a:p>
            <a:pPr lvl="0">
              <a:spcBef>
                <a:spcPts val="697"/>
              </a:spcBef>
              <a:buNone/>
            </a:pPr>
            <a:endParaRPr lang="en-US" dirty="0"/>
          </a:p>
          <a:p>
            <a:pPr lvl="0">
              <a:spcBef>
                <a:spcPts val="697"/>
              </a:spcBef>
              <a:buNone/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r>
              <a:rPr lang="en-US" dirty="0">
                <a:solidFill>
                  <a:schemeClr val="tx1"/>
                </a:solidFill>
              </a:rPr>
              <a:t>Modified rule: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0000" y="3636359"/>
            <a:ext cx="5115600" cy="863641"/>
            <a:chOff x="1800000" y="3636359"/>
            <a:chExt cx="5115600" cy="863641"/>
          </a:xfrm>
        </p:grpSpPr>
        <p:sp>
          <p:nvSpPr>
            <p:cNvPr id="5" name="Freeform 4"/>
            <p:cNvSpPr/>
            <p:nvPr/>
          </p:nvSpPr>
          <p:spPr>
            <a:xfrm>
              <a:off x="4423320" y="4195440"/>
              <a:ext cx="88343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423320" y="3636359"/>
              <a:ext cx="88343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Petal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width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47800" y="4195440"/>
              <a:ext cx="8755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2.6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547800" y="3636359"/>
              <a:ext cx="87551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Petal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length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06759" y="4195440"/>
              <a:ext cx="16088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Iris-setosa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675160" y="4195440"/>
              <a:ext cx="8726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00000" y="4195440"/>
              <a:ext cx="87515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06759" y="3636359"/>
              <a:ext cx="1608840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675160" y="3636359"/>
              <a:ext cx="872640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Sepal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width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0000" y="3636359"/>
              <a:ext cx="87515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Sepal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accent1"/>
                  </a:solidFill>
                  <a:latin typeface="Arial" pitchFamily="34"/>
                  <a:ea typeface="Gothic" pitchFamily="2"/>
                  <a:cs typeface="Lucidasans" pitchFamily="2"/>
                </a:rPr>
                <a:t>length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1800000" y="4500000"/>
              <a:ext cx="51156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accent1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1800000" y="3636359"/>
              <a:ext cx="0" cy="86364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accent1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6915600" y="3636359"/>
              <a:ext cx="0" cy="86364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accent1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1800000" y="4195440"/>
              <a:ext cx="51156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accent1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1800000" y="3636359"/>
              <a:ext cx="51156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accent1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000" y="2520000"/>
            <a:ext cx="8640000" cy="360000"/>
            <a:chOff x="360000" y="2520000"/>
            <a:chExt cx="8640000" cy="360000"/>
          </a:xfrm>
        </p:grpSpPr>
        <p:sp>
          <p:nvSpPr>
            <p:cNvPr id="21" name="Freeform 20"/>
            <p:cNvSpPr/>
            <p:nvPr/>
          </p:nvSpPr>
          <p:spPr>
            <a:xfrm>
              <a:off x="360000" y="2520000"/>
              <a:ext cx="86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versicolor</a:t>
              </a:r>
              <a:endParaRPr lang="en-US" sz="1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" pitchFamily="49"/>
                <a:ea typeface="Courier" pitchFamily="49"/>
                <a:cs typeface="Courier" pitchFamily="49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360000" y="252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360000" y="288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60000" y="252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9000000" y="252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0000" y="5400000"/>
            <a:ext cx="8640000" cy="720000"/>
            <a:chOff x="360000" y="5400000"/>
            <a:chExt cx="8640000" cy="720000"/>
          </a:xfrm>
        </p:grpSpPr>
        <p:sp>
          <p:nvSpPr>
            <p:cNvPr id="27" name="Freeform 26"/>
            <p:cNvSpPr/>
            <p:nvPr/>
          </p:nvSpPr>
          <p:spPr>
            <a:xfrm>
              <a:off x="360000" y="5400000"/>
              <a:ext cx="86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EXCEPT if petal-width &lt; 1.0 then Iris-</a:t>
              </a:r>
              <a:r>
                <a:rPr lang="en-US" sz="16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setosa</a:t>
              </a:r>
              <a:endParaRPr lang="en-US" sz="1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" pitchFamily="49"/>
                <a:ea typeface="Courier" pitchFamily="49"/>
                <a:cs typeface="Courier" pitchFamily="49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360000" y="540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360000" y="612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36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900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Rules with exceptions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Can create rules with nested exceptions (exceptions to exceptions)</a:t>
            </a:r>
          </a:p>
          <a:p>
            <a:r>
              <a:rPr lang="en-GB" dirty="0" smtClean="0"/>
              <a:t>Logically equivalent  to ordinary rules</a:t>
            </a:r>
          </a:p>
          <a:p>
            <a:pPr lvl="1"/>
            <a:r>
              <a:rPr lang="en-GB" dirty="0" smtClean="0"/>
              <a:t>Default … Except If … Then …</a:t>
            </a:r>
          </a:p>
          <a:p>
            <a:pPr lvl="1"/>
            <a:r>
              <a:rPr lang="en-GB" dirty="0" smtClean="0"/>
              <a:t>If .. Then .. Else  …</a:t>
            </a:r>
          </a:p>
          <a:p>
            <a:r>
              <a:rPr lang="en-GB" dirty="0" smtClean="0"/>
              <a:t>Defaults are more common, exceptions are the special cases</a:t>
            </a:r>
          </a:p>
          <a:p>
            <a:r>
              <a:rPr lang="en-GB" dirty="0" smtClean="0"/>
              <a:t>Modular  and incremental, useful for understanding large rule sets</a:t>
            </a:r>
          </a:p>
          <a:p>
            <a:r>
              <a:rPr lang="en-GB" dirty="0" smtClean="0"/>
              <a:t>Psychologically plausible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2C40595-93B1-4313-8C5F-A20E61DC7219}" type="slidenum">
              <a:rPr/>
              <a:pPr lvl="0"/>
              <a:t>36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5576" y="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Rules involving relations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000" y="978480"/>
            <a:ext cx="8820000" cy="53670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So far: all rules involved comparing an attribute-value to a constant (e.g. temperature &lt; 45)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These rules are called </a:t>
            </a:r>
            <a:r>
              <a:rPr lang="en-US" sz="2400" b="1" i="0" u="none" strike="noStrike" baseline="0" dirty="0" smtClean="0">
                <a:ln>
                  <a:noFill/>
                </a:ln>
                <a:solidFill>
                  <a:schemeClr val="accent1"/>
                </a:solidFill>
                <a:ea typeface="Gothic" pitchFamily="2"/>
                <a:cs typeface="Lucidasans" pitchFamily="2"/>
              </a:rPr>
              <a:t>propositional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because they have the same expressive power as propositional logic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What if problem involves relationships between </a:t>
            </a:r>
            <a:r>
              <a:rPr lang="en-US" sz="2400" b="1" dirty="0" smtClean="0">
                <a:solidFill>
                  <a:schemeClr val="accent1"/>
                </a:solidFill>
                <a:ea typeface="Gothic" pitchFamily="2"/>
                <a:cs typeface="Lucidasans" pitchFamily="2"/>
              </a:rPr>
              <a:t>instances</a:t>
            </a:r>
            <a:r>
              <a:rPr lang="en-US" sz="2400" dirty="0" smtClean="0">
                <a:ea typeface="Gothic" pitchFamily="2"/>
                <a:cs typeface="Lucidasans" pitchFamily="2"/>
              </a:rPr>
              <a:t>?</a:t>
            </a:r>
            <a:endParaRPr lang="en-US" sz="2400" b="0" i="0" u="none" strike="noStrike" baseline="0" dirty="0" smtClean="0">
              <a:ln>
                <a:noFill/>
              </a:ln>
              <a:ea typeface="Gothic" pitchFamily="2"/>
              <a:cs typeface="Lucidasans" pitchFamily="2"/>
            </a:endParaRPr>
          </a:p>
          <a:p>
            <a:pPr lvl="1" hangingPunct="0">
              <a:spcBef>
                <a:spcPts val="697"/>
              </a:spcBef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E.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g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. family tree problem from </a:t>
            </a:r>
            <a:r>
              <a:rPr lang="en-US" sz="2400" dirty="0" smtClean="0">
                <a:ea typeface="Gothic" pitchFamily="2"/>
                <a:cs typeface="Lucidasans" pitchFamily="2"/>
              </a:rPr>
              <a:t>earlier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lecture</a:t>
            </a:r>
          </a:p>
          <a:p>
            <a:pPr lvl="2" hangingPunct="0">
              <a:spcBef>
                <a:spcPts val="697"/>
              </a:spcBef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Could be </a:t>
            </a:r>
            <a:r>
              <a:rPr lang="en-US" sz="2400" dirty="0" err="1" smtClean="0">
                <a:ea typeface="Gothic" pitchFamily="2"/>
                <a:cs typeface="Lucidasans" pitchFamily="2"/>
              </a:rPr>
              <a:t>denormalised</a:t>
            </a:r>
            <a:endParaRPr lang="en-US" sz="2400" b="0" i="0" u="none" strike="noStrike" baseline="0" dirty="0" smtClean="0">
              <a:ln>
                <a:noFill/>
              </a:ln>
              <a:ea typeface="Gothic" pitchFamily="2"/>
              <a:cs typeface="Lucidasans" pitchFamily="2"/>
            </a:endParaRPr>
          </a:p>
          <a:p>
            <a:pPr lvl="1" hangingPunct="0">
              <a:spcBef>
                <a:spcPts val="697"/>
              </a:spcBef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E.g. temperature today &lt; temperature </a:t>
            </a:r>
            <a:r>
              <a:rPr lang="en-US" sz="2400" dirty="0" smtClean="0">
                <a:ea typeface="Gothic" pitchFamily="2"/>
                <a:cs typeface="Lucidasans" pitchFamily="2"/>
              </a:rPr>
              <a:t>yesterday</a:t>
            </a:r>
          </a:p>
          <a:p>
            <a:pPr lvl="2" hangingPunct="0">
              <a:spcBef>
                <a:spcPts val="697"/>
              </a:spcBef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Can’t be </a:t>
            </a:r>
            <a:r>
              <a:rPr lang="en-US" sz="2400" b="0" i="0" u="none" strike="noStrike" baseline="0" dirty="0" err="1" smtClean="0">
                <a:ln>
                  <a:noFill/>
                </a:ln>
                <a:ea typeface="Gothic" pitchFamily="2"/>
                <a:cs typeface="Lucidasans" pitchFamily="2"/>
              </a:rPr>
              <a:t>denormalized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 (</a:t>
            </a:r>
            <a:r>
              <a:rPr lang="en-US" sz="2400" dirty="0" smtClean="0">
                <a:ea typeface="Gothic" pitchFamily="2"/>
                <a:cs typeface="Lucidasans" pitchFamily="2"/>
              </a:rPr>
              <a:t>in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 any obvious way)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What</a:t>
            </a: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dirty="0" smtClean="0">
                <a:ea typeface="Gothic" pitchFamily="2"/>
                <a:cs typeface="Lucidasans" pitchFamily="2"/>
              </a:rPr>
              <a:t>if problems involve relationships between </a:t>
            </a:r>
            <a:r>
              <a:rPr lang="en-US" sz="2400" b="1" dirty="0" smtClean="0">
                <a:solidFill>
                  <a:schemeClr val="accent1"/>
                </a:solidFill>
                <a:ea typeface="Gothic" pitchFamily="2"/>
                <a:cs typeface="Lucidasans" pitchFamily="2"/>
              </a:rPr>
              <a:t>attributes</a:t>
            </a:r>
            <a:r>
              <a:rPr lang="en-US" sz="2400" dirty="0" smtClean="0">
                <a:ea typeface="Gothic" pitchFamily="2"/>
                <a:cs typeface="Lucidasans" pitchFamily="2"/>
              </a:rPr>
              <a:t>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Can’t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be expressed with propositional rules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More expressive representation required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199CA7-C626-47CB-9310-1C7A3049945B}" type="slidenum">
              <a:rPr/>
              <a:pPr lvl="0"/>
              <a:t>37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038" y="240840"/>
            <a:ext cx="7543799" cy="978480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Complex reasoning: The </a:t>
            </a:r>
            <a:r>
              <a:rPr lang="en-US" dirty="0"/>
              <a:t>shapes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219320"/>
            <a:ext cx="7543799" cy="131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Target concept: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standing up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Shaded: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standing</a:t>
            </a:r>
            <a:b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Unshaded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lying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403648" y="2636912"/>
            <a:ext cx="5580000" cy="3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3D45EA-F68C-4BEC-AFCD-15FB2EE5863B}" type="slidenum">
              <a:rPr/>
              <a:pPr lvl="0"/>
              <a:t>38</a:t>
            </a:fld>
            <a:endParaRPr lang="en-US"/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8719" y="404664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 propositional solution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5207040" y="420372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4" name="Freeform 3"/>
          <p:cNvSpPr/>
          <p:nvPr/>
        </p:nvSpPr>
        <p:spPr>
          <a:xfrm>
            <a:off x="4521240" y="420372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5" name="Freeform 4"/>
          <p:cNvSpPr/>
          <p:nvPr/>
        </p:nvSpPr>
        <p:spPr>
          <a:xfrm>
            <a:off x="3530880" y="420372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6" name="Freeform 5"/>
          <p:cNvSpPr/>
          <p:nvPr/>
        </p:nvSpPr>
        <p:spPr>
          <a:xfrm>
            <a:off x="2540160" y="420372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10</a:t>
            </a:r>
          </a:p>
        </p:txBody>
      </p:sp>
      <p:sp>
        <p:nvSpPr>
          <p:cNvPr id="7" name="Freeform 6"/>
          <p:cNvSpPr/>
          <p:nvPr/>
        </p:nvSpPr>
        <p:spPr>
          <a:xfrm>
            <a:off x="5207040" y="3868559"/>
            <a:ext cx="12193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8" name="Freeform 7"/>
          <p:cNvSpPr/>
          <p:nvPr/>
        </p:nvSpPr>
        <p:spPr>
          <a:xfrm>
            <a:off x="4521240" y="3868559"/>
            <a:ext cx="68579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9" name="Freeform 8"/>
          <p:cNvSpPr/>
          <p:nvPr/>
        </p:nvSpPr>
        <p:spPr>
          <a:xfrm>
            <a:off x="3530880" y="3868559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</a:t>
            </a:r>
          </a:p>
        </p:txBody>
      </p:sp>
      <p:sp>
        <p:nvSpPr>
          <p:cNvPr id="10" name="Freeform 9"/>
          <p:cNvSpPr/>
          <p:nvPr/>
        </p:nvSpPr>
        <p:spPr>
          <a:xfrm>
            <a:off x="2540160" y="3868559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</a:t>
            </a:r>
          </a:p>
        </p:txBody>
      </p:sp>
      <p:sp>
        <p:nvSpPr>
          <p:cNvPr id="11" name="Freeform 10"/>
          <p:cNvSpPr/>
          <p:nvPr/>
        </p:nvSpPr>
        <p:spPr>
          <a:xfrm>
            <a:off x="5207040" y="353376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07040" y="319896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5207040" y="2863800"/>
            <a:ext cx="12193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4" name="Freeform 13"/>
          <p:cNvSpPr/>
          <p:nvPr/>
        </p:nvSpPr>
        <p:spPr>
          <a:xfrm>
            <a:off x="5207040" y="252900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15" name="Freeform 14"/>
          <p:cNvSpPr/>
          <p:nvPr/>
        </p:nvSpPr>
        <p:spPr>
          <a:xfrm>
            <a:off x="5207040" y="2193840"/>
            <a:ext cx="12193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6" name="Freeform 15"/>
          <p:cNvSpPr/>
          <p:nvPr/>
        </p:nvSpPr>
        <p:spPr>
          <a:xfrm>
            <a:off x="5207040" y="1859039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7" name="Freeform 16"/>
          <p:cNvSpPr/>
          <p:nvPr/>
        </p:nvSpPr>
        <p:spPr>
          <a:xfrm>
            <a:off x="5400000" y="1523880"/>
            <a:ext cx="102635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Class</a:t>
            </a:r>
          </a:p>
        </p:txBody>
      </p:sp>
      <p:sp>
        <p:nvSpPr>
          <p:cNvPr id="18" name="Freeform 17"/>
          <p:cNvSpPr/>
          <p:nvPr/>
        </p:nvSpPr>
        <p:spPr>
          <a:xfrm>
            <a:off x="4521240" y="353376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19" name="Freeform 18"/>
          <p:cNvSpPr/>
          <p:nvPr/>
        </p:nvSpPr>
        <p:spPr>
          <a:xfrm>
            <a:off x="3530880" y="353376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</a:t>
            </a:r>
          </a:p>
        </p:txBody>
      </p:sp>
      <p:sp>
        <p:nvSpPr>
          <p:cNvPr id="20" name="Freeform 19"/>
          <p:cNvSpPr/>
          <p:nvPr/>
        </p:nvSpPr>
        <p:spPr>
          <a:xfrm>
            <a:off x="2540160" y="353376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21" name="Freeform 20"/>
          <p:cNvSpPr/>
          <p:nvPr/>
        </p:nvSpPr>
        <p:spPr>
          <a:xfrm>
            <a:off x="4521240" y="319896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2" name="Freeform 21"/>
          <p:cNvSpPr/>
          <p:nvPr/>
        </p:nvSpPr>
        <p:spPr>
          <a:xfrm>
            <a:off x="3530880" y="319896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23" name="Freeform 22"/>
          <p:cNvSpPr/>
          <p:nvPr/>
        </p:nvSpPr>
        <p:spPr>
          <a:xfrm>
            <a:off x="2540160" y="319896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21240" y="2863800"/>
            <a:ext cx="68579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5" name="Freeform 24"/>
          <p:cNvSpPr/>
          <p:nvPr/>
        </p:nvSpPr>
        <p:spPr>
          <a:xfrm>
            <a:off x="3530880" y="2863800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</a:t>
            </a:r>
          </a:p>
        </p:txBody>
      </p:sp>
      <p:sp>
        <p:nvSpPr>
          <p:cNvPr id="26" name="Freeform 25"/>
          <p:cNvSpPr/>
          <p:nvPr/>
        </p:nvSpPr>
        <p:spPr>
          <a:xfrm>
            <a:off x="2540160" y="2863800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27" name="Freeform 26"/>
          <p:cNvSpPr/>
          <p:nvPr/>
        </p:nvSpPr>
        <p:spPr>
          <a:xfrm>
            <a:off x="4521240" y="252900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28" name="Freeform 27"/>
          <p:cNvSpPr/>
          <p:nvPr/>
        </p:nvSpPr>
        <p:spPr>
          <a:xfrm>
            <a:off x="3530880" y="252900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9" name="Freeform 28"/>
          <p:cNvSpPr/>
          <p:nvPr/>
        </p:nvSpPr>
        <p:spPr>
          <a:xfrm>
            <a:off x="2540160" y="252900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0" name="Freeform 29"/>
          <p:cNvSpPr/>
          <p:nvPr/>
        </p:nvSpPr>
        <p:spPr>
          <a:xfrm>
            <a:off x="4521240" y="2193840"/>
            <a:ext cx="68579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1" name="Freeform 30"/>
          <p:cNvSpPr/>
          <p:nvPr/>
        </p:nvSpPr>
        <p:spPr>
          <a:xfrm>
            <a:off x="3530880" y="2193840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32" name="Freeform 31"/>
          <p:cNvSpPr/>
          <p:nvPr/>
        </p:nvSpPr>
        <p:spPr>
          <a:xfrm>
            <a:off x="2540160" y="2193840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3" name="Freeform 32"/>
          <p:cNvSpPr/>
          <p:nvPr/>
        </p:nvSpPr>
        <p:spPr>
          <a:xfrm>
            <a:off x="4521240" y="1859039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4" name="Freeform 33"/>
          <p:cNvSpPr/>
          <p:nvPr/>
        </p:nvSpPr>
        <p:spPr>
          <a:xfrm>
            <a:off x="3530880" y="1859039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5" name="Freeform 34"/>
          <p:cNvSpPr/>
          <p:nvPr/>
        </p:nvSpPr>
        <p:spPr>
          <a:xfrm>
            <a:off x="2540160" y="1859039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36" name="Freeform 35"/>
          <p:cNvSpPr/>
          <p:nvPr/>
        </p:nvSpPr>
        <p:spPr>
          <a:xfrm>
            <a:off x="4521240" y="1523880"/>
            <a:ext cx="87875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Sides</a:t>
            </a:r>
          </a:p>
        </p:txBody>
      </p:sp>
      <p:sp>
        <p:nvSpPr>
          <p:cNvPr id="37" name="Freeform 36"/>
          <p:cNvSpPr/>
          <p:nvPr/>
        </p:nvSpPr>
        <p:spPr>
          <a:xfrm>
            <a:off x="3530880" y="1523880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Height</a:t>
            </a:r>
          </a:p>
        </p:txBody>
      </p:sp>
      <p:sp>
        <p:nvSpPr>
          <p:cNvPr id="38" name="Freeform 37"/>
          <p:cNvSpPr/>
          <p:nvPr/>
        </p:nvSpPr>
        <p:spPr>
          <a:xfrm>
            <a:off x="2540160" y="1523880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Width</a:t>
            </a:r>
          </a:p>
        </p:txBody>
      </p:sp>
      <p:sp>
        <p:nvSpPr>
          <p:cNvPr id="39" name="Straight Connector 38"/>
          <p:cNvSpPr/>
          <p:nvPr/>
        </p:nvSpPr>
        <p:spPr>
          <a:xfrm>
            <a:off x="2540160" y="4538520"/>
            <a:ext cx="38862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2540160" y="1523880"/>
            <a:ext cx="0" cy="301464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6426360" y="1523880"/>
            <a:ext cx="0" cy="301464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540160" y="1859039"/>
            <a:ext cx="38862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2540160" y="1523880"/>
            <a:ext cx="38862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981080" y="4952880"/>
            <a:ext cx="5410440" cy="970200"/>
            <a:chOff x="1981080" y="4952880"/>
            <a:chExt cx="5410440" cy="970200"/>
          </a:xfrm>
        </p:grpSpPr>
        <p:sp>
          <p:nvSpPr>
            <p:cNvPr id="45" name="Freeform 44"/>
            <p:cNvSpPr/>
            <p:nvPr/>
          </p:nvSpPr>
          <p:spPr>
            <a:xfrm>
              <a:off x="1981080" y="4952880"/>
              <a:ext cx="5410440" cy="970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width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3.5 and height &lt; 7.0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lying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3.5 then standing</a:t>
              </a: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1981080" y="49528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1981080" y="59230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198108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739152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relational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attributes with each other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Generalizes better to new data</a:t>
            </a:r>
          </a:p>
          <a:p>
            <a:r>
              <a:rPr lang="en-GB" dirty="0"/>
              <a:t>Standard relations: =, &lt;, &gt;</a:t>
            </a:r>
          </a:p>
          <a:p>
            <a:r>
              <a:rPr lang="en-GB" dirty="0"/>
              <a:t>But: learning relational rules is costly</a:t>
            </a:r>
          </a:p>
          <a:p>
            <a:r>
              <a:rPr lang="en-GB" dirty="0"/>
              <a:t>Simple solution: add extra attributes</a:t>
            </a:r>
            <a:br>
              <a:rPr lang="en-GB" dirty="0"/>
            </a:br>
            <a:r>
              <a:rPr lang="en-GB" dirty="0"/>
              <a:t>(e.g. a binary attribute is width &lt; height</a:t>
            </a:r>
            <a:r>
              <a:rPr lang="en-GB" dirty="0" smtClean="0"/>
              <a:t>?)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39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043608" y="2276872"/>
            <a:ext cx="4495680" cy="695520"/>
            <a:chOff x="1907280" y="2071800"/>
            <a:chExt cx="4495680" cy="695520"/>
          </a:xfrm>
        </p:grpSpPr>
        <p:sp>
          <p:nvSpPr>
            <p:cNvPr id="8" name="Freeform 7"/>
            <p:cNvSpPr/>
            <p:nvPr/>
          </p:nvSpPr>
          <p:spPr>
            <a:xfrm>
              <a:off x="1907280" y="2071800"/>
              <a:ext cx="4495680" cy="69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width &gt; height then lying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 &gt; width then standing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907280" y="2071800"/>
              <a:ext cx="44956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1907280" y="2767320"/>
              <a:ext cx="44956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907280" y="2071800"/>
              <a:ext cx="0" cy="695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6402959" y="2071800"/>
              <a:ext cx="0" cy="695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9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 Knowledge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learning methods produce different knowledge representations</a:t>
            </a:r>
          </a:p>
          <a:p>
            <a:r>
              <a:rPr lang="en-GB" dirty="0" smtClean="0"/>
              <a:t>The knowledge representation determines what we can do with the model – how we can reason or compute with it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89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EFB24A-CF73-49EF-9D3D-A3A888D2707C}" type="slidenum">
              <a:rPr/>
              <a:pPr lvl="0"/>
              <a:t>40</a:t>
            </a:fld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7584" y="0"/>
            <a:ext cx="7543799" cy="97848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More Complications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239" y="795240"/>
            <a:ext cx="7543799" cy="56974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Using variables and multiple relations: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top of a tower of blocks is standing: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whole tower is standing: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Recursive definition!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4999" y="1340280"/>
            <a:ext cx="5715001" cy="639720"/>
            <a:chOff x="2204999" y="1340280"/>
            <a:chExt cx="5715001" cy="639720"/>
          </a:xfrm>
        </p:grpSpPr>
        <p:sp>
          <p:nvSpPr>
            <p:cNvPr id="5" name="Freeform 4"/>
            <p:cNvSpPr/>
            <p:nvPr/>
          </p:nvSpPr>
          <p:spPr>
            <a:xfrm>
              <a:off x="2204999" y="1340280"/>
              <a:ext cx="57150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8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height_and_width_of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(</a:t>
              </a:r>
              <a:r>
                <a:rPr lang="en-US" sz="18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x,h,w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) and h &gt; w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standing(x)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204999" y="1340280"/>
              <a:ext cx="571500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204999" y="1980000"/>
              <a:ext cx="571500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204999" y="134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920000" y="134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0240" y="4141440"/>
            <a:ext cx="5715000" cy="1519200"/>
            <a:chOff x="2190240" y="4141440"/>
            <a:chExt cx="5715000" cy="1519200"/>
          </a:xfrm>
        </p:grpSpPr>
        <p:sp>
          <p:nvSpPr>
            <p:cNvPr id="11" name="Freeform 10"/>
            <p:cNvSpPr/>
            <p:nvPr/>
          </p:nvSpPr>
          <p:spPr>
            <a:xfrm>
              <a:off x="2190240" y="4141440"/>
              <a:ext cx="5715000" cy="1519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is_top_of(x,z) and height_and_width_of(z,h,w) and h &gt; w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is_rest_of(x,y)and standing(y)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standing(x)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empty(x) then standing(x)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2190240" y="4141440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190240" y="5660639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2190240" y="4141440"/>
              <a:ext cx="0" cy="15191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905240" y="4141440"/>
              <a:ext cx="0" cy="15191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89160" y="2557800"/>
            <a:ext cx="5715000" cy="914400"/>
            <a:chOff x="2189160" y="2557800"/>
            <a:chExt cx="5715000" cy="914400"/>
          </a:xfrm>
        </p:grpSpPr>
        <p:sp>
          <p:nvSpPr>
            <p:cNvPr id="17" name="Freeform 16"/>
            <p:cNvSpPr/>
            <p:nvPr/>
          </p:nvSpPr>
          <p:spPr>
            <a:xfrm>
              <a:off x="2189160" y="2557800"/>
              <a:ext cx="571500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8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height_and_width_of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(</a:t>
              </a:r>
              <a:r>
                <a:rPr lang="en-US" sz="18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x,h,w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) and h &gt; w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and </a:t>
              </a:r>
              <a:r>
                <a:rPr lang="en-US" sz="18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is_top_of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(</a:t>
              </a:r>
              <a:r>
                <a:rPr lang="en-US" sz="18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y,x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)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standing(x)</a:t>
              </a: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2189160" y="2557800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2189160" y="3472200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189160" y="25578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904160" y="25578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dirty="0" smtClean="0"/>
              <a:t>“Inductive Logic Programming”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GB" dirty="0" smtClean="0"/>
              <a:t>elational and recursive rules</a:t>
            </a:r>
          </a:p>
          <a:p>
            <a:r>
              <a:rPr lang="en-GB" dirty="0" smtClean="0"/>
              <a:t>Open research topic</a:t>
            </a:r>
          </a:p>
          <a:p>
            <a:r>
              <a:rPr lang="en-GB" dirty="0" smtClean="0"/>
              <a:t>We’re not going there!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32D44-A9FE-4850-B194-13DB145947C5}" type="slidenum">
              <a:rPr/>
              <a:pPr lvl="0"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that was rules…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far</a:t>
            </a:r>
          </a:p>
          <a:p>
            <a:pPr lvl="1"/>
            <a:r>
              <a:rPr lang="en-GB" dirty="0" smtClean="0"/>
              <a:t>Linear models</a:t>
            </a:r>
          </a:p>
          <a:p>
            <a:pPr lvl="1"/>
            <a:r>
              <a:rPr lang="en-GB" dirty="0" smtClean="0"/>
              <a:t>Rules</a:t>
            </a:r>
          </a:p>
          <a:p>
            <a:pPr lvl="1"/>
            <a:r>
              <a:rPr lang="en-GB" dirty="0" smtClean="0"/>
              <a:t>Trees</a:t>
            </a:r>
          </a:p>
          <a:p>
            <a:r>
              <a:rPr lang="en-GB" dirty="0" smtClean="0"/>
              <a:t>What else can we learn?</a:t>
            </a:r>
          </a:p>
          <a:p>
            <a:pPr lvl="1"/>
            <a:r>
              <a:rPr lang="en-GB" dirty="0" smtClean="0"/>
              <a:t>Instance-based representations</a:t>
            </a:r>
          </a:p>
          <a:p>
            <a:pPr lvl="1"/>
            <a:r>
              <a:rPr lang="en-GB" dirty="0" smtClean="0"/>
              <a:t>Clusters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Instance-based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Rote learning – remember a similar instance</a:t>
            </a:r>
          </a:p>
          <a:p>
            <a:r>
              <a:rPr lang="en-GB" dirty="0" smtClean="0"/>
              <a:t>Look in the training set for instances that are most like the new example</a:t>
            </a:r>
          </a:p>
          <a:p>
            <a:r>
              <a:rPr lang="en-GB" dirty="0" smtClean="0"/>
              <a:t>Knowledge = instances + similarity function</a:t>
            </a:r>
          </a:p>
          <a:p>
            <a:r>
              <a:rPr lang="en-GB" dirty="0" smtClean="0"/>
              <a:t>Simple example: </a:t>
            </a:r>
            <a:r>
              <a:rPr lang="en-GB" dirty="0" smtClean="0">
                <a:solidFill>
                  <a:srgbClr val="0070C0"/>
                </a:solidFill>
              </a:rPr>
              <a:t>nearest neighbour</a:t>
            </a:r>
          </a:p>
          <a:p>
            <a:r>
              <a:rPr lang="en-GB" dirty="0" smtClean="0"/>
              <a:t>“Lazy” because we only do any work when a new instance comes along to be classified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Instance-based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Distance function</a:t>
            </a:r>
          </a:p>
          <a:p>
            <a:r>
              <a:rPr lang="en-GB" dirty="0" smtClean="0"/>
              <a:t>Simplest case: one numeric attribute</a:t>
            </a:r>
          </a:p>
          <a:p>
            <a:pPr lvl="1"/>
            <a:r>
              <a:rPr lang="en-GB" dirty="0" smtClean="0"/>
              <a:t>Distance is the difference between the two attribute values involved (or a function thereof)</a:t>
            </a:r>
          </a:p>
          <a:p>
            <a:r>
              <a:rPr lang="en-GB" dirty="0" smtClean="0"/>
              <a:t>Several numeric attributes:</a:t>
            </a:r>
          </a:p>
          <a:p>
            <a:pPr lvl="1"/>
            <a:r>
              <a:rPr lang="en-GB" dirty="0" smtClean="0"/>
              <a:t>normally, Euclidean distance is used and attributes are normalized</a:t>
            </a:r>
          </a:p>
          <a:p>
            <a:r>
              <a:rPr lang="en-GB" dirty="0" smtClean="0"/>
              <a:t>Nominal attributes: </a:t>
            </a:r>
          </a:p>
          <a:p>
            <a:pPr lvl="1"/>
            <a:r>
              <a:rPr lang="en-GB" dirty="0" smtClean="0"/>
              <a:t>distance is set to 1 if values are different, 0 if they are equal</a:t>
            </a:r>
          </a:p>
          <a:p>
            <a:r>
              <a:rPr lang="en-GB" dirty="0" smtClean="0"/>
              <a:t>Are all attributes equally important?</a:t>
            </a:r>
          </a:p>
          <a:p>
            <a:pPr lvl="1"/>
            <a:r>
              <a:rPr lang="en-GB" dirty="0" smtClean="0"/>
              <a:t>Weighting the attributes might be necessary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Instance-based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Nearest neighbour </a:t>
            </a:r>
            <a:r>
              <a:rPr lang="en-GB" dirty="0" err="1" smtClean="0"/>
              <a:t>kNN</a:t>
            </a:r>
            <a:r>
              <a:rPr lang="en-GB" dirty="0" smtClean="0"/>
              <a:t> – Weka </a:t>
            </a:r>
            <a:r>
              <a:rPr lang="en-GB" dirty="0" err="1" smtClean="0"/>
              <a:t>IBk</a:t>
            </a:r>
            <a:endParaRPr lang="en-GB" dirty="0" smtClean="0"/>
          </a:p>
          <a:p>
            <a:r>
              <a:rPr lang="en-GB" dirty="0" smtClean="0"/>
              <a:t>Use one nearest neighbour (k=1) or several nearest neighbours</a:t>
            </a:r>
          </a:p>
          <a:p>
            <a:r>
              <a:rPr lang="en-GB" dirty="0" smtClean="0"/>
              <a:t>Classification or regression</a:t>
            </a:r>
          </a:p>
          <a:p>
            <a:pPr lvl="1"/>
            <a:r>
              <a:rPr lang="en-GB" dirty="0" smtClean="0"/>
              <a:t>Classification – same class as nearest neighbour, or largest vote if several neighbours</a:t>
            </a:r>
          </a:p>
          <a:p>
            <a:pPr lvl="1"/>
            <a:r>
              <a:rPr lang="en-GB" dirty="0" smtClean="0"/>
              <a:t>Regression – same value as nearest neighbour or mean </a:t>
            </a:r>
            <a:r>
              <a:rPr lang="en-GB" dirty="0"/>
              <a:t>if several neighbours</a:t>
            </a:r>
            <a:endParaRPr lang="en-GB" dirty="0" smtClean="0"/>
          </a:p>
          <a:p>
            <a:r>
              <a:rPr lang="en-GB" dirty="0" smtClean="0"/>
              <a:t>Nearest neighbour is sensitive to noisy data; more neighbours means less sensitivity to noise but more overlap / fuzziness</a:t>
            </a:r>
          </a:p>
          <a:p>
            <a:r>
              <a:rPr lang="en-GB" dirty="0"/>
              <a:t>Unbalanced classes: majority voting means likely to get the most common class value; weight the values by distance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A2104E-3D8E-4502-BB8B-E155613E7344}" type="slidenum">
              <a:rPr/>
              <a:pPr lvl="0"/>
              <a:t>46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2740" y="260648"/>
            <a:ext cx="8534520" cy="1067400"/>
          </a:xfrm>
        </p:spPr>
        <p:txBody>
          <a:bodyPr wrap="square" lIns="92160" tIns="46080" rIns="92160" bIns="460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Learning prototypes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3960000"/>
            <a:ext cx="8534520" cy="2242366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Only those instances involved in a decision need to be stored</a:t>
            </a:r>
          </a:p>
          <a:p>
            <a:pPr marL="0" lvl="0" indent="0">
              <a:spcBef>
                <a:spcPts val="697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Noisy instances should be filtered out</a:t>
            </a:r>
          </a:p>
          <a:p>
            <a:pPr marL="0" lvl="0" indent="0">
              <a:spcBef>
                <a:spcPts val="697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Idea: only use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prototypical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examples</a:t>
            </a:r>
          </a:p>
        </p:txBody>
      </p:sp>
      <p:sp>
        <p:nvSpPr>
          <p:cNvPr id="4" name="Freeform 3"/>
          <p:cNvSpPr/>
          <p:nvPr/>
        </p:nvSpPr>
        <p:spPr>
          <a:xfrm>
            <a:off x="837720" y="1828800"/>
            <a:ext cx="274319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720000" y="1080000"/>
            <a:ext cx="3533400" cy="260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4680000" y="1080000"/>
            <a:ext cx="3619080" cy="266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C47376-26E8-48B5-A77B-DEABB46A9FC4}" type="slidenum">
              <a:rPr/>
              <a:pPr lvl="0"/>
              <a:t>47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5480" y="-21564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Rectangular generalizations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4017960"/>
            <a:ext cx="8534520" cy="182379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1. Nearest-neighbor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rule is used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outside the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rectangles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Rectangles are rules! (But they can be more conservative than “normal” rules.)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2. Nested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rectangles are rules with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860000" y="1065600"/>
            <a:ext cx="3742920" cy="2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540000" y="1080000"/>
            <a:ext cx="3742920" cy="27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05271" y="9900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11424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clusters of similar data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Unsupervised</a:t>
            </a:r>
            <a:r>
              <a:rPr lang="en-GB" dirty="0" smtClean="0"/>
              <a:t> method</a:t>
            </a:r>
          </a:p>
          <a:p>
            <a:r>
              <a:rPr lang="en-GB" dirty="0" smtClean="0"/>
              <a:t>Simple: Label each instance with the cluster it belongs to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38B131-DC0E-43DD-BFAF-1EB1F9E26FB0}" type="slidenum">
              <a:rPr/>
              <a:pPr lvl="0"/>
              <a:t>49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-1800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Representing clusters I</a:t>
            </a:r>
          </a:p>
        </p:txBody>
      </p:sp>
      <p:sp>
        <p:nvSpPr>
          <p:cNvPr id="3" name="Freeform 2"/>
          <p:cNvSpPr/>
          <p:nvPr/>
        </p:nvSpPr>
        <p:spPr>
          <a:xfrm>
            <a:off x="1080000" y="1694520"/>
            <a:ext cx="358164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Simple 2-D representation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5220000" y="1620000"/>
            <a:ext cx="205740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Venn diagram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3886200" y="5333760"/>
            <a:ext cx="243828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Utopia" pitchFamily="34"/>
                <a:ea typeface="Gothic" pitchFamily="2"/>
                <a:cs typeface="Lucidasans" pitchFamily="2"/>
              </a:rPr>
              <a:t>Overlapping clusters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4876560" y="4800600"/>
            <a:ext cx="685800" cy="53352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194080" y="2547000"/>
            <a:ext cx="3300120" cy="22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52280" y="2520000"/>
            <a:ext cx="3447720" cy="22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2"/>
            <a:ext cx="8229600" cy="1143000"/>
          </a:xfrm>
        </p:spPr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398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Very simple, readable</a:t>
            </a:r>
          </a:p>
          <a:p>
            <a:r>
              <a:rPr lang="en-GB" sz="2800" dirty="0" smtClean="0"/>
              <a:t>Same format as the input!</a:t>
            </a:r>
          </a:p>
          <a:p>
            <a:r>
              <a:rPr lang="en-GB" sz="2800" dirty="0" smtClean="0"/>
              <a:t>Main issue: How to select the most relevant attributes?</a:t>
            </a:r>
          </a:p>
          <a:p>
            <a:r>
              <a:rPr lang="en-GB" sz="2800" dirty="0" smtClean="0"/>
              <a:t>E.g. Decision Table for the Weather problem – ignore temperature because it (usually) makes no difference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540966" y="3872339"/>
            <a:ext cx="4572000" cy="2344680"/>
            <a:chOff x="1980000" y="2700000"/>
            <a:chExt cx="4572000" cy="2344680"/>
          </a:xfrm>
        </p:grpSpPr>
        <p:sp>
          <p:nvSpPr>
            <p:cNvPr id="8" name="Freeform 7"/>
            <p:cNvSpPr/>
            <p:nvPr/>
          </p:nvSpPr>
          <p:spPr>
            <a:xfrm>
              <a:off x="5028120" y="4709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504239" y="4709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80000" y="4709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028120" y="4374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04239" y="4374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80000" y="4374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28120" y="4039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04239" y="4039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80000" y="4039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028120" y="37047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04239" y="37047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80000" y="37047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028120" y="33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04239" y="33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980000" y="33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028120" y="30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504239" y="30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980000" y="30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028120" y="27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504239" y="27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980000" y="27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1980000" y="504468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1980000" y="270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6552000" y="270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1980000" y="303480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1980000" y="270000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444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E2FD2C7-9896-4D33-B509-A5927956E920}" type="slidenum">
              <a:rPr/>
              <a:pPr lvl="0"/>
              <a:t>50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0" y="-1674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Representing clusters II</a:t>
            </a:r>
          </a:p>
        </p:txBody>
      </p:sp>
      <p:sp>
        <p:nvSpPr>
          <p:cNvPr id="3" name="Freeform 2"/>
          <p:cNvSpPr/>
          <p:nvPr/>
        </p:nvSpPr>
        <p:spPr>
          <a:xfrm>
            <a:off x="1294920" y="2514600"/>
            <a:ext cx="2895839" cy="212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28800" y="2514600"/>
            <a:ext cx="1981080" cy="208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" pitchFamily="18"/>
                <a:ea typeface="Gothic" pitchFamily="2"/>
                <a:cs typeface="Lucidasans" pitchFamily="2"/>
              </a:rPr>
              <a:t>           </a:t>
            </a: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1	  2            3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200" b="0" i="0" u="none" strike="noStrike" baseline="0" dirty="0">
              <a:ln>
                <a:noFill/>
              </a:ln>
              <a:solidFill>
                <a:srgbClr val="000000"/>
              </a:solidFill>
              <a:latin typeface="Times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a       0.4	0.1          0.5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b       0.1	0.8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c       0.3	0.3          0.4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d       0.1	0.1          0.8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e       0.4	0.2          0.4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f        0.1	0.4          0.5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g       0.7	0.2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h       0.5	0.4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200" b="0" i="0" u="none" strike="noStrike" baseline="0" dirty="0">
              <a:ln>
                <a:noFill/>
              </a:ln>
              <a:solidFill>
                <a:srgbClr val="000000"/>
              </a:solidFill>
              <a:latin typeface="Times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440000" y="1620000"/>
            <a:ext cx="335268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Probabilistic assignment</a:t>
            </a:r>
          </a:p>
        </p:txBody>
      </p:sp>
      <p:sp>
        <p:nvSpPr>
          <p:cNvPr id="6" name="Freeform 5"/>
          <p:cNvSpPr/>
          <p:nvPr/>
        </p:nvSpPr>
        <p:spPr>
          <a:xfrm>
            <a:off x="5400000" y="1694520"/>
            <a:ext cx="2510280" cy="455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 err="1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Dendrogram</a:t>
            </a:r>
            <a:endParaRPr lang="en-US" sz="2400" b="1" i="1" u="none" strike="noStrike" baseline="0" dirty="0">
              <a:ln>
                <a:noFill/>
              </a:ln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564520" y="4757400"/>
            <a:ext cx="2895479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Utopia" pitchFamily="34"/>
                <a:ea typeface="Gothic" pitchFamily="2"/>
                <a:cs typeface="Lucidasans" pitchFamily="2"/>
              </a:rPr>
              <a:t>NB: dendron is the Greek word for tree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371560" y="2520000"/>
            <a:ext cx="3057480" cy="212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 3 “Data Mining” Witten Frank &amp; Hall</a:t>
            </a:r>
          </a:p>
          <a:p>
            <a:r>
              <a:rPr lang="en-GB" dirty="0" smtClean="0"/>
              <a:t>Next lecture: 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Coursework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51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</a:t>
            </a:r>
          </a:p>
          <a:p>
            <a:r>
              <a:rPr lang="en-GB" dirty="0" smtClean="0"/>
              <a:t>Regression – attributes are all </a:t>
            </a:r>
            <a:r>
              <a:rPr lang="en-GB" dirty="0" smtClean="0">
                <a:solidFill>
                  <a:srgbClr val="0070C0"/>
                </a:solidFill>
              </a:rPr>
              <a:t>numeric</a:t>
            </a:r>
            <a:r>
              <a:rPr lang="en-GB" dirty="0" smtClean="0"/>
              <a:t> (including the one we want to predict)</a:t>
            </a:r>
          </a:p>
          <a:p>
            <a:r>
              <a:rPr lang="en-GB" dirty="0" smtClean="0"/>
              <a:t>Output is a sum of weighted attribute values</a:t>
            </a:r>
          </a:p>
          <a:p>
            <a:r>
              <a:rPr lang="en-GB" dirty="0" smtClean="0"/>
              <a:t>Main issue: How to find good values for the weights?</a:t>
            </a:r>
          </a:p>
          <a:p>
            <a:r>
              <a:rPr lang="en-GB" dirty="0" smtClean="0"/>
              <a:t>Linear models for prediction and classification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44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2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Linear </a:t>
            </a:r>
            <a:r>
              <a:rPr lang="en-GB" sz="3200" dirty="0"/>
              <a:t>R</a:t>
            </a:r>
            <a:r>
              <a:rPr lang="en-GB" sz="3200" dirty="0" smtClean="0"/>
              <a:t>egression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39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Input: 209 different computer configurations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Model: a linear regression function to predict performance</a:t>
            </a:r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7960" y="1452420"/>
            <a:ext cx="8100000" cy="2589480"/>
            <a:chOff x="720000" y="1620000"/>
            <a:chExt cx="8100000" cy="2589480"/>
          </a:xfrm>
        </p:grpSpPr>
        <p:sp>
          <p:nvSpPr>
            <p:cNvPr id="35" name="Freeform 34"/>
            <p:cNvSpPr/>
            <p:nvPr/>
          </p:nvSpPr>
          <p:spPr>
            <a:xfrm>
              <a:off x="6262560" y="387432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262560" y="353952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6262560" y="320436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62560" y="286956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262560" y="253440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128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262560" y="219960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CHMAX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39800" y="387432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5239800" y="353952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239800" y="320436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39800" y="286956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239800" y="253440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16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39800" y="219960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CHMIN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239800" y="1620000"/>
              <a:ext cx="2185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Channels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7425360" y="1620000"/>
              <a:ext cx="13946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Performance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4377960" y="1620000"/>
              <a:ext cx="8618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Cache (Kb)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23400" y="1620000"/>
              <a:ext cx="1654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Main memory (Kb)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03280" y="1620000"/>
              <a:ext cx="1320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Cycle time (ns)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0000" y="1620000"/>
              <a:ext cx="6832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7425360" y="387432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45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377960" y="387432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07479" y="387432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4000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2723400" y="387432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1000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03280" y="387432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000" y="387432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209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425360" y="353952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377960" y="353952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507479" y="353952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723400" y="353952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512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403280" y="353952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20000" y="353952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208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425360" y="320436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377960" y="320436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507479" y="320436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2723400" y="320436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403280" y="320436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720000" y="320436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425360" y="286956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269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4377960" y="286956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3507479" y="286956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32000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2723400" y="286956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403280" y="286956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720000" y="286956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425360" y="253440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198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4377960" y="253440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3507479" y="253440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6000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2723400" y="253440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03280" y="253440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125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720000" y="253440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7425360" y="219960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PRP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4377960" y="219960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3507479" y="219960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MMAX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723400" y="219960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MMIN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403280" y="219960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MYCT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720000" y="219960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88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88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88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88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88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88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5" name="Straight Connector 94"/>
            <p:cNvSpPr/>
            <p:nvPr/>
          </p:nvSpPr>
          <p:spPr>
            <a:xfrm>
              <a:off x="88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6" name="Straight Connector 95"/>
            <p:cNvSpPr/>
            <p:nvPr/>
          </p:nvSpPr>
          <p:spPr>
            <a:xfrm>
              <a:off x="1403280" y="16200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7" name="Straight Connector 96"/>
            <p:cNvSpPr/>
            <p:nvPr/>
          </p:nvSpPr>
          <p:spPr>
            <a:xfrm>
              <a:off x="7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8" name="Straight Connector 97"/>
            <p:cNvSpPr/>
            <p:nvPr/>
          </p:nvSpPr>
          <p:spPr>
            <a:xfrm>
              <a:off x="1403280" y="420948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9" name="Straight Connector 98"/>
            <p:cNvSpPr/>
            <p:nvPr/>
          </p:nvSpPr>
          <p:spPr>
            <a:xfrm>
              <a:off x="720000" y="162000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0" name="Straight Connector 99"/>
            <p:cNvSpPr/>
            <p:nvPr/>
          </p:nvSpPr>
          <p:spPr>
            <a:xfrm>
              <a:off x="1403280" y="21996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1" name="Straight Connector 100"/>
            <p:cNvSpPr/>
            <p:nvPr/>
          </p:nvSpPr>
          <p:spPr>
            <a:xfrm>
              <a:off x="720000" y="420948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2" name="Straight Connector 101"/>
            <p:cNvSpPr/>
            <p:nvPr/>
          </p:nvSpPr>
          <p:spPr>
            <a:xfrm>
              <a:off x="7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3" name="Straight Connector 102"/>
            <p:cNvSpPr/>
            <p:nvPr/>
          </p:nvSpPr>
          <p:spPr>
            <a:xfrm>
              <a:off x="7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4" name="Straight Connector 103"/>
            <p:cNvSpPr/>
            <p:nvPr/>
          </p:nvSpPr>
          <p:spPr>
            <a:xfrm>
              <a:off x="7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5" name="Straight Connector 104"/>
            <p:cNvSpPr/>
            <p:nvPr/>
          </p:nvSpPr>
          <p:spPr>
            <a:xfrm>
              <a:off x="7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6" name="Straight Connector 105"/>
            <p:cNvSpPr/>
            <p:nvPr/>
          </p:nvSpPr>
          <p:spPr>
            <a:xfrm>
              <a:off x="7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7" name="Straight Connector 106"/>
            <p:cNvSpPr/>
            <p:nvPr/>
          </p:nvSpPr>
          <p:spPr>
            <a:xfrm>
              <a:off x="7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8" name="Straight Connector 107"/>
            <p:cNvSpPr/>
            <p:nvPr/>
          </p:nvSpPr>
          <p:spPr>
            <a:xfrm>
              <a:off x="1403280" y="2534400"/>
              <a:ext cx="7416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11240" y="5220000"/>
            <a:ext cx="7620120" cy="639720"/>
            <a:chOff x="1080000" y="5220000"/>
            <a:chExt cx="7620120" cy="639720"/>
          </a:xfrm>
        </p:grpSpPr>
        <p:sp>
          <p:nvSpPr>
            <p:cNvPr id="110" name="Freeform 109"/>
            <p:cNvSpPr/>
            <p:nvPr/>
          </p:nvSpPr>
          <p:spPr>
            <a:xfrm>
              <a:off x="1080000" y="5220000"/>
              <a:ext cx="76201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marL="855359" indent="-855359" hangingPunct="0">
                <a:spcBef>
                  <a:spcPts val="448"/>
                </a:spcBef>
                <a:tabLst>
                  <a:tab pos="855359" algn="l"/>
                  <a:tab pos="914039" algn="l"/>
                  <a:tab pos="1828439" algn="l"/>
                  <a:tab pos="2742839" algn="l"/>
                  <a:tab pos="3657239" algn="l"/>
                  <a:tab pos="4571639" algn="l"/>
                  <a:tab pos="5486039" algn="l"/>
                  <a:tab pos="6400439" algn="l"/>
                  <a:tab pos="7314838" algn="l"/>
                  <a:tab pos="8229238" algn="l"/>
                  <a:tab pos="9143639" algn="l"/>
                  <a:tab pos="10058039" algn="l"/>
                </a:tabLst>
              </a:pPr>
              <a:r>
                <a:rPr lang="en-US" b="1" dirty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	-55.9 + 0.0489 MYCT + 0.0153 MMIN + 0.0056 MMAX</a:t>
              </a:r>
              <a:br>
                <a:rPr lang="en-US" b="1" dirty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b="1" dirty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+ 0.6410 CACH - 0.2700 CHMIN + 1.480 CHMAX</a:t>
              </a:r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1080000" y="522000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2" name="Straight Connector 111"/>
            <p:cNvSpPr/>
            <p:nvPr/>
          </p:nvSpPr>
          <p:spPr>
            <a:xfrm>
              <a:off x="1080000" y="58597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3" name="Straight Connector 112"/>
            <p:cNvSpPr/>
            <p:nvPr/>
          </p:nvSpPr>
          <p:spPr>
            <a:xfrm>
              <a:off x="108000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4" name="Straight Connector 113"/>
            <p:cNvSpPr/>
            <p:nvPr/>
          </p:nvSpPr>
          <p:spPr>
            <a:xfrm>
              <a:off x="870012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75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Visualise one variable (Cache)  and its effect on performance (PRP)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16" name="Content Placeholder 1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259632" y="1544523"/>
            <a:ext cx="5598179" cy="3918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1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Linear models for (binary) classification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Binary classification</a:t>
            </a:r>
          </a:p>
          <a:p>
            <a:r>
              <a:rPr lang="en-GB" dirty="0" smtClean="0"/>
              <a:t>Line </a:t>
            </a:r>
            <a:r>
              <a:rPr lang="en-GB" i="1" dirty="0"/>
              <a:t>separates</a:t>
            </a:r>
            <a:r>
              <a:rPr lang="en-GB" dirty="0"/>
              <a:t> the two classes</a:t>
            </a:r>
          </a:p>
          <a:p>
            <a:pPr lvl="1"/>
            <a:r>
              <a:rPr lang="en-GB" dirty="0"/>
              <a:t>Decision boundary - defines where the decision changes from one class value to the other</a:t>
            </a:r>
          </a:p>
          <a:p>
            <a:r>
              <a:rPr lang="en-GB" dirty="0"/>
              <a:t>Prediction is made by plugging in observed values of the attributes into the expression</a:t>
            </a:r>
          </a:p>
          <a:p>
            <a:pPr lvl="1"/>
            <a:r>
              <a:rPr lang="en-GB" dirty="0"/>
              <a:t>Predict one class if output </a:t>
            </a:r>
            <a:r>
              <a:rPr lang="en-GB" dirty="0" smtClean="0"/>
              <a:t>&gt;= 0</a:t>
            </a:r>
            <a:r>
              <a:rPr lang="en-GB" dirty="0"/>
              <a:t>, and the other class if output &lt; 0</a:t>
            </a:r>
          </a:p>
          <a:p>
            <a:r>
              <a:rPr lang="en-GB" dirty="0"/>
              <a:t>Boundary becomes a high-dimensional plane (</a:t>
            </a:r>
            <a:r>
              <a:rPr lang="en-GB" i="1" dirty="0"/>
              <a:t>hyperplane</a:t>
            </a:r>
            <a:r>
              <a:rPr lang="en-GB" dirty="0"/>
              <a:t>) when there are multiple attributes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1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4215</Words>
  <Application>Microsoft Office PowerPoint</Application>
  <PresentationFormat>On-screen Show (4:3)</PresentationFormat>
  <Paragraphs>832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Arial Black</vt:lpstr>
      <vt:lpstr>Calibri</vt:lpstr>
      <vt:lpstr>Courier</vt:lpstr>
      <vt:lpstr>Courier New</vt:lpstr>
      <vt:lpstr>Gothic</vt:lpstr>
      <vt:lpstr>Lucidasans</vt:lpstr>
      <vt:lpstr>StarSymbol</vt:lpstr>
      <vt:lpstr>Symbol</vt:lpstr>
      <vt:lpstr>Tahoma</vt:lpstr>
      <vt:lpstr>Times</vt:lpstr>
      <vt:lpstr>Times New Roman</vt:lpstr>
      <vt:lpstr>Utopia</vt:lpstr>
      <vt:lpstr>Office Theme</vt:lpstr>
      <vt:lpstr>F20DL Data Mining and Machine Learning</vt:lpstr>
      <vt:lpstr>Lecture 5 Output: Knowledge Representations</vt:lpstr>
      <vt:lpstr>Output: Knowledge Representation</vt:lpstr>
      <vt:lpstr>Output: Knowledge Representation</vt:lpstr>
      <vt:lpstr>Tables</vt:lpstr>
      <vt:lpstr>Linear Models</vt:lpstr>
      <vt:lpstr>Linear Regression</vt:lpstr>
      <vt:lpstr>Visualise one variable (Cache)  and its effect on performance (PRP)</vt:lpstr>
      <vt:lpstr>Linear models for (binary) classification</vt:lpstr>
      <vt:lpstr>Classifying iris flowers – using rules</vt:lpstr>
      <vt:lpstr>Separating setosas from versicolors – using a regression equation</vt:lpstr>
      <vt:lpstr>Decision Trees</vt:lpstr>
      <vt:lpstr>Decision tree example – weather data</vt:lpstr>
      <vt:lpstr>Trees for Nominal and Numeric Attributes</vt:lpstr>
      <vt:lpstr>Trees – what about missing values?</vt:lpstr>
      <vt:lpstr>Using Trees for Numeric Prediction</vt:lpstr>
      <vt:lpstr>Regression tree for the CPU data</vt:lpstr>
      <vt:lpstr>Using Trees for Numeric Prediction</vt:lpstr>
      <vt:lpstr>Model tree for the CPU data</vt:lpstr>
      <vt:lpstr>Classification rules</vt:lpstr>
      <vt:lpstr>From trees to rules</vt:lpstr>
      <vt:lpstr>From rules to trees</vt:lpstr>
      <vt:lpstr>A complex tree for a simple disjunction</vt:lpstr>
      <vt:lpstr>The exclusive-or problem</vt:lpstr>
      <vt:lpstr>Another tree with a replicated subtree</vt:lpstr>
      <vt:lpstr>“Nuggets” of knowledge</vt:lpstr>
      <vt:lpstr>Interpreting rules</vt:lpstr>
      <vt:lpstr>Special Case for Rules: Boolean Classification</vt:lpstr>
      <vt:lpstr>Association Rules</vt:lpstr>
      <vt:lpstr>Association rules</vt:lpstr>
      <vt:lpstr>Support and Confidence of Rules</vt:lpstr>
      <vt:lpstr>Support and Confidence of Rules</vt:lpstr>
      <vt:lpstr>Meaning of Association Rules</vt:lpstr>
      <vt:lpstr>Rules with exceptions</vt:lpstr>
      <vt:lpstr>Rules with exceptions</vt:lpstr>
      <vt:lpstr>Rules involving relations</vt:lpstr>
      <vt:lpstr>Complex reasoning: The shapes problem</vt:lpstr>
      <vt:lpstr>A propositional solution</vt:lpstr>
      <vt:lpstr>A relational solution</vt:lpstr>
      <vt:lpstr>More Complications</vt:lpstr>
      <vt:lpstr>“Inductive Logic Programming”</vt:lpstr>
      <vt:lpstr>So that was rules…</vt:lpstr>
      <vt:lpstr>Instance-based representations</vt:lpstr>
      <vt:lpstr>Instance-based representations</vt:lpstr>
      <vt:lpstr>Instance-based representations</vt:lpstr>
      <vt:lpstr>Learning prototypes</vt:lpstr>
      <vt:lpstr>Rectangular generalizations</vt:lpstr>
      <vt:lpstr>Clusters</vt:lpstr>
      <vt:lpstr>Representing clusters I</vt:lpstr>
      <vt:lpstr>Representing clusters II</vt:lpstr>
      <vt:lpstr>Knowledge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F20DL Data Mining and Machine Learning</dc:title>
  <dc:creator>Diana S Bental</dc:creator>
  <cp:lastModifiedBy>Bental, Diana S</cp:lastModifiedBy>
  <cp:revision>133</cp:revision>
  <dcterms:created xsi:type="dcterms:W3CDTF">2016-08-24T13:10:34Z</dcterms:created>
  <dcterms:modified xsi:type="dcterms:W3CDTF">2018-09-21T14:32:52Z</dcterms:modified>
</cp:coreProperties>
</file>