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46" r:id="rId4"/>
    <p:sldId id="347" r:id="rId5"/>
    <p:sldId id="34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49" r:id="rId14"/>
    <p:sldId id="350" r:id="rId15"/>
    <p:sldId id="267" r:id="rId16"/>
    <p:sldId id="268" r:id="rId17"/>
    <p:sldId id="269" r:id="rId18"/>
    <p:sldId id="352" r:id="rId19"/>
    <p:sldId id="271" r:id="rId20"/>
    <p:sldId id="345" r:id="rId21"/>
    <p:sldId id="272" r:id="rId22"/>
    <p:sldId id="273" r:id="rId23"/>
    <p:sldId id="274" r:id="rId24"/>
    <p:sldId id="275" r:id="rId25"/>
    <p:sldId id="360" r:id="rId26"/>
    <p:sldId id="278" r:id="rId27"/>
    <p:sldId id="279" r:id="rId28"/>
    <p:sldId id="280" r:id="rId29"/>
    <p:sldId id="281" r:id="rId30"/>
    <p:sldId id="353" r:id="rId31"/>
    <p:sldId id="354" r:id="rId32"/>
    <p:sldId id="355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56" r:id="rId45"/>
    <p:sldId id="297" r:id="rId46"/>
    <p:sldId id="298" r:id="rId47"/>
    <p:sldId id="357" r:id="rId48"/>
    <p:sldId id="358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59" r:id="rId57"/>
    <p:sldId id="309" r:id="rId58"/>
    <p:sldId id="310" r:id="rId59"/>
    <p:sldId id="311" r:id="rId60"/>
    <p:sldId id="312" r:id="rId61"/>
    <p:sldId id="313" r:id="rId62"/>
    <p:sldId id="31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 autoAdjust="0"/>
    <p:restoredTop sz="63275" autoAdjust="0"/>
  </p:normalViewPr>
  <p:slideViewPr>
    <p:cSldViewPr showGuides="1">
      <p:cViewPr varScale="1">
        <p:scale>
          <a:sx n="51" d="100"/>
          <a:sy n="51" d="100"/>
        </p:scale>
        <p:origin x="20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dwcorne\Local%20Settings\Temp\csrr11profile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dwcorne\Local%20Settings\Temp\csrr11profile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dwcorne\Local%20Settings\Temp\csrr11profile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dwcorne\Local%20Settings\Temp\csrr11profile.xls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5576334208224068E-2"/>
          <c:y val="2.6620370370370457E-2"/>
          <c:w val="0.8860903324584446"/>
          <c:h val="0.83824074074074051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5"/>
          </c:marker>
          <c:xVal>
            <c:numRef>
              <c:f>Sheet3!$D$8:$D$17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Sheet3!$E$8:$E$17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7</c:v>
                </c:pt>
                <c:pt idx="8">
                  <c:v>11</c:v>
                </c:pt>
                <c:pt idx="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38-4216-B3B2-5D438D84C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584512"/>
        <c:axId val="89080192"/>
      </c:scatterChart>
      <c:valAx>
        <c:axId val="8558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080192"/>
        <c:crosses val="autoZero"/>
        <c:crossBetween val="midCat"/>
      </c:valAx>
      <c:valAx>
        <c:axId val="8908019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558451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3481247087104619E-2"/>
          <c:y val="3.2857142857142925E-2"/>
          <c:w val="0.87225084014030962"/>
          <c:h val="0.8003428571428571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FF0000"/>
              </a:solidFill>
            </c:spPr>
          </c:marker>
          <c:xVal>
            <c:numRef>
              <c:f>Sheet3!$I$8:$I$17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Sheet3!$J$8:$J$17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EA-4F1F-AD0D-C4C73054A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95168"/>
        <c:axId val="89117824"/>
      </c:scatterChart>
      <c:valAx>
        <c:axId val="89095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117824"/>
        <c:crosses val="autoZero"/>
        <c:crossBetween val="midCat"/>
      </c:valAx>
      <c:valAx>
        <c:axId val="89117824"/>
        <c:scaling>
          <c:orientation val="minMax"/>
        </c:scaling>
        <c:delete val="0"/>
        <c:axPos val="l"/>
        <c:majorGridlines>
          <c:spPr>
            <a:ln w="0"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909516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15"/>
          </c:marker>
          <c:xVal>
            <c:numRef>
              <c:f>Sheet3!$D$22:$D$31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Sheet3!$E$22:$E$31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50</c:v>
                </c:pt>
                <c:pt idx="4">
                  <c:v>60</c:v>
                </c:pt>
                <c:pt idx="5">
                  <c:v>20</c:v>
                </c:pt>
                <c:pt idx="6">
                  <c:v>40</c:v>
                </c:pt>
                <c:pt idx="7">
                  <c:v>70</c:v>
                </c:pt>
                <c:pt idx="8">
                  <c:v>110</c:v>
                </c:pt>
                <c:pt idx="9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95-4B3C-9AC2-AF5C38622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45728"/>
        <c:axId val="89147264"/>
      </c:scatterChart>
      <c:valAx>
        <c:axId val="8914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147264"/>
        <c:crosses val="autoZero"/>
        <c:crossBetween val="midCat"/>
      </c:valAx>
      <c:valAx>
        <c:axId val="8914726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914572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tar"/>
            <c:size val="15"/>
            <c:spPr>
              <a:noFill/>
              <a:ln w="63500">
                <a:solidFill>
                  <a:srgbClr val="C00000"/>
                </a:solidFill>
              </a:ln>
            </c:spPr>
          </c:marker>
          <c:xVal>
            <c:numRef>
              <c:f>Sheet3!$I$22:$I$31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Sheet3!$J$22:$J$31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27-4193-8F16-3BB33D857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55456"/>
        <c:axId val="89164416"/>
      </c:scatterChart>
      <c:valAx>
        <c:axId val="8915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164416"/>
        <c:crosses val="autoZero"/>
        <c:crossBetween val="midCat"/>
      </c:valAx>
      <c:valAx>
        <c:axId val="89164416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9155456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F209-1F52-4C24-B3BD-AE8A1AB0E0EE}" type="datetimeFigureOut">
              <a:rPr lang="en-GB" smtClean="0"/>
              <a:pPr/>
              <a:t>21/09/2018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EEDE3-63EA-4689-A5E9-5765C87955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0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 Dice - 1 in 36 chance of getting</a:t>
            </a:r>
            <a:r>
              <a:rPr lang="en-GB" baseline="0" dirty="0" smtClean="0"/>
              <a:t> a 2 or a 12 (because there is only one combination 1/1 or 6/6)</a:t>
            </a:r>
          </a:p>
          <a:p>
            <a:r>
              <a:rPr lang="en-GB" baseline="0" dirty="0" smtClean="0"/>
              <a:t>Higher chance of getting an 8 – 2/6, 1/5</a:t>
            </a:r>
          </a:p>
          <a:p>
            <a:r>
              <a:rPr lang="en-GB" baseline="0" dirty="0" smtClean="0"/>
              <a:t>Much higher chance of getting a 6 – 1/5, 2/4, 3/3 – more combinations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1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5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37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29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6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5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91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r>
              <a:rPr lang="en-GB" baseline="0" dirty="0" smtClean="0"/>
              <a:t> do Z normalisation instead of Min-Max?</a:t>
            </a:r>
          </a:p>
          <a:p>
            <a:r>
              <a:rPr lang="en-GB" baseline="0" dirty="0" smtClean="0"/>
              <a:t>Well mostly because it takes take the spread into account. You are likely to get a few outliers by random chance. If you have a few extreme values that will skew Min-Max a lot. Most of your values will be in a small clump in the middle. Z normalisation is more stable, spreads things out more evenly and less susceptible to outliers.</a:t>
            </a:r>
            <a:endParaRPr lang="en-GB" dirty="0" smtClean="0"/>
          </a:p>
          <a:p>
            <a:r>
              <a:rPr lang="en-GB" dirty="0" smtClean="0"/>
              <a:t>Weka can do this </a:t>
            </a:r>
            <a:r>
              <a:rPr lang="en-GB" dirty="0" err="1" smtClean="0"/>
              <a:t>automatiically</a:t>
            </a:r>
            <a:r>
              <a:rPr lang="en-GB" baseline="0" dirty="0" smtClean="0"/>
              <a:t> – called STANDARDIZATION</a:t>
            </a:r>
          </a:p>
          <a:p>
            <a:r>
              <a:rPr lang="en-GB" b="1" baseline="0" dirty="0" smtClean="0"/>
              <a:t>Attribute</a:t>
            </a:r>
            <a:r>
              <a:rPr lang="en-GB" baseline="0" dirty="0" smtClean="0"/>
              <a:t> normalization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3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14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7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1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1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49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4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That’s the variance –</a:t>
            </a:r>
            <a:r>
              <a:rPr lang="en-GB" baseline="0" dirty="0" smtClean="0"/>
              <a:t> (sum of each value minus the mean ) all squared and divided by n-1 the number of items in the sample  (minus 1)</a:t>
            </a:r>
          </a:p>
          <a:p>
            <a:r>
              <a:rPr lang="en-GB" baseline="0" dirty="0" smtClean="0"/>
              <a:t>Take the square root for the standard deviation</a:t>
            </a:r>
            <a:endParaRPr lang="en-GB" dirty="0" smtClean="0"/>
          </a:p>
          <a:p>
            <a:r>
              <a:rPr lang="en-GB" dirty="0" smtClean="0"/>
              <a:t>MU is the mean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53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Correlate</a:t>
            </a:r>
            <a:r>
              <a:rPr lang="en-GB" baseline="0" dirty="0" smtClean="0"/>
              <a:t> two variables, x and y</a:t>
            </a:r>
          </a:p>
          <a:p>
            <a:r>
              <a:rPr lang="en-GB" baseline="0" dirty="0" smtClean="0"/>
              <a:t>T</a:t>
            </a:r>
            <a:r>
              <a:rPr lang="en-GB" dirty="0" smtClean="0"/>
              <a:t>ake each x and y value pair, </a:t>
            </a:r>
          </a:p>
          <a:p>
            <a:r>
              <a:rPr lang="en-GB" dirty="0" smtClean="0"/>
              <a:t>subtract the mean of the x</a:t>
            </a:r>
            <a:r>
              <a:rPr lang="en-GB" baseline="0" dirty="0" smtClean="0"/>
              <a:t> and divide by the STD dev of x – scales each value by how many SDs it is from the mean</a:t>
            </a:r>
          </a:p>
          <a:p>
            <a:r>
              <a:rPr lang="en-GB" baseline="0" dirty="0" smtClean="0"/>
              <a:t>Do the same for y</a:t>
            </a:r>
          </a:p>
          <a:p>
            <a:r>
              <a:rPr lang="en-GB" dirty="0" smtClean="0"/>
              <a:t>Multiply</a:t>
            </a:r>
            <a:r>
              <a:rPr lang="en-GB" baseline="0" dirty="0" smtClean="0"/>
              <a:t> them</a:t>
            </a:r>
          </a:p>
          <a:p>
            <a:r>
              <a:rPr lang="en-GB" baseline="0" dirty="0" smtClean="0"/>
              <a:t>Tells us how far each pair is from the expected value</a:t>
            </a:r>
          </a:p>
          <a:p>
            <a:r>
              <a:rPr lang="en-GB" baseline="0" dirty="0" smtClean="0"/>
              <a:t>Add up the values for each pair and divide by the number of values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3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want to correlate</a:t>
            </a:r>
            <a:r>
              <a:rPr lang="en-GB" baseline="0" dirty="0" smtClean="0"/>
              <a:t> two attributes, x and 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83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Correlation</a:t>
            </a:r>
            <a:r>
              <a:rPr lang="en-GB" baseline="0" dirty="0" smtClean="0"/>
              <a:t> is scaled using standard deviation</a:t>
            </a:r>
          </a:p>
          <a:p>
            <a:r>
              <a:rPr lang="en-GB" baseline="0" dirty="0" smtClean="0"/>
              <a:t>Whereas covariance isn’t</a:t>
            </a:r>
          </a:p>
          <a:p>
            <a:r>
              <a:rPr lang="en-GB" baseline="0" dirty="0" smtClean="0"/>
              <a:t>Uses whatever units X and Y were measured in – so if you scale X or Y (change from inches to metres) then the covariance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46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different sets of data – left/green is one set of data, right/red</a:t>
            </a:r>
            <a:r>
              <a:rPr lang="en-GB" baseline="0" dirty="0" smtClean="0"/>
              <a:t> </a:t>
            </a:r>
            <a:r>
              <a:rPr lang="en-GB" dirty="0" smtClean="0"/>
              <a:t>is a different set;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Left side – green –</a:t>
            </a:r>
            <a:r>
              <a:rPr lang="en-GB" baseline="0" dirty="0" smtClean="0"/>
              <a:t> bottom row shows Y axis multiplied by 10,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Right side - red – bottom row shows X axis </a:t>
            </a:r>
            <a:r>
              <a:rPr lang="en-GB" baseline="0" dirty="0" err="1" smtClean="0"/>
              <a:t>mutiplied</a:t>
            </a:r>
            <a:r>
              <a:rPr lang="en-GB" baseline="0" dirty="0" smtClean="0"/>
              <a:t> by 10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same R (correlation) at top and bottom</a:t>
            </a:r>
          </a:p>
          <a:p>
            <a:r>
              <a:rPr lang="en-GB" dirty="0" smtClean="0"/>
              <a:t>But</a:t>
            </a:r>
            <a:r>
              <a:rPr lang="en-GB" baseline="0" dirty="0" smtClean="0"/>
              <a:t> different </a:t>
            </a:r>
            <a:r>
              <a:rPr lang="en-GB" baseline="0" dirty="0" err="1" smtClean="0"/>
              <a:t>covariances</a:t>
            </a:r>
            <a:r>
              <a:rPr lang="en-GB" baseline="0" dirty="0" smtClean="0"/>
              <a:t> because the scales are different</a:t>
            </a:r>
          </a:p>
          <a:p>
            <a:r>
              <a:rPr lang="en-GB" baseline="0" dirty="0" smtClean="0"/>
              <a:t>Green example – multiply Y by 10, covariance multiplies by 10</a:t>
            </a:r>
          </a:p>
          <a:p>
            <a:r>
              <a:rPr lang="en-GB" baseline="0" dirty="0" smtClean="0"/>
              <a:t>Red example – multiply X by 10, covariance multiplies by 10</a:t>
            </a:r>
          </a:p>
          <a:p>
            <a:r>
              <a:rPr lang="en-GB" baseline="0" dirty="0" smtClean="0"/>
              <a:t>(Why </a:t>
            </a:r>
            <a:r>
              <a:rPr lang="en-GB" baseline="0" dirty="0" smtClean="0"/>
              <a:t>use covariance?  </a:t>
            </a:r>
            <a:r>
              <a:rPr lang="en-GB" baseline="0" dirty="0" smtClean="0"/>
              <a:t>Because you’re not scaling by standard deviations, it may be easier to express in familiar units)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Median UK salary 22K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9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5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57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9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16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are predicting B from A</a:t>
            </a:r>
          </a:p>
          <a:p>
            <a:r>
              <a:rPr lang="en-GB" dirty="0" smtClean="0"/>
              <a:t>No correlation betwe</a:t>
            </a:r>
            <a:r>
              <a:rPr lang="en-GB" baseline="0" dirty="0" smtClean="0"/>
              <a:t>en A and noise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33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97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86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Explained on next slides…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48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36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Constant</a:t>
            </a:r>
            <a:r>
              <a:rPr lang="en-GB" baseline="0" dirty="0" smtClean="0"/>
              <a:t> = ( mean of y)  - Pearson’s 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9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96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Explained on next slides…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48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Explained on next slides…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Low correlation means</a:t>
            </a:r>
            <a:r>
              <a:rPr lang="en-GB" baseline="0" dirty="0" smtClean="0"/>
              <a:t> we can’t be very sure that the relationship is as strong as we think – not enough data to be sure it wasn’t chance, or not the right </a:t>
            </a:r>
            <a:r>
              <a:rPr lang="en-GB" baseline="0" dirty="0" smtClean="0"/>
              <a:t>relationship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48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55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72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87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62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Multiple variables</a:t>
            </a:r>
          </a:p>
          <a:p>
            <a:r>
              <a:rPr lang="en-GB" dirty="0" smtClean="0"/>
              <a:t>Represent</a:t>
            </a:r>
            <a:r>
              <a:rPr lang="en-GB" baseline="0" dirty="0" smtClean="0"/>
              <a:t> as matrices </a:t>
            </a:r>
          </a:p>
          <a:p>
            <a:r>
              <a:rPr lang="en-GB" baseline="0" dirty="0" smtClean="0"/>
              <a:t>X matrix of sample values</a:t>
            </a:r>
          </a:p>
          <a:p>
            <a:r>
              <a:rPr lang="en-GB" baseline="0" dirty="0" smtClean="0"/>
              <a:t>Beta – vector of weights (for each value)</a:t>
            </a:r>
          </a:p>
          <a:p>
            <a:r>
              <a:rPr lang="en-GB" baseline="0" dirty="0" smtClean="0"/>
              <a:t>Y – vector of the outcome attribute, the one we want to predict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6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</a:t>
            </a:r>
            <a:r>
              <a:rPr lang="en-GB" baseline="0" dirty="0" smtClean="0"/>
              <a:t> vector is </a:t>
            </a:r>
          </a:p>
          <a:p>
            <a:r>
              <a:rPr lang="en-GB" baseline="0" dirty="0" smtClean="0"/>
              <a:t>C transpose x </a:t>
            </a:r>
            <a:r>
              <a:rPr lang="en-GB" baseline="0" dirty="0" err="1" smtClean="0"/>
              <a:t>X</a:t>
            </a:r>
            <a:r>
              <a:rPr lang="en-GB" baseline="0" dirty="0" smtClean="0"/>
              <a:t> inverted</a:t>
            </a:r>
          </a:p>
          <a:p>
            <a:r>
              <a:rPr lang="en-GB" baseline="0" dirty="0" smtClean="0"/>
              <a:t>Times X transposed</a:t>
            </a:r>
          </a:p>
          <a:p>
            <a:r>
              <a:rPr lang="en-GB" baseline="0" dirty="0" smtClean="0"/>
              <a:t>Times 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796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55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- Big</a:t>
            </a:r>
            <a:r>
              <a:rPr lang="en-GB" baseline="0" dirty="0" smtClean="0"/>
              <a:t> assumption – that the values follow a straight line relationship. In real life they often don’t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190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153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04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same line</a:t>
            </a:r>
            <a:r>
              <a:rPr lang="en-GB" dirty="0" smtClean="0"/>
              <a:t>…  y = 3</a:t>
            </a:r>
            <a:r>
              <a:rPr lang="en-GB" baseline="0" dirty="0" smtClean="0"/>
              <a:t> + x/2</a:t>
            </a:r>
            <a:endParaRPr lang="en-GB" dirty="0" smtClean="0"/>
          </a:p>
          <a:p>
            <a:r>
              <a:rPr lang="en-GB" dirty="0" smtClean="0"/>
              <a:t>And the same correlation … 0,.86</a:t>
            </a:r>
            <a:r>
              <a:rPr lang="en-GB" baseline="0" dirty="0" smtClean="0"/>
              <a:t> which is not bad</a:t>
            </a:r>
            <a:endParaRPr lang="en-GB" dirty="0" smtClean="0"/>
          </a:p>
          <a:p>
            <a:r>
              <a:rPr lang="en-GB" dirty="0" smtClean="0"/>
              <a:t>First is a reasonable example</a:t>
            </a:r>
          </a:p>
          <a:p>
            <a:r>
              <a:rPr lang="en-GB" dirty="0" smtClean="0"/>
              <a:t>Second is not a linear relationship</a:t>
            </a:r>
          </a:p>
          <a:p>
            <a:r>
              <a:rPr lang="en-GB" dirty="0" smtClean="0"/>
              <a:t>Third</a:t>
            </a:r>
            <a:r>
              <a:rPr lang="en-GB" baseline="0" dirty="0" smtClean="0"/>
              <a:t> is distorted by an outlier</a:t>
            </a:r>
          </a:p>
          <a:p>
            <a:r>
              <a:rPr lang="en-GB" baseline="0" dirty="0" smtClean="0"/>
              <a:t>Fourth is just odd… not apparent that there’s any relationship at all. Not taken enough different points on the X axis to tell.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27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86D13-9D60-4742-AF88-61942AC95735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86D13-9D60-4742-AF88-61942AC95735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EEA19-1656-4DF2-A70F-75A85899CD2B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3225" cy="4113212"/>
          </a:xfrm>
          <a:noFill/>
          <a:ln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80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5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Roll</a:t>
            </a:r>
            <a:r>
              <a:rPr lang="en-GB" baseline="0" dirty="0" smtClean="0"/>
              <a:t> of a dice – all equally likely – next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1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A230-83A1-4292-A9F6-2ECCD7C3FD6F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E5-A2D1-44E4-B8F4-545943DFDB2E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3ECC-A688-48DC-9F06-466D5ABEE959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64DFE-E82C-4F85-823F-5D397B45B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57827-658C-4511-B400-2D941A683B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395A-E04A-4A9F-9174-8F7B683504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85018"/>
          </a:xfrm>
        </p:spPr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6234" y="6381328"/>
            <a:ext cx="6116126" cy="340147"/>
          </a:xfrm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658416" cy="340147"/>
          </a:xfrm>
        </p:spPr>
        <p:txBody>
          <a:bodyPr/>
          <a:lstStyle>
            <a:lvl1pPr>
              <a:defRPr sz="1800"/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7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DF2-C30D-4EB4-92F2-6BA5EC511C2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D74-C824-4ADD-8748-2B9B7EA25A81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7C56-EA40-4EE6-85A0-62262B57A9C7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08FD-8064-406E-AD0B-ECDA376D0905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54-47E2-4794-A2D5-E456A816331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1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2EC0-D2B1-4990-A0BD-52E846F564A3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CE1-EFEF-4C88-9AB1-BF4D5780A608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7789-97E0-4A8E-ADA0-B812DBDF9A96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spurious-correlations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F20DL Data Mining and 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Diana Bental</a:t>
            </a:r>
          </a:p>
          <a:p>
            <a:r>
              <a:rPr lang="en-GB" dirty="0" smtClean="0"/>
              <a:t>(with slide material from David </a:t>
            </a:r>
            <a:r>
              <a:rPr lang="en-GB" dirty="0" err="1" smtClean="0"/>
              <a:t>Corne</a:t>
            </a:r>
            <a:r>
              <a:rPr lang="en-GB" dirty="0" smtClean="0"/>
              <a:t> and Nick Taylor)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60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062912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`Normal’ or Gaussian distributions 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28775"/>
            <a:ext cx="8029575" cy="44672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Heights, weights, times (e.g. for 100m sprint, for lengths of software projects), measurements (e.g. length of a petal, waist measurement, coursework marks, level of protein A in a blood sample, …) all tend to be Normally distributed.  </a:t>
            </a:r>
            <a:r>
              <a:rPr lang="en-GB" altLang="en-US" b="1" dirty="0" smtClean="0">
                <a:solidFill>
                  <a:srgbClr val="FF0000"/>
                </a:solidFill>
              </a:rPr>
              <a:t>Why</a:t>
            </a:r>
            <a:r>
              <a:rPr lang="en-GB" altLang="en-US" dirty="0" smtClean="0"/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4201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Sometimes distributions are uniform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5445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b="1"/>
              <a:t>Uniform</a:t>
            </a:r>
            <a:r>
              <a:rPr lang="en-GB" altLang="en-US"/>
              <a:t> distributions.  Every possible value tends to be equally likely</a:t>
            </a:r>
            <a:endParaRPr lang="en-GB" altLang="en-US" b="1"/>
          </a:p>
        </p:txBody>
      </p:sp>
      <p:pic>
        <p:nvPicPr>
          <p:cNvPr id="6148" name="Picture 6" descr="matlab_distribution_uniform_random"/>
          <p:cNvPicPr>
            <a:picLocks noChangeAspect="1" noChangeArrowheads="1"/>
          </p:cNvPicPr>
          <p:nvPr/>
        </p:nvPicPr>
        <p:blipFill>
          <a:blip r:embed="rId3" cstate="print"/>
          <a:srcRect l="36909" t="39862" r="4430" b="8121"/>
          <a:stretch>
            <a:fillRect/>
          </a:stretch>
        </p:blipFill>
        <p:spPr bwMode="auto">
          <a:xfrm>
            <a:off x="1042988" y="836613"/>
            <a:ext cx="654685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476250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This figure is from:  http://mathworld.wolfram.com/Dice.html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04813"/>
            <a:ext cx="6840538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4581525"/>
            <a:ext cx="7970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One die:  uniform distribution of possible totals:</a:t>
            </a:r>
          </a:p>
          <a:p>
            <a:r>
              <a:rPr lang="en-GB" altLang="en-US"/>
              <a:t>But look what happens as soon as the value is  </a:t>
            </a:r>
            <a:r>
              <a:rPr lang="en-GB" altLang="en-US" b="1"/>
              <a:t>a sum of things</a:t>
            </a:r>
            <a:r>
              <a:rPr lang="en-GB" altLang="en-US"/>
              <a:t>;</a:t>
            </a:r>
          </a:p>
          <a:p>
            <a:r>
              <a:rPr lang="en-GB" altLang="en-US"/>
              <a:t>The more things, the more Gaussian the distribution.</a:t>
            </a:r>
          </a:p>
          <a:p>
            <a:r>
              <a:rPr lang="en-GB" altLang="en-US" i="1"/>
              <a:t>Are measurements (etc.) usually the sum of many factors?</a:t>
            </a:r>
          </a:p>
        </p:txBody>
      </p:sp>
      <p:pic>
        <p:nvPicPr>
          <p:cNvPr id="7174" name="Picture 7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25" y="131445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6700" y="523875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7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1700" y="523875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8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175" y="2887663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9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75" y="2640013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0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00" y="2916238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1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3838" y="2774950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2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6238" y="2527300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3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8163" y="2803525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4" descr="http://www.murphysmagicsupplies.com/images/dicewhite_econ-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0563" y="2536825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If a population (e.g. field of a dataset) is expected to match a standard probability distribution then a wealth of statistical knowledge and results can be brought to bear on its </a:t>
            </a:r>
            <a:r>
              <a:rPr lang="en-GB" dirty="0" smtClean="0"/>
              <a:t>analysis</a:t>
            </a:r>
          </a:p>
          <a:p>
            <a:r>
              <a:rPr lang="en-GB" dirty="0"/>
              <a:t>statistics of a </a:t>
            </a:r>
            <a:r>
              <a:rPr lang="en-GB" u="sng" dirty="0"/>
              <a:t>sample</a:t>
            </a:r>
            <a:r>
              <a:rPr lang="en-GB" dirty="0"/>
              <a:t> provide info about a </a:t>
            </a:r>
            <a:r>
              <a:rPr lang="en-GB" u="sng" dirty="0" smtClean="0"/>
              <a:t>sample</a:t>
            </a:r>
            <a:r>
              <a:rPr lang="en-GB" dirty="0" smtClean="0"/>
              <a:t> but…</a:t>
            </a:r>
          </a:p>
          <a:p>
            <a:r>
              <a:rPr lang="en-GB" dirty="0"/>
              <a:t>if we can </a:t>
            </a:r>
            <a:r>
              <a:rPr lang="en-GB" dirty="0">
                <a:solidFill>
                  <a:schemeClr val="accent1"/>
                </a:solidFill>
              </a:rPr>
              <a:t>assume that our statistic is normally distributed in the population</a:t>
            </a:r>
            <a:r>
              <a:rPr lang="en-GB" dirty="0"/>
              <a:t>, then our sample statistic </a:t>
            </a:r>
            <a:r>
              <a:rPr lang="en-GB" dirty="0">
                <a:solidFill>
                  <a:schemeClr val="accent2"/>
                </a:solidFill>
              </a:rPr>
              <a:t>provides info about the population</a:t>
            </a:r>
          </a:p>
          <a:p>
            <a:endParaRPr lang="en-GB" dirty="0" smtClean="0"/>
          </a:p>
          <a:p>
            <a:endParaRPr lang="en-GB" u="sng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70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dirty="0"/>
              <a:t>The power of assumptions…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dirty="0"/>
              <a:t>You are a random sample of </a:t>
            </a:r>
            <a:r>
              <a:rPr lang="en-GB" altLang="en-US" dirty="0"/>
              <a:t>3</a:t>
            </a:r>
            <a:r>
              <a:rPr lang="en-GB" altLang="en-US" dirty="0" smtClean="0"/>
              <a:t>0</a:t>
            </a:r>
            <a:r>
              <a:rPr lang="en-GB" altLang="en-US" dirty="0" smtClean="0"/>
              <a:t> 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ish</a:t>
            </a:r>
            <a:r>
              <a:rPr lang="en-GB" altLang="en-US" dirty="0" smtClean="0"/>
              <a:t>) HWU/</a:t>
            </a:r>
            <a:r>
              <a:rPr lang="en-GB" altLang="en-US" dirty="0" err="1" smtClean="0"/>
              <a:t>Riccarton</a:t>
            </a:r>
            <a:r>
              <a:rPr lang="en-GB" altLang="en-US" dirty="0" smtClean="0"/>
              <a:t> students. Suppose:</a:t>
            </a:r>
            <a:endParaRPr lang="en-GB" altLang="en-US" dirty="0"/>
          </a:p>
          <a:p>
            <a:pPr lvl="1"/>
            <a:r>
              <a:rPr lang="en-GB" altLang="en-US" dirty="0"/>
              <a:t>The </a:t>
            </a:r>
            <a:r>
              <a:rPr lang="en-GB" altLang="en-US" u="sng" dirty="0"/>
              <a:t>mean height of this </a:t>
            </a:r>
            <a:r>
              <a:rPr lang="en-GB" altLang="en-US" b="1" dirty="0"/>
              <a:t>sample</a:t>
            </a:r>
            <a:r>
              <a:rPr lang="en-GB" altLang="en-US" dirty="0"/>
              <a:t> is 1.685cm</a:t>
            </a:r>
          </a:p>
          <a:p>
            <a:pPr lvl="1"/>
            <a:r>
              <a:rPr lang="en-GB" altLang="en-US" dirty="0"/>
              <a:t>There are 5,000 students in the </a:t>
            </a:r>
            <a:r>
              <a:rPr lang="en-GB" altLang="en-US" dirty="0" smtClean="0"/>
              <a:t>population</a:t>
            </a:r>
            <a:endParaRPr lang="en-GB" altLang="en-US" dirty="0"/>
          </a:p>
          <a:p>
            <a:r>
              <a:rPr lang="en-GB" altLang="en-US" dirty="0"/>
              <a:t>With no more information, what can we say about the </a:t>
            </a:r>
            <a:r>
              <a:rPr lang="en-GB" altLang="en-US" u="sng" dirty="0" smtClean="0"/>
              <a:t>mean </a:t>
            </a:r>
            <a:r>
              <a:rPr lang="en-GB" altLang="en-US" u="sng" dirty="0"/>
              <a:t>height of the </a:t>
            </a:r>
            <a:r>
              <a:rPr lang="en-GB" altLang="en-US" b="1" dirty="0"/>
              <a:t>population</a:t>
            </a:r>
            <a:r>
              <a:rPr lang="en-GB" altLang="en-US" dirty="0"/>
              <a:t> of 5,000 students?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2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458200" cy="371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A closer look at the </a:t>
            </a:r>
            <a:r>
              <a:rPr lang="en-GB" altLang="en-US" sz="4000" b="1" smtClean="0"/>
              <a:t>normal</a:t>
            </a:r>
            <a:r>
              <a:rPr lang="en-GB" altLang="en-US" sz="4000" smtClean="0"/>
              <a:t>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497013"/>
            <a:ext cx="619283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052513"/>
            <a:ext cx="914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altLang="en-US" sz="4000">
                <a:solidFill>
                  <a:schemeClr val="tx2"/>
                </a:solidFill>
              </a:rPr>
              <a:t>This is the ND with mean </a:t>
            </a:r>
            <a:r>
              <a:rPr lang="en-GB" altLang="en-US" sz="4000" i="1">
                <a:solidFill>
                  <a:schemeClr val="tx2"/>
                </a:solidFill>
              </a:rPr>
              <a:t>mu</a:t>
            </a:r>
            <a:r>
              <a:rPr lang="en-GB" altLang="en-US" sz="4000">
                <a:solidFill>
                  <a:schemeClr val="tx2"/>
                </a:solidFill>
              </a:rPr>
              <a:t> and std </a:t>
            </a:r>
            <a:r>
              <a:rPr lang="en-GB" altLang="en-US" sz="4000" i="1">
                <a:solidFill>
                  <a:schemeClr val="tx2"/>
                </a:solidFill>
              </a:rPr>
              <a:t>sigma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196975"/>
            <a:ext cx="3563937" cy="489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smtClean="0"/>
              <a:t>Suppose the standard deviation of your sample is 0.12</a:t>
            </a:r>
          </a:p>
          <a:p>
            <a:pPr eaLnBrk="1" hangingPunct="1">
              <a:buFontTx/>
              <a:buNone/>
            </a:pPr>
            <a:r>
              <a:rPr lang="en-GB" altLang="en-US" sz="2400" b="1" i="1" smtClean="0"/>
              <a:t>Theory tells us that if a population is Normal, the </a:t>
            </a:r>
            <a:r>
              <a:rPr lang="en-GB" altLang="en-US" sz="2400" b="1" i="1" u="sng" smtClean="0"/>
              <a:t>sample std</a:t>
            </a:r>
            <a:r>
              <a:rPr lang="en-GB" altLang="en-US" sz="2400" b="1" i="1" smtClean="0"/>
              <a:t> is a fairly good guess at the </a:t>
            </a:r>
            <a:r>
              <a:rPr lang="en-GB" altLang="en-US" sz="2400" b="1" i="1" u="sng" smtClean="0"/>
              <a:t>population std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5291138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71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More than just a pretty bell shape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446088" y="5035550"/>
            <a:ext cx="8734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So, the sample STD is a good estimate for the population STD</a:t>
            </a:r>
          </a:p>
          <a:p>
            <a:r>
              <a:rPr lang="en-GB" altLang="en-US"/>
              <a:t>So we can say, for example, that ~95% of the population of 5000</a:t>
            </a:r>
          </a:p>
          <a:p>
            <a:r>
              <a:rPr lang="en-GB" altLang="en-US"/>
              <a:t>students (4750 students) will be within 0.24m of the population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100" y="1196975"/>
            <a:ext cx="5216525" cy="4683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 smtClean="0"/>
              <a:t>Mean of our </a:t>
            </a:r>
            <a:r>
              <a:rPr lang="en-GB" altLang="en-US" sz="2800" b="1" dirty="0" smtClean="0"/>
              <a:t>sample</a:t>
            </a:r>
            <a:r>
              <a:rPr lang="en-GB" altLang="en-US" sz="2800" dirty="0" smtClean="0"/>
              <a:t> was 1.685 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>
                <a:solidFill>
                  <a:srgbClr val="FF0000"/>
                </a:solidFill>
              </a:rPr>
              <a:t>The </a:t>
            </a:r>
            <a:r>
              <a:rPr lang="en-GB" altLang="en-US" sz="2800" i="1" dirty="0" smtClean="0">
                <a:solidFill>
                  <a:srgbClr val="FF0000"/>
                </a:solidFill>
              </a:rPr>
              <a:t>Standard Error of the Mean</a:t>
            </a:r>
            <a:r>
              <a:rPr lang="en-GB" altLang="en-US" sz="2800" i="1" dirty="0" smtClean="0"/>
              <a:t> is</a:t>
            </a:r>
            <a:endParaRPr lang="en-GB" altLang="en-US" sz="2400" i="1" dirty="0" smtClean="0"/>
          </a:p>
          <a:p>
            <a:pPr eaLnBrk="1" hangingPunct="1">
              <a:buFontTx/>
              <a:buNone/>
            </a:pPr>
            <a:r>
              <a:rPr lang="en-GB" altLang="en-US" sz="2400" i="1" dirty="0" smtClean="0"/>
              <a:t>         </a:t>
            </a:r>
            <a:r>
              <a:rPr lang="en-GB" altLang="en-US" sz="2400" dirty="0" smtClean="0"/>
              <a:t>pop </a:t>
            </a:r>
            <a:r>
              <a:rPr lang="en-GB" altLang="en-US" sz="2400" dirty="0" err="1" smtClean="0"/>
              <a:t>std</a:t>
            </a:r>
            <a:r>
              <a:rPr lang="en-GB" altLang="en-US" sz="2400" dirty="0" smtClean="0"/>
              <a:t>  / </a:t>
            </a:r>
            <a:r>
              <a:rPr lang="en-GB" altLang="en-US" sz="2400" dirty="0" err="1" smtClean="0"/>
              <a:t>sqrt</a:t>
            </a:r>
            <a:r>
              <a:rPr lang="en-GB" altLang="en-US" sz="2400" dirty="0" smtClean="0"/>
              <a:t>(sample size)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which we can approximate by: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       sample </a:t>
            </a:r>
            <a:r>
              <a:rPr lang="en-GB" altLang="en-US" sz="2400" dirty="0" err="1" smtClean="0"/>
              <a:t>std</a:t>
            </a:r>
            <a:r>
              <a:rPr lang="en-GB" altLang="en-US" sz="2400" dirty="0" smtClean="0"/>
              <a:t>  / </a:t>
            </a:r>
            <a:r>
              <a:rPr lang="en-GB" altLang="en-US" sz="2400" dirty="0" err="1" smtClean="0"/>
              <a:t>sqrt</a:t>
            </a:r>
            <a:r>
              <a:rPr lang="en-GB" altLang="en-US" sz="2400" dirty="0" smtClean="0"/>
              <a:t>(sample size)</a:t>
            </a:r>
          </a:p>
          <a:p>
            <a:pPr eaLnBrk="1" hangingPunct="1">
              <a:buFontTx/>
              <a:buNone/>
            </a:pPr>
            <a:r>
              <a:rPr lang="en-GB" altLang="en-US" sz="2400" b="1" i="1" dirty="0" smtClean="0"/>
              <a:t>… </a:t>
            </a:r>
            <a:r>
              <a:rPr lang="en-GB" altLang="en-US" sz="2400" dirty="0" smtClean="0"/>
              <a:t>in our case this  0.12/5.5  = 0.022</a:t>
            </a:r>
            <a:r>
              <a:rPr lang="en-GB" altLang="en-US" sz="2400" b="1" i="1" dirty="0" smtClean="0"/>
              <a:t> 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34702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71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But what is the population mean?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434975" y="4365625"/>
            <a:ext cx="664874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This ‘standard error’ (SE) is actually the standard deviation of the </a:t>
            </a:r>
          </a:p>
          <a:p>
            <a:r>
              <a:rPr lang="en-GB" altLang="en-US" dirty="0"/>
              <a:t>distribution of sample means We can use this it to build a confidence</a:t>
            </a:r>
          </a:p>
          <a:p>
            <a:r>
              <a:rPr lang="en-GB" altLang="en-US" dirty="0"/>
              <a:t>interval for the actual population mean.   </a:t>
            </a:r>
            <a:r>
              <a:rPr lang="en-GB" altLang="en-US" b="1" dirty="0"/>
              <a:t>Basically, we can be </a:t>
            </a:r>
          </a:p>
          <a:p>
            <a:r>
              <a:rPr lang="en-GB" altLang="en-US" b="1" dirty="0"/>
              <a:t>95% sure that the pop mean is within 2 SEs of the sample mean …</a:t>
            </a:r>
            <a:r>
              <a:rPr lang="en-GB" altLang="en-US" dirty="0"/>
              <a:t> </a:t>
            </a:r>
          </a:p>
          <a:p>
            <a:endParaRPr lang="en-GB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dirty="0"/>
              <a:t>The power of assumptions…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dirty="0"/>
              <a:t>You are a random sample of </a:t>
            </a:r>
            <a:r>
              <a:rPr lang="en-GB" altLang="en-US" dirty="0"/>
              <a:t>3</a:t>
            </a:r>
            <a:r>
              <a:rPr lang="en-GB" altLang="en-US" dirty="0" smtClean="0"/>
              <a:t>0 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ish</a:t>
            </a:r>
            <a:r>
              <a:rPr lang="en-GB" altLang="en-US" dirty="0" smtClean="0"/>
              <a:t>) HWU/</a:t>
            </a:r>
            <a:r>
              <a:rPr lang="en-GB" altLang="en-US" dirty="0" err="1" smtClean="0"/>
              <a:t>Riccarton</a:t>
            </a:r>
            <a:r>
              <a:rPr lang="en-GB" altLang="en-US" dirty="0" smtClean="0"/>
              <a:t> students. Suppose:</a:t>
            </a:r>
            <a:endParaRPr lang="en-GB" altLang="en-US" dirty="0"/>
          </a:p>
          <a:p>
            <a:pPr lvl="1"/>
            <a:r>
              <a:rPr lang="en-GB" altLang="en-US" dirty="0"/>
              <a:t>The </a:t>
            </a:r>
            <a:r>
              <a:rPr lang="en-GB" altLang="en-US" u="sng" dirty="0"/>
              <a:t>mean height of this </a:t>
            </a:r>
            <a:r>
              <a:rPr lang="en-GB" altLang="en-US" b="1" dirty="0"/>
              <a:t>sample</a:t>
            </a:r>
            <a:r>
              <a:rPr lang="en-GB" altLang="en-US" dirty="0"/>
              <a:t> is 1.685cm</a:t>
            </a:r>
          </a:p>
          <a:p>
            <a:pPr lvl="1"/>
            <a:r>
              <a:rPr lang="en-GB" altLang="en-US" dirty="0"/>
              <a:t>There are 5,000 students in the </a:t>
            </a:r>
            <a:r>
              <a:rPr lang="en-GB" altLang="en-US" dirty="0" smtClean="0"/>
              <a:t>population</a:t>
            </a:r>
            <a:endParaRPr lang="en-GB" altLang="en-US" dirty="0"/>
          </a:p>
          <a:p>
            <a:r>
              <a:rPr lang="en-GB" altLang="en-US" dirty="0"/>
              <a:t>With no more information, what can we say about the </a:t>
            </a:r>
            <a:r>
              <a:rPr lang="en-GB" altLang="en-US" u="sng" dirty="0" smtClean="0"/>
              <a:t>mean </a:t>
            </a:r>
            <a:r>
              <a:rPr lang="en-GB" altLang="en-US" u="sng" dirty="0"/>
              <a:t>height of the </a:t>
            </a:r>
            <a:r>
              <a:rPr lang="en-GB" altLang="en-US" b="1" dirty="0"/>
              <a:t>population</a:t>
            </a:r>
            <a:r>
              <a:rPr lang="en-GB" altLang="en-US" dirty="0"/>
              <a:t> of 5,000 students?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59693" y="3429000"/>
            <a:ext cx="8424614" cy="258532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If we assume the </a:t>
            </a:r>
            <a:r>
              <a:rPr lang="en-GB" altLang="en-US" sz="2400" i="1" dirty="0">
                <a:solidFill>
                  <a:srgbClr val="FF0000"/>
                </a:solidFill>
              </a:rPr>
              <a:t>population is normally distributed</a:t>
            </a:r>
            <a:endParaRPr lang="en-GB" altLang="en-US" sz="2400" dirty="0">
              <a:solidFill>
                <a:srgbClr val="FF0000"/>
              </a:solidFill>
            </a:endParaRPr>
          </a:p>
          <a:p>
            <a:r>
              <a:rPr lang="en-GB" altLang="en-US" sz="2400" dirty="0"/>
              <a:t>   …. our sample </a:t>
            </a:r>
            <a:r>
              <a:rPr lang="en-GB" altLang="en-US" sz="2400" dirty="0" err="1"/>
              <a:t>std</a:t>
            </a:r>
            <a:r>
              <a:rPr lang="en-GB" altLang="en-US" sz="2400" dirty="0"/>
              <a:t> (0.12) is a good estimate of the pop </a:t>
            </a:r>
            <a:r>
              <a:rPr lang="en-GB" altLang="en-US" sz="2400" dirty="0" err="1"/>
              <a:t>std</a:t>
            </a:r>
            <a:endParaRPr lang="en-GB" altLang="en-US" sz="2400" dirty="0"/>
          </a:p>
          <a:p>
            <a:r>
              <a:rPr lang="en-GB" altLang="en-US" sz="2400" dirty="0"/>
              <a:t>   ….. so, means of samples of size 30 will generally have their own</a:t>
            </a:r>
          </a:p>
          <a:p>
            <a:r>
              <a:rPr lang="en-GB" altLang="en-US" sz="2400" dirty="0"/>
              <a:t>          </a:t>
            </a:r>
            <a:r>
              <a:rPr lang="en-GB" altLang="en-US" sz="2400" dirty="0" err="1"/>
              <a:t>std</a:t>
            </a:r>
            <a:r>
              <a:rPr lang="en-GB" altLang="en-US" sz="2400" dirty="0"/>
              <a:t>, of  0.022  (calculated on last slide)</a:t>
            </a:r>
          </a:p>
          <a:p>
            <a:r>
              <a:rPr lang="en-GB" altLang="en-US" sz="2400" dirty="0"/>
              <a:t>   …  so, we can be 95% confident that the pop mean is between </a:t>
            </a:r>
          </a:p>
          <a:p>
            <a:r>
              <a:rPr lang="en-GB" altLang="en-US" sz="2400" dirty="0"/>
              <a:t>          1.641 and 1.729  (2 SEs either side of the sample mean</a:t>
            </a:r>
            <a:r>
              <a:rPr lang="en-GB" altLang="en-US" sz="2400" dirty="0" smtClean="0"/>
              <a:t>)</a:t>
            </a:r>
            <a:endParaRPr lang="en-GB" altLang="en-US" sz="2400" dirty="0"/>
          </a:p>
          <a:p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3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smtClean="0"/>
              <a:t>This is a good time to mention:</a:t>
            </a:r>
            <a:br>
              <a:rPr lang="en-GB" altLang="en-US" sz="4000" dirty="0" smtClean="0"/>
            </a:br>
            <a:r>
              <a:rPr lang="en-GB" altLang="en-US" sz="4000" dirty="0" smtClean="0"/>
              <a:t>Z-normalisation </a:t>
            </a:r>
            <a:br>
              <a:rPr lang="en-GB" altLang="en-US" sz="4000" dirty="0" smtClean="0"/>
            </a:br>
            <a:r>
              <a:rPr lang="en-GB" altLang="en-US" sz="3600" dirty="0" smtClean="0"/>
              <a:t>(converting measurements to z-scores)</a:t>
            </a:r>
            <a:endParaRPr lang="en-GB" altLang="en-US" sz="40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145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 smtClean="0"/>
              <a:t>Given any collection of numbers (e.g. the values of a particular field in a dataset) we can work out the mean and the standard deviation.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Lecture 6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F20DL Diana Bental &amp; Ekaterina Komendatskaya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2BC6-F985-4AA6-B47D-9EE3CDAE5746}" type="datetime1">
              <a:rPr lang="en-GB" smtClean="0"/>
              <a:pPr/>
              <a:t>21/09/2018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1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Z-Normalisation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looked at min-max </a:t>
            </a:r>
            <a:r>
              <a:rPr lang="en-GB" dirty="0" smtClean="0"/>
              <a:t>normalisation</a:t>
            </a:r>
          </a:p>
          <a:p>
            <a:pPr lvl="1"/>
            <a:r>
              <a:rPr lang="en-GB" dirty="0" smtClean="0"/>
              <a:t>Scale the values so the lowest value is 0 and the highest is 1</a:t>
            </a:r>
          </a:p>
          <a:p>
            <a:pPr lvl="1"/>
            <a:r>
              <a:rPr lang="en-GB" dirty="0" smtClean="0"/>
              <a:t>And the remainder fall in between</a:t>
            </a:r>
          </a:p>
          <a:p>
            <a:r>
              <a:rPr lang="en-GB" altLang="en-US" dirty="0"/>
              <a:t>Z-score normalisation means converting the numbers into </a:t>
            </a:r>
            <a:r>
              <a:rPr lang="en-GB" altLang="en-US" i="1" dirty="0">
                <a:solidFill>
                  <a:srgbClr val="FF0000"/>
                </a:solidFill>
              </a:rPr>
              <a:t>units of standard deviation</a:t>
            </a:r>
            <a:r>
              <a:rPr lang="en-GB" altLang="en-US" dirty="0"/>
              <a:t>.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89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Simple z-normalisation example</a:t>
            </a:r>
          </a:p>
        </p:txBody>
      </p:sp>
      <p:graphicFrame>
        <p:nvGraphicFramePr>
          <p:cNvPr id="314412" name="Group 44"/>
          <p:cNvGraphicFramePr>
            <a:graphicFrameLocks noGrp="1"/>
          </p:cNvGraphicFramePr>
          <p:nvPr/>
        </p:nvGraphicFramePr>
        <p:xfrm>
          <a:off x="684213" y="1628775"/>
          <a:ext cx="935037" cy="40481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Simple z-normalisation example</a:t>
            </a: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/>
        </p:nvGraphicFramePr>
        <p:xfrm>
          <a:off x="684213" y="1628775"/>
          <a:ext cx="935037" cy="40481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816100" y="2368550"/>
            <a:ext cx="1800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Mean: 11.12 </a:t>
            </a:r>
          </a:p>
          <a:p>
            <a:r>
              <a:rPr lang="en-GB" altLang="en-US"/>
              <a:t>STD:   5.93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Simple z-normalisation example</a:t>
            </a:r>
          </a:p>
        </p:txBody>
      </p:sp>
      <p:graphicFrame>
        <p:nvGraphicFramePr>
          <p:cNvPr id="319491" name="Group 3"/>
          <p:cNvGraphicFramePr>
            <a:graphicFrameLocks noGrp="1"/>
          </p:cNvGraphicFramePr>
          <p:nvPr/>
        </p:nvGraphicFramePr>
        <p:xfrm>
          <a:off x="684213" y="1628775"/>
          <a:ext cx="935037" cy="40481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1816100" y="2368550"/>
            <a:ext cx="1800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Mean: 11.12 </a:t>
            </a:r>
          </a:p>
          <a:p>
            <a:r>
              <a:rPr lang="en-GB" altLang="en-US"/>
              <a:t>STD:   5.93</a:t>
            </a:r>
          </a:p>
        </p:txBody>
      </p:sp>
      <p:graphicFrame>
        <p:nvGraphicFramePr>
          <p:cNvPr id="319518" name="Group 30"/>
          <p:cNvGraphicFramePr>
            <a:graphicFrameLocks noGrp="1"/>
          </p:cNvGraphicFramePr>
          <p:nvPr/>
        </p:nvGraphicFramePr>
        <p:xfrm>
          <a:off x="3851275" y="1628775"/>
          <a:ext cx="1873250" cy="4048126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 subtracted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-8.32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6.48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-7.02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-7.62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8.48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464" name="AutoShape 82"/>
          <p:cNvSpPr>
            <a:spLocks noChangeArrowheads="1"/>
          </p:cNvSpPr>
          <p:nvPr/>
        </p:nvSpPr>
        <p:spPr bwMode="auto">
          <a:xfrm>
            <a:off x="2268538" y="36449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17465" name="Text Box 83"/>
          <p:cNvSpPr txBox="1">
            <a:spLocks noChangeArrowheads="1"/>
          </p:cNvSpPr>
          <p:nvPr/>
        </p:nvSpPr>
        <p:spPr bwMode="auto">
          <a:xfrm>
            <a:off x="1979613" y="4076700"/>
            <a:ext cx="20875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1600"/>
              <a:t>subtract mean, so</a:t>
            </a:r>
          </a:p>
          <a:p>
            <a:r>
              <a:rPr lang="en-GB" altLang="en-US" sz="1600"/>
              <a:t>that these are centred around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Simple z-normalisation example</a:t>
            </a:r>
          </a:p>
        </p:txBody>
      </p:sp>
      <p:graphicFrame>
        <p:nvGraphicFramePr>
          <p:cNvPr id="321539" name="Group 3"/>
          <p:cNvGraphicFramePr>
            <a:graphicFrameLocks noGrp="1"/>
          </p:cNvGraphicFramePr>
          <p:nvPr/>
        </p:nvGraphicFramePr>
        <p:xfrm>
          <a:off x="684213" y="1628775"/>
          <a:ext cx="935037" cy="404812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19.6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1816100" y="2368550"/>
            <a:ext cx="1800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Mean: 11.12 </a:t>
            </a:r>
          </a:p>
          <a:p>
            <a:r>
              <a:rPr lang="en-GB" altLang="en-US"/>
              <a:t>STD:   5.93</a:t>
            </a:r>
          </a:p>
        </p:txBody>
      </p:sp>
      <p:graphicFrame>
        <p:nvGraphicFramePr>
          <p:cNvPr id="321623" name="Group 87"/>
          <p:cNvGraphicFramePr>
            <a:graphicFrameLocks noGrp="1"/>
          </p:cNvGraphicFramePr>
          <p:nvPr/>
        </p:nvGraphicFramePr>
        <p:xfrm>
          <a:off x="3851275" y="1628775"/>
          <a:ext cx="1873250" cy="4048126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 subtracted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-8.32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6.48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-7.02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-7.62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8.48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68538" y="36449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1979613" y="4076700"/>
            <a:ext cx="20875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1600"/>
              <a:t>subtract mean, so</a:t>
            </a:r>
          </a:p>
          <a:p>
            <a:r>
              <a:rPr lang="en-GB" altLang="en-US" sz="1600"/>
              <a:t>that these are centred around zero</a:t>
            </a:r>
          </a:p>
        </p:txBody>
      </p:sp>
      <p:graphicFrame>
        <p:nvGraphicFramePr>
          <p:cNvPr id="321594" name="Group 58"/>
          <p:cNvGraphicFramePr>
            <a:graphicFrameLocks noGrp="1"/>
          </p:cNvGraphicFramePr>
          <p:nvPr/>
        </p:nvGraphicFramePr>
        <p:xfrm>
          <a:off x="7092950" y="1628775"/>
          <a:ext cx="1873250" cy="4048126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 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Z</a:t>
                      </a: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units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-1.403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1.092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-1.18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-1.28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0.79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516" name="AutoShape 84"/>
          <p:cNvSpPr>
            <a:spLocks noChangeArrowheads="1"/>
          </p:cNvSpPr>
          <p:nvPr/>
        </p:nvSpPr>
        <p:spPr bwMode="auto">
          <a:xfrm>
            <a:off x="6084888" y="36449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5795963" y="4149725"/>
            <a:ext cx="144145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1600"/>
              <a:t>Divide each</a:t>
            </a:r>
          </a:p>
          <a:p>
            <a:r>
              <a:rPr lang="en-GB" altLang="en-US" sz="1600"/>
              <a:t>value by the</a:t>
            </a:r>
          </a:p>
          <a:p>
            <a:r>
              <a:rPr lang="en-GB" altLang="en-US" sz="1600"/>
              <a:t>std; we now see how usual or unusual each value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>
                <a:ea typeface="SimSun" pitchFamily="2" charset="-122"/>
              </a:rPr>
              <a:t>A bit more basic statistics: </a:t>
            </a:r>
            <a:r>
              <a:rPr lang="en-GB" altLang="zh-CN" dirty="0" smtClean="0">
                <a:ea typeface="SimSun" pitchFamily="2" charset="-122"/>
              </a:rPr>
              <a:t>Correlation and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zh-CN" dirty="0" smtClean="0">
                <a:ea typeface="SimSun" pitchFamily="2" charset="-122"/>
              </a:rPr>
              <a:t>Correlation</a:t>
            </a:r>
          </a:p>
          <a:p>
            <a:pPr lvl="1"/>
            <a:r>
              <a:rPr lang="en-GB" altLang="zh-CN" dirty="0">
                <a:ea typeface="SimSun" pitchFamily="2" charset="-122"/>
              </a:rPr>
              <a:t>Understanding whether two fields of the data are related</a:t>
            </a:r>
          </a:p>
          <a:p>
            <a:pPr lvl="1"/>
            <a:r>
              <a:rPr lang="en-GB" altLang="zh-CN" dirty="0">
                <a:ea typeface="SimSun" pitchFamily="2" charset="-122"/>
              </a:rPr>
              <a:t>Can you predict one from the other?</a:t>
            </a:r>
          </a:p>
          <a:p>
            <a:pPr lvl="1"/>
            <a:r>
              <a:rPr lang="en-GB" altLang="zh-CN" dirty="0">
                <a:ea typeface="SimSun" pitchFamily="2" charset="-122"/>
              </a:rPr>
              <a:t>Or is there some underlying cause that affects both?</a:t>
            </a:r>
            <a:endParaRPr lang="en-GB" altLang="zh-CN" dirty="0" smtClean="0">
              <a:ea typeface="SimSun" pitchFamily="2" charset="-122"/>
            </a:endParaRPr>
          </a:p>
          <a:p>
            <a:r>
              <a:rPr lang="en-GB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Basic </a:t>
            </a:r>
            <a:r>
              <a:rPr lang="en-US" altLang="zh-CN" dirty="0" smtClean="0">
                <a:ea typeface="SimSun" pitchFamily="2" charset="-122"/>
              </a:rPr>
              <a:t>Regression</a:t>
            </a:r>
          </a:p>
          <a:p>
            <a:pPr lvl="1"/>
            <a:r>
              <a:rPr lang="en-GB" altLang="zh-CN" dirty="0" smtClean="0">
                <a:ea typeface="SimSun" pitchFamily="2" charset="-122"/>
              </a:rPr>
              <a:t>Very</a:t>
            </a:r>
            <a:r>
              <a:rPr lang="en-GB" altLang="zh-CN" dirty="0">
                <a:ea typeface="SimSun" pitchFamily="2" charset="-122"/>
              </a:rPr>
              <a:t>, very often </a:t>
            </a:r>
            <a:r>
              <a:rPr lang="en-GB" altLang="zh-CN" dirty="0" smtClean="0">
                <a:ea typeface="SimSun" pitchFamily="2" charset="-122"/>
              </a:rPr>
              <a:t>used</a:t>
            </a:r>
          </a:p>
          <a:p>
            <a:pPr lvl="1"/>
            <a:r>
              <a:rPr lang="en-GB" altLang="zh-CN" dirty="0">
                <a:ea typeface="SimSun" pitchFamily="2" charset="-122"/>
              </a:rPr>
              <a:t>Given that there is a correlation between A and B (e.g. hours of study  and performance in exams;  height and weight ; radon levels and cancer, </a:t>
            </a:r>
            <a:r>
              <a:rPr lang="en-GB" altLang="zh-CN" dirty="0" err="1">
                <a:ea typeface="SimSun" pitchFamily="2" charset="-122"/>
              </a:rPr>
              <a:t>etc</a:t>
            </a:r>
            <a:r>
              <a:rPr lang="en-GB" altLang="zh-CN" dirty="0">
                <a:ea typeface="SimSun" pitchFamily="2" charset="-122"/>
              </a:rPr>
              <a:t> …   this is used to </a:t>
            </a:r>
            <a:r>
              <a:rPr lang="en-GB" altLang="zh-CN" i="1" dirty="0">
                <a:ea typeface="SimSun" pitchFamily="2" charset="-122"/>
              </a:rPr>
              <a:t>predict</a:t>
            </a:r>
            <a:r>
              <a:rPr lang="en-GB" altLang="zh-CN" dirty="0">
                <a:ea typeface="SimSun" pitchFamily="2" charset="-122"/>
              </a:rPr>
              <a:t> B from A</a:t>
            </a:r>
            <a:r>
              <a:rPr lang="en-GB" altLang="zh-CN" dirty="0" smtClean="0">
                <a:ea typeface="SimSun" pitchFamily="2" charset="-122"/>
              </a:rPr>
              <a:t>.</a:t>
            </a:r>
          </a:p>
          <a:p>
            <a:pPr lvl="1"/>
            <a:r>
              <a:rPr lang="en-GB" altLang="zh-CN" dirty="0">
                <a:ea typeface="SimSun" pitchFamily="2" charset="-122"/>
              </a:rPr>
              <a:t>Linear Regression  (predict value of B from value of A</a:t>
            </a:r>
            <a:r>
              <a:rPr lang="en-GB" altLang="zh-CN" dirty="0" smtClean="0">
                <a:ea typeface="SimSun" pitchFamily="2" charset="-122"/>
              </a:rPr>
              <a:t>)</a:t>
            </a:r>
          </a:p>
          <a:p>
            <a:pPr lvl="1"/>
            <a:r>
              <a:rPr lang="en-GB" altLang="zh-CN" dirty="0" smtClean="0">
                <a:ea typeface="SimSun" pitchFamily="2" charset="-122"/>
              </a:rPr>
              <a:t>But be careful…..</a:t>
            </a:r>
            <a:endParaRPr lang="en-US" altLang="zh-CN" dirty="0" smtClean="0">
              <a:ea typeface="SimSun" pitchFamily="2" charset="-122"/>
            </a:endParaRPr>
          </a:p>
          <a:p>
            <a:pPr lvl="1"/>
            <a:endParaRPr lang="en-GB" altLang="zh-CN" dirty="0">
              <a:ea typeface="SimSun" pitchFamily="2" charset="-122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30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Correlation</a:t>
            </a:r>
            <a:endParaRPr lang="en-US" altLang="en-US" sz="4000" smtClean="0"/>
          </a:p>
        </p:txBody>
      </p:sp>
      <p:graphicFrame>
        <p:nvGraphicFramePr>
          <p:cNvPr id="406584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06035"/>
              </p:ext>
            </p:extLst>
          </p:nvPr>
        </p:nvGraphicFramePr>
        <p:xfrm>
          <a:off x="3347864" y="1371599"/>
          <a:ext cx="4302125" cy="5081739"/>
        </p:xfrm>
        <a:graphic>
          <a:graphicData uri="http://schemas.openxmlformats.org/drawingml/2006/table">
            <a:tbl>
              <a:tblPr/>
              <a:tblGrid>
                <a:gridCol w="215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9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 use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hrs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Life expectancy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530" name="Text Box 58"/>
          <p:cNvSpPr txBox="1">
            <a:spLocks noChangeArrowheads="1"/>
          </p:cNvSpPr>
          <p:nvPr/>
        </p:nvSpPr>
        <p:spPr bwMode="auto">
          <a:xfrm>
            <a:off x="420688" y="2778125"/>
            <a:ext cx="3538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3200"/>
              <a:t>Are these two things</a:t>
            </a:r>
          </a:p>
          <a:p>
            <a:r>
              <a:rPr lang="en-GB" altLang="en-US" sz="3200"/>
              <a:t>correlated? 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2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Correlation</a:t>
            </a:r>
            <a:endParaRPr lang="en-US" altLang="en-US" sz="4000" smtClean="0"/>
          </a:p>
        </p:txBody>
      </p:sp>
      <p:graphicFrame>
        <p:nvGraphicFramePr>
          <p:cNvPr id="22531" name="Object 121"/>
          <p:cNvGraphicFramePr>
            <a:graphicFrameLocks noGrp="1" noChangeAspect="1"/>
          </p:cNvGraphicFramePr>
          <p:nvPr>
            <p:ph sz="half" idx="2"/>
          </p:nvPr>
        </p:nvGraphicFramePr>
        <p:xfrm>
          <a:off x="1014413" y="1222375"/>
          <a:ext cx="79375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hart" r:id="rId4" imgW="4905375" imgH="2695575" progId="Excel.Sheet.8">
                  <p:embed/>
                </p:oleObj>
              </mc:Choice>
              <mc:Fallback>
                <p:oleObj name="Chart" r:id="rId4" imgW="4905375" imgH="2695575" progId="Excel.Sheet.8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222375"/>
                        <a:ext cx="79375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David Corne, and Nick Taylor,  Heriot-Watt University  -  dwcorne@gmail.com</a:t>
            </a:r>
          </a:p>
          <a:p>
            <a:r>
              <a:rPr lang="en-GB" altLang="en-US" smtClean="0"/>
              <a:t>These slides and related resources:   </a:t>
            </a:r>
            <a:r>
              <a:rPr lang="en-GB" altLang="en-US" smtClean="0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2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smtClean="0"/>
              <a:t>What about these </a:t>
            </a:r>
            <a:br>
              <a:rPr lang="en-GB" altLang="en-US" sz="4000" dirty="0" smtClean="0"/>
            </a:br>
            <a:r>
              <a:rPr lang="en-GB" altLang="en-US" sz="4000" dirty="0" smtClean="0"/>
              <a:t>(web credit)</a:t>
            </a:r>
            <a:endParaRPr lang="en-US" altLang="en-US" sz="4000" dirty="0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3" y="1308100"/>
            <a:ext cx="7473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2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What about these </a:t>
            </a:r>
            <a:br>
              <a:rPr lang="en-GB" altLang="en-US" sz="4000" smtClean="0"/>
            </a:br>
            <a:r>
              <a:rPr lang="en-GB" altLang="en-US" sz="4000" smtClean="0"/>
              <a:t>(web credit)</a:t>
            </a:r>
            <a:endParaRPr lang="en-US" altLang="en-US" sz="4000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1420813"/>
            <a:ext cx="7135812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Fundamental Statistics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43302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dirty="0"/>
              <a:t>A </a:t>
            </a:r>
            <a:r>
              <a:rPr lang="en-GB" altLang="en-US" b="1" i="1" dirty="0"/>
              <a:t>Population</a:t>
            </a:r>
            <a:r>
              <a:rPr lang="en-GB" altLang="en-US" dirty="0"/>
              <a:t> is the </a:t>
            </a:r>
            <a:r>
              <a:rPr lang="en-GB" altLang="en-US" u="sng" dirty="0"/>
              <a:t>total</a:t>
            </a:r>
            <a:r>
              <a:rPr lang="en-GB" altLang="en-US" dirty="0"/>
              <a:t> collection of all items/individuals/events under </a:t>
            </a:r>
            <a:r>
              <a:rPr lang="en-GB" altLang="en-US" dirty="0" smtClean="0"/>
              <a:t>consideration</a:t>
            </a:r>
          </a:p>
          <a:p>
            <a:endParaRPr lang="en-GB" altLang="en-US" dirty="0" smtClean="0"/>
          </a:p>
          <a:p>
            <a:r>
              <a:rPr lang="en-GB" altLang="en-US" dirty="0"/>
              <a:t>A </a:t>
            </a:r>
            <a:r>
              <a:rPr lang="en-GB" altLang="en-US" b="1" i="1" dirty="0"/>
              <a:t>Sample </a:t>
            </a:r>
            <a:r>
              <a:rPr lang="en-GB" altLang="en-US" dirty="0"/>
              <a:t>is that part of a population which has </a:t>
            </a:r>
            <a:r>
              <a:rPr lang="en-GB" altLang="en-US" dirty="0" smtClean="0"/>
              <a:t>been </a:t>
            </a:r>
            <a:r>
              <a:rPr lang="en-GB" altLang="en-US" dirty="0"/>
              <a:t>observed or selected for </a:t>
            </a:r>
            <a:r>
              <a:rPr lang="en-GB" altLang="en-US" dirty="0" smtClean="0"/>
              <a:t>analysis</a:t>
            </a:r>
          </a:p>
          <a:p>
            <a:pPr lvl="1"/>
            <a:r>
              <a:rPr lang="en-GB" altLang="en-US" dirty="0"/>
              <a:t>E.g. </a:t>
            </a:r>
            <a:r>
              <a:rPr lang="en-GB" altLang="en-US" b="1" dirty="0"/>
              <a:t>all students</a:t>
            </a:r>
            <a:r>
              <a:rPr lang="en-GB" altLang="en-US" dirty="0"/>
              <a:t> is a population. </a:t>
            </a:r>
            <a:endParaRPr lang="en-GB" altLang="en-US" dirty="0" smtClean="0"/>
          </a:p>
          <a:p>
            <a:pPr lvl="1"/>
            <a:r>
              <a:rPr lang="en-GB" altLang="en-US" b="1" dirty="0" smtClean="0"/>
              <a:t>Students </a:t>
            </a:r>
            <a:r>
              <a:rPr lang="en-GB" altLang="en-US" b="1" dirty="0"/>
              <a:t>at HWU</a:t>
            </a:r>
            <a:r>
              <a:rPr lang="en-GB" altLang="en-US" dirty="0"/>
              <a:t> is a sample; </a:t>
            </a:r>
            <a:r>
              <a:rPr lang="en-GB" altLang="en-US" b="1" dirty="0"/>
              <a:t>this class</a:t>
            </a:r>
            <a:r>
              <a:rPr lang="en-GB" altLang="en-US" dirty="0"/>
              <a:t> is a sample, </a:t>
            </a:r>
            <a:r>
              <a:rPr lang="en-GB" altLang="en-US" dirty="0" err="1" smtClean="0"/>
              <a:t>etc</a:t>
            </a:r>
            <a:endParaRPr lang="en-GB" altLang="en-US" dirty="0" smtClean="0"/>
          </a:p>
          <a:p>
            <a:pPr lvl="1"/>
            <a:endParaRPr lang="en-GB" altLang="en-US" dirty="0" smtClean="0"/>
          </a:p>
          <a:p>
            <a:r>
              <a:rPr lang="en-GB" altLang="en-US" dirty="0"/>
              <a:t>A </a:t>
            </a:r>
            <a:r>
              <a:rPr lang="en-GB" altLang="en-US" b="1" i="1" dirty="0"/>
              <a:t>Statistic </a:t>
            </a:r>
            <a:r>
              <a:rPr lang="en-GB" altLang="en-US" dirty="0"/>
              <a:t>is a measure which can be computed to describe a characteristic </a:t>
            </a:r>
            <a:r>
              <a:rPr lang="en-GB" altLang="en-US" u="sng" dirty="0"/>
              <a:t>of the sample</a:t>
            </a:r>
            <a:r>
              <a:rPr lang="en-GB" altLang="en-US" dirty="0"/>
              <a:t> (e.g. the </a:t>
            </a:r>
            <a:r>
              <a:rPr lang="en-GB" altLang="en-US" u="sng" dirty="0"/>
              <a:t>sample mean</a:t>
            </a:r>
            <a:r>
              <a:rPr lang="en-GB" altLang="en-US" dirty="0"/>
              <a:t>) </a:t>
            </a:r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/>
              <a:t>The reason for doing this is almost always to estimate (i.e. make a good guess) things about </a:t>
            </a:r>
            <a:r>
              <a:rPr lang="en-GB" altLang="en-US" dirty="0" smtClean="0"/>
              <a:t>that characteristic </a:t>
            </a:r>
            <a:r>
              <a:rPr lang="en-GB" altLang="en-US" dirty="0"/>
              <a:t>in the </a:t>
            </a:r>
            <a:r>
              <a:rPr lang="en-GB" altLang="en-US" u="sng" dirty="0"/>
              <a:t>population </a:t>
            </a:r>
          </a:p>
          <a:p>
            <a:endParaRPr lang="en-GB" altLang="en-US" dirty="0"/>
          </a:p>
          <a:p>
            <a:pPr lvl="1"/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2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29"/>
            <a:ext cx="8229600" cy="1143000"/>
          </a:xfrm>
        </p:spPr>
        <p:txBody>
          <a:bodyPr/>
          <a:lstStyle/>
          <a:p>
            <a:r>
              <a:rPr lang="en-GB" altLang="en-US" dirty="0"/>
              <a:t>Correlation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It is easy to calculate a number that tells  you how well two things are correlated.  The most common is “Pearson’s </a:t>
            </a:r>
            <a:r>
              <a:rPr lang="en-GB" b="1" dirty="0"/>
              <a:t>R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r</a:t>
            </a:r>
            <a:r>
              <a:rPr lang="en-GB" dirty="0"/>
              <a:t> measure is: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r </a:t>
            </a:r>
            <a:r>
              <a:rPr lang="en-GB" b="1" dirty="0"/>
              <a:t>= </a:t>
            </a:r>
            <a:r>
              <a:rPr lang="en-GB" b="1" dirty="0" smtClean="0"/>
              <a:t>1</a:t>
            </a:r>
            <a:r>
              <a:rPr lang="en-GB" dirty="0" smtClean="0"/>
              <a:t>	for </a:t>
            </a:r>
            <a:r>
              <a:rPr lang="en-GB" dirty="0"/>
              <a:t>perfectly positively correlated </a:t>
            </a:r>
            <a:r>
              <a:rPr lang="en-GB" dirty="0" smtClean="0"/>
              <a:t>data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(as </a:t>
            </a:r>
            <a:r>
              <a:rPr lang="en-GB" dirty="0"/>
              <a:t>A increases, B increases, and the </a:t>
            </a:r>
            <a:r>
              <a:rPr lang="en-GB" dirty="0" smtClean="0"/>
              <a:t>line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exactly </a:t>
            </a:r>
            <a:r>
              <a:rPr lang="en-GB" dirty="0"/>
              <a:t>fits the points)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r </a:t>
            </a:r>
            <a:r>
              <a:rPr lang="en-GB" b="1" dirty="0"/>
              <a:t>= </a:t>
            </a:r>
            <a:r>
              <a:rPr lang="en-GB" b="1" dirty="0" smtClean="0"/>
              <a:t> -</a:t>
            </a:r>
            <a:r>
              <a:rPr lang="en-GB" b="1" dirty="0"/>
              <a:t>1  </a:t>
            </a:r>
            <a:r>
              <a:rPr lang="en-GB" dirty="0"/>
              <a:t>for perfectly negative </a:t>
            </a:r>
            <a:r>
              <a:rPr lang="en-GB" dirty="0" smtClean="0"/>
              <a:t>correlation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(as </a:t>
            </a:r>
            <a:r>
              <a:rPr lang="en-GB" dirty="0"/>
              <a:t>A increases, B decreases, and the </a:t>
            </a:r>
            <a:r>
              <a:rPr lang="en-GB" dirty="0" smtClean="0"/>
              <a:t>line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exactly </a:t>
            </a:r>
            <a:r>
              <a:rPr lang="en-GB" dirty="0"/>
              <a:t>fits the points)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28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29"/>
            <a:ext cx="8229600" cy="1143000"/>
          </a:xfrm>
        </p:spPr>
        <p:txBody>
          <a:bodyPr/>
          <a:lstStyle/>
          <a:p>
            <a:r>
              <a:rPr lang="en-GB" altLang="en-US" dirty="0"/>
              <a:t>Correlation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r </a:t>
            </a:r>
            <a:r>
              <a:rPr lang="en-GB" b="1" dirty="0"/>
              <a:t>= 0</a:t>
            </a:r>
            <a:r>
              <a:rPr lang="en-GB" dirty="0" smtClean="0"/>
              <a:t>	</a:t>
            </a:r>
            <a:r>
              <a:rPr lang="en-GB" altLang="en-US" dirty="0"/>
              <a:t>No correlation – there seems to </a:t>
            </a:r>
            <a:r>
              <a:rPr lang="en-GB" altLang="en-US" dirty="0" smtClean="0"/>
              <a:t>be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	not </a:t>
            </a:r>
            <a:r>
              <a:rPr lang="en-GB" altLang="en-US" dirty="0"/>
              <a:t>the </a:t>
            </a:r>
            <a:r>
              <a:rPr lang="en-GB" altLang="en-US" dirty="0" smtClean="0"/>
              <a:t>slightest hint </a:t>
            </a:r>
            <a:r>
              <a:rPr lang="en-GB" altLang="en-US" dirty="0"/>
              <a:t>of </a:t>
            </a:r>
            <a:r>
              <a:rPr lang="en-GB" altLang="en-US" dirty="0" smtClean="0"/>
              <a:t>any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	relationship </a:t>
            </a:r>
            <a:r>
              <a:rPr lang="en-GB" altLang="en-US" dirty="0"/>
              <a:t>between A and </a:t>
            </a:r>
            <a:r>
              <a:rPr lang="en-GB" altLang="en-US" dirty="0" smtClean="0"/>
              <a:t>B</a:t>
            </a:r>
            <a:endParaRPr lang="en-GB" altLang="en-US" dirty="0"/>
          </a:p>
          <a:p>
            <a:r>
              <a:rPr lang="en-GB" altLang="en-US" dirty="0"/>
              <a:t>More general and usual values of </a:t>
            </a:r>
            <a:r>
              <a:rPr lang="en-GB" altLang="en-US" i="1" dirty="0" smtClean="0"/>
              <a:t>r</a:t>
            </a:r>
            <a:r>
              <a:rPr lang="en-GB" altLang="en-US" dirty="0" smtClean="0"/>
              <a:t>:</a:t>
            </a:r>
          </a:p>
          <a:p>
            <a:pPr lvl="1"/>
            <a:r>
              <a:rPr lang="en-GB" altLang="en-US" dirty="0" smtClean="0"/>
              <a:t>if  </a:t>
            </a:r>
            <a:r>
              <a:rPr lang="en-GB" altLang="en-US" b="1" dirty="0"/>
              <a:t>r &gt;= 0.9 </a:t>
            </a:r>
            <a:r>
              <a:rPr lang="en-GB" altLang="en-US" dirty="0"/>
              <a:t>(r &lt;= -0.9)    -- a `strong’ </a:t>
            </a:r>
            <a:r>
              <a:rPr lang="en-GB" altLang="en-US" dirty="0" smtClean="0"/>
              <a:t>correlation</a:t>
            </a:r>
          </a:p>
          <a:p>
            <a:pPr lvl="1"/>
            <a:r>
              <a:rPr lang="en-GB" altLang="en-US" dirty="0" smtClean="0"/>
              <a:t>else </a:t>
            </a:r>
            <a:r>
              <a:rPr lang="en-GB" altLang="en-US" dirty="0"/>
              <a:t>if  </a:t>
            </a:r>
            <a:r>
              <a:rPr lang="en-GB" altLang="en-US" b="1" dirty="0"/>
              <a:t>r &gt;= 0.65 </a:t>
            </a:r>
            <a:r>
              <a:rPr lang="en-GB" altLang="en-US" dirty="0"/>
              <a:t>(r &lt;= -0.65)  -- a moderate </a:t>
            </a:r>
            <a:r>
              <a:rPr lang="en-GB" altLang="en-US" dirty="0" smtClean="0"/>
              <a:t>correlation</a:t>
            </a:r>
          </a:p>
          <a:p>
            <a:pPr lvl="1"/>
            <a:r>
              <a:rPr lang="en-GB" altLang="en-US" dirty="0" smtClean="0"/>
              <a:t>else  </a:t>
            </a:r>
            <a:r>
              <a:rPr lang="en-GB" altLang="en-US" dirty="0"/>
              <a:t>if  </a:t>
            </a:r>
            <a:r>
              <a:rPr lang="en-GB" altLang="en-US" b="1" dirty="0"/>
              <a:t>r &gt;= 0.2 </a:t>
            </a:r>
            <a:r>
              <a:rPr lang="en-GB" altLang="en-US" dirty="0"/>
              <a:t>(r &lt;= -0.2)  -- a weak correlation,</a:t>
            </a:r>
            <a:endParaRPr lang="en-US" altLang="en-US" dirty="0"/>
          </a:p>
          <a:p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1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dirty="0"/>
              <a:t>Calculating </a:t>
            </a:r>
            <a:r>
              <a:rPr lang="en-GB" altLang="en-US" b="1" dirty="0"/>
              <a:t>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will remember the Sample standard deviation, </a:t>
            </a:r>
            <a:r>
              <a:rPr lang="en-GB" altLang="en-US" dirty="0" smtClean="0"/>
              <a:t>when </a:t>
            </a:r>
            <a:r>
              <a:rPr lang="en-GB" altLang="en-US" dirty="0"/>
              <a:t>you have a sample of </a:t>
            </a:r>
            <a:r>
              <a:rPr lang="en-GB" altLang="en-US" i="1" dirty="0"/>
              <a:t>n</a:t>
            </a:r>
            <a:r>
              <a:rPr lang="en-GB" altLang="en-US" dirty="0"/>
              <a:t> different values </a:t>
            </a:r>
            <a:r>
              <a:rPr lang="en-GB" altLang="en-US" dirty="0" smtClean="0"/>
              <a:t>whose </a:t>
            </a:r>
            <a:r>
              <a:rPr lang="en-GB" altLang="en-US" dirty="0"/>
              <a:t>mean is   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32</a:t>
            </a:fld>
            <a:endParaRPr lang="en-GB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5424825"/>
              </p:ext>
            </p:extLst>
          </p:nvPr>
        </p:nvGraphicFramePr>
        <p:xfrm>
          <a:off x="6084168" y="2708920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708920"/>
                        <a:ext cx="39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3959225"/>
            <a:ext cx="3652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u="sng" dirty="0"/>
              <a:t>Sample </a:t>
            </a:r>
            <a:r>
              <a:rPr lang="en-GB" altLang="en-US" sz="2400" u="sng" dirty="0" err="1"/>
              <a:t>s</a:t>
            </a:r>
            <a:r>
              <a:rPr lang="en-GB" altLang="en-US" sz="2400" u="sng" dirty="0" err="1" smtClean="0"/>
              <a:t>td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is square root of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81500" y="3405188"/>
          <a:ext cx="46116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1282700" imgH="431800" progId="Equation.3">
                  <p:embed/>
                </p:oleObj>
              </mc:Choice>
              <mc:Fallback>
                <p:oleObj name="Equation" r:id="rId6" imgW="1282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405188"/>
                        <a:ext cx="46116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53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Calculating</a:t>
            </a:r>
            <a:r>
              <a:rPr lang="en-GB" altLang="en-US" sz="4000" b="1" dirty="0" smtClean="0"/>
              <a:t> r</a:t>
            </a:r>
            <a:endParaRPr lang="en-US" altLang="en-US" sz="4000" b="1" dirty="0" smtClean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23875" y="2673350"/>
          <a:ext cx="77168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2146300" imgH="469900" progId="Equation.3">
                  <p:embed/>
                </p:oleObj>
              </mc:Choice>
              <mc:Fallback>
                <p:oleObj name="Equation" r:id="rId4" imgW="21463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673350"/>
                        <a:ext cx="7716838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22313" y="1689100"/>
            <a:ext cx="6846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altLang="en-US" sz="2800" dirty="0"/>
              <a:t>If we have pairs of (</a:t>
            </a:r>
            <a:r>
              <a:rPr lang="en-GB" altLang="en-US" sz="2800" dirty="0" err="1"/>
              <a:t>x,y</a:t>
            </a:r>
            <a:r>
              <a:rPr lang="en-GB" altLang="en-US" sz="2800" dirty="0"/>
              <a:t>) values, Pearson’s </a:t>
            </a:r>
            <a:r>
              <a:rPr lang="en-GB" altLang="en-US" sz="2800" b="1" dirty="0" smtClean="0"/>
              <a:t>r</a:t>
            </a:r>
            <a:r>
              <a:rPr lang="en-GB" altLang="en-US" sz="2800" dirty="0" smtClean="0"/>
              <a:t> is</a:t>
            </a:r>
            <a:r>
              <a:rPr lang="en-GB" altLang="en-US" sz="2800" dirty="0"/>
              <a:t>: </a:t>
            </a:r>
            <a:endParaRPr lang="en-US" altLang="en-US" sz="2800" dirty="0"/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1122363" y="4959350"/>
            <a:ext cx="6421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 dirty="0"/>
              <a:t>Interpretation of this should be obvious (?)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smtClean="0"/>
              <a:t>Correlation (Pearson’s </a:t>
            </a:r>
            <a:r>
              <a:rPr lang="en-GB" altLang="en-US" sz="4000" b="1" dirty="0" smtClean="0"/>
              <a:t>R</a:t>
            </a:r>
            <a:r>
              <a:rPr lang="en-GB" altLang="en-US" sz="4000" dirty="0" smtClean="0"/>
              <a:t>) </a:t>
            </a:r>
            <a:br>
              <a:rPr lang="en-GB" altLang="en-US" sz="4000" dirty="0" smtClean="0"/>
            </a:br>
            <a:r>
              <a:rPr lang="en-GB" altLang="en-US" sz="4000" dirty="0" smtClean="0"/>
              <a:t>and covariance</a:t>
            </a:r>
            <a:endParaRPr lang="en-US" altLang="en-US" sz="4000" dirty="0" smtClean="0"/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523875" y="2673350"/>
          <a:ext cx="77168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2146300" imgH="469900" progId="Equation.3">
                  <p:embed/>
                </p:oleObj>
              </mc:Choice>
              <mc:Fallback>
                <p:oleObj name="Equation" r:id="rId4" imgW="2146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673350"/>
                        <a:ext cx="7716838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760413" y="1968500"/>
            <a:ext cx="5965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3200" dirty="0"/>
              <a:t>As we just saw, this is Pearson’s </a:t>
            </a:r>
            <a:r>
              <a:rPr lang="en-GB" altLang="en-US" sz="3200" b="1" dirty="0"/>
              <a:t>R</a:t>
            </a:r>
            <a:r>
              <a:rPr lang="en-GB" altLang="en-US" sz="3200" dirty="0"/>
              <a:t> 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Correlation (Pearson’s R) </a:t>
            </a:r>
            <a:br>
              <a:rPr lang="en-GB" altLang="en-US" sz="4000" smtClean="0"/>
            </a:br>
            <a:r>
              <a:rPr lang="en-GB" altLang="en-US" sz="4000" smtClean="0"/>
              <a:t>and covariance</a:t>
            </a:r>
            <a:endParaRPr lang="en-US" altLang="en-US" sz="4000" smtClean="0"/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523875" y="2673350"/>
          <a:ext cx="77168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2146300" imgH="469900" progId="Equation.3">
                  <p:embed/>
                </p:oleObj>
              </mc:Choice>
              <mc:Fallback>
                <p:oleObj name="Equation" r:id="rId4" imgW="2146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673350"/>
                        <a:ext cx="7716838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77813" y="1930400"/>
            <a:ext cx="7232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3200"/>
              <a:t>And </a:t>
            </a:r>
            <a:r>
              <a:rPr lang="en-GB" altLang="en-US" sz="3200" i="1"/>
              <a:t>this </a:t>
            </a:r>
            <a:r>
              <a:rPr lang="en-GB" altLang="en-US" sz="3200"/>
              <a:t>is the covariance between x and y</a:t>
            </a:r>
            <a:endParaRPr lang="en-US" altLang="en-US" sz="32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82613" y="4737100"/>
            <a:ext cx="3592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3200"/>
              <a:t>often called cov(x,y)</a:t>
            </a:r>
            <a:endParaRPr lang="en-US" altLang="en-US" sz="3200"/>
          </a:p>
        </p:txBody>
      </p:sp>
      <p:sp>
        <p:nvSpPr>
          <p:cNvPr id="8" name="Rectangle 7"/>
          <p:cNvSpPr/>
          <p:nvPr/>
        </p:nvSpPr>
        <p:spPr>
          <a:xfrm>
            <a:off x="4191000" y="3429000"/>
            <a:ext cx="3937000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David </a:t>
            </a:r>
            <a:r>
              <a:rPr lang="en-GB" altLang="en-US" dirty="0" err="1" smtClean="0"/>
              <a:t>Corne</a:t>
            </a:r>
            <a:r>
              <a:rPr lang="en-GB" altLang="en-US" dirty="0" smtClean="0"/>
              <a:t>, and Nick Taylor,  Heriot-Watt University  -  dwcorne@gmail.com</a:t>
            </a:r>
          </a:p>
          <a:p>
            <a:r>
              <a:rPr lang="en-GB" altLang="en-US" dirty="0" smtClean="0"/>
              <a:t>These slides and related resources:   </a:t>
            </a:r>
            <a:r>
              <a:rPr lang="en-GB" altLang="en-US" dirty="0" smtClean="0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54000" y="520700"/>
          <a:ext cx="42291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533400" y="330200"/>
            <a:ext cx="20843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r = 0.772</a:t>
            </a:r>
          </a:p>
          <a:p>
            <a:r>
              <a:rPr lang="en-GB" altLang="en-US" dirty="0" err="1"/>
              <a:t>cov</a:t>
            </a:r>
            <a:r>
              <a:rPr lang="en-GB" altLang="en-US" dirty="0"/>
              <a:t>(</a:t>
            </a:r>
            <a:r>
              <a:rPr lang="en-GB" altLang="en-US" dirty="0" err="1"/>
              <a:t>x,y</a:t>
            </a:r>
            <a:r>
              <a:rPr lang="en-GB" altLang="en-US" dirty="0"/>
              <a:t>) = 6.15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35500" y="533400"/>
          <a:ext cx="4508500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5591175" y="0"/>
            <a:ext cx="2333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R = −0.556</a:t>
            </a:r>
          </a:p>
          <a:p>
            <a:r>
              <a:rPr lang="en-GB" altLang="en-US" dirty="0" err="1"/>
              <a:t>cov</a:t>
            </a:r>
            <a:r>
              <a:rPr lang="en-GB" altLang="en-US" dirty="0"/>
              <a:t>(</a:t>
            </a:r>
            <a:r>
              <a:rPr lang="en-GB" altLang="en-US" dirty="0" err="1"/>
              <a:t>x,y</a:t>
            </a:r>
            <a:r>
              <a:rPr lang="en-GB" altLang="en-US" dirty="0"/>
              <a:t>) = − 4.35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228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752" name="TextBox 9"/>
          <p:cNvSpPr txBox="1">
            <a:spLocks noChangeArrowheads="1"/>
          </p:cNvSpPr>
          <p:nvPr/>
        </p:nvSpPr>
        <p:spPr bwMode="auto">
          <a:xfrm>
            <a:off x="762000" y="3314700"/>
            <a:ext cx="20843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r = 0.772</a:t>
            </a:r>
          </a:p>
          <a:p>
            <a:r>
              <a:rPr lang="en-GB" altLang="en-US" dirty="0" err="1"/>
              <a:t>cov</a:t>
            </a:r>
            <a:r>
              <a:rPr lang="en-GB" altLang="en-US" dirty="0"/>
              <a:t>(</a:t>
            </a:r>
            <a:r>
              <a:rPr lang="en-GB" altLang="en-US" dirty="0" err="1"/>
              <a:t>x,y</a:t>
            </a:r>
            <a:r>
              <a:rPr lang="en-GB" altLang="en-US" dirty="0"/>
              <a:t>) = 61.5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4737100" y="3390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754" name="TextBox 12"/>
          <p:cNvSpPr txBox="1">
            <a:spLocks noChangeArrowheads="1"/>
          </p:cNvSpPr>
          <p:nvPr/>
        </p:nvSpPr>
        <p:spPr bwMode="auto">
          <a:xfrm>
            <a:off x="5583557" y="3297264"/>
            <a:ext cx="2333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R = −0.556</a:t>
            </a:r>
          </a:p>
          <a:p>
            <a:r>
              <a:rPr lang="en-GB" altLang="en-US" dirty="0" err="1"/>
              <a:t>cov</a:t>
            </a:r>
            <a:r>
              <a:rPr lang="en-GB" altLang="en-US" dirty="0"/>
              <a:t>(</a:t>
            </a:r>
            <a:r>
              <a:rPr lang="en-GB" altLang="en-US" dirty="0" err="1"/>
              <a:t>x,y</a:t>
            </a:r>
            <a:r>
              <a:rPr lang="en-GB" altLang="en-US" dirty="0"/>
              <a:t>) = − 43.5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smtClean="0"/>
              <a:t>So, we calculate </a:t>
            </a:r>
            <a:r>
              <a:rPr lang="en-GB" altLang="en-US" sz="4000" b="1" i="1" dirty="0" smtClean="0"/>
              <a:t>r</a:t>
            </a:r>
            <a:r>
              <a:rPr lang="en-GB" altLang="en-US" sz="4000" b="1" dirty="0" smtClean="0"/>
              <a:t>,</a:t>
            </a:r>
            <a:r>
              <a:rPr lang="en-GB" altLang="en-US" sz="4000" dirty="0" smtClean="0"/>
              <a:t> we think there</a:t>
            </a:r>
            <a:br>
              <a:rPr lang="en-GB" altLang="en-US" sz="4000" dirty="0" smtClean="0"/>
            </a:br>
            <a:r>
              <a:rPr lang="en-GB" altLang="en-US" sz="4000" dirty="0" smtClean="0"/>
              <a:t>is a correlation, what next?</a:t>
            </a:r>
            <a:endParaRPr lang="en-US" altLang="en-US" sz="4000" dirty="0" smtClean="0"/>
          </a:p>
        </p:txBody>
      </p:sp>
      <p:sp>
        <p:nvSpPr>
          <p:cNvPr id="32771" name="Text Box 117"/>
          <p:cNvSpPr txBox="1">
            <a:spLocks noChangeArrowheads="1"/>
          </p:cNvSpPr>
          <p:nvPr/>
        </p:nvSpPr>
        <p:spPr bwMode="auto">
          <a:xfrm>
            <a:off x="519113" y="1144588"/>
            <a:ext cx="2603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993300"/>
                </a:solidFill>
              </a:rPr>
              <a:t> </a:t>
            </a:r>
            <a:endParaRPr lang="en-US" altLang="en-US">
              <a:solidFill>
                <a:srgbClr val="993300"/>
              </a:solidFill>
            </a:endParaRPr>
          </a:p>
        </p:txBody>
      </p:sp>
      <p:graphicFrame>
        <p:nvGraphicFramePr>
          <p:cNvPr id="3277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50913" y="1530350"/>
          <a:ext cx="7321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530350"/>
                        <a:ext cx="73215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60350"/>
            <a:ext cx="855345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We find the ‘best’ line through the data</a:t>
            </a:r>
            <a:endParaRPr lang="en-US" altLang="en-US" sz="4000" smtClean="0"/>
          </a:p>
        </p:txBody>
      </p:sp>
      <p:sp>
        <p:nvSpPr>
          <p:cNvPr id="33795" name="Text Box 117"/>
          <p:cNvSpPr txBox="1">
            <a:spLocks noChangeArrowheads="1"/>
          </p:cNvSpPr>
          <p:nvPr/>
        </p:nvSpPr>
        <p:spPr bwMode="auto">
          <a:xfrm>
            <a:off x="519113" y="1144588"/>
            <a:ext cx="2603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993300"/>
                </a:solidFill>
              </a:rPr>
              <a:t> </a:t>
            </a:r>
            <a:endParaRPr lang="en-US" altLang="en-US">
              <a:solidFill>
                <a:srgbClr val="993300"/>
              </a:solidFill>
            </a:endParaRPr>
          </a:p>
        </p:txBody>
      </p:sp>
      <p:graphicFrame>
        <p:nvGraphicFramePr>
          <p:cNvPr id="3379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50913" y="1530350"/>
          <a:ext cx="7321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530350"/>
                        <a:ext cx="73215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1665288" y="2820988"/>
            <a:ext cx="397033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60350"/>
            <a:ext cx="855345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We can now make predictions!</a:t>
            </a:r>
            <a:br>
              <a:rPr lang="en-GB" altLang="en-US" sz="4000" smtClean="0"/>
            </a:br>
            <a:r>
              <a:rPr lang="en-GB" altLang="en-US" sz="3600" smtClean="0"/>
              <a:t>We have just done ‘regression’</a:t>
            </a:r>
            <a:endParaRPr lang="en-US" altLang="en-US" sz="4000" smtClean="0"/>
          </a:p>
        </p:txBody>
      </p:sp>
      <p:sp>
        <p:nvSpPr>
          <p:cNvPr id="34819" name="Text Box 117"/>
          <p:cNvSpPr txBox="1">
            <a:spLocks noChangeArrowheads="1"/>
          </p:cNvSpPr>
          <p:nvPr/>
        </p:nvSpPr>
        <p:spPr bwMode="auto">
          <a:xfrm>
            <a:off x="519113" y="1144588"/>
            <a:ext cx="2603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993300"/>
                </a:solidFill>
              </a:rPr>
              <a:t> </a:t>
            </a:r>
            <a:endParaRPr lang="en-US" altLang="en-US">
              <a:solidFill>
                <a:srgbClr val="993300"/>
              </a:solidFill>
            </a:endParaRPr>
          </a:p>
        </p:txBody>
      </p:sp>
      <p:graphicFrame>
        <p:nvGraphicFramePr>
          <p:cNvPr id="3482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50913" y="1530350"/>
          <a:ext cx="7321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530350"/>
                        <a:ext cx="73215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65288" y="2820988"/>
            <a:ext cx="397033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57475" y="3105150"/>
            <a:ext cx="0" cy="144780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581275" y="4476750"/>
            <a:ext cx="13335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52575" y="3105150"/>
            <a:ext cx="1076325" cy="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53000" y="3686175"/>
            <a:ext cx="0" cy="885825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43050" y="3686175"/>
            <a:ext cx="3409950" cy="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857750" y="4486275"/>
            <a:ext cx="13335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For example….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43302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GB" altLang="en-US" dirty="0"/>
              <a:t>This class is a </a:t>
            </a:r>
            <a:r>
              <a:rPr lang="en-GB" altLang="en-US" u="sng" dirty="0"/>
              <a:t>sample</a:t>
            </a:r>
            <a:r>
              <a:rPr lang="en-GB" altLang="en-US" dirty="0"/>
              <a:t> from the </a:t>
            </a:r>
            <a:r>
              <a:rPr lang="en-GB" altLang="en-US" b="1" dirty="0"/>
              <a:t>population</a:t>
            </a:r>
            <a:r>
              <a:rPr lang="en-GB" altLang="en-US" dirty="0"/>
              <a:t> of students at HWU </a:t>
            </a:r>
          </a:p>
          <a:p>
            <a:r>
              <a:rPr lang="en-GB" altLang="en-US" dirty="0" smtClean="0"/>
              <a:t> … it </a:t>
            </a:r>
            <a:r>
              <a:rPr lang="en-GB" altLang="en-US" dirty="0"/>
              <a:t>can also be considered as a </a:t>
            </a:r>
            <a:r>
              <a:rPr lang="en-GB" altLang="en-US" u="sng" dirty="0"/>
              <a:t>sample</a:t>
            </a:r>
            <a:r>
              <a:rPr lang="en-GB" altLang="en-US" dirty="0"/>
              <a:t> of other </a:t>
            </a:r>
            <a:r>
              <a:rPr lang="en-GB" altLang="en-US" b="1" dirty="0"/>
              <a:t>populations</a:t>
            </a:r>
            <a:r>
              <a:rPr lang="en-GB" altLang="en-US" dirty="0"/>
              <a:t> – like what</a:t>
            </a:r>
            <a:r>
              <a:rPr lang="en-GB" altLang="en-US" dirty="0" smtClean="0"/>
              <a:t>?</a:t>
            </a:r>
          </a:p>
          <a:p>
            <a:pPr marL="0" indent="0">
              <a:buNone/>
            </a:pPr>
            <a:endParaRPr lang="en-GB" altLang="en-US" dirty="0" smtClean="0"/>
          </a:p>
          <a:p>
            <a:r>
              <a:rPr lang="en-GB" altLang="en-US" dirty="0"/>
              <a:t>One </a:t>
            </a:r>
            <a:r>
              <a:rPr lang="en-GB" altLang="en-US" dirty="0">
                <a:solidFill>
                  <a:srgbClr val="FF0000"/>
                </a:solidFill>
              </a:rPr>
              <a:t>statistic</a:t>
            </a:r>
            <a:r>
              <a:rPr lang="en-GB" altLang="en-US" dirty="0"/>
              <a:t> of this sample is your mean weight. Suppose that is 65Kg. </a:t>
            </a:r>
            <a:r>
              <a:rPr lang="en-GB" altLang="en-US" dirty="0" smtClean="0"/>
              <a:t>i.e</a:t>
            </a:r>
            <a:r>
              <a:rPr lang="en-GB" altLang="en-US" dirty="0"/>
              <a:t>. this is the </a:t>
            </a:r>
            <a:r>
              <a:rPr lang="en-GB" altLang="en-US" u="sng" dirty="0">
                <a:solidFill>
                  <a:srgbClr val="FF0000"/>
                </a:solidFill>
              </a:rPr>
              <a:t>sample </a:t>
            </a:r>
            <a:r>
              <a:rPr lang="en-GB" altLang="en-US" u="sng" dirty="0" smtClean="0">
                <a:solidFill>
                  <a:srgbClr val="FF0000"/>
                </a:solidFill>
              </a:rPr>
              <a:t>mean</a:t>
            </a:r>
            <a:endParaRPr lang="en-GB" altLang="en-US" u="sng" dirty="0" smtClean="0"/>
          </a:p>
          <a:p>
            <a:pPr lvl="1"/>
            <a:r>
              <a:rPr lang="en-GB" altLang="en-US" dirty="0"/>
              <a:t>Is 65Kg a good estimate for the mean weight of the </a:t>
            </a:r>
            <a:r>
              <a:rPr lang="en-GB" altLang="en-US" b="1" dirty="0"/>
              <a:t>population</a:t>
            </a:r>
            <a:r>
              <a:rPr lang="en-GB" altLang="en-US" dirty="0" smtClean="0"/>
              <a:t>?</a:t>
            </a:r>
          </a:p>
          <a:p>
            <a:pPr marL="457200" lvl="1" indent="0">
              <a:buNone/>
            </a:pPr>
            <a:endParaRPr lang="en-GB" altLang="en-US" dirty="0" smtClean="0"/>
          </a:p>
          <a:p>
            <a:r>
              <a:rPr lang="en-GB" altLang="en-US" dirty="0"/>
              <a:t>Another statistic: suppose 10% of you are married. 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 </a:t>
            </a:r>
            <a:r>
              <a:rPr lang="en-GB" altLang="en-US" dirty="0"/>
              <a:t>this a good estimate for the proportion that are married in the </a:t>
            </a:r>
            <a:r>
              <a:rPr lang="en-GB" altLang="en-US" b="1" dirty="0"/>
              <a:t>population?</a:t>
            </a:r>
            <a:endParaRPr lang="en-GB" altLang="en-US" i="1" dirty="0"/>
          </a:p>
          <a:p>
            <a:pPr lvl="1"/>
            <a:endParaRPr lang="en-GB" altLang="en-US" dirty="0" smtClean="0"/>
          </a:p>
          <a:p>
            <a:endParaRPr lang="en-GB" altLang="en-US" dirty="0"/>
          </a:p>
          <a:p>
            <a:endParaRPr lang="en-GB" altLang="en-US" u="sng" dirty="0" smtClean="0">
              <a:solidFill>
                <a:srgbClr val="FF0000"/>
              </a:solidFill>
            </a:endParaRPr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6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60350"/>
            <a:ext cx="855345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So, how do we calculate the best line?</a:t>
            </a:r>
            <a:endParaRPr lang="en-US" altLang="en-US" sz="4000" smtClean="0"/>
          </a:p>
        </p:txBody>
      </p:sp>
      <p:sp>
        <p:nvSpPr>
          <p:cNvPr id="35843" name="Text Box 117"/>
          <p:cNvSpPr txBox="1">
            <a:spLocks noChangeArrowheads="1"/>
          </p:cNvSpPr>
          <p:nvPr/>
        </p:nvSpPr>
        <p:spPr bwMode="auto">
          <a:xfrm>
            <a:off x="519113" y="1144588"/>
            <a:ext cx="2603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993300"/>
                </a:solidFill>
              </a:rPr>
              <a:t> </a:t>
            </a:r>
            <a:endParaRPr lang="en-US" altLang="en-US">
              <a:solidFill>
                <a:srgbClr val="993300"/>
              </a:solidFill>
            </a:endParaRPr>
          </a:p>
        </p:txBody>
      </p:sp>
      <p:graphicFrame>
        <p:nvGraphicFramePr>
          <p:cNvPr id="3584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50913" y="1530350"/>
          <a:ext cx="7321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530350"/>
                        <a:ext cx="73215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65288" y="2820988"/>
            <a:ext cx="397033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57475" y="3105150"/>
            <a:ext cx="0" cy="144780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581275" y="4476750"/>
            <a:ext cx="13335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52575" y="3105150"/>
            <a:ext cx="1076325" cy="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53000" y="3686175"/>
            <a:ext cx="0" cy="885825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43050" y="3686175"/>
            <a:ext cx="3409950" cy="0"/>
          </a:xfrm>
          <a:prstGeom prst="line">
            <a:avLst/>
          </a:prstGeom>
          <a:ln w="25400">
            <a:solidFill>
              <a:srgbClr val="9C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857750" y="4486275"/>
            <a:ext cx="13335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David </a:t>
            </a:r>
            <a:r>
              <a:rPr lang="en-GB" altLang="en-US" dirty="0" err="1" smtClean="0"/>
              <a:t>Corne</a:t>
            </a:r>
            <a:r>
              <a:rPr lang="en-GB" altLang="en-US" dirty="0" smtClean="0"/>
              <a:t>, and Nick Taylor,  Heriot-Watt University  -  dwcorne@gmail.com</a:t>
            </a:r>
          </a:p>
          <a:p>
            <a:r>
              <a:rPr lang="en-GB" altLang="en-US" dirty="0" smtClean="0"/>
              <a:t>These slides and related resources:   </a:t>
            </a:r>
            <a:r>
              <a:rPr lang="en-GB" altLang="en-US" dirty="0" smtClean="0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321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Best line means …</a:t>
            </a: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66018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400" dirty="0" smtClean="0"/>
              <a:t>We want   the “closest” line, which </a:t>
            </a:r>
            <a:r>
              <a:rPr lang="en-GB" altLang="en-US" sz="2400" i="1" dirty="0" smtClean="0"/>
              <a:t>minimizes</a:t>
            </a:r>
            <a:r>
              <a:rPr lang="en-GB" altLang="en-US" sz="2400" dirty="0" smtClean="0"/>
              <a:t>  the error. I.e. it minimizes the degree to which the actual points stray from the line . For any given point, its distance from the line is called a </a:t>
            </a:r>
            <a:r>
              <a:rPr lang="en-GB" altLang="en-US" sz="2400" i="1" dirty="0" smtClean="0"/>
              <a:t>residual.</a:t>
            </a:r>
            <a:endParaRPr lang="en-GB" altLang="en-US" sz="2400" dirty="0" smtClean="0"/>
          </a:p>
          <a:p>
            <a:pPr eaLnBrk="1" hangingPunct="1"/>
            <a:r>
              <a:rPr lang="en-GB" altLang="en-US" sz="2400" dirty="0" smtClean="0"/>
              <a:t>We  </a:t>
            </a:r>
            <a:r>
              <a:rPr lang="en-GB" altLang="en-US" sz="2400" i="1" dirty="0" smtClean="0"/>
              <a:t>assume</a:t>
            </a:r>
            <a:r>
              <a:rPr lang="en-GB" altLang="en-US" sz="2400" dirty="0" smtClean="0"/>
              <a:t> that there really is a </a:t>
            </a:r>
            <a:r>
              <a:rPr lang="en-GB" altLang="en-US" sz="2400" b="1" u="sng" dirty="0" smtClean="0"/>
              <a:t>linear relationship</a:t>
            </a:r>
            <a:r>
              <a:rPr lang="en-GB" altLang="en-US" sz="2400" dirty="0" smtClean="0"/>
              <a:t> (</a:t>
            </a:r>
            <a:r>
              <a:rPr lang="en-GB" altLang="en-US" sz="2400" dirty="0" smtClean="0">
                <a:solidFill>
                  <a:srgbClr val="FF0000"/>
                </a:solidFill>
              </a:rPr>
              <a:t> e.g.  for a top long distance runner, time = miles x 5 minutes</a:t>
            </a:r>
            <a:r>
              <a:rPr lang="en-GB" altLang="en-US" sz="2400" dirty="0" smtClean="0"/>
              <a:t>), but we expect that  there is also random `</a:t>
            </a:r>
            <a:r>
              <a:rPr lang="en-GB" altLang="en-US" sz="2400" b="1" u="sng" dirty="0" smtClean="0"/>
              <a:t>noise</a:t>
            </a:r>
            <a:r>
              <a:rPr lang="en-GB" altLang="en-US" sz="2400" dirty="0" smtClean="0"/>
              <a:t>’ which moves points away from the line (</a:t>
            </a:r>
            <a:r>
              <a:rPr lang="en-GB" altLang="en-US" sz="2400" dirty="0" smtClean="0">
                <a:solidFill>
                  <a:srgbClr val="FF0000"/>
                </a:solidFill>
              </a:rPr>
              <a:t>e.g. different weather conditions, different physical form, when collecting the different data points</a:t>
            </a:r>
            <a:r>
              <a:rPr lang="en-GB" altLang="en-US" sz="2400" dirty="0" smtClean="0"/>
              <a:t>).  We want this noise (deviations from line)  to be as small as possible.</a:t>
            </a:r>
          </a:p>
          <a:p>
            <a:pPr eaLnBrk="1" hangingPunct="1"/>
            <a:r>
              <a:rPr lang="en-GB" altLang="en-US" sz="2400" dirty="0" smtClean="0"/>
              <a:t>We also want the </a:t>
            </a:r>
            <a:r>
              <a:rPr lang="en-GB" altLang="en-US" sz="2400" b="1" dirty="0" smtClean="0"/>
              <a:t>noise</a:t>
            </a:r>
            <a:r>
              <a:rPr lang="en-GB" altLang="en-US" sz="2400" dirty="0" smtClean="0"/>
              <a:t> to be </a:t>
            </a:r>
            <a:r>
              <a:rPr lang="en-GB" altLang="en-US" sz="2400" u="sng" dirty="0" smtClean="0"/>
              <a:t>unrelated</a:t>
            </a:r>
            <a:r>
              <a:rPr lang="en-GB" altLang="en-US" sz="2400" dirty="0" smtClean="0"/>
              <a:t> to A (as in predicting B from A) – in other words, we want the correlation between A and the noise to be 0.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1755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Noise/Residuals: the residuals</a:t>
            </a:r>
            <a:endParaRPr lang="en-US" altLang="en-US" sz="4000" smtClean="0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38213" y="1543050"/>
          <a:ext cx="7321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543050"/>
                        <a:ext cx="732155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665288" y="2820988"/>
            <a:ext cx="397033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2343150" y="3006725"/>
            <a:ext cx="0" cy="361950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2741613" y="2682875"/>
            <a:ext cx="0" cy="423863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936750" y="2917825"/>
            <a:ext cx="12700" cy="73025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3140075" y="3201988"/>
            <a:ext cx="0" cy="11271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546475" y="3328988"/>
            <a:ext cx="6350" cy="59531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3965575" y="3316288"/>
            <a:ext cx="0" cy="9366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4365625" y="3513138"/>
            <a:ext cx="12700" cy="1746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772025" y="3303588"/>
            <a:ext cx="0" cy="32226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5172075" y="3595688"/>
            <a:ext cx="6350" cy="125412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5583238" y="3816350"/>
            <a:ext cx="6350" cy="125413"/>
          </a:xfrm>
          <a:prstGeom prst="line">
            <a:avLst/>
          </a:prstGeom>
          <a:noFill/>
          <a:ln w="47625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</a:t>
            </a:r>
            <a:endParaRPr lang="en-US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We want   the line, which </a:t>
            </a:r>
            <a:r>
              <a:rPr lang="en-GB" altLang="en-US" i="1" dirty="0" smtClean="0"/>
              <a:t>minimizes</a:t>
            </a:r>
            <a:r>
              <a:rPr lang="en-GB" altLang="en-US" dirty="0" smtClean="0"/>
              <a:t>  the sum of the (squared) residuals.  </a:t>
            </a:r>
          </a:p>
          <a:p>
            <a:pPr eaLnBrk="1" hangingPunct="1"/>
            <a:r>
              <a:rPr lang="en-GB" altLang="en-US" dirty="0" smtClean="0"/>
              <a:t> And we want the residuals themselves to have zero correlation with the variables  </a:t>
            </a:r>
          </a:p>
          <a:p>
            <a:pPr eaLnBrk="1" hangingPunct="1"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When there is only one </a:t>
            </a:r>
            <a:r>
              <a:rPr lang="en-GB" altLang="en-US" i="1" dirty="0"/>
              <a:t>x</a:t>
            </a:r>
            <a:r>
              <a:rPr lang="en-GB" altLang="en-US" dirty="0"/>
              <a:t>, it is called univariate regression, and closely related to the </a:t>
            </a:r>
            <a:r>
              <a:rPr lang="en-GB" altLang="en-US" i="1" dirty="0"/>
              <a:t>correlation</a:t>
            </a:r>
            <a:r>
              <a:rPr lang="en-GB" altLang="en-US" dirty="0"/>
              <a:t> between </a:t>
            </a:r>
            <a:r>
              <a:rPr lang="en-GB" altLang="en-US" i="1" dirty="0"/>
              <a:t>x </a:t>
            </a:r>
            <a:r>
              <a:rPr lang="en-GB" altLang="en-US" dirty="0"/>
              <a:t>and </a:t>
            </a:r>
            <a:r>
              <a:rPr lang="en-GB" altLang="en-US" i="1" dirty="0" smtClean="0"/>
              <a:t>y</a:t>
            </a:r>
          </a:p>
          <a:p>
            <a:endParaRPr lang="en-GB" altLang="en-US" i="1" dirty="0"/>
          </a:p>
          <a:p>
            <a:r>
              <a:rPr lang="en-GB" altLang="en-US" dirty="0"/>
              <a:t>In this case the mathematics turns out to be equivalent to simply working out the correlation, plus a bit more</a:t>
            </a:r>
          </a:p>
          <a:p>
            <a:endParaRPr lang="en-GB" altLang="en-US" i="1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02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Calculating the regression line in univariate regression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533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First, recall that any </a:t>
            </a:r>
            <a:r>
              <a:rPr lang="en-GB" altLang="en-US" sz="2800" b="1" dirty="0" smtClean="0"/>
              <a:t>line </a:t>
            </a:r>
            <a:r>
              <a:rPr lang="en-GB" altLang="en-US" sz="2800" dirty="0" smtClean="0"/>
              <a:t> through (</a:t>
            </a:r>
            <a:r>
              <a:rPr lang="en-GB" altLang="en-US" sz="2800" dirty="0" err="1" smtClean="0"/>
              <a:t>x,y</a:t>
            </a:r>
            <a:r>
              <a:rPr lang="en-GB" altLang="en-US" sz="2800" dirty="0" smtClean="0"/>
              <a:t>) points can be represented by:</a:t>
            </a:r>
          </a:p>
          <a:p>
            <a:pPr eaLnBrk="1" hangingPunct="1"/>
            <a:endParaRPr lang="en-GB" altLang="en-US" sz="2800" dirty="0" smtClean="0"/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  where </a:t>
            </a:r>
            <a:r>
              <a:rPr lang="en-GB" altLang="en-US" sz="2800" i="1" dirty="0" smtClean="0"/>
              <a:t>m</a:t>
            </a:r>
            <a:r>
              <a:rPr lang="en-GB" altLang="en-US" sz="2800" dirty="0" smtClean="0"/>
              <a:t> is the gradient, and </a:t>
            </a:r>
            <a:r>
              <a:rPr lang="en-GB" altLang="en-US" sz="2800" i="1" dirty="0" smtClean="0"/>
              <a:t>c</a:t>
            </a:r>
            <a:r>
              <a:rPr lang="en-GB" altLang="en-US" sz="2800" dirty="0" smtClean="0"/>
              <a:t> is where it crosses the y-axis at x=0</a:t>
            </a:r>
          </a:p>
          <a:p>
            <a:pPr eaLnBrk="1" hangingPunct="1">
              <a:buFontTx/>
              <a:buNone/>
            </a:pPr>
            <a:endParaRPr lang="en-GB" altLang="en-US" sz="2800" dirty="0" smtClean="0"/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 </a:t>
            </a: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381500" y="3114675"/>
          <a:ext cx="2946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114675"/>
                        <a:ext cx="29464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Calculating the regression line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47900"/>
            <a:ext cx="614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 smtClean="0"/>
              <a:t>To get </a:t>
            </a:r>
            <a:r>
              <a:rPr lang="en-GB" altLang="en-US" sz="2800" i="1" dirty="0" smtClean="0"/>
              <a:t>m</a:t>
            </a:r>
            <a:r>
              <a:rPr lang="en-GB" altLang="en-US" sz="2800" dirty="0" smtClean="0"/>
              <a:t>, we can work out Pearson’s  </a:t>
            </a:r>
            <a:r>
              <a:rPr lang="en-GB" altLang="en-US" sz="2800" i="1" dirty="0" smtClean="0"/>
              <a:t>r</a:t>
            </a:r>
            <a:r>
              <a:rPr lang="en-GB" altLang="en-US" sz="2800" dirty="0" smtClean="0"/>
              <a:t>, and then we calculate: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  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  to get </a:t>
            </a:r>
            <a:r>
              <a:rPr lang="en-GB" altLang="en-US" sz="2800" i="1" dirty="0" smtClean="0"/>
              <a:t>c</a:t>
            </a:r>
            <a:r>
              <a:rPr lang="en-GB" altLang="en-US" sz="2800" dirty="0" smtClean="0"/>
              <a:t>, we just do this:</a:t>
            </a:r>
          </a:p>
          <a:p>
            <a:pPr eaLnBrk="1" hangingPunct="1">
              <a:buFontTx/>
              <a:buNone/>
            </a:pPr>
            <a:endParaRPr lang="en-GB" altLang="en-US" sz="2800" dirty="0" smtClean="0"/>
          </a:p>
          <a:p>
            <a:pPr eaLnBrk="1" hangingPunct="1">
              <a:buFontTx/>
              <a:buNone/>
            </a:pPr>
            <a:endParaRPr lang="en-GB" altLang="en-US" sz="2800" dirty="0" smtClean="0"/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Job done</a:t>
            </a:r>
          </a:p>
          <a:p>
            <a:pPr eaLnBrk="1" hangingPunct="1">
              <a:buFontTx/>
              <a:buNone/>
            </a:pPr>
            <a:endParaRPr lang="en-GB" altLang="en-US" sz="2800" dirty="0" smtClean="0"/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97325" y="1574800"/>
          <a:ext cx="2981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574800"/>
                        <a:ext cx="29813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24563" y="2540000"/>
          <a:ext cx="23939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6" imgW="812447" imgH="482391" progId="Equation.3">
                  <p:embed/>
                </p:oleObj>
              </mc:Choice>
              <mc:Fallback>
                <p:oleObj name="Equation" r:id="rId6" imgW="812447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540000"/>
                        <a:ext cx="239395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3495675" y="4208463"/>
          <a:ext cx="2863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8" imgW="825500" imgH="241300" progId="Equation.3">
                  <p:embed/>
                </p:oleObj>
              </mc:Choice>
              <mc:Fallback>
                <p:oleObj name="Equation" r:id="rId8" imgW="8255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208463"/>
                        <a:ext cx="28638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Now we can: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Try to gain some insight from the slope  </a:t>
            </a:r>
            <a:r>
              <a:rPr lang="en-GB" altLang="en-US" i="1" dirty="0" smtClean="0"/>
              <a:t>m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e.g</a:t>
            </a:r>
            <a:r>
              <a:rPr lang="en-GB" altLang="en-US" dirty="0"/>
              <a:t>. </a:t>
            </a:r>
            <a:r>
              <a:rPr lang="en-GB" altLang="en-US" dirty="0" smtClean="0"/>
              <a:t> “</a:t>
            </a:r>
            <a:r>
              <a:rPr lang="en-GB" altLang="en-US" dirty="0"/>
              <a:t>since </a:t>
            </a:r>
            <a:r>
              <a:rPr lang="en-GB" altLang="en-US" i="1" dirty="0"/>
              <a:t>m = </a:t>
            </a:r>
            <a:r>
              <a:rPr lang="en-GB" altLang="en-US" dirty="0"/>
              <a:t>−4, this suggests that every extra hour of watching TV leads to a reduction in IQ of 4 </a:t>
            </a:r>
            <a:r>
              <a:rPr lang="en-GB" altLang="en-US" dirty="0" smtClean="0"/>
              <a:t>points</a:t>
            </a:r>
          </a:p>
          <a:p>
            <a:pPr lvl="1"/>
            <a:r>
              <a:rPr lang="en-GB" altLang="en-US" dirty="0" smtClean="0"/>
              <a:t>Or “since </a:t>
            </a:r>
            <a:r>
              <a:rPr lang="en-GB" altLang="en-US" i="1" dirty="0"/>
              <a:t>m</a:t>
            </a:r>
            <a:r>
              <a:rPr lang="en-GB" altLang="en-US" dirty="0"/>
              <a:t> = 0.05, it seems that an extra hour per day of mobile phone use leads to a 5% increase in likelihood to develop brain tumours</a:t>
            </a:r>
            <a:r>
              <a:rPr lang="en-GB" altLang="en-US" dirty="0" smtClean="0"/>
              <a:t>”.</a:t>
            </a:r>
            <a:endParaRPr lang="en-GB" altLang="en-US" i="1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20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altLang="en-US" dirty="0" smtClean="0"/>
              <a:t>BUT….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07129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Be careful </a:t>
            </a:r>
            <a:r>
              <a:rPr lang="en-GB" dirty="0" smtClean="0"/>
              <a:t>–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It is easy to calculate the regression line, but always remember what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the value of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actually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is, since this gives an idea of how accurate is the assumption that the relationship is really linear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GB" dirty="0"/>
              <a:t>So, the regression line might suggest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 smtClean="0"/>
              <a:t>“… </a:t>
            </a:r>
            <a:r>
              <a:rPr lang="en-GB" dirty="0"/>
              <a:t>extra hour per day of mobile phone use leads to a 5% increase in likelihood to develop brain tumours</a:t>
            </a:r>
            <a:r>
              <a:rPr lang="en-GB" dirty="0" smtClean="0"/>
              <a:t>”</a:t>
            </a:r>
          </a:p>
          <a:p>
            <a:pPr>
              <a:buNone/>
              <a:defRPr/>
            </a:pPr>
            <a:endParaRPr lang="en-GB" dirty="0"/>
          </a:p>
          <a:p>
            <a:pPr>
              <a:buNone/>
              <a:defRPr/>
            </a:pPr>
            <a:r>
              <a:rPr lang="en-GB" dirty="0"/>
              <a:t>    but if </a:t>
            </a:r>
            <a:r>
              <a:rPr lang="en-GB" b="1" i="1" dirty="0"/>
              <a:t>r</a:t>
            </a:r>
            <a:r>
              <a:rPr lang="en-GB" i="1" dirty="0"/>
              <a:t> ~ </a:t>
            </a:r>
            <a:r>
              <a:rPr lang="en-GB" dirty="0"/>
              <a:t>0.3 (say) we can’t say we are very confident about this. Either not enough data, or the relationship is different from linear</a:t>
            </a:r>
            <a:r>
              <a:rPr lang="en-GB" i="1" dirty="0"/>
              <a:t> </a:t>
            </a:r>
            <a:endParaRPr lang="en-GB" dirty="0"/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81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317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6000" smtClean="0"/>
              <a:t>And … what about a dataset with more than one non-class field?</a:t>
            </a:r>
            <a:endParaRPr lang="en-US" altLang="en-US" sz="6000" smtClean="0"/>
          </a:p>
        </p:txBody>
      </p:sp>
      <p:sp>
        <p:nvSpPr>
          <p:cNvPr id="45059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71"/>
            <a:ext cx="8229600" cy="887349"/>
          </a:xfrm>
        </p:spPr>
        <p:txBody>
          <a:bodyPr/>
          <a:lstStyle/>
          <a:p>
            <a:r>
              <a:rPr lang="en-GB" dirty="0"/>
              <a:t>Some Simple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708"/>
            <a:ext cx="8229600" cy="5256584"/>
          </a:xfrm>
        </p:spPr>
        <p:txBody>
          <a:bodyPr>
            <a:no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Mean</a:t>
            </a:r>
            <a:r>
              <a:rPr lang="en-GB" sz="2000" dirty="0"/>
              <a:t> (average) is the sum of the values in a sample divided by the number of </a:t>
            </a:r>
            <a:r>
              <a:rPr lang="en-GB" sz="2000" dirty="0" smtClean="0"/>
              <a:t>values</a:t>
            </a:r>
          </a:p>
          <a:p>
            <a:endParaRPr lang="en-GB" sz="1800" dirty="0"/>
          </a:p>
          <a:p>
            <a:r>
              <a:rPr lang="en-GB" sz="2000" dirty="0"/>
              <a:t>The </a:t>
            </a:r>
            <a:r>
              <a:rPr lang="en-GB" sz="2000" b="1" dirty="0"/>
              <a:t>Median</a:t>
            </a:r>
            <a:r>
              <a:rPr lang="en-GB" sz="2000" dirty="0"/>
              <a:t> is the midpoint of the values in a sample (50% above; 50% below) after they have been ordered (e.g. from the smallest to the largest</a:t>
            </a:r>
            <a:r>
              <a:rPr lang="en-GB" sz="2000" dirty="0" smtClean="0"/>
              <a:t>)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b="1" dirty="0"/>
              <a:t>Mode</a:t>
            </a:r>
            <a:r>
              <a:rPr lang="en-GB" sz="2000" dirty="0"/>
              <a:t> is the value that appears most frequently in a sample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b="1" dirty="0"/>
              <a:t>Range</a:t>
            </a:r>
            <a:r>
              <a:rPr lang="en-GB" sz="2000" dirty="0"/>
              <a:t> is the difference between the smallest and largest values in a sample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b="1" dirty="0"/>
              <a:t>Variance</a:t>
            </a:r>
            <a:r>
              <a:rPr lang="en-GB" sz="2000" dirty="0"/>
              <a:t> is a measure of the dispersion of the values in a sample – how closely the observations cluster around the mean of the sample</a:t>
            </a:r>
          </a:p>
          <a:p>
            <a:endParaRPr lang="en-GB" sz="2000" dirty="0" smtClean="0"/>
          </a:p>
          <a:p>
            <a:r>
              <a:rPr lang="en-GB" sz="2000" dirty="0"/>
              <a:t>The </a:t>
            </a:r>
            <a:r>
              <a:rPr lang="en-GB" sz="2000" b="1" dirty="0"/>
              <a:t>Standard Deviation </a:t>
            </a:r>
            <a:r>
              <a:rPr lang="en-GB" sz="2000" dirty="0"/>
              <a:t>is the square root of the variance of a </a:t>
            </a:r>
            <a:r>
              <a:rPr lang="en-GB" sz="2000" dirty="0" smtClean="0"/>
              <a:t>sample.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113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The general solution to </a:t>
            </a:r>
            <a:br>
              <a:rPr lang="en-GB" altLang="en-US" smtClean="0"/>
            </a:br>
            <a:r>
              <a:rPr lang="en-GB" altLang="en-US" i="1" smtClean="0"/>
              <a:t>multiple regression 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838200" y="2560638"/>
            <a:ext cx="6197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Suppose you have a numeric dataset, e.g.</a:t>
            </a:r>
          </a:p>
          <a:p>
            <a:endParaRPr lang="en-GB" altLang="en-US"/>
          </a:p>
          <a:p>
            <a:r>
              <a:rPr lang="en-GB" altLang="en-US"/>
              <a:t>3.1    3.2    4.5   4.1  …   2.1   1.8      5.1</a:t>
            </a:r>
          </a:p>
          <a:p>
            <a:r>
              <a:rPr lang="en-GB" altLang="en-US"/>
              <a:t>4.1    3.9    2.8   2.4   …  2.0   1.5      3.2</a:t>
            </a:r>
          </a:p>
          <a:p>
            <a:r>
              <a:rPr lang="en-GB" altLang="en-US"/>
              <a:t>…</a:t>
            </a:r>
          </a:p>
          <a:p>
            <a:r>
              <a:rPr lang="en-GB" altLang="en-US"/>
              <a:t>6.0    7.4    8.0   8.2   …  7.1   6.2      9.5</a:t>
            </a:r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The general solution to </a:t>
            </a:r>
            <a:br>
              <a:rPr lang="en-GB" altLang="en-US" smtClean="0"/>
            </a:br>
            <a:r>
              <a:rPr lang="en-GB" altLang="en-US" i="1" smtClean="0"/>
              <a:t>multiple regression </a:t>
            </a: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838200" y="2560638"/>
            <a:ext cx="6197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Suppose you have a numeric dataset, e.g.</a:t>
            </a:r>
          </a:p>
          <a:p>
            <a:endParaRPr lang="en-GB" altLang="en-US"/>
          </a:p>
          <a:p>
            <a:r>
              <a:rPr lang="en-GB" altLang="en-US"/>
              <a:t>3.1    3.2    4.5   4.1  …   2.1   1.8      5.1</a:t>
            </a:r>
          </a:p>
          <a:p>
            <a:r>
              <a:rPr lang="en-GB" altLang="en-US"/>
              <a:t>4.1    3.9    2.8   2.4   …  2.0   1.5      3.2</a:t>
            </a:r>
          </a:p>
          <a:p>
            <a:r>
              <a:rPr lang="en-GB" altLang="en-US"/>
              <a:t>…</a:t>
            </a:r>
          </a:p>
          <a:p>
            <a:r>
              <a:rPr lang="en-GB" altLang="en-US"/>
              <a:t>6.0    7.4    8.0   8.2   …  7.1   6.2      9.5</a:t>
            </a:r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3263900"/>
            <a:ext cx="4546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354013" y="3009900"/>
            <a:ext cx="44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endParaRPr lang="en-GB" altLang="en-US" b="1"/>
          </a:p>
        </p:txBody>
      </p:sp>
      <p:sp>
        <p:nvSpPr>
          <p:cNvPr id="6" name="Rectangle 5"/>
          <p:cNvSpPr/>
          <p:nvPr/>
        </p:nvSpPr>
        <p:spPr>
          <a:xfrm>
            <a:off x="5232400" y="3263900"/>
            <a:ext cx="635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5746750" y="2924175"/>
            <a:ext cx="3635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 b="1"/>
              <a:t>y</a:t>
            </a:r>
            <a:endParaRPr lang="en-GB" altLang="en-US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The general solution to </a:t>
            </a:r>
            <a:br>
              <a:rPr lang="en-GB" altLang="en-US" smtClean="0"/>
            </a:br>
            <a:r>
              <a:rPr lang="en-GB" altLang="en-US" i="1" smtClean="0"/>
              <a:t>multiple regression 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838200" y="2189163"/>
            <a:ext cx="78676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Suppose you have a numeric dataset, e.g.</a:t>
            </a:r>
          </a:p>
          <a:p>
            <a:endParaRPr lang="en-GB" altLang="en-US"/>
          </a:p>
          <a:p>
            <a:r>
              <a:rPr lang="en-GB" altLang="en-US"/>
              <a:t>3.1    3.2    4.5   4.1  …   2.1   1.8      5.1</a:t>
            </a:r>
          </a:p>
          <a:p>
            <a:r>
              <a:rPr lang="en-GB" altLang="en-US"/>
              <a:t>4.1    3.9    2.8   2.4   …  2.0   1.5      3.2</a:t>
            </a:r>
          </a:p>
          <a:p>
            <a:r>
              <a:rPr lang="en-GB" altLang="en-US"/>
              <a:t>…</a:t>
            </a:r>
          </a:p>
          <a:p>
            <a:r>
              <a:rPr lang="en-GB" altLang="en-US"/>
              <a:t>6.0    7.4    8.0   8.2   …  7.1   6.2      9.5</a:t>
            </a:r>
          </a:p>
          <a:p>
            <a:endParaRPr lang="en-GB" altLang="en-US"/>
          </a:p>
          <a:p>
            <a:r>
              <a:rPr lang="en-GB" altLang="en-US"/>
              <a:t>A linear </a:t>
            </a:r>
            <a:r>
              <a:rPr lang="en-GB" altLang="en-US" i="1"/>
              <a:t>classifier</a:t>
            </a:r>
            <a:r>
              <a:rPr lang="en-GB" altLang="en-US"/>
              <a:t> or </a:t>
            </a:r>
            <a:r>
              <a:rPr lang="en-GB" altLang="en-US" i="1"/>
              <a:t>regressor</a:t>
            </a:r>
            <a:r>
              <a:rPr lang="en-GB" altLang="en-US"/>
              <a:t> is:</a:t>
            </a:r>
          </a:p>
          <a:p>
            <a:r>
              <a:rPr lang="en-GB" altLang="en-US"/>
              <a:t> </a:t>
            </a:r>
          </a:p>
          <a:p>
            <a:r>
              <a:rPr lang="en-GB" altLang="en-US" b="1"/>
              <a:t>y</a:t>
            </a:r>
            <a:r>
              <a:rPr lang="en-GB" altLang="en-US" baseline="-25000"/>
              <a:t>n</a:t>
            </a:r>
            <a:r>
              <a:rPr lang="en-GB" altLang="en-US" b="1"/>
              <a:t> </a:t>
            </a:r>
            <a:r>
              <a:rPr lang="en-GB" altLang="en-US"/>
              <a:t>= </a:t>
            </a:r>
            <a:r>
              <a:rPr lang="el-GR" altLang="en-US" i="1"/>
              <a:t>β</a:t>
            </a:r>
            <a:r>
              <a:rPr lang="en-GB" altLang="en-US" baseline="-25000"/>
              <a:t>1</a:t>
            </a:r>
            <a:r>
              <a:rPr lang="en-GB" altLang="en-US" b="1"/>
              <a:t>x</a:t>
            </a:r>
            <a:r>
              <a:rPr lang="en-GB" altLang="en-US" baseline="-25000"/>
              <a:t>n1</a:t>
            </a:r>
            <a:r>
              <a:rPr lang="en-GB" altLang="en-US"/>
              <a:t> + </a:t>
            </a:r>
            <a:r>
              <a:rPr lang="el-GR" altLang="en-US" i="1"/>
              <a:t>β</a:t>
            </a:r>
            <a:r>
              <a:rPr lang="en-GB" altLang="en-US" baseline="-25000"/>
              <a:t>2</a:t>
            </a:r>
            <a:r>
              <a:rPr lang="en-GB" altLang="en-US" b="1"/>
              <a:t>x</a:t>
            </a:r>
            <a:r>
              <a:rPr lang="en-GB" altLang="en-US" baseline="-25000"/>
              <a:t>n2</a:t>
            </a:r>
            <a:r>
              <a:rPr lang="en-GB" altLang="en-US"/>
              <a:t> + … </a:t>
            </a:r>
            <a:r>
              <a:rPr lang="el-GR" altLang="en-US" i="1"/>
              <a:t>β</a:t>
            </a:r>
            <a:r>
              <a:rPr lang="en-GB" altLang="en-US" baseline="-25000"/>
              <a:t>m</a:t>
            </a:r>
            <a:r>
              <a:rPr lang="en-GB" altLang="en-US" b="1"/>
              <a:t>x</a:t>
            </a:r>
            <a:r>
              <a:rPr lang="en-GB" altLang="en-US" baseline="-25000"/>
              <a:t>nm</a:t>
            </a:r>
            <a:r>
              <a:rPr lang="en-GB" altLang="en-US"/>
              <a:t>      - So, how do you </a:t>
            </a:r>
          </a:p>
          <a:p>
            <a:r>
              <a:rPr lang="en-GB" altLang="en-US"/>
              <a:t>                                                       get the </a:t>
            </a:r>
            <a:r>
              <a:rPr lang="el-GR" altLang="en-US" i="1"/>
              <a:t>β</a:t>
            </a:r>
            <a:r>
              <a:rPr lang="en-GB" altLang="en-US"/>
              <a:t> values?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275" y="2854325"/>
            <a:ext cx="4546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382588" y="2600325"/>
            <a:ext cx="44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endParaRPr lang="en-GB" altLang="en-US" b="1"/>
          </a:p>
        </p:txBody>
      </p:sp>
      <p:sp>
        <p:nvSpPr>
          <p:cNvPr id="6" name="Rectangle 5"/>
          <p:cNvSpPr/>
          <p:nvPr/>
        </p:nvSpPr>
        <p:spPr>
          <a:xfrm>
            <a:off x="5260975" y="2854325"/>
            <a:ext cx="635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5775325" y="2514600"/>
            <a:ext cx="3635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800" b="1"/>
              <a:t>y</a:t>
            </a:r>
            <a:endParaRPr lang="en-GB" altLang="en-US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The general solution to </a:t>
            </a:r>
            <a:br>
              <a:rPr lang="en-GB" altLang="en-US" smtClean="0"/>
            </a:br>
            <a:r>
              <a:rPr lang="en-GB" altLang="en-US" i="1" smtClean="0"/>
              <a:t>multiple regression 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05125"/>
            <a:ext cx="83439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733425" y="2057400"/>
            <a:ext cx="77041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By straightforward linear algebra.   Treat the data as matrices</a:t>
            </a:r>
          </a:p>
          <a:p>
            <a:r>
              <a:rPr lang="en-GB" altLang="en-US"/>
              <a:t>and vectors 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The general solution to </a:t>
            </a:r>
            <a:br>
              <a:rPr lang="en-GB" altLang="en-US" smtClean="0"/>
            </a:br>
            <a:r>
              <a:rPr lang="en-GB" altLang="en-US" i="1" smtClean="0"/>
              <a:t>multiple regression 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05125"/>
            <a:ext cx="83439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850" y="5434013"/>
            <a:ext cx="3714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33425" y="2017713"/>
            <a:ext cx="77041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By straightforward linear algebra.   Treat the data as matrices</a:t>
            </a:r>
          </a:p>
          <a:p>
            <a:r>
              <a:rPr lang="en-GB" altLang="en-US"/>
              <a:t>and vectors …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And the solution is: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71475" y="1266825"/>
            <a:ext cx="8086725" cy="4010025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GB" altLang="en-US" sz="2800" dirty="0" smtClean="0"/>
              <a:t>And that’s general multivariate linear regression.</a:t>
            </a:r>
          </a:p>
          <a:p>
            <a:pPr marL="0" indent="0">
              <a:buFontTx/>
              <a:buNone/>
            </a:pPr>
            <a:r>
              <a:rPr lang="en-GB" altLang="en-US" sz="2800" dirty="0" smtClean="0">
                <a:solidFill>
                  <a:srgbClr val="00B0F0"/>
                </a:solidFill>
              </a:rPr>
              <a:t>If the data are all numbers, you can get a </a:t>
            </a:r>
            <a:r>
              <a:rPr lang="en-GB" altLang="en-US" sz="2800" i="1" dirty="0" smtClean="0">
                <a:solidFill>
                  <a:srgbClr val="00B0F0"/>
                </a:solidFill>
              </a:rPr>
              <a:t>prediction </a:t>
            </a:r>
            <a:r>
              <a:rPr lang="en-GB" altLang="en-US" sz="2800" dirty="0" smtClean="0">
                <a:solidFill>
                  <a:srgbClr val="00B0F0"/>
                </a:solidFill>
              </a:rPr>
              <a:t>for your ‘target’ field by deriving the beta values with linear algebra.</a:t>
            </a:r>
          </a:p>
          <a:p>
            <a:pPr marL="0" indent="0">
              <a:buFontTx/>
              <a:buNone/>
            </a:pPr>
            <a:endParaRPr lang="en-GB" altLang="en-US" sz="2800" dirty="0" smtClean="0">
              <a:solidFill>
                <a:srgbClr val="00B0F0"/>
              </a:solidFill>
            </a:endParaRPr>
          </a:p>
          <a:p>
            <a:pPr marL="0" indent="0">
              <a:buFontTx/>
              <a:buNone/>
            </a:pPr>
            <a:r>
              <a:rPr lang="en-GB" altLang="en-US" sz="2800" dirty="0" smtClean="0">
                <a:solidFill>
                  <a:srgbClr val="FF0000"/>
                </a:solidFill>
              </a:rPr>
              <a:t>Note that this is </a:t>
            </a:r>
            <a:r>
              <a:rPr lang="en-GB" altLang="en-US" sz="2800" i="1" dirty="0" smtClean="0">
                <a:solidFill>
                  <a:srgbClr val="FF0000"/>
                </a:solidFill>
              </a:rPr>
              <a:t>regression</a:t>
            </a:r>
            <a:r>
              <a:rPr lang="en-GB" altLang="en-US" sz="2800" dirty="0" smtClean="0">
                <a:solidFill>
                  <a:srgbClr val="FF0000"/>
                </a:solidFill>
              </a:rPr>
              <a:t>, meaning that you predict an actual real number value, such as wind-speed, IQ, weight, </a:t>
            </a:r>
            <a:r>
              <a:rPr lang="en-GB" altLang="en-US" sz="2800" dirty="0" err="1" smtClean="0">
                <a:solidFill>
                  <a:srgbClr val="FF0000"/>
                </a:solidFill>
              </a:rPr>
              <a:t>etc</a:t>
            </a:r>
            <a:r>
              <a:rPr lang="en-GB" altLang="en-US" sz="2800" dirty="0" smtClean="0">
                <a:solidFill>
                  <a:srgbClr val="FF0000"/>
                </a:solidFill>
              </a:rPr>
              <a:t>…, rather than </a:t>
            </a:r>
            <a:r>
              <a:rPr lang="en-GB" altLang="en-US" sz="2800" i="1" dirty="0" smtClean="0">
                <a:solidFill>
                  <a:srgbClr val="FF0000"/>
                </a:solidFill>
              </a:rPr>
              <a:t>classification</a:t>
            </a:r>
            <a:r>
              <a:rPr lang="en-GB" altLang="en-US" sz="2800" dirty="0" smtClean="0">
                <a:solidFill>
                  <a:srgbClr val="FF0000"/>
                </a:solidFill>
              </a:rPr>
              <a:t>, where you predict a class value, such as ‘high’, ‘low’, ‘clever’, …</a:t>
            </a:r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r>
              <a:rPr lang="en-GB" altLang="en-US" sz="2800" dirty="0" smtClean="0"/>
              <a:t>But … easy to turn this into classification … how?</a:t>
            </a:r>
          </a:p>
          <a:p>
            <a:pPr marL="0" indent="0"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dirty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Arguably, there’s no ‘learning’ involved, since the beta values are obtained by direct mathematical calculations on the </a:t>
            </a:r>
            <a:r>
              <a:rPr lang="en-GB" altLang="en-US" dirty="0" smtClean="0"/>
              <a:t>data</a:t>
            </a:r>
          </a:p>
          <a:p>
            <a:r>
              <a:rPr lang="en-GB" altLang="en-US" dirty="0"/>
              <a:t>It’s pretty fast to get the beta values too</a:t>
            </a:r>
            <a:r>
              <a:rPr lang="en-GB" altLang="en-US" dirty="0" smtClean="0"/>
              <a:t>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HOWEVER</a:t>
            </a:r>
          </a:p>
          <a:p>
            <a:endParaRPr lang="en-GB" altLang="en-US" dirty="0" smtClean="0"/>
          </a:p>
          <a:p>
            <a:pPr lvl="1"/>
            <a:r>
              <a:rPr lang="en-GB" altLang="en-US" dirty="0"/>
              <a:t>In many, many cases, </a:t>
            </a:r>
            <a:r>
              <a:rPr lang="en-GB" altLang="en-US" u="sng" dirty="0"/>
              <a:t>the ‘linear’ assumption is a poor one</a:t>
            </a:r>
            <a:r>
              <a:rPr lang="en-GB" altLang="en-US" dirty="0"/>
              <a:t> – the predictions simply will not be as good as, for example, decision trees, neural networks, k-nearest-neighbour, </a:t>
            </a:r>
            <a:r>
              <a:rPr lang="en-GB" altLang="en-US" dirty="0" err="1"/>
              <a:t>etc</a:t>
            </a:r>
            <a:r>
              <a:rPr lang="en-GB" altLang="en-US" dirty="0"/>
              <a:t> </a:t>
            </a:r>
            <a:r>
              <a:rPr lang="en-GB" altLang="en-US" dirty="0" smtClean="0"/>
              <a:t>…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/>
              <a:t>The maths/implementation involves getting the inverses of large matrices. This sometimes explodes</a:t>
            </a:r>
            <a:r>
              <a:rPr lang="en-GB" altLang="en-US" dirty="0" smtClean="0"/>
              <a:t>.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 smtClean="0"/>
          </a:p>
          <a:p>
            <a:pPr lvl="1"/>
            <a:endParaRPr lang="en-GB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81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3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7200" smtClean="0"/>
              <a:t>Prediction</a:t>
            </a:r>
            <a:endParaRPr lang="en-US" altLang="en-US" sz="72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4200" y="1295400"/>
            <a:ext cx="76073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smtClean="0"/>
              <a:t>Commonly, we can of course use the regression line for prediction: </a:t>
            </a:r>
          </a:p>
          <a:p>
            <a:pPr eaLnBrk="1" hangingPunct="1"/>
            <a:endParaRPr lang="en-GB" altLang="en-US" sz="2800" smtClean="0"/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6800" y="2274888"/>
          <a:ext cx="5638800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Chart" r:id="rId4" imgW="4905375" imgH="2667000" progId="Excel.Sheet.8">
                  <p:embed/>
                </p:oleObj>
              </mc:Choice>
              <mc:Fallback>
                <p:oleObj name="Chart" r:id="rId4" imgW="4905375" imgH="2667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274888"/>
                        <a:ext cx="5638800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Line 8"/>
          <p:cNvSpPr>
            <a:spLocks noChangeShapeType="1"/>
          </p:cNvSpPr>
          <p:nvPr/>
        </p:nvSpPr>
        <p:spPr bwMode="auto">
          <a:xfrm>
            <a:off x="2439988" y="3189288"/>
            <a:ext cx="397033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530225" y="5324475"/>
            <a:ext cx="758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So, predicted life expectancy for 3 hrs per day is:  82  - fine  </a:t>
            </a:r>
            <a:endParaRPr lang="en-US" altLang="en-US"/>
          </a:p>
        </p:txBody>
      </p:sp>
      <p:sp>
        <p:nvSpPr>
          <p:cNvPr id="53255" name="Line 10"/>
          <p:cNvSpPr>
            <a:spLocks noChangeShapeType="1"/>
          </p:cNvSpPr>
          <p:nvPr/>
        </p:nvSpPr>
        <p:spPr bwMode="auto">
          <a:xfrm flipH="1" flipV="1">
            <a:off x="3695700" y="3505200"/>
            <a:ext cx="127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3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7200" smtClean="0"/>
              <a:t>BUT</a:t>
            </a:r>
            <a:endParaRPr lang="en-US" altLang="en-US" sz="72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095375"/>
            <a:ext cx="8353425" cy="4524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smtClean="0"/>
              <a:t>If correlation is not strong, the regression line may be meaningless</a:t>
            </a:r>
          </a:p>
          <a:p>
            <a:pPr eaLnBrk="1" hangingPunct="1"/>
            <a:endParaRPr lang="en-GB" altLang="en-US" sz="2800" smtClean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42925" y="1543050"/>
            <a:ext cx="87947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 </a:t>
            </a:r>
            <a:endParaRPr lang="en-GB" altLang="en-US">
              <a:solidFill>
                <a:srgbClr val="FF0000"/>
              </a:solidFill>
            </a:endParaRP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993300"/>
                </a:solidFill>
              </a:rPr>
              <a:t> What would we predict for 8 hrs if we did regression based only on</a:t>
            </a:r>
          </a:p>
          <a:p>
            <a:r>
              <a:rPr lang="en-GB" altLang="en-US">
                <a:solidFill>
                  <a:srgbClr val="993300"/>
                </a:solidFill>
              </a:rPr>
              <a:t>the first cluster?</a:t>
            </a:r>
            <a:endParaRPr lang="en-US" altLang="en-US">
              <a:solidFill>
                <a:srgbClr val="993300"/>
              </a:solidFill>
            </a:endParaRPr>
          </a:p>
        </p:txBody>
      </p:sp>
      <p:graphicFrame>
        <p:nvGraphicFramePr>
          <p:cNvPr id="542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2024063"/>
          <a:ext cx="6334125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Chart" r:id="rId4" imgW="4162425" imgH="2695575" progId="Excel.Sheet.8">
                  <p:embed/>
                </p:oleObj>
              </mc:Choice>
              <mc:Fallback>
                <p:oleObj name="Chart" r:id="rId4" imgW="4162425" imgH="269557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24063"/>
                        <a:ext cx="6334125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Freeform 5"/>
          <p:cNvSpPr>
            <a:spLocks/>
          </p:cNvSpPr>
          <p:nvPr/>
        </p:nvSpPr>
        <p:spPr bwMode="auto">
          <a:xfrm>
            <a:off x="1835150" y="2663825"/>
            <a:ext cx="2305050" cy="2160588"/>
          </a:xfrm>
          <a:custGeom>
            <a:avLst/>
            <a:gdLst>
              <a:gd name="T0" fmla="*/ 2147483647 w 1452"/>
              <a:gd name="T1" fmla="*/ 2147483647 h 1361"/>
              <a:gd name="T2" fmla="*/ 0 w 1452"/>
              <a:gd name="T3" fmla="*/ 2147483647 h 1361"/>
              <a:gd name="T4" fmla="*/ 2147483647 w 1452"/>
              <a:gd name="T5" fmla="*/ 2147483647 h 1361"/>
              <a:gd name="T6" fmla="*/ 2147483647 w 1452"/>
              <a:gd name="T7" fmla="*/ 0 h 1361"/>
              <a:gd name="T8" fmla="*/ 2147483647 w 1452"/>
              <a:gd name="T9" fmla="*/ 0 h 1361"/>
              <a:gd name="T10" fmla="*/ 2147483647 w 1452"/>
              <a:gd name="T11" fmla="*/ 2147483647 h 1361"/>
              <a:gd name="T12" fmla="*/ 2147483647 w 1452"/>
              <a:gd name="T13" fmla="*/ 2147483647 h 1361"/>
              <a:gd name="T14" fmla="*/ 2147483647 w 1452"/>
              <a:gd name="T15" fmla="*/ 2147483647 h 1361"/>
              <a:gd name="T16" fmla="*/ 2147483647 w 1452"/>
              <a:gd name="T17" fmla="*/ 2147483647 h 13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52"/>
              <a:gd name="T28" fmla="*/ 0 h 1361"/>
              <a:gd name="T29" fmla="*/ 1452 w 1452"/>
              <a:gd name="T30" fmla="*/ 1361 h 13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52" h="1361">
                <a:moveTo>
                  <a:pt x="136" y="1316"/>
                </a:moveTo>
                <a:lnTo>
                  <a:pt x="0" y="907"/>
                </a:lnTo>
                <a:lnTo>
                  <a:pt x="363" y="454"/>
                </a:lnTo>
                <a:lnTo>
                  <a:pt x="908" y="0"/>
                </a:lnTo>
                <a:lnTo>
                  <a:pt x="1270" y="0"/>
                </a:lnTo>
                <a:lnTo>
                  <a:pt x="1452" y="272"/>
                </a:lnTo>
                <a:lnTo>
                  <a:pt x="1089" y="862"/>
                </a:lnTo>
                <a:lnTo>
                  <a:pt x="227" y="1361"/>
                </a:lnTo>
                <a:lnTo>
                  <a:pt x="136" y="1316"/>
                </a:ln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79" name="Freeform 6"/>
          <p:cNvSpPr>
            <a:spLocks/>
          </p:cNvSpPr>
          <p:nvPr/>
        </p:nvSpPr>
        <p:spPr bwMode="auto">
          <a:xfrm>
            <a:off x="3563938" y="3783013"/>
            <a:ext cx="2232025" cy="1368425"/>
          </a:xfrm>
          <a:custGeom>
            <a:avLst/>
            <a:gdLst>
              <a:gd name="T0" fmla="*/ 2147483647 w 1406"/>
              <a:gd name="T1" fmla="*/ 2147483647 h 862"/>
              <a:gd name="T2" fmla="*/ 0 w 1406"/>
              <a:gd name="T3" fmla="*/ 2147483647 h 862"/>
              <a:gd name="T4" fmla="*/ 0 w 1406"/>
              <a:gd name="T5" fmla="*/ 2147483647 h 862"/>
              <a:gd name="T6" fmla="*/ 2147483647 w 1406"/>
              <a:gd name="T7" fmla="*/ 2147483647 h 862"/>
              <a:gd name="T8" fmla="*/ 2147483647 w 1406"/>
              <a:gd name="T9" fmla="*/ 2147483647 h 862"/>
              <a:gd name="T10" fmla="*/ 2147483647 w 1406"/>
              <a:gd name="T11" fmla="*/ 0 h 862"/>
              <a:gd name="T12" fmla="*/ 2147483647 w 1406"/>
              <a:gd name="T13" fmla="*/ 2147483647 h 862"/>
              <a:gd name="T14" fmla="*/ 2147483647 w 1406"/>
              <a:gd name="T15" fmla="*/ 2147483647 h 862"/>
              <a:gd name="T16" fmla="*/ 2147483647 w 1406"/>
              <a:gd name="T17" fmla="*/ 2147483647 h 862"/>
              <a:gd name="T18" fmla="*/ 2147483647 w 1406"/>
              <a:gd name="T19" fmla="*/ 2147483647 h 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06"/>
              <a:gd name="T31" fmla="*/ 0 h 862"/>
              <a:gd name="T32" fmla="*/ 1406 w 1406"/>
              <a:gd name="T33" fmla="*/ 862 h 8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06" h="862">
                <a:moveTo>
                  <a:pt x="408" y="862"/>
                </a:moveTo>
                <a:lnTo>
                  <a:pt x="0" y="726"/>
                </a:lnTo>
                <a:lnTo>
                  <a:pt x="0" y="545"/>
                </a:lnTo>
                <a:lnTo>
                  <a:pt x="136" y="227"/>
                </a:lnTo>
                <a:lnTo>
                  <a:pt x="590" y="91"/>
                </a:lnTo>
                <a:lnTo>
                  <a:pt x="1179" y="0"/>
                </a:lnTo>
                <a:lnTo>
                  <a:pt x="1406" y="227"/>
                </a:lnTo>
                <a:lnTo>
                  <a:pt x="1406" y="545"/>
                </a:lnTo>
                <a:lnTo>
                  <a:pt x="953" y="817"/>
                </a:lnTo>
                <a:lnTo>
                  <a:pt x="408" y="862"/>
                </a:lnTo>
                <a:close/>
              </a:path>
            </a:pathLst>
          </a:custGeom>
          <a:noFill/>
          <a:ln w="28575" cap="flat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ChangeArrowheads="1"/>
          </p:cNvSpPr>
          <p:nvPr/>
        </p:nvSpPr>
        <p:spPr bwMode="auto">
          <a:xfrm>
            <a:off x="657225" y="6192838"/>
            <a:ext cx="8486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1600"/>
              <a:t>Anscombe, Francis J. (1973) Graphs in statistical analysis. American Statistician, 27, 17–21.</a:t>
            </a:r>
          </a:p>
        </p:txBody>
      </p:sp>
      <p:pic>
        <p:nvPicPr>
          <p:cNvPr id="55299" name="Picture 2" descr="File:Anscombe's quartet 3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50950"/>
            <a:ext cx="69342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10400" y="1841500"/>
          <a:ext cx="1893888" cy="984250"/>
        </p:xfrm>
        <a:graphic>
          <a:graphicData uri="http://schemas.openxmlformats.org/drawingml/2006/table">
            <a:tbl>
              <a:tblPr/>
              <a:tblGrid>
                <a:gridCol w="189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924"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r  </a:t>
                      </a:r>
                      <a:r>
                        <a:rPr lang="en-GB" sz="1800" i="0" dirty="0" smtClean="0"/>
                        <a:t>is </a:t>
                      </a:r>
                      <a:r>
                        <a:rPr lang="en-GB" sz="1800" dirty="0" smtClean="0"/>
                        <a:t>0.816</a:t>
                      </a:r>
                      <a:endParaRPr lang="en-GB" sz="1800" dirty="0"/>
                    </a:p>
                  </a:txBody>
                  <a:tcPr marT="45791" marB="45791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r>
                        <a:rPr lang="en-GB" sz="1800" i="1" dirty="0"/>
                        <a:t>y</a:t>
                      </a:r>
                      <a:r>
                        <a:rPr lang="en-GB" sz="1800" dirty="0"/>
                        <a:t> = 3.00 + </a:t>
                      </a:r>
                      <a:r>
                        <a:rPr lang="en-GB" sz="1800" dirty="0" smtClean="0"/>
                        <a:t>0.500</a:t>
                      </a:r>
                      <a:r>
                        <a:rPr lang="en-GB" sz="1800" i="1" dirty="0" smtClean="0"/>
                        <a:t>x</a:t>
                      </a:r>
                      <a:endParaRPr lang="en-GB" sz="1800" dirty="0"/>
                    </a:p>
                  </a:txBody>
                  <a:tcPr marT="45791" marB="45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010400" y="1714500"/>
            <a:ext cx="1924050" cy="123825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305" name="TextBox 10"/>
          <p:cNvSpPr txBox="1">
            <a:spLocks noChangeArrowheads="1"/>
          </p:cNvSpPr>
          <p:nvPr/>
        </p:nvSpPr>
        <p:spPr bwMode="auto">
          <a:xfrm>
            <a:off x="447675" y="352425"/>
            <a:ext cx="83931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… or, outliers may be distorting the picture,</a:t>
            </a:r>
          </a:p>
          <a:p>
            <a:r>
              <a:rPr lang="en-GB" altLang="en-US" dirty="0"/>
              <a:t>… or, a straight line is simply not an appropriate model for 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smtClean="0"/>
              <a:t>Distributions / Histograms</a:t>
            </a:r>
          </a:p>
        </p:txBody>
      </p:sp>
      <p:pic>
        <p:nvPicPr>
          <p:cNvPr id="2051" name="Picture 5" descr="BinomialGauss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25538"/>
            <a:ext cx="67691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530066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A </a:t>
            </a:r>
            <a:r>
              <a:rPr lang="en-GB" altLang="en-US" b="1"/>
              <a:t>Normal </a:t>
            </a:r>
            <a:r>
              <a:rPr lang="en-GB" altLang="en-US"/>
              <a:t>(aka Gaussian) distribution (image from Mathworld)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8620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zh-CN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zh-CN" smtClean="0">
                <a:ea typeface="SimSun" pitchFamily="2" charset="-122"/>
              </a:rPr>
              <a:t> 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56324" name="AutoShape 8" descr="data:image/jpeg;base64,/9j/4AAQSkZJRgABAQAAAQABAAD/2wCEAAkGBxMSEhUTEhQWFBUXFxUUGBYYFBQXFxgYFBQWFhQXFRUYHCggGBolHBUUITEhJSkrLi4uFx8zODMsNygtLisBCgoKDg0OGhAQGiwcHBwsLCwsLCwsLCwsLCwsLCwsLCwsLCwsLCwsLCwsLCwsLCwsLCwsLCw3LCw3KyssLCsrK//AABEIAL0BCwMBIgACEQEDEQH/xAAcAAACAwEBAQEAAAAAAAAAAAAFBgIDBAcAAQj/xABSEAABAwIEAgYGBQcHBw0AAAABAAIDBBEFEiExBkETIlFhcYEHFDKRsfAjQqHB0RU1UnJ0s+EWMzSSssTxJENic4KUtCUmNkRTVISToqPCw+L/xAAZAQADAQEBAAAAAAAAAAAAAAAAAQIDBAX/xAAiEQEBAAIDAQADAAMBAAAAAAAAAQIRAxIhMRNBUUJxgTL/2gAMAwEAAhEDEQA/ABVU9YLXKsnk1VtBDmKykenllqD/AArhpe4Gy63QQZGgBKnCVGGi6dYhotsfI87ky7UIxzHoqUxtkEj3yZ8jIonyPIjyl5ytGgGZuvehjuNIudPXAdvqU+nuBKuxf864d/qcQ+FKtWJ49JHiVJSBrTHPFUPcTfM0xBpbblbUhPsjTL/K2kdAahj3SMDxEQyOQyCRxyhhisHh1+RCHzcVsO1LXf7nL+Cw8YQNjxWnLAAZ3UjpbczDU5Y3O7TZzhfuTFx9xQ7D4oXtbETLMIbyyGONt43vzOeAbexbbmjsNBuG4oyduePMAHOYQ5rmODmGzmua7UEFfP5URiV0MTJaiVli9kMZfkvsHv0a09xN0J4fkIp5Js0bzJJPUExOzxgvcXZWvIGa1rXsj3BLPVsFjlYBnNO6pcTrmlkaZHOd26n3ABVbZCkTi4via9kdTHPSukOVhniLWOcdmiRpLQ49hIWrFuJYaeXoSyeSQNbIWwwSS5WvLg0uLRYXLHe5ZsNkOJ4K11SGuM9M4vFrNzWNiBysQCOyyF+iat9aNRVG5Lo6KAknnDStc8f15XnzUbULUvF8D5GRuiqYjI4RsMtNLGwuds3ORYE25qMnGUAc5rIqqXI98ZdHSyvZmjcWvAcBY2II8l7j2qDsPFS02EU1NPfTRsdSzOf6uZaPR9/R5f2yv/4yZPtQyHjilaQJhUU4JADp6WaNlzoAZC3KPMhTquL4GSPjbHUTOjIa4xU8kjQS0OALmi17EHzV/C+InEqGQ1EbbOfUQOaAcrmMe6O9j3D3gpa9BEpdS1BcST04FzucsETR9gCXagWqePaaJueeOqgYNM8lLKxl+QzW3Km7jGP/ALtXf7nN+CRPStxQ6qirKMmmjbDKbXmd07+hs4ZYstrG+9+RXU+LcaNFRPqGta4s6PR7i1vXexl3OANgM19uSO1BfHHNOXmMRVZkaA50YpJs7Wu2cRbQFfW8bwFxjENYZGgOcz1SbMGuJDXEW0BLT7kL9H2LOq8WqpnGAl1LCPoJTKwZZXttnLRrpe1uYTJh/wCeqv8AY6T97UJ96Wg88c02bo8lT0tr9D6tL0uXXrZLXy6HXuWzDOI4p5OhDJo5MpkDZoXxFzWkNcW5hY2Lh70Bqf8ApVH+wn+09HcZF8Ypf2Sr/e06qZ3ZWLsYxiOmyZ2yPMhcGtjjdI45Rd3VbyAQmbjenaRG5lSyV1skTqaUSPvf2G263sm9trLTxy0xMp6wb0tRFK7b+akJhnuTsMkhP+yiOL4IJcToam1+hjqde9wjDfPrO+1GWVlKYkrFuL2Mv0jZoBYuHTQvjuG2By3Gu40HaqmYnWOaHsoqpzCLh3RAaduUkO+xbcQaK3iOEPAfFSse1rTt0zWNlc7vt0kXmwJvxHG5GYpS0jcvRywzyP062aMty2PLc+9T2q9OZN4xDtG53OL+i6MMd0nSa9Qx2uHaHRfKvH52lodTVLS92RgMDwXOsXZW6amwJ8kZ9IFG1mP4VI0WMzxnt9YwuswnvAkIv4dibeNf6Rhf7b/dqhLdDllZi0seUzQTxBxytMkT2AusXWBI3sCfJUHHAugemuLPDRtHOq/u865bLQEcklT0Xj4nLeauHGDu1Lvqa+iiVdh1MX8rnL38rnJfFCpeo9yOxdUXPuUy4LS7JIlqrEJwwDEAQFExb8ue/HUMEFgExxbJWwScEBNNNqFbmpdxf864d/qcQ+FKtuIY8IsQpqTowTPHM8SZrFnRAHLltqD4jZCuLa+KmxCgnne2OJsdax0jjZoc8U2QE9pyu9yqqeKcFfUxVTq2EywtkYw9LoBJYP6vM2CkwHjGl9VxijIc94rZYr53F3Rmlla4CMnZp6X2e0J54sx8UbYT0Lp3Sy9CxjTG05sj33vIQALMPNc84wxuGsrqGrid/ktHI0vqC1zYyZ5GAhjnAZg0R3LhpqNUzY/xHgVaxrKmqgka13SNHTPZZwBbcFhB2cR5oALhtPIymn6RnRukkq5sl2uLRNJI9rSWkgmzhsUyYH+Yo/2EfuEr8NdEfWWwOz03TuEJzveDGY2XyveSSMxdzRDhDiGmipBhtbIKeWNjoPpDkbLHq1j4nnqm7SLjcFXl8iYAcK4TXvoIZIRaAwghn5SnYcoBzdUQENvY6XO6avQ2WnDjNGzI2WaZ7GXuQ1pEbW5jufo9+9U1XEFJR0IoKCT1uYRGGJjCHnUWzzPaMrGi9ze1+QWXgbi2go8LggdVQsmZCbxl4zCRxc9zSO3M46KFC1HhMzsBdTVDTHN6rNG4EtcQ6z7G7SQeR07V70OVZmwxkrt5JqmQ+L6iRx+KH8E+kSB9Ez8p1UUdSTIJGPyxm2d2TqAadXKsfou4rw+koGwTVcLHMlqNC+12md5Y4dxFiO4oBnw2uOKYfL0bnUji6eC8Za4gxvcy4LmbHQ6AEX35pe9A7waWoIAb9OBYbDLBE028xfzVHo04voaekfHPVRRvNRUvDXOscr5CWu8CNUN9DnEtJR007Kqojhc6cva17rEsMbAHAdmhQHvS9jpq6Wqpo6Z4EEvXnLosv0VnOs3Nn+sOS6fxHi7aSldO5hkDMgyNy3cXvawAZtN3Ddco9JcmCy0tVNSyxvrJCHdSeYlzi9oeejz5T1QeXJMvHfGNBUUEkMFVFJI4w5WNfdxtNGTYeAJ8kgz+j6sM+M10xiMPSU8DgxzmOIDXZNSwkbsPNM2H/nqr/Y6T97ULnnD/ABA2hr/WJgehki6CR7QXdHZ+eN5aBctuXA27U/Mx/C2TSV/rsP0kUcR+lYW5YnSOaWtHWzdci3cNEsctzZ2ANQ7/AJ1x91CQfe8/eEx4iL4zS/sdX+9pkiUPEUD8YGJTOEEDmywsdJ1SWMjYGPcD7OZxeQDrZMHFON4HWNzyVMT5o45BEW1EsbgXC9h0bhe5a3fsVEd8YwxtRBLA72ZY3xnwe0t+9C+C8UL8NhllN3MiLZD2uguyQ+ZYT5rTwtUuNHS9IbvMEGa++YxNzX773SZw3xVRQYe+mmqYo5x600xudZwLpZS0W77j3oD5wfTkT4dM726qKvq3k83VLoZGjyYWDwai+M/n6g/Zqr4sWXJLBRYTVNjdIKaGJs8bReQRS0zGSOY3m5pa025gFbX43hU08Vf67EHQxyRgGVrQBLlJzsdZwcLbabm4QAT0jfnrBv15P7cSY+Nf6Rhf7b/dqhK+NiXEJxiVLE50VEIzT3Ba6pImZJUGNrtQ0xtyNJGpJ7kwy8RYZWmCV1W2N1NL0/Rvc2J7XdG+MtljkFxo8+Y3QGb0qH+gDn607TwpZ7/EJVlgB3CI8WY/FiFTAKU9JDTGSR84/m3SOYY2xxk+3YOcSRpsqGnVGjl0jBgQdyWtvCt+SPYPbRMsDRbZV1K5Oe/yW7l8/kt3LoxaOxeyjsT6l2fksvRPB8QLHboM5y+xv5p6G3bOFsXBtqujYdUAhfnjh7F8trldR4f4gBA1UWKdJCpqHaLLQ1wcN18q5kSEE4g9DnPK01r7lYytsfjOvhKi+JrtHNDh2EAj3FSK81OiLKVrYxZjWtv+iAPgrTIXXN9hpyuVifKvOpOk1cbNH1R964uTP3UbYzSpkhJu43DeXIn8F99aNni9r8vwQ7BsOqKuoqooqltO2AxD+YbKXGVrnblwsBYLJxFgtbS1NHAKpsvrcjo85pmt6LLlcXZQ/rdUu002Wc48rNq7SLoodR9qO0hI1OmnLsQ3HuEqulpp6j19snQxSS5DSMAd0bC7KSJLi9rXVXCmF1mI0jKoVrYGyOlHRClY+wjlfGBnL7nRgPLdOcWUFygXxJWOkkDQdPgFhdpsifCnBU9bSx1ZrQwyZ7tFK1wGV7m7mT/R+1YeCMEnxVpcJRTxRO6N8gjDpJJAAXBgd1WNFxqQd1N4sh2gZPKQdfa5K+KiDRnLG5jqDYX7ymmu9HD8hlo63p3szDJKyFzHllwWZ4g0sdcW5+CGcH8Iz4jStqvW/V8zpW9F6u1+UMkcz2i8XPV7E/xZT4XaB9JWFpvcgjvsnHB+Is9mOPW7b7/xWGr9FczWuf8AlA9UOdb1VgvYX/7RIeCVj3MY87ua12naRyWuMuP0na6etCJU9UTzSVw1iIkblf7YHvH4pnoz3rRNGg9Z5KGIuzGKMu/SLGk++11OB/Iq9rVe4lU5A8WpY3m72Mce1zGk+8hMLm6IPiIStOFDEhbQaAcuSHA6ojim6GjdKKppwZuyZ4G6JewRugTTAzRV2RYpyr5ZayxQyI7Fp+Ob3XgVFbMPw2ac/QxPk72tJA8XbD3qr59NCGexTLg2MFpGqzR8E1lrmK3i9nwBVzOE6tn1B5SM/FRc8f6eq6VgHEW2qafyiHhcbp6eph9qJ/kM39lHqHiPL7QI8QQjGwU+SPuq7pWHEQPb7it0FXI8Xax58QR8VfaRPWjl1XK+yxR9Md2gf7QWeV8l+ta2vPsWfJyzXiscPWyMi/2D+C1N7C7L3bkrFSzD2uwBajVxg3Frkrh3ut9L/R8zLW4iLW/oh/8AZcmHEaAVM1JMP+rzyuP/AJM0JH9ZzT5Je9H8odW4iRt/kn7lyO8KVgc2qaf81V1DPIu6T/7F14/Iyv1VxrOH4VXOG3q1W3+oyRp+CG+h780QfrVP/FTLO6p6Xh2aU/5yjqpP67ZXfetHoeH/ACTCOYfUg+PrUyol/oq/NVP4S/vpEs+gjFIxBNSOIbKJXztad3xygWc3tsWkHs0TN6LgW4VBmBBAmuDp/npN7rnfov4MhxGAzyzTxyQzvZH0UjWZQGtc0g5b36x1ugGHGocSwZkjqMRTUZllneXRvdLD0hzOzNa8Z2DtGoG45pV9G0eTEaPK9xa/1hxs9/RuvG59wzMQNSupej7FpqmCYVHWdDUz0weRYyMiIDXOFgC6xsbC2i5nwLGGYtTxt9lk+IsaOxrDI1oHcAApy+w4YfTc456NuZzQRPfK97b2Edr5SLpBpXNblDRYWsOVgE9enMfSUX/iPhGkGgGXcb81nyX1WJmwerykOHLn+CdKLFBbfvXNzORtt86Adi20eIGw7UY5HY6tBi7BzVv5bYOa5TU4oW80HrsWkB9o28Vrj6zsdrfxFH2hCMQx+MjcLjkmMP7T71Q7FHHmr6lt0CuxQOOhWMVw7UjnEXdq+/lA9qOp7dRoeIAy2qLw8YADdcZGIntU24ke1PRbdrZxYDzRKPHAQDdcToMVN9040tZdgN0tByThmGndPeqNo2i+S9ukPJpPIak96dpeIJXi0AYyMaNY0huncBoucwx3RKlkLNWm33+IUcuHb08bo0x47NexcfetP5ak7Sfd96CxVbH72a77PIqcum481z3HXlaQxU+P/pBFqbGYnc+5I7JNLjVRa43vf3JaN0sYmBoBfluoy4pcNu0jzSHT4u9nPMidFjmcgO0+H8VF7HDVLiYsOZ7PBUsmzuN9eVuxDpp7i4Hz/gQr8OcBqVFp6G6PDja5NtdgFoNLCw9YXPmUNFd2OtZZHYib69vvRLINVfSz1FFPPJSCBzZhEXCXpAWmNrm6FuhBv9iy0NbXwetFvqx9akdK6/S/RufGGHJ26AHVTFbmKyVtXY2utJy5FcInT1FczDvydam6IwOp+k+lz5XtLS7LtfrKeFVtThxcaV0ckLyHuglLmgPsA98UjQS3Na5BBF9VVTVN2kk81gxCvvpyAT/LlsusMNZxLX18boQ2KjicC2SRkj5ZS0+02MljQwkX62tljoBPh8hkoMgY5rGyU8gOR3Rtyte17dWPtoTqDposNJX9HHYdn2lekxV1jqNLX+4I/LlvY6wbxLjrEHsLI4qenJ06TpXzOb3tYY2C/iSEoUBdRSwTwFr3wmTSXNZ5laQ8kt1BuSV6etBde+uyHVtULk/en3ytLUgjxNxNUV0kRqGQxiISZejLzm6QN3zfqoU6UC3zuhs9SSexWZ7kd2vu2VXdu6UGaF4Pte5GKfKQNuX8EsUs9nfPcisU+w15fioyUNS0Ub29Zvdohk/C3S6Mkc39YX8Od1oEot7XfbvUm4g1tuuTbVKZ5T4OsrPB6O3H2qqNv+w4n+0ERh9G8AF31UhHa1jGj3uJQ6p4mLdGuPxQyXFHym5efMla/kzqekNI4Mwtp69RI7wkZ/8AFi+v4OwuT+blkZ4vv8QkeoeR9Yq6jp23zSudYa5QdT466IuWX9HWCuM8DiMEwz5+YDhv3Zht5hJkoLSWu0INiE8Mxyna0s6zDyJeXDwIOyW+Iwwua9pGosbH7Vpx55W6qcpGSjlsU5UVX1G68kiwO1TFTTdULdJOpCtrCsjG2WiMooi0qynr3N0PWb2H7iqSqHFTZL9G9GJkbJReNxB59o8QqL5Tlf7+R8EGilLTmabHtRyiqxN1JBY8nDY+PYsc8Lj/AKaTLb2TTTVXw0xIsAt0eEuGgIPj9y309IW6Ftu9YWrkBsHxR5eYZL3Hsu7bfVPejdVMdgbLPHQ/Shxsdb3HaVunpXHYX79lOWt+HGSmhlce/tv8VfJHI0WJB8HAqyGzb3Is22+3jbms9diYb1XFzSRcBwDQR2jTUd6OuxaqFYQe9VyTd+33oTV1BB08f8FdRAyEAG4O/l2p9dDexCOqsCFllBOt99Vqq6LJpp5XJQaR4abXsU5CbxNYG57rDU+QV7KSVw9kNH+k4A+5V4DSAuzOOvzck8giNZWsabMI25AWPnzQAeqjczR1j4WKwvia7VupWrEJifaHu28kP6Qg6aX7FUibWWWM5hdSzE+J/wAAtzow771B7Wt1HJPZPUgy67nbw+bBXyVzWje57Vh6bcckMmzJzHY2KjEydj8FF0jz9a47/wAEGhcbrWHXTuMGxSGoucrrA7+IVVU8A6IccxcALk7+A70Xo6P67tT87JXw97Sp4idXe771mra3UtYfE9vavtdVbtZ5lD7LTjw/dTll+nl8K+r4VuhKMoxBJ1QgzVvjfogBbApsUQpgICZVDirnbKglEFfCbK+lqCwgrPdfQ5FI1YZjZ2AuPHTyROXFGkdc5bd99+9JkdWR3eV1KWvLtxfzssMuGVpMzXTYg0yNAcLkgaHtTPJAbbgWG/4rmmAvvUw8hn+4rqZIsPxXNy4dbpeN36wU0DBJmlcDb2WkaA39o39ooNjmBMklLnS9QnVokcCWk3Lb2ItdGaqxFiMze7dvmhc8EW+Z/h1fciZaUBVEIAtcHXvI8NteSJcMUZzm/I9/l89y8ykDnX2A7yfcmTD3xxNBPV8fndGWfmikZ8TpSATd5v2WASbiMfWtf3hNWIY1e4GwS3X1Qc1x5jUIx2KuwoF7g0kBlxcXILhyBPZ3IhjuFyTuaBM1jG6NuWnKHWDw1hFrIZSi7QT2bf4K4AnZx8Db7Cq3qk96sxjSxzwQNAbg3A0BsO3RCpIgHWBuPsHgVsqIjuSfsVIZfw2/insV5rb6Hbv3VE+nb5rZt4LLWOB8ES+jTE4+KImnZpmFihRNijuHgGxIBPYQCqqZAqowkE5mm47t16HDO258k2U2FMeb2Lf1SjlNwxEW/WvbQ31HlsjsfUjRUzWbDXc9pWOuqidNgmDG6WekPXAdGdnhung4cilSvqS921leGP7TkrJXxQAU7LoQ8vWXrLyA8CtDDos5VjSg1LQrYmXUFdAlQnJFosMjETcs0rU4msQavEK2y+2TCkMUrFa6KjfLI2ONpe95ytaLXJ89F1Dh70XMZZ9Y7OdPomEhg/WfoXeVgoyzmP05ja55w/g1RNK31eN0jgQb2s1v6ztgPFOFfPJC90Ugs5psefmO266nTQMiaGRtbGwbNaAB7glX0gYT0sYmYOvHo6w1cz/87+BK4+TLvW+OOicK651uRyHx8z2qwvYBcj8ULp47O8EVoYw45v0NvFZVWhGkoT7T7C2zey/M96nV0rXixGhtrz960R1NwfA8+ax1eIgN7LE3S0QTWYCBf6VxvysFimpWjS3vRKeuJuhU8pPW7FctTXni1vivNFx3qBdfVZ2z2P2JwLZe9Vu7Vc5+nz71jfNZUenyR99zb7lmJ5bqReoEj3KpCrLVPDdT82UosW6MgjbdYcXGZp7tQfuQ+GbSxWknif26/wAMYqyZmZnmOwpnglXKfR++0kg5WafO5BXS6J4WdmlwWyB7SHAOB0IIBBHeEqY1wDDJd0B6J36OpjPlu3y9yaY5wF9dVhKZWfDslcbxPBZqZ2WVhb2O3Yf1Xfduh7wu3VLGSNLHtDmncEXC5vxRwo6H6SG749yN3M/Fv2row5d+VjlhorLwXl4LVL4rA1QCtskaqytiUGhWRbopL3bKiRaHLPInCZyF5fSvJkto6p0UjJGaOY5rx4tN+Xbt5r9A4Dj0dZA2ZgLQ64LXCxBBs4X5gHmFwzhvB3VdQyEaAm7yPqsHtH7h3kLuApmxMayMZWNAaAOQGwC5+fX/AFtxbXTVFvAd6yvqwdOXZ2+Kw1byssV76rBqVsawwxP6vsOvY9nce9QvZoaDa51tvZNFc1pBB1B5JMqZhG/KTbsJ5+am439DYjEIvrF48HH4Kmbo7Gzzvz1vcm6qldfVYqjmOX8UoVaAy/1rc9v4ofUMc0EDK7xuN7nfVTLdd9PFVzO38QriFInN7FoFuYv4dilENbEKDrqxj7afamcWuAGl1knYD4rQ6TRZJDrdKGoePnuVMr7afNlZLIg+IVdgbblaYzaLWbEKrM4tG2yyF1ipRtsLncqLYy4gDc6LWJNfBcmXO87GzR5XJ+5P9BW35pAwxmRoA2HzdHaGqIKjLFcp7gdm1W2KJLVDiPf2I5BWg7XWVi43hirmiuNdivsct+5efI0C5P22CQc94kwZjH6ggHVrm/Bw5ke9A5MDky5o7St36vtAd7N/ddP+LYzRkGOU5u4Am3eDyKwUBp2OzxOkDRqQ4CwA1NitMc7EXGOfAKd1tx+uZPUPkjbka62nbYAFx7za/msK6ZWdRCnDuogKUSZL3qiRXvVDwglJUV9JRjhTAnVlQ2LUMHWkcPqsH3k6D+BRbqbE/hu9D1AQ6eoI6uURNPab5n27h1R/gnypnuV9ELIYgyJoYxosGjQAIHVVVjfyXHll2u3RjNTTROVF0gy6b9/JUR1Fx8+Cm1nPn/G6mKD3zG5DvnwS7xHS52942t9yZ8RZmFwNfnRAp+sP8FU8TYUm4z0WUSeweqXa3a4dvcQi7pWuaHCxG9wQguOUNiQR1HaX7COfkUBwrEXUz3RvvlOh7v8ASA7FVwl9hdjdNUa6C17fIUSM3d4qlt3C4IItcW7O5VOkJNibDwUHtaXi9tl4yaKsxBut7qLxzcUFtJ01xpsqppbDWyzulzHuWKpqQNeQ2VSJteranl8gIQ45jfkPmylLIXaczqqpHfVbsPtWsmkz1577lE8JpfrEanbwWClhzuA5bnwCaqGkzWsns6jDotMM9lqNM1vtEeZVErowfab7/glvYbYKg8kYo60j8UusrGN9nrHuGnmVdDM92p0HK2yixcOMVeV8kc5/tG4QekkNtUYpnaLPSmDEcGbLuLEbHmlrHZnRDoAC0WBLv0+4dyfmjTVYcZw1kzCx2+7Xc2nkVeN1fSsczCldfZoixzmndpLT5FQXQxTU4ioWUo1QXPKqepyFVO2REqt9rk7AAXJJ0AA5ldp4SwIUNO1j7CaSz5SOR+qy/Y0aeObtXOfR5RdLiNOD7LXOlI/1bCW/+rIupcQzZXrDmy/xacc/bXVSi3joljGoiAbXW2tqD0YI7/iqqeobM0j6wGywnjUCoMQOx0+O+yYKOUFKmJUxjebbX0RHBau5sT82VWCUeqm2HaEu4tGGOu32Tq48ttPnuTVbMEIrqQOaR82+SlAUsUjztOltNR4bJIxamzC9us3Q97R+C6CIi27Dy2vzab7/AD2IFi9OLhzR4i3L8VeN0mljBsSyDKTtqEwR1TJBcAZhuL/aAljEcNLTmYCW931e4jsVNLVlu9+48wquMvsR7DiZWkA21Hh8EIrqjrfcsPrLzqC08763+K9LG9/KwPPXbuUzHQ3tJ1USNNG9qwl5edNh86rTJTE6HqtHv/gqJZrDIwWHctIOv9UyEN0G53P3KDRZSa3zK24VSGWRrd9R8dAmehTAsLJbmOg3J+ACOZrCzTYeVz4rZXMEdom7M0JHN/1jp7vJUBiz3s5GCSO+2vz3qkUl3aooIu5aqelvqns9MtNRgDZasltFryABZJXaqfproX/P4olT1GyDtvqVbTtcdToEWEZY5hzKrmqLjRDGtPatELCedlKinxPSFkpeNn/2hoR9gKDXXQsWomyRPbubXB7HAaLnq6MLuMsomvrF8Kk1XUJPKg5fXL45MjR6LZcteO0xSgePVPwBT3xRfcarmXBMhbX09ubnDyMT7rsMsQcLHVc3N/6bcfwq1VT9Ce4n7UMwqt1uDYgoljtEI9WnQ3GW3wKS3SGOTQ7qJNxVp6ro2yszDcb93ggWHuyPt32WvBqo5h2O6pCnjFOGuLhyP4JQGSkdcBVVA62nb9yjQu6vuV1SFJlvHILEPaLka+XYgNbDnFxsU6VcYMZPYk9/Ve5l7jfwzHWy0lKlethLb2uCPK4/ghxbf5CZ8QYCT3WHil2UZXOA2BVCfxkfF5KyOaR4tnuBYeSm8qNEOs4dwKf6Vr1U+An2iSqzAiMhWZ6JSsYyyyduDcO6KM1Dxs0vHwjHvIKUqeEPkYw7Oe1h8HOAPxXU8djEcAY0WFwPJmgCWV/RF8OudTfx7VcB87quMaLQxgCRLqaEu0aCT2C9/ctoo3jQsdexPsOG2hPgqKd5Gotcte3UfptLTtbkVrkxGWzj1NSXew617gg6PvpkbbX+AbNUwSWvkfbTXK62u2tudwqI6F5vdj+r7XVOnPraaaK6PEpQ4Wy6EH2SfZ6C31uynZ73eWz1wthe4taTZwbYEBueMR3AJOux179rppZvye/9B+mp6p0Gp1002PuUHwyEdVj9rjqu2Ozttu9aK2tkvm6ntOcAGutctmbrd2v8+88tQNueL8qyOF3CMjM1xGR1iWOLusC62pte1hYckeH6vgpJ22Lo3e1k9k3zZc1rb7aogyF9h1XC5yjqnUjQgd9+SFsxWV92OERBBFssgFjH0dhaS407/cttJWPc8SOyFzdR1TYXlMhyjNoNcvgNbnVGoN1tjpXi4LHcvqnS+g965vXQmOSRjhlc172kHS1nELoQmkLAwFoGXLfKbjRwc4HN7RzHU3XPq95fLI92UFz3uNgbXLiSRmJO9+avBOT/2Q=="/>
          <p:cNvSpPr>
            <a:spLocks noChangeAspect="1" noChangeArrowheads="1"/>
          </p:cNvSpPr>
          <p:nvPr/>
        </p:nvSpPr>
        <p:spPr bwMode="auto">
          <a:xfrm>
            <a:off x="168275" y="111125"/>
            <a:ext cx="75469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altLang="en-US"/>
              <a:t>Correlation and regression are used everywhere in science and industry. </a:t>
            </a:r>
          </a:p>
        </p:txBody>
      </p:sp>
      <p:pic>
        <p:nvPicPr>
          <p:cNvPr id="56325" name="Picture 11" descr="http://www.euanmearns.com/wp-content/uploads/2015/04/Shemis-station-a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75" y="1089025"/>
            <a:ext cx="3698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15" descr="http://www.documentingexcellence.com/modeling/unempl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7700" y="736600"/>
            <a:ext cx="4686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17" descr="http://www.vegsource.com/harris/charts/pros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950" y="3286125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19" descr="http://1.bp.blogspot.com/_sAacAghf6h0/S_AM_xJvvyI/AAAAAAAAAS8/NDDNBlMUOgw/s1600/us+income_problem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7450" y="3867150"/>
            <a:ext cx="399732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8620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zh-CN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zh-CN" smtClean="0">
                <a:ea typeface="SimSun" pitchFamily="2" charset="-122"/>
              </a:rPr>
              <a:t> 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56324" name="AutoShape 8" descr="data:image/jpeg;base64,/9j/4AAQSkZJRgABAQAAAQABAAD/2wCEAAkGBxMSEhUTEhQWFBUXFxUUGBYYFBQXFxgYFBQWFhQXFRUYHCggGBolHBUUITEhJSkrLi4uFx8zODMsNygtLisBCgoKDg0OGhAQGiwcHBwsLCwsLCwsLCwsLCwsLCwsLCwsLCwsLCwsLCwsLCwsLCwsLCwsLCw3LCw3KyssLCsrK//AABEIAL0BCwMBIgACEQEDEQH/xAAcAAACAwEBAQEAAAAAAAAAAAAFBgIDBAcAAQj/xABSEAABAwIEAgYGBQcHBw0AAAABAAIDBBEFEiExBkETIlFhcYEHFDKRsfAjQqHB0RU1UnJ0s+EWMzSSssTxJENic4KUtCUmNkRTVISToqPCw+L/xAAZAQADAQEBAAAAAAAAAAAAAAAAAQIDBAX/xAAiEQEBAAIDAQADAAMBAAAAAAAAAQIRAxIhMRNBUUJxgTL/2gAMAwEAAhEDEQA/ABVU9YLXKsnk1VtBDmKykenllqD/AArhpe4Gy63QQZGgBKnCVGGi6dYhotsfI87ky7UIxzHoqUxtkEj3yZ8jIonyPIjyl5ytGgGZuvehjuNIudPXAdvqU+nuBKuxf864d/qcQ+FKtWJ49JHiVJSBrTHPFUPcTfM0xBpbblbUhPsjTL/K2kdAahj3SMDxEQyOQyCRxyhhisHh1+RCHzcVsO1LXf7nL+Cw8YQNjxWnLAAZ3UjpbczDU5Y3O7TZzhfuTFx9xQ7D4oXtbETLMIbyyGONt43vzOeAbexbbmjsNBuG4oyduePMAHOYQ5rmODmGzmua7UEFfP5URiV0MTJaiVli9kMZfkvsHv0a09xN0J4fkIp5Js0bzJJPUExOzxgvcXZWvIGa1rXsj3BLPVsFjlYBnNO6pcTrmlkaZHOd26n3ABVbZCkTi4via9kdTHPSukOVhniLWOcdmiRpLQ49hIWrFuJYaeXoSyeSQNbIWwwSS5WvLg0uLRYXLHe5ZsNkOJ4K11SGuM9M4vFrNzWNiBysQCOyyF+iat9aNRVG5Lo6KAknnDStc8f15XnzUbULUvF8D5GRuiqYjI4RsMtNLGwuds3ORYE25qMnGUAc5rIqqXI98ZdHSyvZmjcWvAcBY2II8l7j2qDsPFS02EU1NPfTRsdSzOf6uZaPR9/R5f2yv/4yZPtQyHjilaQJhUU4JADp6WaNlzoAZC3KPMhTquL4GSPjbHUTOjIa4xU8kjQS0OALmi17EHzV/C+InEqGQ1EbbOfUQOaAcrmMe6O9j3D3gpa9BEpdS1BcST04FzucsETR9gCXagWqePaaJueeOqgYNM8lLKxl+QzW3Km7jGP/ALtXf7nN+CRPStxQ6qirKMmmjbDKbXmd07+hs4ZYstrG+9+RXU+LcaNFRPqGta4s6PR7i1vXexl3OANgM19uSO1BfHHNOXmMRVZkaA50YpJs7Wu2cRbQFfW8bwFxjENYZGgOcz1SbMGuJDXEW0BLT7kL9H2LOq8WqpnGAl1LCPoJTKwZZXttnLRrpe1uYTJh/wCeqv8AY6T97UJ96Wg88c02bo8lT0tr9D6tL0uXXrZLXy6HXuWzDOI4p5OhDJo5MpkDZoXxFzWkNcW5hY2Lh70Bqf8ApVH+wn+09HcZF8Ypf2Sr/e06qZ3ZWLsYxiOmyZ2yPMhcGtjjdI45Rd3VbyAQmbjenaRG5lSyV1skTqaUSPvf2G263sm9trLTxy0xMp6wb0tRFK7b+akJhnuTsMkhP+yiOL4IJcToam1+hjqde9wjDfPrO+1GWVlKYkrFuL2Mv0jZoBYuHTQvjuG2By3Gu40HaqmYnWOaHsoqpzCLh3RAaduUkO+xbcQaK3iOEPAfFSse1rTt0zWNlc7vt0kXmwJvxHG5GYpS0jcvRywzyP062aMty2PLc+9T2q9OZN4xDtG53OL+i6MMd0nSa9Qx2uHaHRfKvH52lodTVLS92RgMDwXOsXZW6amwJ8kZ9IFG1mP4VI0WMzxnt9YwuswnvAkIv4dibeNf6Rhf7b/dqhLdDllZi0seUzQTxBxytMkT2AusXWBI3sCfJUHHAugemuLPDRtHOq/u865bLQEcklT0Xj4nLeauHGDu1Lvqa+iiVdh1MX8rnL38rnJfFCpeo9yOxdUXPuUy4LS7JIlqrEJwwDEAQFExb8ue/HUMEFgExxbJWwScEBNNNqFbmpdxf864d/qcQ+FKtuIY8IsQpqTowTPHM8SZrFnRAHLltqD4jZCuLa+KmxCgnne2OJsdax0jjZoc8U2QE9pyu9yqqeKcFfUxVTq2EywtkYw9LoBJYP6vM2CkwHjGl9VxijIc94rZYr53F3Rmlla4CMnZp6X2e0J54sx8UbYT0Lp3Sy9CxjTG05sj33vIQALMPNc84wxuGsrqGrid/ktHI0vqC1zYyZ5GAhjnAZg0R3LhpqNUzY/xHgVaxrKmqgka13SNHTPZZwBbcFhB2cR5oALhtPIymn6RnRukkq5sl2uLRNJI9rSWkgmzhsUyYH+Yo/2EfuEr8NdEfWWwOz03TuEJzveDGY2XyveSSMxdzRDhDiGmipBhtbIKeWNjoPpDkbLHq1j4nnqm7SLjcFXl8iYAcK4TXvoIZIRaAwghn5SnYcoBzdUQENvY6XO6avQ2WnDjNGzI2WaZ7GXuQ1pEbW5jufo9+9U1XEFJR0IoKCT1uYRGGJjCHnUWzzPaMrGi9ze1+QWXgbi2go8LggdVQsmZCbxl4zCRxc9zSO3M46KFC1HhMzsBdTVDTHN6rNG4EtcQ6z7G7SQeR07V70OVZmwxkrt5JqmQ+L6iRx+KH8E+kSB9Ez8p1UUdSTIJGPyxm2d2TqAadXKsfou4rw+koGwTVcLHMlqNC+12md5Y4dxFiO4oBnw2uOKYfL0bnUji6eC8Za4gxvcy4LmbHQ6AEX35pe9A7waWoIAb9OBYbDLBE028xfzVHo04voaekfHPVRRvNRUvDXOscr5CWu8CNUN9DnEtJR007Kqojhc6cva17rEsMbAHAdmhQHvS9jpq6Wqpo6Z4EEvXnLosv0VnOs3Nn+sOS6fxHi7aSldO5hkDMgyNy3cXvawAZtN3Ddco9JcmCy0tVNSyxvrJCHdSeYlzi9oeejz5T1QeXJMvHfGNBUUEkMFVFJI4w5WNfdxtNGTYeAJ8kgz+j6sM+M10xiMPSU8DgxzmOIDXZNSwkbsPNM2H/nqr/Y6T97ULnnD/ABA2hr/WJgehki6CR7QXdHZ+eN5aBctuXA27U/Mx/C2TSV/rsP0kUcR+lYW5YnSOaWtHWzdci3cNEsctzZ2ANQ7/AJ1x91CQfe8/eEx4iL4zS/sdX+9pkiUPEUD8YGJTOEEDmywsdJ1SWMjYGPcD7OZxeQDrZMHFON4HWNzyVMT5o45BEW1EsbgXC9h0bhe5a3fsVEd8YwxtRBLA72ZY3xnwe0t+9C+C8UL8NhllN3MiLZD2uguyQ+ZYT5rTwtUuNHS9IbvMEGa++YxNzX773SZw3xVRQYe+mmqYo5x600xudZwLpZS0W77j3oD5wfTkT4dM726qKvq3k83VLoZGjyYWDwai+M/n6g/Zqr4sWXJLBRYTVNjdIKaGJs8bReQRS0zGSOY3m5pa025gFbX43hU08Vf67EHQxyRgGVrQBLlJzsdZwcLbabm4QAT0jfnrBv15P7cSY+Nf6Rhf7b/dqhK+NiXEJxiVLE50VEIzT3Ba6pImZJUGNrtQ0xtyNJGpJ7kwy8RYZWmCV1W2N1NL0/Rvc2J7XdG+MtljkFxo8+Y3QGb0qH+gDn607TwpZ7/EJVlgB3CI8WY/FiFTAKU9JDTGSR84/m3SOYY2xxk+3YOcSRpsqGnVGjl0jBgQdyWtvCt+SPYPbRMsDRbZV1K5Oe/yW7l8/kt3LoxaOxeyjsT6l2fksvRPB8QLHboM5y+xv5p6G3bOFsXBtqujYdUAhfnjh7F8trldR4f4gBA1UWKdJCpqHaLLQ1wcN18q5kSEE4g9DnPK01r7lYytsfjOvhKi+JrtHNDh2EAj3FSK81OiLKVrYxZjWtv+iAPgrTIXXN9hpyuVifKvOpOk1cbNH1R964uTP3UbYzSpkhJu43DeXIn8F99aNni9r8vwQ7BsOqKuoqooqltO2AxD+YbKXGVrnblwsBYLJxFgtbS1NHAKpsvrcjo85pmt6LLlcXZQ/rdUu002Wc48rNq7SLoodR9qO0hI1OmnLsQ3HuEqulpp6j19snQxSS5DSMAd0bC7KSJLi9rXVXCmF1mI0jKoVrYGyOlHRClY+wjlfGBnL7nRgPLdOcWUFygXxJWOkkDQdPgFhdpsifCnBU9bSx1ZrQwyZ7tFK1wGV7m7mT/R+1YeCMEnxVpcJRTxRO6N8gjDpJJAAXBgd1WNFxqQd1N4sh2gZPKQdfa5K+KiDRnLG5jqDYX7ymmu9HD8hlo63p3szDJKyFzHllwWZ4g0sdcW5+CGcH8Iz4jStqvW/V8zpW9F6u1+UMkcz2i8XPV7E/xZT4XaB9JWFpvcgjvsnHB+Is9mOPW7b7/xWGr9FczWuf8AlA9UOdb1VgvYX/7RIeCVj3MY87ua12naRyWuMuP0na6etCJU9UTzSVw1iIkblf7YHvH4pnoz3rRNGg9Z5KGIuzGKMu/SLGk++11OB/Iq9rVe4lU5A8WpY3m72Mce1zGk+8hMLm6IPiIStOFDEhbQaAcuSHA6ojim6GjdKKppwZuyZ4G6JewRugTTAzRV2RYpyr5ZayxQyI7Fp+Ob3XgVFbMPw2ac/QxPk72tJA8XbD3qr59NCGexTLg2MFpGqzR8E1lrmK3i9nwBVzOE6tn1B5SM/FRc8f6eq6VgHEW2qafyiHhcbp6eph9qJ/kM39lHqHiPL7QI8QQjGwU+SPuq7pWHEQPb7it0FXI8Xax58QR8VfaRPWjl1XK+yxR9Md2gf7QWeV8l+ta2vPsWfJyzXiscPWyMi/2D+C1N7C7L3bkrFSzD2uwBajVxg3Frkrh3ut9L/R8zLW4iLW/oh/8AZcmHEaAVM1JMP+rzyuP/AJM0JH9ZzT5Je9H8odW4iRt/kn7lyO8KVgc2qaf81V1DPIu6T/7F14/Iyv1VxrOH4VXOG3q1W3+oyRp+CG+h780QfrVP/FTLO6p6Xh2aU/5yjqpP67ZXfetHoeH/ACTCOYfUg+PrUyol/oq/NVP4S/vpEs+gjFIxBNSOIbKJXztad3xygWc3tsWkHs0TN6LgW4VBmBBAmuDp/npN7rnfov4MhxGAzyzTxyQzvZH0UjWZQGtc0g5b36x1ugGHGocSwZkjqMRTUZllneXRvdLD0hzOzNa8Z2DtGoG45pV9G0eTEaPK9xa/1hxs9/RuvG59wzMQNSupej7FpqmCYVHWdDUz0weRYyMiIDXOFgC6xsbC2i5nwLGGYtTxt9lk+IsaOxrDI1oHcAApy+w4YfTc456NuZzQRPfK97b2Edr5SLpBpXNblDRYWsOVgE9enMfSUX/iPhGkGgGXcb81nyX1WJmwerykOHLn+CdKLFBbfvXNzORtt86Adi20eIGw7UY5HY6tBi7BzVv5bYOa5TU4oW80HrsWkB9o28Vrj6zsdrfxFH2hCMQx+MjcLjkmMP7T71Q7FHHmr6lt0CuxQOOhWMVw7UjnEXdq+/lA9qOp7dRoeIAy2qLw8YADdcZGIntU24ke1PRbdrZxYDzRKPHAQDdcToMVN9040tZdgN0tByThmGndPeqNo2i+S9ukPJpPIak96dpeIJXi0AYyMaNY0huncBoucwx3RKlkLNWm33+IUcuHb08bo0x47NexcfetP5ak7Sfd96CxVbH72a77PIqcum481z3HXlaQxU+P/pBFqbGYnc+5I7JNLjVRa43vf3JaN0sYmBoBfluoy4pcNu0jzSHT4u9nPMidFjmcgO0+H8VF7HDVLiYsOZ7PBUsmzuN9eVuxDpp7i4Hz/gQr8OcBqVFp6G6PDja5NtdgFoNLCw9YXPmUNFd2OtZZHYib69vvRLINVfSz1FFPPJSCBzZhEXCXpAWmNrm6FuhBv9iy0NbXwetFvqx9akdK6/S/RufGGHJ26AHVTFbmKyVtXY2utJy5FcInT1FczDvydam6IwOp+k+lz5XtLS7LtfrKeFVtThxcaV0ckLyHuglLmgPsA98UjQS3Na5BBF9VVTVN2kk81gxCvvpyAT/LlsusMNZxLX18boQ2KjicC2SRkj5ZS0+02MljQwkX62tljoBPh8hkoMgY5rGyU8gOR3Rtyte17dWPtoTqDposNJX9HHYdn2lekxV1jqNLX+4I/LlvY6wbxLjrEHsLI4qenJ06TpXzOb3tYY2C/iSEoUBdRSwTwFr3wmTSXNZ5laQ8kt1BuSV6etBde+uyHVtULk/en3ytLUgjxNxNUV0kRqGQxiISZejLzm6QN3zfqoU6UC3zuhs9SSexWZ7kd2vu2VXdu6UGaF4Pte5GKfKQNuX8EsUs9nfPcisU+w15fioyUNS0Ub29Zvdohk/C3S6Mkc39YX8Od1oEot7XfbvUm4g1tuuTbVKZ5T4OsrPB6O3H2qqNv+w4n+0ERh9G8AF31UhHa1jGj3uJQ6p4mLdGuPxQyXFHym5efMla/kzqekNI4Mwtp69RI7wkZ/8AFi+v4OwuT+blkZ4vv8QkeoeR9Yq6jp23zSudYa5QdT466IuWX9HWCuM8DiMEwz5+YDhv3Zht5hJkoLSWu0INiE8Mxyna0s6zDyJeXDwIOyW+Iwwua9pGosbH7Vpx55W6qcpGSjlsU5UVX1G68kiwO1TFTTdULdJOpCtrCsjG2WiMooi0qynr3N0PWb2H7iqSqHFTZL9G9GJkbJReNxB59o8QqL5Tlf7+R8EGilLTmabHtRyiqxN1JBY8nDY+PYsc8Lj/AKaTLb2TTTVXw0xIsAt0eEuGgIPj9y309IW6Ftu9YWrkBsHxR5eYZL3Hsu7bfVPejdVMdgbLPHQ/Shxsdb3HaVunpXHYX79lOWt+HGSmhlce/tv8VfJHI0WJB8HAqyGzb3Is22+3jbms9diYb1XFzSRcBwDQR2jTUd6OuxaqFYQe9VyTd+33oTV1BB08f8FdRAyEAG4O/l2p9dDexCOqsCFllBOt99Vqq6LJpp5XJQaR4abXsU5CbxNYG57rDU+QV7KSVw9kNH+k4A+5V4DSAuzOOvzck8giNZWsabMI25AWPnzQAeqjczR1j4WKwvia7VupWrEJifaHu28kP6Qg6aX7FUibWWWM5hdSzE+J/wAAtzow771B7Wt1HJPZPUgy67nbw+bBXyVzWje57Vh6bcckMmzJzHY2KjEydj8FF0jz9a47/wAEGhcbrWHXTuMGxSGoucrrA7+IVVU8A6IccxcALk7+A70Xo6P67tT87JXw97Sp4idXe771mra3UtYfE9vavtdVbtZ5lD7LTjw/dTll+nl8K+r4VuhKMoxBJ1QgzVvjfogBbApsUQpgICZVDirnbKglEFfCbK+lqCwgrPdfQ5FI1YZjZ2AuPHTyROXFGkdc5bd99+9JkdWR3eV1KWvLtxfzssMuGVpMzXTYg0yNAcLkgaHtTPJAbbgWG/4rmmAvvUw8hn+4rqZIsPxXNy4dbpeN36wU0DBJmlcDb2WkaA39o39ooNjmBMklLnS9QnVokcCWk3Lb2ItdGaqxFiMze7dvmhc8EW+Z/h1fciZaUBVEIAtcHXvI8NteSJcMUZzm/I9/l89y8ykDnX2A7yfcmTD3xxNBPV8fndGWfmikZ8TpSATd5v2WASbiMfWtf3hNWIY1e4GwS3X1Qc1x5jUIx2KuwoF7g0kBlxcXILhyBPZ3IhjuFyTuaBM1jG6NuWnKHWDw1hFrIZSi7QT2bf4K4AnZx8Db7Cq3qk96sxjSxzwQNAbg3A0BsO3RCpIgHWBuPsHgVsqIjuSfsVIZfw2/insV5rb6Hbv3VE+nb5rZt4LLWOB8ES+jTE4+KImnZpmFihRNijuHgGxIBPYQCqqZAqowkE5mm47t16HDO258k2U2FMeb2Lf1SjlNwxEW/WvbQ31HlsjsfUjRUzWbDXc9pWOuqidNgmDG6WekPXAdGdnhung4cilSvqS921leGP7TkrJXxQAU7LoQ8vWXrLyA8CtDDos5VjSg1LQrYmXUFdAlQnJFosMjETcs0rU4msQavEK2y+2TCkMUrFa6KjfLI2ONpe95ytaLXJ89F1Dh70XMZZ9Y7OdPomEhg/WfoXeVgoyzmP05ja55w/g1RNK31eN0jgQb2s1v6ztgPFOFfPJC90Ugs5psefmO266nTQMiaGRtbGwbNaAB7glX0gYT0sYmYOvHo6w1cz/87+BK4+TLvW+OOicK651uRyHx8z2qwvYBcj8ULp47O8EVoYw45v0NvFZVWhGkoT7T7C2zey/M96nV0rXixGhtrz960R1NwfA8+ax1eIgN7LE3S0QTWYCBf6VxvysFimpWjS3vRKeuJuhU8pPW7FctTXni1vivNFx3qBdfVZ2z2P2JwLZe9Vu7Vc5+nz71jfNZUenyR99zb7lmJ5bqReoEj3KpCrLVPDdT82UosW6MgjbdYcXGZp7tQfuQ+GbSxWknif26/wAMYqyZmZnmOwpnglXKfR++0kg5WafO5BXS6J4WdmlwWyB7SHAOB0IIBBHeEqY1wDDJd0B6J36OpjPlu3y9yaY5wF9dVhKZWfDslcbxPBZqZ2WVhb2O3Yf1Xfduh7wu3VLGSNLHtDmncEXC5vxRwo6H6SG749yN3M/Fv2row5d+VjlhorLwXl4LVL4rA1QCtskaqytiUGhWRbopL3bKiRaHLPInCZyF5fSvJkto6p0UjJGaOY5rx4tN+Xbt5r9A4Dj0dZA2ZgLQ64LXCxBBs4X5gHmFwzhvB3VdQyEaAm7yPqsHtH7h3kLuApmxMayMZWNAaAOQGwC5+fX/AFtxbXTVFvAd6yvqwdOXZ2+Kw1byssV76rBqVsawwxP6vsOvY9nce9QvZoaDa51tvZNFc1pBB1B5JMqZhG/KTbsJ5+am439DYjEIvrF48HH4Kmbo7Gzzvz1vcm6qldfVYqjmOX8UoVaAy/1rc9v4ofUMc0EDK7xuN7nfVTLdd9PFVzO38QriFInN7FoFuYv4dilENbEKDrqxj7afamcWuAGl1knYD4rQ6TRZJDrdKGoePnuVMr7afNlZLIg+IVdgbblaYzaLWbEKrM4tG2yyF1ipRtsLncqLYy4gDc6LWJNfBcmXO87GzR5XJ+5P9BW35pAwxmRoA2HzdHaGqIKjLFcp7gdm1W2KJLVDiPf2I5BWg7XWVi43hirmiuNdivsct+5efI0C5P22CQc94kwZjH6ggHVrm/Bw5ke9A5MDky5o7St36vtAd7N/ddP+LYzRkGOU5u4Am3eDyKwUBp2OzxOkDRqQ4CwA1NitMc7EXGOfAKd1tx+uZPUPkjbka62nbYAFx7za/msK6ZWdRCnDuogKUSZL3qiRXvVDwglJUV9JRjhTAnVlQ2LUMHWkcPqsH3k6D+BRbqbE/hu9D1AQ6eoI6uURNPab5n27h1R/gnypnuV9ELIYgyJoYxosGjQAIHVVVjfyXHll2u3RjNTTROVF0gy6b9/JUR1Fx8+Cm1nPn/G6mKD3zG5DvnwS7xHS52942t9yZ8RZmFwNfnRAp+sP8FU8TYUm4z0WUSeweqXa3a4dvcQi7pWuaHCxG9wQguOUNiQR1HaX7COfkUBwrEXUz3RvvlOh7v8ASA7FVwl9hdjdNUa6C17fIUSM3d4qlt3C4IItcW7O5VOkJNibDwUHtaXi9tl4yaKsxBut7qLxzcUFtJ01xpsqppbDWyzulzHuWKpqQNeQ2VSJteranl8gIQ45jfkPmylLIXaczqqpHfVbsPtWsmkz1577lE8JpfrEanbwWClhzuA5bnwCaqGkzWsns6jDotMM9lqNM1vtEeZVErowfab7/glvYbYKg8kYo60j8UusrGN9nrHuGnmVdDM92p0HK2yixcOMVeV8kc5/tG4QekkNtUYpnaLPSmDEcGbLuLEbHmlrHZnRDoAC0WBLv0+4dyfmjTVYcZw1kzCx2+7Xc2nkVeN1fSsczCldfZoixzmndpLT5FQXQxTU4ioWUo1QXPKqepyFVO2REqt9rk7AAXJJ0AA5ldp4SwIUNO1j7CaSz5SOR+qy/Y0aeObtXOfR5RdLiNOD7LXOlI/1bCW/+rIupcQzZXrDmy/xacc/bXVSi3joljGoiAbXW2tqD0YI7/iqqeobM0j6wGywnjUCoMQOx0+O+yYKOUFKmJUxjebbX0RHBau5sT82VWCUeqm2HaEu4tGGOu32Tq48ttPnuTVbMEIrqQOaR82+SlAUsUjztOltNR4bJIxamzC9us3Q97R+C6CIi27Dy2vzab7/AD2IFi9OLhzR4i3L8VeN0mljBsSyDKTtqEwR1TJBcAZhuL/aAljEcNLTmYCW931e4jsVNLVlu9+48wquMvsR7DiZWkA21Hh8EIrqjrfcsPrLzqC08763+K9LG9/KwPPXbuUzHQ3tJ1USNNG9qwl5edNh86rTJTE6HqtHv/gqJZrDIwWHctIOv9UyEN0G53P3KDRZSa3zK24VSGWRrd9R8dAmehTAsLJbmOg3J+ACOZrCzTYeVz4rZXMEdom7M0JHN/1jp7vJUBiz3s5GCSO+2vz3qkUl3aooIu5aqelvqns9MtNRgDZasltFryABZJXaqfproX/P4olT1GyDtvqVbTtcdToEWEZY5hzKrmqLjRDGtPatELCedlKinxPSFkpeNn/2hoR9gKDXXQsWomyRPbubXB7HAaLnq6MLuMsomvrF8Kk1XUJPKg5fXL45MjR6LZcteO0xSgePVPwBT3xRfcarmXBMhbX09ubnDyMT7rsMsQcLHVc3N/6bcfwq1VT9Ce4n7UMwqt1uDYgoljtEI9WnQ3GW3wKS3SGOTQ7qJNxVp6ro2yszDcb93ggWHuyPt32WvBqo5h2O6pCnjFOGuLhyP4JQGSkdcBVVA62nb9yjQu6vuV1SFJlvHILEPaLka+XYgNbDnFxsU6VcYMZPYk9/Ve5l7jfwzHWy0lKlethLb2uCPK4/ghxbf5CZ8QYCT3WHil2UZXOA2BVCfxkfF5KyOaR4tnuBYeSm8qNEOs4dwKf6Vr1U+An2iSqzAiMhWZ6JSsYyyyduDcO6KM1Dxs0vHwjHvIKUqeEPkYw7Oe1h8HOAPxXU8djEcAY0WFwPJmgCWV/RF8OudTfx7VcB87quMaLQxgCRLqaEu0aCT2C9/ctoo3jQsdexPsOG2hPgqKd5Gotcte3UfptLTtbkVrkxGWzj1NSXew617gg6PvpkbbX+AbNUwSWvkfbTXK62u2tudwqI6F5vdj+r7XVOnPraaaK6PEpQ4Wy6EH2SfZ6C31uynZ73eWz1wthe4taTZwbYEBueMR3AJOux179rppZvye/9B+mp6p0Gp1002PuUHwyEdVj9rjqu2Ozttu9aK2tkvm6ntOcAGutctmbrd2v8+88tQNueL8qyOF3CMjM1xGR1iWOLusC62pte1hYckeH6vgpJ22Lo3e1k9k3zZc1rb7aogyF9h1XC5yjqnUjQgd9+SFsxWV92OERBBFssgFjH0dhaS407/cttJWPc8SOyFzdR1TYXlMhyjNoNcvgNbnVGoN1tjpXi4LHcvqnS+g965vXQmOSRjhlc172kHS1nELoQmkLAwFoGXLfKbjRwc4HN7RzHU3XPq95fLI92UFz3uNgbXLiSRmJO9+avBOT/2Q=="/>
          <p:cNvSpPr>
            <a:spLocks noChangeAspect="1" noChangeArrowheads="1"/>
          </p:cNvSpPr>
          <p:nvPr/>
        </p:nvSpPr>
        <p:spPr bwMode="auto">
          <a:xfrm>
            <a:off x="168275" y="111125"/>
            <a:ext cx="75469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altLang="en-US"/>
              <a:t>Correlation and regression are used everywhere in science and industry. </a:t>
            </a:r>
          </a:p>
        </p:txBody>
      </p:sp>
      <p:pic>
        <p:nvPicPr>
          <p:cNvPr id="56325" name="Picture 11" descr="http://www.euanmearns.com/wp-content/uploads/2015/04/Shemis-station-a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75" y="1089025"/>
            <a:ext cx="3698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15" descr="http://www.documentingexcellence.com/modeling/unempl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7700" y="736600"/>
            <a:ext cx="4686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17" descr="http://www.vegsource.com/harris/charts/pros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950" y="3286125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19" descr="http://1.bp.blogspot.com/_sAacAghf6h0/S_AM_xJvvyI/AAAAAAAAAS8/NDDNBlMUOgw/s1600/us+income_problem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7450" y="3867150"/>
            <a:ext cx="399732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8620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zh-CN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zh-CN" smtClean="0">
                <a:ea typeface="SimSun" pitchFamily="2" charset="-122"/>
              </a:rPr>
              <a:t> 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57348" name="AutoShape 8" descr="data:image/jpeg;base64,/9j/4AAQSkZJRgABAQAAAQABAAD/2wCEAAkGBxMSEhUTEhQWFBUXFxUUGBYYFBQXFxgYFBQWFhQXFRUYHCggGBolHBUUITEhJSkrLi4uFx8zODMsNygtLisBCgoKDg0OGhAQGiwcHBwsLCwsLCwsLCwsLCwsLCwsLCwsLCwsLCwsLCwsLCwsLCwsLCwsLCw3LCw3KyssLCsrK//AABEIAL0BCwMBIgACEQEDEQH/xAAcAAACAwEBAQEAAAAAAAAAAAAFBgIDBAcAAQj/xABSEAABAwIEAgYGBQcHBw0AAAABAAIDBBEFEiExBkETIlFhcYEHFDKRsfAjQqHB0RU1UnJ0s+EWMzSSssTxJENic4KUtCUmNkRTVISToqPCw+L/xAAZAQADAQEBAAAAAAAAAAAAAAAAAQIDBAX/xAAiEQEBAAIDAQADAAMBAAAAAAAAAQIRAxIhMRNBUUJxgTL/2gAMAwEAAhEDEQA/ABVU9YLXKsnk1VtBDmKykenllqD/AArhpe4Gy63QQZGgBKnCVGGi6dYhotsfI87ky7UIxzHoqUxtkEj3yZ8jIonyPIjyl5ytGgGZuvehjuNIudPXAdvqU+nuBKuxf864d/qcQ+FKtWJ49JHiVJSBrTHPFUPcTfM0xBpbblbUhPsjTL/K2kdAahj3SMDxEQyOQyCRxyhhisHh1+RCHzcVsO1LXf7nL+Cw8YQNjxWnLAAZ3UjpbczDU5Y3O7TZzhfuTFx9xQ7D4oXtbETLMIbyyGONt43vzOeAbexbbmjsNBuG4oyduePMAHOYQ5rmODmGzmua7UEFfP5URiV0MTJaiVli9kMZfkvsHv0a09xN0J4fkIp5Js0bzJJPUExOzxgvcXZWvIGa1rXsj3BLPVsFjlYBnNO6pcTrmlkaZHOd26n3ABVbZCkTi4via9kdTHPSukOVhniLWOcdmiRpLQ49hIWrFuJYaeXoSyeSQNbIWwwSS5WvLg0uLRYXLHe5ZsNkOJ4K11SGuM9M4vFrNzWNiBysQCOyyF+iat9aNRVG5Lo6KAknnDStc8f15XnzUbULUvF8D5GRuiqYjI4RsMtNLGwuds3ORYE25qMnGUAc5rIqqXI98ZdHSyvZmjcWvAcBY2II8l7j2qDsPFS02EU1NPfTRsdSzOf6uZaPR9/R5f2yv/4yZPtQyHjilaQJhUU4JADp6WaNlzoAZC3KPMhTquL4GSPjbHUTOjIa4xU8kjQS0OALmi17EHzV/C+InEqGQ1EbbOfUQOaAcrmMe6O9j3D3gpa9BEpdS1BcST04FzucsETR9gCXagWqePaaJueeOqgYNM8lLKxl+QzW3Km7jGP/ALtXf7nN+CRPStxQ6qirKMmmjbDKbXmd07+hs4ZYstrG+9+RXU+LcaNFRPqGta4s6PR7i1vXexl3OANgM19uSO1BfHHNOXmMRVZkaA50YpJs7Wu2cRbQFfW8bwFxjENYZGgOcz1SbMGuJDXEW0BLT7kL9H2LOq8WqpnGAl1LCPoJTKwZZXttnLRrpe1uYTJh/wCeqv8AY6T97UJ96Wg88c02bo8lT0tr9D6tL0uXXrZLXy6HXuWzDOI4p5OhDJo5MpkDZoXxFzWkNcW5hY2Lh70Bqf8ApVH+wn+09HcZF8Ypf2Sr/e06qZ3ZWLsYxiOmyZ2yPMhcGtjjdI45Rd3VbyAQmbjenaRG5lSyV1skTqaUSPvf2G263sm9trLTxy0xMp6wb0tRFK7b+akJhnuTsMkhP+yiOL4IJcToam1+hjqde9wjDfPrO+1GWVlKYkrFuL2Mv0jZoBYuHTQvjuG2By3Gu40HaqmYnWOaHsoqpzCLh3RAaduUkO+xbcQaK3iOEPAfFSse1rTt0zWNlc7vt0kXmwJvxHG5GYpS0jcvRywzyP062aMty2PLc+9T2q9OZN4xDtG53OL+i6MMd0nSa9Qx2uHaHRfKvH52lodTVLS92RgMDwXOsXZW6amwJ8kZ9IFG1mP4VI0WMzxnt9YwuswnvAkIv4dibeNf6Rhf7b/dqhLdDllZi0seUzQTxBxytMkT2AusXWBI3sCfJUHHAugemuLPDRtHOq/u865bLQEcklT0Xj4nLeauHGDu1Lvqa+iiVdh1MX8rnL38rnJfFCpeo9yOxdUXPuUy4LS7JIlqrEJwwDEAQFExb8ue/HUMEFgExxbJWwScEBNNNqFbmpdxf864d/qcQ+FKtuIY8IsQpqTowTPHM8SZrFnRAHLltqD4jZCuLa+KmxCgnne2OJsdax0jjZoc8U2QE9pyu9yqqeKcFfUxVTq2EywtkYw9LoBJYP6vM2CkwHjGl9VxijIc94rZYr53F3Rmlla4CMnZp6X2e0J54sx8UbYT0Lp3Sy9CxjTG05sj33vIQALMPNc84wxuGsrqGrid/ktHI0vqC1zYyZ5GAhjnAZg0R3LhpqNUzY/xHgVaxrKmqgka13SNHTPZZwBbcFhB2cR5oALhtPIymn6RnRukkq5sl2uLRNJI9rSWkgmzhsUyYH+Yo/2EfuEr8NdEfWWwOz03TuEJzveDGY2XyveSSMxdzRDhDiGmipBhtbIKeWNjoPpDkbLHq1j4nnqm7SLjcFXl8iYAcK4TXvoIZIRaAwghn5SnYcoBzdUQENvY6XO6avQ2WnDjNGzI2WaZ7GXuQ1pEbW5jufo9+9U1XEFJR0IoKCT1uYRGGJjCHnUWzzPaMrGi9ze1+QWXgbi2go8LggdVQsmZCbxl4zCRxc9zSO3M46KFC1HhMzsBdTVDTHN6rNG4EtcQ6z7G7SQeR07V70OVZmwxkrt5JqmQ+L6iRx+KH8E+kSB9Ez8p1UUdSTIJGPyxm2d2TqAadXKsfou4rw+koGwTVcLHMlqNC+12md5Y4dxFiO4oBnw2uOKYfL0bnUji6eC8Za4gxvcy4LmbHQ6AEX35pe9A7waWoIAb9OBYbDLBE028xfzVHo04voaekfHPVRRvNRUvDXOscr5CWu8CNUN9DnEtJR007Kqojhc6cva17rEsMbAHAdmhQHvS9jpq6Wqpo6Z4EEvXnLosv0VnOs3Nn+sOS6fxHi7aSldO5hkDMgyNy3cXvawAZtN3Ddco9JcmCy0tVNSyxvrJCHdSeYlzi9oeejz5T1QeXJMvHfGNBUUEkMFVFJI4w5WNfdxtNGTYeAJ8kgz+j6sM+M10xiMPSU8DgxzmOIDXZNSwkbsPNM2H/nqr/Y6T97ULnnD/ABA2hr/WJgehki6CR7QXdHZ+eN5aBctuXA27U/Mx/C2TSV/rsP0kUcR+lYW5YnSOaWtHWzdci3cNEsctzZ2ANQ7/AJ1x91CQfe8/eEx4iL4zS/sdX+9pkiUPEUD8YGJTOEEDmywsdJ1SWMjYGPcD7OZxeQDrZMHFON4HWNzyVMT5o45BEW1EsbgXC9h0bhe5a3fsVEd8YwxtRBLA72ZY3xnwe0t+9C+C8UL8NhllN3MiLZD2uguyQ+ZYT5rTwtUuNHS9IbvMEGa++YxNzX773SZw3xVRQYe+mmqYo5x600xudZwLpZS0W77j3oD5wfTkT4dM726qKvq3k83VLoZGjyYWDwai+M/n6g/Zqr4sWXJLBRYTVNjdIKaGJs8bReQRS0zGSOY3m5pa025gFbX43hU08Vf67EHQxyRgGVrQBLlJzsdZwcLbabm4QAT0jfnrBv15P7cSY+Nf6Rhf7b/dqhK+NiXEJxiVLE50VEIzT3Ba6pImZJUGNrtQ0xtyNJGpJ7kwy8RYZWmCV1W2N1NL0/Rvc2J7XdG+MtljkFxo8+Y3QGb0qH+gDn607TwpZ7/EJVlgB3CI8WY/FiFTAKU9JDTGSR84/m3SOYY2xxk+3YOcSRpsqGnVGjl0jBgQdyWtvCt+SPYPbRMsDRbZV1K5Oe/yW7l8/kt3LoxaOxeyjsT6l2fksvRPB8QLHboM5y+xv5p6G3bOFsXBtqujYdUAhfnjh7F8trldR4f4gBA1UWKdJCpqHaLLQ1wcN18q5kSEE4g9DnPK01r7lYytsfjOvhKi+JrtHNDh2EAj3FSK81OiLKVrYxZjWtv+iAPgrTIXXN9hpyuVifKvOpOk1cbNH1R964uTP3UbYzSpkhJu43DeXIn8F99aNni9r8vwQ7BsOqKuoqooqltO2AxD+YbKXGVrnblwsBYLJxFgtbS1NHAKpsvrcjo85pmt6LLlcXZQ/rdUu002Wc48rNq7SLoodR9qO0hI1OmnLsQ3HuEqulpp6j19snQxSS5DSMAd0bC7KSJLi9rXVXCmF1mI0jKoVrYGyOlHRClY+wjlfGBnL7nRgPLdOcWUFygXxJWOkkDQdPgFhdpsifCnBU9bSx1ZrQwyZ7tFK1wGV7m7mT/R+1YeCMEnxVpcJRTxRO6N8gjDpJJAAXBgd1WNFxqQd1N4sh2gZPKQdfa5K+KiDRnLG5jqDYX7ymmu9HD8hlo63p3szDJKyFzHllwWZ4g0sdcW5+CGcH8Iz4jStqvW/V8zpW9F6u1+UMkcz2i8XPV7E/xZT4XaB9JWFpvcgjvsnHB+Is9mOPW7b7/xWGr9FczWuf8AlA9UOdb1VgvYX/7RIeCVj3MY87ua12naRyWuMuP0na6etCJU9UTzSVw1iIkblf7YHvH4pnoz3rRNGg9Z5KGIuzGKMu/SLGk++11OB/Iq9rVe4lU5A8WpY3m72Mce1zGk+8hMLm6IPiIStOFDEhbQaAcuSHA6ojim6GjdKKppwZuyZ4G6JewRugTTAzRV2RYpyr5ZayxQyI7Fp+Ob3XgVFbMPw2ac/QxPk72tJA8XbD3qr59NCGexTLg2MFpGqzR8E1lrmK3i9nwBVzOE6tn1B5SM/FRc8f6eq6VgHEW2qafyiHhcbp6eph9qJ/kM39lHqHiPL7QI8QQjGwU+SPuq7pWHEQPb7it0FXI8Xax58QR8VfaRPWjl1XK+yxR9Md2gf7QWeV8l+ta2vPsWfJyzXiscPWyMi/2D+C1N7C7L3bkrFSzD2uwBajVxg3Frkrh3ut9L/R8zLW4iLW/oh/8AZcmHEaAVM1JMP+rzyuP/AJM0JH9ZzT5Je9H8odW4iRt/kn7lyO8KVgc2qaf81V1DPIu6T/7F14/Iyv1VxrOH4VXOG3q1W3+oyRp+CG+h780QfrVP/FTLO6p6Xh2aU/5yjqpP67ZXfetHoeH/ACTCOYfUg+PrUyol/oq/NVP4S/vpEs+gjFIxBNSOIbKJXztad3xygWc3tsWkHs0TN6LgW4VBmBBAmuDp/npN7rnfov4MhxGAzyzTxyQzvZH0UjWZQGtc0g5b36x1ugGHGocSwZkjqMRTUZllneXRvdLD0hzOzNa8Z2DtGoG45pV9G0eTEaPK9xa/1hxs9/RuvG59wzMQNSupej7FpqmCYVHWdDUz0weRYyMiIDXOFgC6xsbC2i5nwLGGYtTxt9lk+IsaOxrDI1oHcAApy+w4YfTc456NuZzQRPfK97b2Edr5SLpBpXNblDRYWsOVgE9enMfSUX/iPhGkGgGXcb81nyX1WJmwerykOHLn+CdKLFBbfvXNzORtt86Adi20eIGw7UY5HY6tBi7BzVv5bYOa5TU4oW80HrsWkB9o28Vrj6zsdrfxFH2hCMQx+MjcLjkmMP7T71Q7FHHmr6lt0CuxQOOhWMVw7UjnEXdq+/lA9qOp7dRoeIAy2qLw8YADdcZGIntU24ke1PRbdrZxYDzRKPHAQDdcToMVN9040tZdgN0tByThmGndPeqNo2i+S9ukPJpPIak96dpeIJXi0AYyMaNY0huncBoucwx3RKlkLNWm33+IUcuHb08bo0x47NexcfetP5ak7Sfd96CxVbH72a77PIqcum481z3HXlaQxU+P/pBFqbGYnc+5I7JNLjVRa43vf3JaN0sYmBoBfluoy4pcNu0jzSHT4u9nPMidFjmcgO0+H8VF7HDVLiYsOZ7PBUsmzuN9eVuxDpp7i4Hz/gQr8OcBqVFp6G6PDja5NtdgFoNLCw9YXPmUNFd2OtZZHYib69vvRLINVfSz1FFPPJSCBzZhEXCXpAWmNrm6FuhBv9iy0NbXwetFvqx9akdK6/S/RufGGHJ26AHVTFbmKyVtXY2utJy5FcInT1FczDvydam6IwOp+k+lz5XtLS7LtfrKeFVtThxcaV0ckLyHuglLmgPsA98UjQS3Na5BBF9VVTVN2kk81gxCvvpyAT/LlsusMNZxLX18boQ2KjicC2SRkj5ZS0+02MljQwkX62tljoBPh8hkoMgY5rGyU8gOR3Rtyte17dWPtoTqDposNJX9HHYdn2lekxV1jqNLX+4I/LlvY6wbxLjrEHsLI4qenJ06TpXzOb3tYY2C/iSEoUBdRSwTwFr3wmTSXNZ5laQ8kt1BuSV6etBde+uyHVtULk/en3ytLUgjxNxNUV0kRqGQxiISZejLzm6QN3zfqoU6UC3zuhs9SSexWZ7kd2vu2VXdu6UGaF4Pte5GKfKQNuX8EsUs9nfPcisU+w15fioyUNS0Ub29Zvdohk/C3S6Mkc39YX8Od1oEot7XfbvUm4g1tuuTbVKZ5T4OsrPB6O3H2qqNv+w4n+0ERh9G8AF31UhHa1jGj3uJQ6p4mLdGuPxQyXFHym5efMla/kzqekNI4Mwtp69RI7wkZ/8AFi+v4OwuT+blkZ4vv8QkeoeR9Yq6jp23zSudYa5QdT466IuWX9HWCuM8DiMEwz5+YDhv3Zht5hJkoLSWu0INiE8Mxyna0s6zDyJeXDwIOyW+Iwwua9pGosbH7Vpx55W6qcpGSjlsU5UVX1G68kiwO1TFTTdULdJOpCtrCsjG2WiMooi0qynr3N0PWb2H7iqSqHFTZL9G9GJkbJReNxB59o8QqL5Tlf7+R8EGilLTmabHtRyiqxN1JBY8nDY+PYsc8Lj/AKaTLb2TTTVXw0xIsAt0eEuGgIPj9y309IW6Ftu9YWrkBsHxR5eYZL3Hsu7bfVPejdVMdgbLPHQ/Shxsdb3HaVunpXHYX79lOWt+HGSmhlce/tv8VfJHI0WJB8HAqyGzb3Is22+3jbms9diYb1XFzSRcBwDQR2jTUd6OuxaqFYQe9VyTd+33oTV1BB08f8FdRAyEAG4O/l2p9dDexCOqsCFllBOt99Vqq6LJpp5XJQaR4abXsU5CbxNYG57rDU+QV7KSVw9kNH+k4A+5V4DSAuzOOvzck8giNZWsabMI25AWPnzQAeqjczR1j4WKwvia7VupWrEJifaHu28kP6Qg6aX7FUibWWWM5hdSzE+J/wAAtzow771B7Wt1HJPZPUgy67nbw+bBXyVzWje57Vh6bcckMmzJzHY2KjEydj8FF0jz9a47/wAEGhcbrWHXTuMGxSGoucrrA7+IVVU8A6IccxcALk7+A70Xo6P67tT87JXw97Sp4idXe771mra3UtYfE9vavtdVbtZ5lD7LTjw/dTll+nl8K+r4VuhKMoxBJ1QgzVvjfogBbApsUQpgICZVDirnbKglEFfCbK+lqCwgrPdfQ5FI1YZjZ2AuPHTyROXFGkdc5bd99+9JkdWR3eV1KWvLtxfzssMuGVpMzXTYg0yNAcLkgaHtTPJAbbgWG/4rmmAvvUw8hn+4rqZIsPxXNy4dbpeN36wU0DBJmlcDb2WkaA39o39ooNjmBMklLnS9QnVokcCWk3Lb2ItdGaqxFiMze7dvmhc8EW+Z/h1fciZaUBVEIAtcHXvI8NteSJcMUZzm/I9/l89y8ykDnX2A7yfcmTD3xxNBPV8fndGWfmikZ8TpSATd5v2WASbiMfWtf3hNWIY1e4GwS3X1Qc1x5jUIx2KuwoF7g0kBlxcXILhyBPZ3IhjuFyTuaBM1jG6NuWnKHWDw1hFrIZSi7QT2bf4K4AnZx8Db7Cq3qk96sxjSxzwQNAbg3A0BsO3RCpIgHWBuPsHgVsqIjuSfsVIZfw2/insV5rb6Hbv3VE+nb5rZt4LLWOB8ES+jTE4+KImnZpmFihRNijuHgGxIBPYQCqqZAqowkE5mm47t16HDO258k2U2FMeb2Lf1SjlNwxEW/WvbQ31HlsjsfUjRUzWbDXc9pWOuqidNgmDG6WekPXAdGdnhung4cilSvqS921leGP7TkrJXxQAU7LoQ8vWXrLyA8CtDDos5VjSg1LQrYmXUFdAlQnJFosMjETcs0rU4msQavEK2y+2TCkMUrFa6KjfLI2ONpe95ytaLXJ89F1Dh70XMZZ9Y7OdPomEhg/WfoXeVgoyzmP05ja55w/g1RNK31eN0jgQb2s1v6ztgPFOFfPJC90Ugs5psefmO266nTQMiaGRtbGwbNaAB7glX0gYT0sYmYOvHo6w1cz/87+BK4+TLvW+OOicK651uRyHx8z2qwvYBcj8ULp47O8EVoYw45v0NvFZVWhGkoT7T7C2zey/M96nV0rXixGhtrz960R1NwfA8+ax1eIgN7LE3S0QTWYCBf6VxvysFimpWjS3vRKeuJuhU8pPW7FctTXni1vivNFx3qBdfVZ2z2P2JwLZe9Vu7Vc5+nz71jfNZUenyR99zb7lmJ5bqReoEj3KpCrLVPDdT82UosW6MgjbdYcXGZp7tQfuQ+GbSxWknif26/wAMYqyZmZnmOwpnglXKfR++0kg5WafO5BXS6J4WdmlwWyB7SHAOB0IIBBHeEqY1wDDJd0B6J36OpjPlu3y9yaY5wF9dVhKZWfDslcbxPBZqZ2WVhb2O3Yf1Xfduh7wu3VLGSNLHtDmncEXC5vxRwo6H6SG749yN3M/Fv2row5d+VjlhorLwXl4LVL4rA1QCtskaqytiUGhWRbopL3bKiRaHLPInCZyF5fSvJkto6p0UjJGaOY5rx4tN+Xbt5r9A4Dj0dZA2ZgLQ64LXCxBBs4X5gHmFwzhvB3VdQyEaAm7yPqsHtH7h3kLuApmxMayMZWNAaAOQGwC5+fX/AFtxbXTVFvAd6yvqwdOXZ2+Kw1byssV76rBqVsawwxP6vsOvY9nce9QvZoaDa51tvZNFc1pBB1B5JMqZhG/KTbsJ5+am439DYjEIvrF48HH4Kmbo7Gzzvz1vcm6qldfVYqjmOX8UoVaAy/1rc9v4ofUMc0EDK7xuN7nfVTLdd9PFVzO38QriFInN7FoFuYv4dilENbEKDrqxj7afamcWuAGl1knYD4rQ6TRZJDrdKGoePnuVMr7afNlZLIg+IVdgbblaYzaLWbEKrM4tG2yyF1ipRtsLncqLYy4gDc6LWJNfBcmXO87GzR5XJ+5P9BW35pAwxmRoA2HzdHaGqIKjLFcp7gdm1W2KJLVDiPf2I5BWg7XWVi43hirmiuNdivsct+5efI0C5P22CQc94kwZjH6ggHVrm/Bw5ke9A5MDky5o7St36vtAd7N/ddP+LYzRkGOU5u4Am3eDyKwUBp2OzxOkDRqQ4CwA1NitMc7EXGOfAKd1tx+uZPUPkjbka62nbYAFx7za/msK6ZWdRCnDuogKUSZL3qiRXvVDwglJUV9JRjhTAnVlQ2LUMHWkcPqsH3k6D+BRbqbE/hu9D1AQ6eoI6uURNPab5n27h1R/gnypnuV9ELIYgyJoYxosGjQAIHVVVjfyXHll2u3RjNTTROVF0gy6b9/JUR1Fx8+Cm1nPn/G6mKD3zG5DvnwS7xHS52942t9yZ8RZmFwNfnRAp+sP8FU8TYUm4z0WUSeweqXa3a4dvcQi7pWuaHCxG9wQguOUNiQR1HaX7COfkUBwrEXUz3RvvlOh7v8ASA7FVwl9hdjdNUa6C17fIUSM3d4qlt3C4IItcW7O5VOkJNibDwUHtaXi9tl4yaKsxBut7qLxzcUFtJ01xpsqppbDWyzulzHuWKpqQNeQ2VSJteranl8gIQ45jfkPmylLIXaczqqpHfVbsPtWsmkz1577lE8JpfrEanbwWClhzuA5bnwCaqGkzWsns6jDotMM9lqNM1vtEeZVErowfab7/glvYbYKg8kYo60j8UusrGN9nrHuGnmVdDM92p0HK2yixcOMVeV8kc5/tG4QekkNtUYpnaLPSmDEcGbLuLEbHmlrHZnRDoAC0WBLv0+4dyfmjTVYcZw1kzCx2+7Xc2nkVeN1fSsczCldfZoixzmndpLT5FQXQxTU4ioWUo1QXPKqepyFVO2REqt9rk7AAXJJ0AA5ldp4SwIUNO1j7CaSz5SOR+qy/Y0aeObtXOfR5RdLiNOD7LXOlI/1bCW/+rIupcQzZXrDmy/xacc/bXVSi3joljGoiAbXW2tqD0YI7/iqqeobM0j6wGywnjUCoMQOx0+O+yYKOUFKmJUxjebbX0RHBau5sT82VWCUeqm2HaEu4tGGOu32Tq48ttPnuTVbMEIrqQOaR82+SlAUsUjztOltNR4bJIxamzC9us3Q97R+C6CIi27Dy2vzab7/AD2IFi9OLhzR4i3L8VeN0mljBsSyDKTtqEwR1TJBcAZhuL/aAljEcNLTmYCW931e4jsVNLVlu9+48wquMvsR7DiZWkA21Hh8EIrqjrfcsPrLzqC08763+K9LG9/KwPPXbuUzHQ3tJ1USNNG9qwl5edNh86rTJTE6HqtHv/gqJZrDIwWHctIOv9UyEN0G53P3KDRZSa3zK24VSGWRrd9R8dAmehTAsLJbmOg3J+ACOZrCzTYeVz4rZXMEdom7M0JHN/1jp7vJUBiz3s5GCSO+2vz3qkUl3aooIu5aqelvqns9MtNRgDZasltFryABZJXaqfproX/P4olT1GyDtvqVbTtcdToEWEZY5hzKrmqLjRDGtPatELCedlKinxPSFkpeNn/2hoR9gKDXXQsWomyRPbubXB7HAaLnq6MLuMsomvrF8Kk1XUJPKg5fXL45MjR6LZcteO0xSgePVPwBT3xRfcarmXBMhbX09ubnDyMT7rsMsQcLHVc3N/6bcfwq1VT9Ce4n7UMwqt1uDYgoljtEI9WnQ3GW3wKS3SGOTQ7qJNxVp6ro2yszDcb93ggWHuyPt32WvBqo5h2O6pCnjFOGuLhyP4JQGSkdcBVVA62nb9yjQu6vuV1SFJlvHILEPaLka+XYgNbDnFxsU6VcYMZPYk9/Ve5l7jfwzHWy0lKlethLb2uCPK4/ghxbf5CZ8QYCT3WHil2UZXOA2BVCfxkfF5KyOaR4tnuBYeSm8qNEOs4dwKf6Vr1U+An2iSqzAiMhWZ6JSsYyyyduDcO6KM1Dxs0vHwjHvIKUqeEPkYw7Oe1h8HOAPxXU8djEcAY0WFwPJmgCWV/RF8OudTfx7VcB87quMaLQxgCRLqaEu0aCT2C9/ctoo3jQsdexPsOG2hPgqKd5Gotcte3UfptLTtbkVrkxGWzj1NSXew617gg6PvpkbbX+AbNUwSWvkfbTXK62u2tudwqI6F5vdj+r7XVOnPraaaK6PEpQ4Wy6EH2SfZ6C31uynZ73eWz1wthe4taTZwbYEBueMR3AJOux179rppZvye/9B+mp6p0Gp1002PuUHwyEdVj9rjqu2Ozttu9aK2tkvm6ntOcAGutctmbrd2v8+88tQNueL8qyOF3CMjM1xGR1iWOLusC62pte1hYckeH6vgpJ22Lo3e1k9k3zZc1rb7aogyF9h1XC5yjqnUjQgd9+SFsxWV92OERBBFssgFjH0dhaS407/cttJWPc8SOyFzdR1TYXlMhyjNoNcvgNbnVGoN1tjpXi4LHcvqnS+g965vXQmOSRjhlc172kHS1nELoQmkLAwFoGXLfKbjRwc4HN7RzHU3XPq95fLI92UFz3uNgbXLiSRmJO9+avBOT/2Q=="/>
          <p:cNvSpPr>
            <a:spLocks noChangeAspect="1" noChangeArrowheads="1"/>
          </p:cNvSpPr>
          <p:nvPr/>
        </p:nvSpPr>
        <p:spPr bwMode="auto">
          <a:xfrm>
            <a:off x="168275" y="111125"/>
            <a:ext cx="88185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altLang="en-US" dirty="0"/>
              <a:t>But see here …  </a:t>
            </a:r>
            <a:r>
              <a:rPr lang="en-GB" altLang="en-US" dirty="0">
                <a:hlinkClick r:id="rId3"/>
              </a:rPr>
              <a:t>http://www.tylervigen.com/spurious-correlations</a:t>
            </a:r>
            <a:endParaRPr lang="en-GB" altLang="en-US" dirty="0"/>
          </a:p>
          <a:p>
            <a:endParaRPr lang="en-GB" altLang="en-US" dirty="0"/>
          </a:p>
        </p:txBody>
      </p:sp>
      <p:pic>
        <p:nvPicPr>
          <p:cNvPr id="573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3854" y="2406786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275" y="606425"/>
            <a:ext cx="6094413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65525"/>
            <a:ext cx="6262688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6" name="Picture 2" descr="http://www.hccfl.edu/media/741367/he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52425"/>
            <a:ext cx="7788275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286000" y="3013075"/>
            <a:ext cx="457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http://www.hccfl.edu/faculty-info/aambrioso/sta-2023h.aspx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933825" y="5316538"/>
            <a:ext cx="457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/>
              <a:t>http://www.hccfl.edu/faculty-info/aambrioso/sta-2023h.aspx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062912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`Normal’ or Gaussian distributions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… tend to be everywhere</a:t>
            </a:r>
          </a:p>
          <a:p>
            <a:pPr eaLnBrk="1" hangingPunct="1"/>
            <a:r>
              <a:rPr lang="en-GB" altLang="en-US" smtClean="0"/>
              <a:t>Given a typical numeric field in a typical dataset, it is common that most values are centred around a particular value (the mean), and the proportion with larger or smaller values tends to tail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062912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`Normal’ or Gaussian distributions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… tend to be everywhere</a:t>
            </a:r>
          </a:p>
          <a:p>
            <a:pPr eaLnBrk="1" hangingPunct="1"/>
            <a:r>
              <a:rPr lang="en-GB" altLang="en-US" smtClean="0"/>
              <a:t>Given a typical numeric field in a typical dataset, it is common that most values are centred around a particular value (the mean), and the proportion with larger or smaller values tends to tail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Arial"/>
    </a:majorFont>
    <a:minorFont>
      <a:latin typeface="Times New Roman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Arial"/>
    </a:majorFont>
    <a:minorFont>
      <a:latin typeface="Times New Roman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Arial"/>
    </a:majorFont>
    <a:minorFont>
      <a:latin typeface="Times New Roman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Default Design">
    <a:majorFont>
      <a:latin typeface="Times New Roman"/>
      <a:ea typeface=""/>
      <a:cs typeface="Arial"/>
    </a:majorFont>
    <a:minorFont>
      <a:latin typeface="Times New Roman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3530</Words>
  <Application>Microsoft Office PowerPoint</Application>
  <PresentationFormat>On-screen Show (4:3)</PresentationFormat>
  <Paragraphs>648</Paragraphs>
  <Slides>62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SimSun</vt:lpstr>
      <vt:lpstr>Arial</vt:lpstr>
      <vt:lpstr>Calibri</vt:lpstr>
      <vt:lpstr>Times New Roman</vt:lpstr>
      <vt:lpstr>Office Theme</vt:lpstr>
      <vt:lpstr>Chart</vt:lpstr>
      <vt:lpstr>Equation</vt:lpstr>
      <vt:lpstr>F20DL Data Mining and Machine Learning</vt:lpstr>
      <vt:lpstr>Lecture 6 Statistics</vt:lpstr>
      <vt:lpstr>Fundamental Statistics Definitions</vt:lpstr>
      <vt:lpstr>For example….</vt:lpstr>
      <vt:lpstr>Some Simple Statistics</vt:lpstr>
      <vt:lpstr>Distributions / Histograms</vt:lpstr>
      <vt:lpstr>PowerPoint Presentation</vt:lpstr>
      <vt:lpstr>`Normal’ or Gaussian distributions …</vt:lpstr>
      <vt:lpstr>`Normal’ or Gaussian distributions …</vt:lpstr>
      <vt:lpstr>`Normal’ or Gaussian distributions …</vt:lpstr>
      <vt:lpstr>Sometimes distributions are uniform</vt:lpstr>
      <vt:lpstr>This figure is from:  http://mathworld.wolfram.com/Dice.html</vt:lpstr>
      <vt:lpstr>Probability Distributions</vt:lpstr>
      <vt:lpstr>The power of assumptions…</vt:lpstr>
      <vt:lpstr>A closer look at the normal distribution</vt:lpstr>
      <vt:lpstr>More than just a pretty bell shape</vt:lpstr>
      <vt:lpstr>But what is the population mean?</vt:lpstr>
      <vt:lpstr>The power of assumptions…</vt:lpstr>
      <vt:lpstr>This is a good time to mention: Z-normalisation  (converting measurements to z-scores)</vt:lpstr>
      <vt:lpstr>Z-Normalisation</vt:lpstr>
      <vt:lpstr>Simple z-normalisation example</vt:lpstr>
      <vt:lpstr>Simple z-normalisation example</vt:lpstr>
      <vt:lpstr>Simple z-normalisation example</vt:lpstr>
      <vt:lpstr>Simple z-normalisation example</vt:lpstr>
      <vt:lpstr>A bit more basic statistics: Correlation and Regression</vt:lpstr>
      <vt:lpstr>Correlation</vt:lpstr>
      <vt:lpstr>Correlation</vt:lpstr>
      <vt:lpstr>What about these  (web credit)</vt:lpstr>
      <vt:lpstr>What about these  (web credit)</vt:lpstr>
      <vt:lpstr>Correlation Measures</vt:lpstr>
      <vt:lpstr>Correlation Measures</vt:lpstr>
      <vt:lpstr>Calculating r</vt:lpstr>
      <vt:lpstr>Calculating r</vt:lpstr>
      <vt:lpstr>Correlation (Pearson’s R)  and covariance</vt:lpstr>
      <vt:lpstr>Correlation (Pearson’s R)  and covariance</vt:lpstr>
      <vt:lpstr>PowerPoint Presentation</vt:lpstr>
      <vt:lpstr>So, we calculate r, we think there is a correlation, what next?</vt:lpstr>
      <vt:lpstr>We find the ‘best’ line through the data</vt:lpstr>
      <vt:lpstr>We can now make predictions! We have just done ‘regression’</vt:lpstr>
      <vt:lpstr>So, how do we calculate the best line?</vt:lpstr>
      <vt:lpstr>Best line means …</vt:lpstr>
      <vt:lpstr>Noise/Residuals: the residuals</vt:lpstr>
      <vt:lpstr> </vt:lpstr>
      <vt:lpstr>PowerPoint Presentation</vt:lpstr>
      <vt:lpstr>Calculating the regression line in univariate regression</vt:lpstr>
      <vt:lpstr>Calculating the regression line</vt:lpstr>
      <vt:lpstr>Now we can:</vt:lpstr>
      <vt:lpstr>BUT….</vt:lpstr>
      <vt:lpstr>And … what about a dataset with more than one non-class field?</vt:lpstr>
      <vt:lpstr>The general solution to  multiple regression </vt:lpstr>
      <vt:lpstr>The general solution to  multiple regression </vt:lpstr>
      <vt:lpstr>The general solution to  multiple regression </vt:lpstr>
      <vt:lpstr>The general solution to  multiple regression </vt:lpstr>
      <vt:lpstr>The general solution to  multiple regression </vt:lpstr>
      <vt:lpstr>PowerPoint Presentation</vt:lpstr>
      <vt:lpstr>Pros and Cons</vt:lpstr>
      <vt:lpstr>Prediction</vt:lpstr>
      <vt:lpstr>BUT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F20DL Data Mining and Machine Learning</dc:title>
  <dc:creator>Diana S Bental</dc:creator>
  <cp:lastModifiedBy>Bental, Diana S</cp:lastModifiedBy>
  <cp:revision>127</cp:revision>
  <dcterms:created xsi:type="dcterms:W3CDTF">2016-08-24T13:10:34Z</dcterms:created>
  <dcterms:modified xsi:type="dcterms:W3CDTF">2018-09-21T14:50:50Z</dcterms:modified>
</cp:coreProperties>
</file>