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398" r:id="rId3"/>
    <p:sldId id="399" r:id="rId4"/>
    <p:sldId id="400" r:id="rId5"/>
    <p:sldId id="411" r:id="rId6"/>
    <p:sldId id="412" r:id="rId7"/>
    <p:sldId id="345" r:id="rId8"/>
    <p:sldId id="346" r:id="rId9"/>
    <p:sldId id="347" r:id="rId10"/>
    <p:sldId id="348" r:id="rId11"/>
    <p:sldId id="349" r:id="rId12"/>
    <p:sldId id="350" r:id="rId13"/>
    <p:sldId id="351" r:id="rId14"/>
    <p:sldId id="402" r:id="rId15"/>
    <p:sldId id="352" r:id="rId16"/>
    <p:sldId id="413" r:id="rId17"/>
    <p:sldId id="354" r:id="rId18"/>
    <p:sldId id="355" r:id="rId19"/>
    <p:sldId id="356" r:id="rId20"/>
    <p:sldId id="357" r:id="rId21"/>
    <p:sldId id="358" r:id="rId22"/>
    <p:sldId id="359" r:id="rId23"/>
    <p:sldId id="360" r:id="rId24"/>
    <p:sldId id="361" r:id="rId25"/>
    <p:sldId id="396" r:id="rId26"/>
    <p:sldId id="364" r:id="rId27"/>
    <p:sldId id="366" r:id="rId28"/>
    <p:sldId id="367" r:id="rId29"/>
    <p:sldId id="368" r:id="rId30"/>
    <p:sldId id="296" r:id="rId31"/>
    <p:sldId id="404" r:id="rId32"/>
    <p:sldId id="401" r:id="rId33"/>
    <p:sldId id="297" r:id="rId34"/>
    <p:sldId id="369" r:id="rId35"/>
    <p:sldId id="363" r:id="rId36"/>
    <p:sldId id="406" r:id="rId37"/>
    <p:sldId id="407" r:id="rId38"/>
    <p:sldId id="370" r:id="rId39"/>
    <p:sldId id="305" r:id="rId40"/>
    <p:sldId id="397" r:id="rId41"/>
    <p:sldId id="308" r:id="rId42"/>
    <p:sldId id="409" r:id="rId43"/>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6" autoAdjust="0"/>
    <p:restoredTop sz="63275" autoAdjust="0"/>
  </p:normalViewPr>
  <p:slideViewPr>
    <p:cSldViewPr showGuides="1">
      <p:cViewPr varScale="1">
        <p:scale>
          <a:sx n="39" d="100"/>
          <a:sy n="39" d="100"/>
        </p:scale>
        <p:origin x="1980"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GB"/>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EBA2F209-1F52-4C24-B3BD-AE8A1AB0E0EE}" type="datetimeFigureOut">
              <a:rPr lang="en-GB" smtClean="0"/>
              <a:pPr/>
              <a:t>01/10/2018</a:t>
            </a:fld>
            <a:endParaRPr lang="en-GB"/>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endParaRPr lang="en-GB"/>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endParaRPr lang="en-GB"/>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928EEDE3-63EA-4689-A5E9-5765C8795514}" type="slidenum">
              <a:rPr lang="en-GB" smtClean="0"/>
              <a:pPr/>
              <a:t>‹#›</a:t>
            </a:fld>
            <a:endParaRPr lang="en-GB"/>
          </a:p>
        </p:txBody>
      </p:sp>
    </p:spTree>
    <p:extLst>
      <p:ext uri="{BB962C8B-B14F-4D97-AF65-F5344CB8AC3E}">
        <p14:creationId xmlns:p14="http://schemas.microsoft.com/office/powerpoint/2010/main" val="327669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a:t>
            </a:fld>
            <a:endParaRPr lang="en-GB"/>
          </a:p>
        </p:txBody>
      </p:sp>
    </p:spTree>
    <p:extLst>
      <p:ext uri="{BB962C8B-B14F-4D97-AF65-F5344CB8AC3E}">
        <p14:creationId xmlns:p14="http://schemas.microsoft.com/office/powerpoint/2010/main" val="3521208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10</a:t>
            </a:fld>
            <a:endParaRPr lang="en-GB"/>
          </a:p>
        </p:txBody>
      </p:sp>
    </p:spTree>
    <p:extLst>
      <p:ext uri="{BB962C8B-B14F-4D97-AF65-F5344CB8AC3E}">
        <p14:creationId xmlns:p14="http://schemas.microsoft.com/office/powerpoint/2010/main" val="377772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False alarm – search an innocent person; refuse a credit card  transaction; even telling someone they need further testing for cancer can be traumatic</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11</a:t>
            </a:fld>
            <a:endParaRPr lang="en-GB"/>
          </a:p>
        </p:txBody>
      </p:sp>
    </p:spTree>
    <p:extLst>
      <p:ext uri="{BB962C8B-B14F-4D97-AF65-F5344CB8AC3E}">
        <p14:creationId xmlns:p14="http://schemas.microsoft.com/office/powerpoint/2010/main" val="1783553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False negative – don’t search someone who is carrying a knife; allow a stolen credit card transaction;  miss a case of cancer (very serious!)</a:t>
            </a:r>
          </a:p>
        </p:txBody>
      </p:sp>
      <p:sp>
        <p:nvSpPr>
          <p:cNvPr id="4" name="Slide Number Placeholder 3"/>
          <p:cNvSpPr>
            <a:spLocks noGrp="1"/>
          </p:cNvSpPr>
          <p:nvPr>
            <p:ph type="sldNum" sz="quarter" idx="10"/>
          </p:nvPr>
        </p:nvSpPr>
        <p:spPr/>
        <p:txBody>
          <a:bodyPr/>
          <a:lstStyle/>
          <a:p>
            <a:fld id="{928EEDE3-63EA-4689-A5E9-5765C8795514}" type="slidenum">
              <a:rPr lang="en-GB" smtClean="0"/>
              <a:pPr/>
              <a:t>12</a:t>
            </a:fld>
            <a:endParaRPr lang="en-GB"/>
          </a:p>
        </p:txBody>
      </p:sp>
    </p:spTree>
    <p:extLst>
      <p:ext uri="{BB962C8B-B14F-4D97-AF65-F5344CB8AC3E}">
        <p14:creationId xmlns:p14="http://schemas.microsoft.com/office/powerpoint/2010/main" val="159509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What’s a true negative –</a:t>
            </a:r>
            <a:r>
              <a:rPr lang="en-GB" baseline="0" dirty="0"/>
              <a:t> we says it’s not a landmine and it isn’t, we say the patient doesn’t have cancer and they don’t. Also ideal.</a:t>
            </a:r>
          </a:p>
          <a:p>
            <a:r>
              <a:rPr lang="en-GB" baseline="0" dirty="0"/>
              <a:t>Want to maximise our true positive and true negatives and minimise the others.</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13</a:t>
            </a:fld>
            <a:endParaRPr lang="en-GB"/>
          </a:p>
        </p:txBody>
      </p:sp>
    </p:spTree>
    <p:extLst>
      <p:ext uri="{BB962C8B-B14F-4D97-AF65-F5344CB8AC3E}">
        <p14:creationId xmlns:p14="http://schemas.microsoft.com/office/powerpoint/2010/main" val="3726869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Accuracy measures in terms of the confusion matrix</a:t>
            </a:r>
          </a:p>
        </p:txBody>
      </p:sp>
      <p:sp>
        <p:nvSpPr>
          <p:cNvPr id="4" name="Slide Number Placeholder 3"/>
          <p:cNvSpPr>
            <a:spLocks noGrp="1"/>
          </p:cNvSpPr>
          <p:nvPr>
            <p:ph type="sldNum" sz="quarter" idx="10"/>
          </p:nvPr>
        </p:nvSpPr>
        <p:spPr/>
        <p:txBody>
          <a:bodyPr/>
          <a:lstStyle/>
          <a:p>
            <a:fld id="{928EEDE3-63EA-4689-A5E9-5765C8795514}" type="slidenum">
              <a:rPr lang="en-GB" smtClean="0"/>
              <a:pPr/>
              <a:t>14</a:t>
            </a:fld>
            <a:endParaRPr lang="en-GB"/>
          </a:p>
        </p:txBody>
      </p:sp>
    </p:spTree>
    <p:extLst>
      <p:ext uri="{BB962C8B-B14F-4D97-AF65-F5344CB8AC3E}">
        <p14:creationId xmlns:p14="http://schemas.microsoft.com/office/powerpoint/2010/main" val="2938777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15</a:t>
            </a:fld>
            <a:endParaRPr lang="en-GB"/>
          </a:p>
        </p:txBody>
      </p:sp>
    </p:spTree>
    <p:extLst>
      <p:ext uri="{BB962C8B-B14F-4D97-AF65-F5344CB8AC3E}">
        <p14:creationId xmlns:p14="http://schemas.microsoft.com/office/powerpoint/2010/main" val="3140795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want high sensitivity</a:t>
            </a:r>
            <a:r>
              <a:rPr lang="en-GB" baseline="0" dirty="0"/>
              <a:t> for a medical screening test – want to get all the TRUE cases and NOT leave out people who do have cancer. You would be less bothered by getting a lot of positive screens for people who don’t have cancer, because you can send them on for further testing.</a:t>
            </a:r>
          </a:p>
          <a:p>
            <a:endParaRPr lang="en-GB" baseline="0" dirty="0"/>
          </a:p>
          <a:p>
            <a:r>
              <a:rPr lang="en-GB" baseline="0" dirty="0"/>
              <a:t>So for an inexpensive and non-invasive screening test you might be OK with low specificity. </a:t>
            </a:r>
            <a:r>
              <a:rPr lang="en-GB" baseline="0" dirty="0" err="1"/>
              <a:t>Iif</a:t>
            </a:r>
            <a:r>
              <a:rPr lang="en-GB" baseline="0" dirty="0"/>
              <a:t> the screen says Yes you then you  the try more expensive or more invasive tests (with higher specificity) so as to pick out just the people who REALLY have the disease. This saves you from doing the more expensive or nastier tests on everyone.</a:t>
            </a:r>
          </a:p>
          <a:p>
            <a:endParaRPr lang="en-GB" baseline="0" dirty="0"/>
          </a:p>
          <a:p>
            <a:r>
              <a:rPr lang="en-GB" baseline="0" dirty="0"/>
              <a:t>For a medical test leading to complex surgery you might want very high specificity: don’t want to do dangerous surgery on a patient who doesn’t have the illness.</a:t>
            </a:r>
          </a:p>
          <a:p>
            <a:endParaRPr lang="en-GB" baseline="0" dirty="0"/>
          </a:p>
          <a:p>
            <a:endParaRPr lang="en-GB" baseline="0" dirty="0"/>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16</a:t>
            </a:fld>
            <a:endParaRPr lang="en-GB"/>
          </a:p>
        </p:txBody>
      </p:sp>
    </p:spTree>
    <p:extLst>
      <p:ext uri="{BB962C8B-B14F-4D97-AF65-F5344CB8AC3E}">
        <p14:creationId xmlns:p14="http://schemas.microsoft.com/office/powerpoint/2010/main" val="211565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Want to predict yeses</a:t>
            </a:r>
            <a:r>
              <a:rPr lang="en-GB" baseline="0" dirty="0"/>
              <a:t> and noes – blue is YES , red is no</a:t>
            </a:r>
          </a:p>
          <a:p>
            <a:r>
              <a:rPr lang="en-GB" baseline="0" dirty="0"/>
              <a:t>16 YES, 12 NO</a:t>
            </a:r>
          </a:p>
          <a:p>
            <a:r>
              <a:rPr lang="en-GB" baseline="0" dirty="0"/>
              <a:t>Blue – bad credit card transactions</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17</a:t>
            </a:fld>
            <a:endParaRPr lang="en-GB"/>
          </a:p>
        </p:txBody>
      </p:sp>
    </p:spTree>
    <p:extLst>
      <p:ext uri="{BB962C8B-B14F-4D97-AF65-F5344CB8AC3E}">
        <p14:creationId xmlns:p14="http://schemas.microsoft.com/office/powerpoint/2010/main" val="3843314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predicted above the line, YES predicted below</a:t>
            </a:r>
          </a:p>
          <a:p>
            <a:r>
              <a:rPr lang="en-GB" dirty="0"/>
              <a:t>3 TN;</a:t>
            </a:r>
          </a:p>
          <a:p>
            <a:r>
              <a:rPr lang="en-GB" dirty="0"/>
              <a:t>16</a:t>
            </a:r>
            <a:r>
              <a:rPr lang="en-GB" baseline="0" dirty="0"/>
              <a:t> TP </a:t>
            </a:r>
          </a:p>
          <a:p>
            <a:r>
              <a:rPr lang="en-GB" baseline="0" dirty="0"/>
              <a:t>0 FN</a:t>
            </a:r>
          </a:p>
          <a:p>
            <a:r>
              <a:rPr lang="en-GB" baseline="0" dirty="0"/>
              <a:t>9 FP</a:t>
            </a:r>
          </a:p>
          <a:p>
            <a:endParaRPr lang="en-GB" dirty="0"/>
          </a:p>
          <a:p>
            <a:pPr defTabSz="923087">
              <a:defRPr/>
            </a:pPr>
            <a:r>
              <a:rPr lang="en-GB" altLang="en-US" dirty="0"/>
              <a:t>Sensitivity =   TP/(TP+FN)  = 16 / (16 + 0) = 1</a:t>
            </a:r>
          </a:p>
          <a:p>
            <a:pPr defTabSz="923087">
              <a:defRPr/>
            </a:pPr>
            <a:r>
              <a:rPr lang="en-GB" altLang="en-US" dirty="0"/>
              <a:t>We get all the YES cases</a:t>
            </a:r>
          </a:p>
          <a:p>
            <a:pPr defTabSz="923087">
              <a:defRPr/>
            </a:pPr>
            <a:endParaRPr lang="en-GB" altLang="en-US" dirty="0"/>
          </a:p>
          <a:p>
            <a:pPr defTabSz="923087">
              <a:defRPr/>
            </a:pPr>
            <a:r>
              <a:rPr lang="en-GB" dirty="0"/>
              <a:t>Specificity </a:t>
            </a:r>
            <a:r>
              <a:rPr lang="en-GB" altLang="en-US" dirty="0">
                <a:solidFill>
                  <a:srgbClr val="00B050"/>
                </a:solidFill>
              </a:rPr>
              <a:t>=  TN/(FP+TN) = 3 / ( 9 + 3) = ¼</a:t>
            </a:r>
          </a:p>
          <a:p>
            <a:pPr defTabSz="923087">
              <a:defRPr/>
            </a:pPr>
            <a:r>
              <a:rPr lang="en-GB" altLang="en-US" dirty="0">
                <a:solidFill>
                  <a:srgbClr val="00B050"/>
                </a:solidFill>
              </a:rPr>
              <a:t>But We only get ¼ of the N0 cases right  </a:t>
            </a:r>
          </a:p>
          <a:p>
            <a:pPr defTabSz="923087">
              <a:defRPr/>
            </a:pP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18</a:t>
            </a:fld>
            <a:endParaRPr lang="en-GB"/>
          </a:p>
        </p:txBody>
      </p:sp>
    </p:spTree>
    <p:extLst>
      <p:ext uri="{BB962C8B-B14F-4D97-AF65-F5344CB8AC3E}">
        <p14:creationId xmlns:p14="http://schemas.microsoft.com/office/powerpoint/2010/main" val="487788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Very high sensitivity, low specificity</a:t>
            </a:r>
          </a:p>
          <a:p>
            <a:r>
              <a:rPr lang="en-GB" dirty="0"/>
              <a:t>Detect all the fraudulent credit card transactions but reject most of the valid ones too  - not good.</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19</a:t>
            </a:fld>
            <a:endParaRPr lang="en-GB"/>
          </a:p>
        </p:txBody>
      </p:sp>
    </p:spTree>
    <p:extLst>
      <p:ext uri="{BB962C8B-B14F-4D97-AF65-F5344CB8AC3E}">
        <p14:creationId xmlns:p14="http://schemas.microsoft.com/office/powerpoint/2010/main" val="322793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2</a:t>
            </a:fld>
            <a:endParaRPr lang="en-GB"/>
          </a:p>
        </p:txBody>
      </p:sp>
    </p:spTree>
    <p:extLst>
      <p:ext uri="{BB962C8B-B14F-4D97-AF65-F5344CB8AC3E}">
        <p14:creationId xmlns:p14="http://schemas.microsoft.com/office/powerpoint/2010/main" val="3531059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Decrease the sensitivity a bit and (in this example) get a great improvement in specificity</a:t>
            </a:r>
          </a:p>
          <a:p>
            <a:r>
              <a:rPr lang="en-GB" dirty="0"/>
              <a:t>Let one fraudulent transaction through,  but still failing 50% of the good ones.</a:t>
            </a:r>
          </a:p>
        </p:txBody>
      </p:sp>
      <p:sp>
        <p:nvSpPr>
          <p:cNvPr id="4" name="Slide Number Placeholder 3"/>
          <p:cNvSpPr>
            <a:spLocks noGrp="1"/>
          </p:cNvSpPr>
          <p:nvPr>
            <p:ph type="sldNum" sz="quarter" idx="10"/>
          </p:nvPr>
        </p:nvSpPr>
        <p:spPr/>
        <p:txBody>
          <a:bodyPr/>
          <a:lstStyle/>
          <a:p>
            <a:fld id="{928EEDE3-63EA-4689-A5E9-5765C8795514}" type="slidenum">
              <a:rPr lang="en-GB" smtClean="0"/>
              <a:pPr/>
              <a:t>20</a:t>
            </a:fld>
            <a:endParaRPr lang="en-GB"/>
          </a:p>
        </p:txBody>
      </p:sp>
    </p:spTree>
    <p:extLst>
      <p:ext uri="{BB962C8B-B14F-4D97-AF65-F5344CB8AC3E}">
        <p14:creationId xmlns:p14="http://schemas.microsoft.com/office/powerpoint/2010/main" val="2619105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Decrease sensitivity more – get reasonable results for both</a:t>
            </a:r>
          </a:p>
          <a:p>
            <a:r>
              <a:rPr lang="en-GB" dirty="0"/>
              <a:t>Pick up most of the fraudulent transactions and let through most of the acceptable ones</a:t>
            </a:r>
          </a:p>
        </p:txBody>
      </p:sp>
      <p:sp>
        <p:nvSpPr>
          <p:cNvPr id="4" name="Slide Number Placeholder 3"/>
          <p:cNvSpPr>
            <a:spLocks noGrp="1"/>
          </p:cNvSpPr>
          <p:nvPr>
            <p:ph type="sldNum" sz="quarter" idx="10"/>
          </p:nvPr>
        </p:nvSpPr>
        <p:spPr/>
        <p:txBody>
          <a:bodyPr/>
          <a:lstStyle/>
          <a:p>
            <a:fld id="{928EEDE3-63EA-4689-A5E9-5765C8795514}" type="slidenum">
              <a:rPr lang="en-GB" smtClean="0"/>
              <a:pPr/>
              <a:t>21</a:t>
            </a:fld>
            <a:endParaRPr lang="en-GB"/>
          </a:p>
        </p:txBody>
      </p:sp>
    </p:spTree>
    <p:extLst>
      <p:ext uri="{BB962C8B-B14F-4D97-AF65-F5344CB8AC3E}">
        <p14:creationId xmlns:p14="http://schemas.microsoft.com/office/powerpoint/2010/main" val="975560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100% specificity  but sensitivity is lower. We only ever stop bad credit card transactions, but we let half the bad credit card transactions through. </a:t>
            </a:r>
          </a:p>
        </p:txBody>
      </p:sp>
      <p:sp>
        <p:nvSpPr>
          <p:cNvPr id="4" name="Slide Number Placeholder 3"/>
          <p:cNvSpPr>
            <a:spLocks noGrp="1"/>
          </p:cNvSpPr>
          <p:nvPr>
            <p:ph type="sldNum" sz="quarter" idx="10"/>
          </p:nvPr>
        </p:nvSpPr>
        <p:spPr/>
        <p:txBody>
          <a:bodyPr/>
          <a:lstStyle/>
          <a:p>
            <a:fld id="{928EEDE3-63EA-4689-A5E9-5765C8795514}" type="slidenum">
              <a:rPr lang="en-GB" smtClean="0"/>
              <a:pPr/>
              <a:t>22</a:t>
            </a:fld>
            <a:endParaRPr lang="en-GB"/>
          </a:p>
        </p:txBody>
      </p:sp>
    </p:spTree>
    <p:extLst>
      <p:ext uri="{BB962C8B-B14F-4D97-AF65-F5344CB8AC3E}">
        <p14:creationId xmlns:p14="http://schemas.microsoft.com/office/powerpoint/2010/main" val="1430286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cancer screening this might be ideal. </a:t>
            </a:r>
          </a:p>
        </p:txBody>
      </p:sp>
      <p:sp>
        <p:nvSpPr>
          <p:cNvPr id="4" name="Slide Number Placeholder 3"/>
          <p:cNvSpPr>
            <a:spLocks noGrp="1"/>
          </p:cNvSpPr>
          <p:nvPr>
            <p:ph type="sldNum" sz="quarter" idx="10"/>
          </p:nvPr>
        </p:nvSpPr>
        <p:spPr/>
        <p:txBody>
          <a:bodyPr/>
          <a:lstStyle/>
          <a:p>
            <a:fld id="{928EEDE3-63EA-4689-A5E9-5765C8795514}" type="slidenum">
              <a:rPr lang="en-GB" smtClean="0"/>
              <a:pPr/>
              <a:t>23</a:t>
            </a:fld>
            <a:endParaRPr lang="en-GB"/>
          </a:p>
        </p:txBody>
      </p:sp>
    </p:spTree>
    <p:extLst>
      <p:ext uri="{BB962C8B-B14F-4D97-AF65-F5344CB8AC3E}">
        <p14:creationId xmlns:p14="http://schemas.microsoft.com/office/powerpoint/2010/main" val="1310279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87"/>
            <a:r>
              <a:rPr lang="en-GB" baseline="0" dirty="0"/>
              <a:t>100% specificity but low sensitivity</a:t>
            </a:r>
          </a:p>
          <a:p>
            <a:endParaRPr lang="en-GB" dirty="0"/>
          </a:p>
          <a:p>
            <a:r>
              <a:rPr lang="en-GB" dirty="0"/>
              <a:t>We change the parameters on our learning algorithm</a:t>
            </a:r>
            <a:r>
              <a:rPr lang="en-GB" baseline="0" dirty="0"/>
              <a:t> or use a different learning algorithm</a:t>
            </a:r>
          </a:p>
          <a:p>
            <a:r>
              <a:rPr lang="en-GB" baseline="0" dirty="0"/>
              <a:t>Straight line boundary is an example – might have a more wiggly boundary – but still have true and false positives, true and false negatives</a:t>
            </a:r>
          </a:p>
          <a:p>
            <a:r>
              <a:rPr lang="en-GB" baseline="0" dirty="0"/>
              <a:t>We m</a:t>
            </a:r>
            <a:r>
              <a:rPr lang="en-GB" dirty="0"/>
              <a:t>ight</a:t>
            </a:r>
            <a:r>
              <a:rPr lang="en-GB" baseline="0" dirty="0"/>
              <a:t> decide to use a different test (or learn a different set of rules…) or set different parameters</a:t>
            </a:r>
          </a:p>
          <a:p>
            <a:r>
              <a:rPr lang="en-GB" baseline="0" dirty="0"/>
              <a:t>Depends on the consequences of the different kinds of error.</a:t>
            </a:r>
          </a:p>
        </p:txBody>
      </p:sp>
      <p:sp>
        <p:nvSpPr>
          <p:cNvPr id="4" name="Slide Number Placeholder 3"/>
          <p:cNvSpPr>
            <a:spLocks noGrp="1"/>
          </p:cNvSpPr>
          <p:nvPr>
            <p:ph type="sldNum" sz="quarter" idx="10"/>
          </p:nvPr>
        </p:nvSpPr>
        <p:spPr/>
        <p:txBody>
          <a:bodyPr/>
          <a:lstStyle/>
          <a:p>
            <a:fld id="{928EEDE3-63EA-4689-A5E9-5765C8795514}" type="slidenum">
              <a:rPr lang="en-GB" smtClean="0"/>
              <a:pPr/>
              <a:t>24</a:t>
            </a:fld>
            <a:endParaRPr lang="en-GB"/>
          </a:p>
        </p:txBody>
      </p:sp>
    </p:spTree>
    <p:extLst>
      <p:ext uri="{BB962C8B-B14F-4D97-AF65-F5344CB8AC3E}">
        <p14:creationId xmlns:p14="http://schemas.microsoft.com/office/powerpoint/2010/main" val="3814377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Recall is same</a:t>
            </a:r>
            <a:r>
              <a:rPr lang="en-GB" baseline="0" dirty="0"/>
              <a:t> as sensitivity</a:t>
            </a:r>
          </a:p>
          <a:p>
            <a:r>
              <a:rPr lang="en-GB" baseline="0" dirty="0"/>
              <a:t>Precision is 1-specifity </a:t>
            </a:r>
          </a:p>
          <a:p>
            <a:r>
              <a:rPr lang="en-GB" baseline="0" dirty="0"/>
              <a:t>Recall: how many of the useful documents were returned? Low recall  - many useful documents were missed.</a:t>
            </a:r>
          </a:p>
          <a:p>
            <a:r>
              <a:rPr lang="en-GB" baseline="0" dirty="0"/>
              <a:t>Precision: How many of </a:t>
            </a:r>
            <a:r>
              <a:rPr lang="en-GB" baseline="0" dirty="0" err="1"/>
              <a:t>of</a:t>
            </a:r>
            <a:r>
              <a:rPr lang="en-GB" baseline="0" dirty="0"/>
              <a:t> the returned documents were useful? Low precision – many of he returned documents were not useful.</a:t>
            </a:r>
          </a:p>
          <a:p>
            <a:r>
              <a:rPr lang="en-GB" baseline="0" dirty="0"/>
              <a:t>Usually there is a </a:t>
            </a:r>
            <a:r>
              <a:rPr lang="en-GB" baseline="0" dirty="0" err="1"/>
              <a:t>tradeoff</a:t>
            </a:r>
            <a:r>
              <a:rPr lang="en-GB" baseline="0" dirty="0"/>
              <a:t> between recall and </a:t>
            </a:r>
            <a:r>
              <a:rPr lang="en-GB" baseline="0" dirty="0" err="1"/>
              <a:t>and</a:t>
            </a:r>
            <a:r>
              <a:rPr lang="en-GB" baseline="0" dirty="0"/>
              <a:t> precision .</a:t>
            </a:r>
          </a:p>
          <a:p>
            <a:r>
              <a:rPr lang="en-GB" baseline="0" dirty="0"/>
              <a:t>F measure is used to say (in general terms) if one retrieval method is “better” than another as it increases with recall AND precision. However for specific applications a high-recall or high-precision method may be preferable.</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25</a:t>
            </a:fld>
            <a:endParaRPr lang="en-GB"/>
          </a:p>
        </p:txBody>
      </p:sp>
    </p:spTree>
    <p:extLst>
      <p:ext uri="{BB962C8B-B14F-4D97-AF65-F5344CB8AC3E}">
        <p14:creationId xmlns:p14="http://schemas.microsoft.com/office/powerpoint/2010/main" val="3330726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26</a:t>
            </a:fld>
            <a:endParaRPr lang="en-GB"/>
          </a:p>
        </p:txBody>
      </p:sp>
    </p:spTree>
    <p:extLst>
      <p:ext uri="{BB962C8B-B14F-4D97-AF65-F5344CB8AC3E}">
        <p14:creationId xmlns:p14="http://schemas.microsoft.com/office/powerpoint/2010/main" val="1110715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27</a:t>
            </a:fld>
            <a:endParaRPr lang="en-GB"/>
          </a:p>
        </p:txBody>
      </p:sp>
    </p:spTree>
    <p:extLst>
      <p:ext uri="{BB962C8B-B14F-4D97-AF65-F5344CB8AC3E}">
        <p14:creationId xmlns:p14="http://schemas.microsoft.com/office/powerpoint/2010/main" val="660338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28</a:t>
            </a:fld>
            <a:endParaRPr lang="en-GB"/>
          </a:p>
        </p:txBody>
      </p:sp>
    </p:spTree>
    <p:extLst>
      <p:ext uri="{BB962C8B-B14F-4D97-AF65-F5344CB8AC3E}">
        <p14:creationId xmlns:p14="http://schemas.microsoft.com/office/powerpoint/2010/main" val="660338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Watch for zeroes on the diagonals – true positives</a:t>
            </a:r>
            <a:r>
              <a:rPr lang="en-GB" baseline="0" dirty="0"/>
              <a:t> and negatives</a:t>
            </a:r>
            <a:endParaRPr lang="en-GB" dirty="0"/>
          </a:p>
          <a:p>
            <a:r>
              <a:rPr lang="en-GB" dirty="0"/>
              <a:t>Watch for non-zeroes</a:t>
            </a:r>
            <a:r>
              <a:rPr lang="en-GB" baseline="0" dirty="0"/>
              <a:t> off the diagonals – false positives and negatives</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29</a:t>
            </a:fld>
            <a:endParaRPr lang="en-GB"/>
          </a:p>
        </p:txBody>
      </p:sp>
    </p:spTree>
    <p:extLst>
      <p:ext uri="{BB962C8B-B14F-4D97-AF65-F5344CB8AC3E}">
        <p14:creationId xmlns:p14="http://schemas.microsoft.com/office/powerpoint/2010/main" val="66033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3</a:t>
            </a:fld>
            <a:endParaRPr lang="en-GB"/>
          </a:p>
        </p:txBody>
      </p:sp>
    </p:spTree>
    <p:extLst>
      <p:ext uri="{BB962C8B-B14F-4D97-AF65-F5344CB8AC3E}">
        <p14:creationId xmlns:p14="http://schemas.microsoft.com/office/powerpoint/2010/main" val="2918148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63638" y="701675"/>
            <a:ext cx="4606925" cy="345598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93449" y="4379738"/>
            <a:ext cx="5547255" cy="4062349"/>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a:t>We’d like a statistic</a:t>
            </a:r>
            <a:r>
              <a:rPr lang="en-US" baseline="0" dirty="0"/>
              <a:t> that tells us how well our predictor is doing – a single number</a:t>
            </a:r>
          </a:p>
          <a:p>
            <a:r>
              <a:rPr lang="en-US" dirty="0"/>
              <a:t>Suppose we know how often</a:t>
            </a:r>
            <a:r>
              <a:rPr lang="en-US" baseline="0" dirty="0"/>
              <a:t> we expect something to happen overall (e.g. cows are in </a:t>
            </a:r>
            <a:r>
              <a:rPr lang="en-US" baseline="0" dirty="0" err="1"/>
              <a:t>oestrus</a:t>
            </a:r>
            <a:r>
              <a:rPr lang="en-US" baseline="0" dirty="0"/>
              <a:t> one day per month) or how many people are good credit, poor credit, or can’t lend</a:t>
            </a:r>
          </a:p>
          <a:p>
            <a:r>
              <a:rPr lang="en-US" baseline="0" dirty="0"/>
              <a:t>But we don’t know </a:t>
            </a:r>
            <a:r>
              <a:rPr lang="en-US" i="1" baseline="0" dirty="0"/>
              <a:t>which</a:t>
            </a:r>
            <a:r>
              <a:rPr lang="en-US" baseline="0" dirty="0"/>
              <a:t> cows will be in </a:t>
            </a:r>
            <a:r>
              <a:rPr lang="en-US" baseline="0" dirty="0" err="1"/>
              <a:t>oestrus</a:t>
            </a:r>
            <a:r>
              <a:rPr lang="en-US" baseline="0" dirty="0"/>
              <a:t> in a particular day or which customers are high or low risk  -that’s what we are trying to predict</a:t>
            </a:r>
          </a:p>
          <a:p>
            <a:r>
              <a:rPr lang="en-US" baseline="0" dirty="0"/>
              <a:t>So is our predictor doing better any than pure chance? </a:t>
            </a:r>
          </a:p>
          <a:p>
            <a:r>
              <a:rPr lang="en-US" baseline="0" dirty="0"/>
              <a:t>200 customers divided into three classes (good / poor / can’t lend); actual distribution is 100; 60; 40 (last column); our predicted distribution for each class is 120, 60, 20 (total along the bottom) and we got 140 correct – sum along the diagonal.</a:t>
            </a:r>
          </a:p>
          <a:p>
            <a:r>
              <a:rPr lang="en-US" baseline="0" dirty="0"/>
              <a:t>The second table says, how many would we expect to get right if we randomly predicted  120/200 good, 60/200  poor, 20/100 can’t lend, over the original mix of customers? 60+18+4  = 82 along the diagonal</a:t>
            </a:r>
          </a:p>
          <a:p>
            <a:r>
              <a:rPr lang="en-US" baseline="0" dirty="0"/>
              <a:t>140 is a better than 82  so our predictor is better than chance, but how much better?</a:t>
            </a:r>
          </a:p>
          <a:p>
            <a:pPr defTabSz="923087"/>
            <a:r>
              <a:rPr lang="en-US" baseline="0" dirty="0"/>
              <a:t>The kappa statistic measures this by comparing the confusion matrix for our learning mechanism with the confusion matrix for pure chance </a:t>
            </a:r>
          </a:p>
          <a:p>
            <a:endParaRPr lang="en-US" baseline="0" dirty="0"/>
          </a:p>
          <a:p>
            <a:pPr>
              <a:buNone/>
            </a:pP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63638" y="701675"/>
            <a:ext cx="4606925" cy="345598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93449" y="4379738"/>
            <a:ext cx="5547255" cy="4062349"/>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baseline="0" dirty="0"/>
              <a:t>The kappa statistic measures this by comparing the confusion matrix for our learning mechanism with the confusion matrix for pure chance</a:t>
            </a:r>
          </a:p>
          <a:p>
            <a:r>
              <a:rPr lang="en-US" baseline="0" dirty="0"/>
              <a:t>The ideal matrix would have 120 60 40 along the diagonal and zeroes everywhere else</a:t>
            </a:r>
          </a:p>
          <a:p>
            <a:endParaRPr lang="en-US" baseline="0" dirty="0"/>
          </a:p>
          <a:p>
            <a:pPr>
              <a:buNone/>
            </a:pPr>
            <a:r>
              <a:rPr lang="en-US" baseline="0" dirty="0"/>
              <a:t>D actual = 88 + 40 + 12 = 130</a:t>
            </a:r>
          </a:p>
          <a:p>
            <a:pPr>
              <a:buNone/>
            </a:pPr>
            <a:r>
              <a:rPr lang="en-US" baseline="0" dirty="0"/>
              <a:t>D random = 16+18 + 4 = 38</a:t>
            </a:r>
          </a:p>
          <a:p>
            <a:pPr>
              <a:buNone/>
            </a:pPr>
            <a:r>
              <a:rPr lang="en-US" baseline="0" dirty="0"/>
              <a:t>D ideal = 120+60+40 = 200</a:t>
            </a:r>
          </a:p>
          <a:p>
            <a:pPr>
              <a:buNone/>
            </a:pPr>
            <a:endParaRPr lang="en-US" baseline="0" dirty="0"/>
          </a:p>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8"/>
              <a:buNone/>
              <a:tabLst/>
              <a:defRPr/>
            </a:pPr>
            <a:r>
              <a:rPr lang="en-US" baseline="0" dirty="0"/>
              <a:t>K = ( 130 – 38) / (200 – 38) = 92 / 162 = 0.57</a:t>
            </a:r>
          </a:p>
          <a:p>
            <a:pPr>
              <a:buNone/>
            </a:pPr>
            <a:endParaRPr lang="en-US" baseline="0" dirty="0"/>
          </a:p>
          <a:p>
            <a:pPr>
              <a:buNone/>
            </a:pP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32</a:t>
            </a:fld>
            <a:endParaRPr lang="en-GB"/>
          </a:p>
        </p:txBody>
      </p:sp>
    </p:spTree>
    <p:extLst>
      <p:ext uri="{BB962C8B-B14F-4D97-AF65-F5344CB8AC3E}">
        <p14:creationId xmlns:p14="http://schemas.microsoft.com/office/powerpoint/2010/main" val="156983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63638" y="701675"/>
            <a:ext cx="4606925" cy="345598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93449" y="4379738"/>
            <a:ext cx="5547255" cy="4062349"/>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a:t>Simplest case: Cost of being right is zero, wrong is 1</a:t>
            </a:r>
          </a:p>
          <a:p>
            <a:endParaRPr lang="en-US" dirty="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costs and profits</a:t>
            </a:r>
            <a:r>
              <a:rPr lang="en-GB" baseline="0" dirty="0"/>
              <a:t> usually vary</a:t>
            </a:r>
          </a:p>
          <a:p>
            <a:r>
              <a:rPr lang="en-GB" baseline="0" dirty="0"/>
              <a:t>Replace the “success rate” by the average cost (or profit ) of a decision</a:t>
            </a:r>
          </a:p>
          <a:p>
            <a:r>
              <a:rPr lang="en-GB" baseline="0" dirty="0"/>
              <a:t>If I predict A as the most likely, then if all costs are equal A is “best” choice; but it might be that predicting B when sometimes it’s really A has a lower cost</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34</a:t>
            </a:fld>
            <a:endParaRPr lang="en-GB"/>
          </a:p>
        </p:txBody>
      </p:sp>
    </p:spTree>
    <p:extLst>
      <p:ext uri="{BB962C8B-B14F-4D97-AF65-F5344CB8AC3E}">
        <p14:creationId xmlns:p14="http://schemas.microsoft.com/office/powerpoint/2010/main" val="1981620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35</a:t>
            </a:fld>
            <a:endParaRPr lang="en-GB"/>
          </a:p>
        </p:txBody>
      </p:sp>
    </p:spTree>
    <p:extLst>
      <p:ext uri="{BB962C8B-B14F-4D97-AF65-F5344CB8AC3E}">
        <p14:creationId xmlns:p14="http://schemas.microsoft.com/office/powerpoint/2010/main" val="2790680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Lift =</a:t>
            </a:r>
            <a:r>
              <a:rPr lang="en-GB" baseline="0" dirty="0"/>
              <a:t> the increase in response that your data mining tool gives you = factor of 4 in the first case, factor of 2 in the second</a:t>
            </a:r>
          </a:p>
          <a:p>
            <a:r>
              <a:rPr lang="en-GB" baseline="0" dirty="0"/>
              <a:t>You can create a  Lift chart – number of respondents you get (y axis) against the number of mails you send out (x axis)</a:t>
            </a:r>
          </a:p>
          <a:p>
            <a:r>
              <a:rPr lang="en-GB" baseline="0" dirty="0"/>
              <a:t>And then use that to decide how many to send, depending on the cost</a:t>
            </a:r>
          </a:p>
        </p:txBody>
      </p:sp>
      <p:sp>
        <p:nvSpPr>
          <p:cNvPr id="4" name="Slide Number Placeholder 3"/>
          <p:cNvSpPr>
            <a:spLocks noGrp="1"/>
          </p:cNvSpPr>
          <p:nvPr>
            <p:ph type="sldNum" sz="quarter" idx="10"/>
          </p:nvPr>
        </p:nvSpPr>
        <p:spPr/>
        <p:txBody>
          <a:bodyPr/>
          <a:lstStyle/>
          <a:p>
            <a:fld id="{928EEDE3-63EA-4689-A5E9-5765C8795514}" type="slidenum">
              <a:rPr lang="en-GB" smtClean="0"/>
              <a:pPr/>
              <a:t>36</a:t>
            </a:fld>
            <a:endParaRPr lang="en-GB"/>
          </a:p>
        </p:txBody>
      </p:sp>
    </p:spTree>
    <p:extLst>
      <p:ext uri="{BB962C8B-B14F-4D97-AF65-F5344CB8AC3E}">
        <p14:creationId xmlns:p14="http://schemas.microsoft.com/office/powerpoint/2010/main" val="94882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37</a:t>
            </a:fld>
            <a:endParaRPr lang="en-GB"/>
          </a:p>
        </p:txBody>
      </p:sp>
    </p:spTree>
    <p:extLst>
      <p:ext uri="{BB962C8B-B14F-4D97-AF65-F5344CB8AC3E}">
        <p14:creationId xmlns:p14="http://schemas.microsoft.com/office/powerpoint/2010/main" val="2399797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87"/>
            <a:r>
              <a:rPr lang="en-GB" dirty="0"/>
              <a:t>Receiver Operating</a:t>
            </a:r>
            <a:r>
              <a:rPr lang="en-GB" baseline="0" dirty="0"/>
              <a:t> Characteristic – from signal detection, hit rate versus false alarms on a noisy channel</a:t>
            </a:r>
            <a:endParaRPr lang="en-GB" dirty="0"/>
          </a:p>
          <a:p>
            <a:r>
              <a:rPr lang="en-GB" dirty="0"/>
              <a:t>Sensitivity – getting all the</a:t>
            </a:r>
            <a:r>
              <a:rPr lang="en-GB" baseline="0" dirty="0"/>
              <a:t> positive cases</a:t>
            </a:r>
          </a:p>
          <a:p>
            <a:r>
              <a:rPr lang="en-GB" baseline="0" dirty="0"/>
              <a:t>Specificity – not picking up a lot of false positives</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38</a:t>
            </a:fld>
            <a:endParaRPr lang="en-GB"/>
          </a:p>
        </p:txBody>
      </p:sp>
    </p:spTree>
    <p:extLst>
      <p:ext uri="{BB962C8B-B14F-4D97-AF65-F5344CB8AC3E}">
        <p14:creationId xmlns:p14="http://schemas.microsoft.com/office/powerpoint/2010/main" val="3146214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724" y="691538"/>
            <a:ext cx="4551340" cy="3456995"/>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923460" y="4378699"/>
            <a:ext cx="5085183" cy="1385871"/>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a:t>Method A – some rules which work very well at picking out a few of the true positives but don’t identify the others; plus some other rules which</a:t>
            </a:r>
            <a:r>
              <a:rPr lang="en-US" baseline="0" dirty="0"/>
              <a:t> aren’t accurate, they pick up the other true positives at the expense of getting lots of others</a:t>
            </a:r>
          </a:p>
          <a:p>
            <a:r>
              <a:rPr lang="en-US" baseline="0" dirty="0"/>
              <a:t>Method B  Not so good at picking out just true positives; but does better when you are wanting to identify a lot of useful items and some less so</a:t>
            </a:r>
          </a:p>
          <a:p>
            <a:r>
              <a:rPr lang="en-US" baseline="0" dirty="0"/>
              <a:t>Shaded area with arrow – use a combination of A and B (convex hull)</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4</a:t>
            </a:fld>
            <a:endParaRPr lang="en-GB"/>
          </a:p>
        </p:txBody>
      </p:sp>
    </p:spTree>
    <p:extLst>
      <p:ext uri="{BB962C8B-B14F-4D97-AF65-F5344CB8AC3E}">
        <p14:creationId xmlns:p14="http://schemas.microsoft.com/office/powerpoint/2010/main" val="3710006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40</a:t>
            </a:fld>
            <a:endParaRPr lang="en-GB"/>
          </a:p>
        </p:txBody>
      </p:sp>
    </p:spTree>
    <p:extLst>
      <p:ext uri="{BB962C8B-B14F-4D97-AF65-F5344CB8AC3E}">
        <p14:creationId xmlns:p14="http://schemas.microsoft.com/office/powerpoint/2010/main" val="1475900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724" y="691538"/>
            <a:ext cx="4551340" cy="3456995"/>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923460" y="4378699"/>
            <a:ext cx="5085183" cy="279307"/>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 away</a:t>
            </a:r>
            <a:r>
              <a:rPr lang="en-GB" baseline="0" dirty="0"/>
              <a:t> message: can’t rely just on success rates. Need to understand other measures and take </a:t>
            </a:r>
            <a:r>
              <a:rPr lang="en-GB" baseline="0" dirty="0" err="1"/>
              <a:t>tradeoffs</a:t>
            </a:r>
            <a:r>
              <a:rPr lang="en-GB" baseline="0" dirty="0"/>
              <a:t> into account.</a:t>
            </a:r>
          </a:p>
          <a:p>
            <a:r>
              <a:rPr lang="en-GB" baseline="0" dirty="0"/>
              <a:t>Next lecture – </a:t>
            </a:r>
            <a:r>
              <a:rPr lang="en-GB" baseline="0"/>
              <a:t>data for training</a:t>
            </a:r>
            <a:r>
              <a:rPr lang="en-GB" baseline="0" dirty="0"/>
              <a:t>, tuning </a:t>
            </a:r>
            <a:r>
              <a:rPr lang="en-GB" baseline="0"/>
              <a:t>and testing the model.</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42</a:t>
            </a:fld>
            <a:endParaRPr lang="en-GB"/>
          </a:p>
        </p:txBody>
      </p:sp>
    </p:spTree>
    <p:extLst>
      <p:ext uri="{BB962C8B-B14F-4D97-AF65-F5344CB8AC3E}">
        <p14:creationId xmlns:p14="http://schemas.microsoft.com/office/powerpoint/2010/main" val="147590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Right 29 out of 30 </a:t>
            </a:r>
          </a:p>
          <a:p>
            <a:r>
              <a:rPr lang="en-GB" dirty="0"/>
              <a:t>or 97 per cent of the time</a:t>
            </a:r>
          </a:p>
        </p:txBody>
      </p:sp>
      <p:sp>
        <p:nvSpPr>
          <p:cNvPr id="4" name="Slide Number Placeholder 3"/>
          <p:cNvSpPr>
            <a:spLocks noGrp="1"/>
          </p:cNvSpPr>
          <p:nvPr>
            <p:ph type="sldNum" sz="quarter" idx="10"/>
          </p:nvPr>
        </p:nvSpPr>
        <p:spPr/>
        <p:txBody>
          <a:bodyPr/>
          <a:lstStyle/>
          <a:p>
            <a:fld id="{928EEDE3-63EA-4689-A5E9-5765C8795514}" type="slidenum">
              <a:rPr lang="en-GB" smtClean="0"/>
              <a:pPr/>
              <a:t>5</a:t>
            </a:fld>
            <a:endParaRPr lang="en-GB"/>
          </a:p>
        </p:txBody>
      </p:sp>
    </p:spTree>
    <p:extLst>
      <p:ext uri="{BB962C8B-B14F-4D97-AF65-F5344CB8AC3E}">
        <p14:creationId xmlns:p14="http://schemas.microsoft.com/office/powerpoint/2010/main" val="262171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define success rate in terms of those four possibilities</a:t>
            </a:r>
          </a:p>
          <a:p>
            <a:endParaRPr lang="en-GB" dirty="0"/>
          </a:p>
          <a:p>
            <a:r>
              <a:rPr lang="en-GB" dirty="0"/>
              <a:t>One reason for this is looking</a:t>
            </a:r>
            <a:r>
              <a:rPr lang="en-GB" baseline="0" dirty="0"/>
              <a:t> for rare effects – like cows in oestrus</a:t>
            </a:r>
          </a:p>
          <a:p>
            <a:r>
              <a:rPr lang="en-GB" baseline="0" dirty="0"/>
              <a:t>Could also happen if we have unbalanced data, lots of iris </a:t>
            </a:r>
            <a:r>
              <a:rPr lang="en-GB" baseline="0" dirty="0" err="1"/>
              <a:t>setosas</a:t>
            </a:r>
            <a:r>
              <a:rPr lang="en-GB" baseline="0" dirty="0"/>
              <a:t> in the world and very few of the others; we would get high accuracy by predicting iris </a:t>
            </a:r>
            <a:r>
              <a:rPr lang="en-GB" baseline="0" dirty="0" err="1"/>
              <a:t>setosas</a:t>
            </a:r>
            <a:r>
              <a:rPr lang="en-GB" baseline="0" dirty="0"/>
              <a:t> all the time. (So you need to look at instance data and how classes are balanced)</a:t>
            </a:r>
          </a:p>
          <a:p>
            <a:endParaRPr lang="en-GB" dirty="0"/>
          </a:p>
          <a:p>
            <a:r>
              <a:rPr lang="en-GB" dirty="0"/>
              <a:t>For</a:t>
            </a:r>
            <a:r>
              <a:rPr lang="en-GB" baseline="0" dirty="0"/>
              <a:t> our cows, we ideally we want ideally want 3 per cent true positives – the cow IS in oestrus and we send her for insemination</a:t>
            </a:r>
          </a:p>
          <a:p>
            <a:r>
              <a:rPr lang="en-GB" baseline="0" dirty="0"/>
              <a:t>And we expect 97 per cent true negatives – the cow is NOT in oestrus and we don’t decide to send the cow for insemination</a:t>
            </a:r>
          </a:p>
          <a:p>
            <a:r>
              <a:rPr lang="en-GB" baseline="0" dirty="0"/>
              <a:t>And we want ZERO False positive and ZERO false negative</a:t>
            </a:r>
          </a:p>
          <a:p>
            <a:r>
              <a:rPr lang="en-GB" baseline="0" dirty="0"/>
              <a:t>But we could probably put up with quite a few false positives – sending a few cows who are not in oestrus – if we could identify most of the cows who are in oestrus</a:t>
            </a:r>
          </a:p>
          <a:p>
            <a:r>
              <a:rPr lang="en-GB" baseline="0" dirty="0"/>
              <a:t>Out of our herd of 100 we might be happy to send 6 cows, 2 come back pregnant</a:t>
            </a:r>
          </a:p>
          <a:p>
            <a:r>
              <a:rPr lang="en-GB" baseline="0" dirty="0"/>
              <a:t>Our overall success rate might be worse than 97 per cent but as </a:t>
            </a:r>
            <a:r>
              <a:rPr lang="en-GB" baseline="0" dirty="0">
                <a:solidFill>
                  <a:srgbClr val="FF0000"/>
                </a:solidFill>
              </a:rPr>
              <a:t>farmers</a:t>
            </a:r>
            <a:r>
              <a:rPr lang="en-GB" baseline="0" dirty="0"/>
              <a:t> we’d be doing better</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6</a:t>
            </a:fld>
            <a:endParaRPr lang="en-GB"/>
          </a:p>
        </p:txBody>
      </p:sp>
    </p:spTree>
    <p:extLst>
      <p:ext uri="{BB962C8B-B14F-4D97-AF65-F5344CB8AC3E}">
        <p14:creationId xmlns:p14="http://schemas.microsoft.com/office/powerpoint/2010/main" val="1402275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7</a:t>
            </a:fld>
            <a:endParaRPr lang="en-GB"/>
          </a:p>
        </p:txBody>
      </p:sp>
    </p:spTree>
    <p:extLst>
      <p:ext uri="{BB962C8B-B14F-4D97-AF65-F5344CB8AC3E}">
        <p14:creationId xmlns:p14="http://schemas.microsoft.com/office/powerpoint/2010/main" val="58637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8</a:t>
            </a:fld>
            <a:endParaRPr lang="en-GB"/>
          </a:p>
        </p:txBody>
      </p:sp>
    </p:spTree>
    <p:extLst>
      <p:ext uri="{BB962C8B-B14F-4D97-AF65-F5344CB8AC3E}">
        <p14:creationId xmlns:p14="http://schemas.microsoft.com/office/powerpoint/2010/main" val="6210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9</a:t>
            </a:fld>
            <a:endParaRPr lang="en-GB"/>
          </a:p>
        </p:txBody>
      </p:sp>
    </p:spTree>
    <p:extLst>
      <p:ext uri="{BB962C8B-B14F-4D97-AF65-F5344CB8AC3E}">
        <p14:creationId xmlns:p14="http://schemas.microsoft.com/office/powerpoint/2010/main" val="369369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8EA230-83A1-4292-A9F6-2ECCD7C3FD6F}"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96486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720FE5-A2D1-44E4-B8F4-545943DFDB2E}"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147251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5703ECC-A688-48DC-9F06-466D5ABEE959}"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279607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1090464" cy="385018"/>
          </a:xfrm>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a:xfrm>
            <a:off x="1696234" y="6381328"/>
            <a:ext cx="6116126" cy="340147"/>
          </a:xfrm>
        </p:spPr>
        <p:txBody>
          <a:bodyPr/>
          <a:lstStyle>
            <a:lvl1pPr>
              <a:defRPr sz="1800"/>
            </a:lvl1pPr>
          </a:lstStyle>
          <a:p>
            <a:r>
              <a:rPr lang="sv-SE"/>
              <a:t>F20DL Diana Bental &amp; Ekaterina Komendatskaya</a:t>
            </a:r>
            <a:endParaRPr lang="en-GB" dirty="0"/>
          </a:p>
        </p:txBody>
      </p:sp>
      <p:sp>
        <p:nvSpPr>
          <p:cNvPr id="6" name="Slide Number Placeholder 5"/>
          <p:cNvSpPr>
            <a:spLocks noGrp="1"/>
          </p:cNvSpPr>
          <p:nvPr>
            <p:ph type="sldNum" sz="quarter" idx="12"/>
          </p:nvPr>
        </p:nvSpPr>
        <p:spPr>
          <a:xfrm>
            <a:off x="8028384" y="6381328"/>
            <a:ext cx="658416" cy="340147"/>
          </a:xfrm>
        </p:spPr>
        <p:txBody>
          <a:bodyPr/>
          <a:lstStyle>
            <a:lvl1pPr>
              <a:defRPr sz="1800"/>
            </a:lvl1pPr>
          </a:lstStyle>
          <a:p>
            <a:fld id="{0D682131-CC8D-4B15-97F7-5EF668F3F1F2}" type="slidenum">
              <a:rPr lang="en-GB" smtClean="0"/>
              <a:pPr/>
              <a:t>‹#›</a:t>
            </a:fld>
            <a:endParaRPr lang="en-GB" dirty="0"/>
          </a:p>
        </p:txBody>
      </p:sp>
    </p:spTree>
    <p:extLst>
      <p:ext uri="{BB962C8B-B14F-4D97-AF65-F5344CB8AC3E}">
        <p14:creationId xmlns:p14="http://schemas.microsoft.com/office/powerpoint/2010/main" val="211073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4DDF2-C30D-4EB4-92F2-6BA5EC511C26}"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72148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1D68D74-C824-4ADD-8748-2B9B7EA25A81}" type="datetime1">
              <a:rPr lang="en-GB" smtClean="0"/>
              <a:pPr/>
              <a:t>01/10/2018</a:t>
            </a:fld>
            <a:endParaRPr lang="en-GB"/>
          </a:p>
        </p:txBody>
      </p:sp>
      <p:sp>
        <p:nvSpPr>
          <p:cNvPr id="6" name="Footer Placeholder 5"/>
          <p:cNvSpPr>
            <a:spLocks noGrp="1"/>
          </p:cNvSpPr>
          <p:nvPr>
            <p:ph type="ftr" sz="quarter" idx="11"/>
          </p:nvPr>
        </p:nvSpPr>
        <p:spPr/>
        <p:txBody>
          <a:bodyPr/>
          <a:lstStyle/>
          <a:p>
            <a:r>
              <a:rPr lang="sv-SE"/>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135477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F047C56-EA40-4EE6-85A0-62262B57A9C7}" type="datetime1">
              <a:rPr lang="en-GB" smtClean="0"/>
              <a:pPr/>
              <a:t>01/10/2018</a:t>
            </a:fld>
            <a:endParaRPr lang="en-GB"/>
          </a:p>
        </p:txBody>
      </p:sp>
      <p:sp>
        <p:nvSpPr>
          <p:cNvPr id="8" name="Footer Placeholder 7"/>
          <p:cNvSpPr>
            <a:spLocks noGrp="1"/>
          </p:cNvSpPr>
          <p:nvPr>
            <p:ph type="ftr" sz="quarter" idx="11"/>
          </p:nvPr>
        </p:nvSpPr>
        <p:spPr/>
        <p:txBody>
          <a:bodyPr/>
          <a:lstStyle/>
          <a:p>
            <a:r>
              <a:rPr lang="sv-SE"/>
              <a:t>F20DL Diana Bental &amp; Ekaterina Komendatskaya</a:t>
            </a:r>
            <a:endParaRPr lang="en-GB"/>
          </a:p>
        </p:txBody>
      </p:sp>
      <p:sp>
        <p:nvSpPr>
          <p:cNvPr id="9" name="Slide Number Placeholder 8"/>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168358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7A308FD-8064-406E-AD0B-ECDA376D0905}" type="datetime1">
              <a:rPr lang="en-GB" smtClean="0"/>
              <a:pPr/>
              <a:t>01/10/2018</a:t>
            </a:fld>
            <a:endParaRPr lang="en-GB"/>
          </a:p>
        </p:txBody>
      </p:sp>
      <p:sp>
        <p:nvSpPr>
          <p:cNvPr id="4" name="Footer Placeholder 3"/>
          <p:cNvSpPr>
            <a:spLocks noGrp="1"/>
          </p:cNvSpPr>
          <p:nvPr>
            <p:ph type="ftr" sz="quarter" idx="11"/>
          </p:nvPr>
        </p:nvSpPr>
        <p:spPr/>
        <p:txBody>
          <a:bodyPr/>
          <a:lstStyle/>
          <a:p>
            <a:r>
              <a:rPr lang="sv-SE"/>
              <a:t>F20DL Diana Bental &amp; Ekaterina Komendatskaya</a:t>
            </a:r>
            <a:endParaRPr lang="en-GB"/>
          </a:p>
        </p:txBody>
      </p:sp>
      <p:sp>
        <p:nvSpPr>
          <p:cNvPr id="5" name="Slide Number Placeholder 4"/>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114991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59054-47E2-4794-A2D5-E456A8163316}" type="datetime1">
              <a:rPr lang="en-GB" smtClean="0"/>
              <a:pPr/>
              <a:t>01/10/2018</a:t>
            </a:fld>
            <a:endParaRPr lang="en-GB"/>
          </a:p>
        </p:txBody>
      </p:sp>
      <p:sp>
        <p:nvSpPr>
          <p:cNvPr id="3" name="Footer Placeholder 2"/>
          <p:cNvSpPr>
            <a:spLocks noGrp="1"/>
          </p:cNvSpPr>
          <p:nvPr>
            <p:ph type="ftr" sz="quarter" idx="11"/>
          </p:nvPr>
        </p:nvSpPr>
        <p:spPr/>
        <p:txBody>
          <a:bodyPr/>
          <a:lstStyle/>
          <a:p>
            <a:r>
              <a:rPr lang="sv-SE"/>
              <a:t>F20DL Diana Bental &amp; Ekaterina Komendatskaya</a:t>
            </a:r>
            <a:endParaRPr lang="en-GB"/>
          </a:p>
        </p:txBody>
      </p:sp>
      <p:sp>
        <p:nvSpPr>
          <p:cNvPr id="4" name="Slide Number Placeholder 3"/>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291111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E2EC0-D2B1-4990-A0BD-52E846F564A3}" type="datetime1">
              <a:rPr lang="en-GB" smtClean="0"/>
              <a:pPr/>
              <a:t>01/10/2018</a:t>
            </a:fld>
            <a:endParaRPr lang="en-GB"/>
          </a:p>
        </p:txBody>
      </p:sp>
      <p:sp>
        <p:nvSpPr>
          <p:cNvPr id="6" name="Footer Placeholder 5"/>
          <p:cNvSpPr>
            <a:spLocks noGrp="1"/>
          </p:cNvSpPr>
          <p:nvPr>
            <p:ph type="ftr" sz="quarter" idx="11"/>
          </p:nvPr>
        </p:nvSpPr>
        <p:spPr/>
        <p:txBody>
          <a:bodyPr/>
          <a:lstStyle/>
          <a:p>
            <a:r>
              <a:rPr lang="sv-SE"/>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80583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B49CE1-EFEF-4C88-9AB1-BF4D5780A608}" type="datetime1">
              <a:rPr lang="en-GB" smtClean="0"/>
              <a:pPr/>
              <a:t>01/10/2018</a:t>
            </a:fld>
            <a:endParaRPr lang="en-GB"/>
          </a:p>
        </p:txBody>
      </p:sp>
      <p:sp>
        <p:nvSpPr>
          <p:cNvPr id="6" name="Footer Placeholder 5"/>
          <p:cNvSpPr>
            <a:spLocks noGrp="1"/>
          </p:cNvSpPr>
          <p:nvPr>
            <p:ph type="ftr" sz="quarter" idx="11"/>
          </p:nvPr>
        </p:nvSpPr>
        <p:spPr/>
        <p:txBody>
          <a:bodyPr/>
          <a:lstStyle/>
          <a:p>
            <a:r>
              <a:rPr lang="sv-SE"/>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362769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47789-97E0-4A8E-ADA0-B812DBDF9A96}" type="datetime1">
              <a:rPr lang="en-GB" smtClean="0"/>
              <a:pPr/>
              <a:t>01/10/2018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F20DL Diana Bental &amp; Ekaterina Komendatskaya</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2131-CC8D-4B15-97F7-5EF668F3F1F2}" type="slidenum">
              <a:rPr lang="en-GB" smtClean="0"/>
              <a:pPr/>
              <a:t>‹#›</a:t>
            </a:fld>
            <a:endParaRPr lang="en-GB"/>
          </a:p>
        </p:txBody>
      </p:sp>
    </p:spTree>
    <p:extLst>
      <p:ext uri="{BB962C8B-B14F-4D97-AF65-F5344CB8AC3E}">
        <p14:creationId xmlns:p14="http://schemas.microsoft.com/office/powerpoint/2010/main" val="32305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F20DL Data Mining and Machine Learning</a:t>
            </a:r>
          </a:p>
        </p:txBody>
      </p:sp>
      <p:sp>
        <p:nvSpPr>
          <p:cNvPr id="3" name="Subtitle 2"/>
          <p:cNvSpPr>
            <a:spLocks noGrp="1"/>
          </p:cNvSpPr>
          <p:nvPr>
            <p:ph type="subTitle" idx="1"/>
          </p:nvPr>
        </p:nvSpPr>
        <p:spPr/>
        <p:txBody>
          <a:bodyPr>
            <a:normAutofit fontScale="77500" lnSpcReduction="20000"/>
          </a:bodyPr>
          <a:lstStyle/>
          <a:p>
            <a:r>
              <a:rPr lang="en-GB" dirty="0"/>
              <a:t>Diana Bental</a:t>
            </a:r>
          </a:p>
          <a:p>
            <a:r>
              <a:rPr lang="en-GB" dirty="0"/>
              <a:t>(with material from David </a:t>
            </a:r>
            <a:r>
              <a:rPr lang="en-GB" dirty="0" err="1"/>
              <a:t>Corne</a:t>
            </a:r>
            <a:r>
              <a:rPr lang="en-GB" dirty="0"/>
              <a:t> and slides from http://www.cs.waikato.ac.nz/ml/weka/book.html)</a:t>
            </a:r>
          </a:p>
        </p:txBody>
      </p:sp>
    </p:spTree>
    <p:extLst>
      <p:ext uri="{BB962C8B-B14F-4D97-AF65-F5344CB8AC3E}">
        <p14:creationId xmlns:p14="http://schemas.microsoft.com/office/powerpoint/2010/main" val="224260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23850" y="404813"/>
            <a:ext cx="8134350" cy="1347787"/>
          </a:xfrm>
        </p:spPr>
        <p:txBody>
          <a:bodyPr/>
          <a:lstStyle/>
          <a:p>
            <a:r>
              <a:rPr lang="en-GB" altLang="en-US" sz="3600"/>
              <a:t>Two classes is a common and special case</a:t>
            </a:r>
          </a:p>
        </p:txBody>
      </p:sp>
      <p:sp>
        <p:nvSpPr>
          <p:cNvPr id="6147" name="TextBox 5"/>
          <p:cNvSpPr txBox="1">
            <a:spLocks noChangeArrowheads="1"/>
          </p:cNvSpPr>
          <p:nvPr/>
        </p:nvSpPr>
        <p:spPr bwMode="auto">
          <a:xfrm>
            <a:off x="1187450" y="1484313"/>
            <a:ext cx="795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50"/>
                </a:solidFill>
              </a:rPr>
              <a:t>True Positive</a:t>
            </a:r>
            <a:r>
              <a:rPr lang="en-GB" altLang="en-US" sz="2400" dirty="0"/>
              <a:t>:    these are ideal. E.g.  we correctly detect cancer</a:t>
            </a:r>
          </a:p>
        </p:txBody>
      </p:sp>
      <p:graphicFrame>
        <p:nvGraphicFramePr>
          <p:cNvPr id="6" name="Table 5"/>
          <p:cNvGraphicFramePr>
            <a:graphicFrameLocks noGrp="1"/>
          </p:cNvGraphicFramePr>
          <p:nvPr>
            <p:extLst>
              <p:ext uri="{D42A27DB-BD31-4B8C-83A1-F6EECF244321}">
                <p14:modId xmlns:p14="http://schemas.microsoft.com/office/powerpoint/2010/main" val="2425415282"/>
              </p:ext>
            </p:extLst>
          </p:nvPr>
        </p:nvGraphicFramePr>
        <p:xfrm>
          <a:off x="1231900" y="3810000"/>
          <a:ext cx="7200900" cy="1501776"/>
        </p:xfrm>
        <a:graphic>
          <a:graphicData uri="http://schemas.openxmlformats.org/drawingml/2006/table">
            <a:tbl>
              <a:tblPr firstRow="1" bandRow="1">
                <a:tableStyleId>{2D5ABB26-0587-4C30-8999-92F81FD0307C}</a:tableStyleId>
              </a:tblPr>
              <a:tblGrid>
                <a:gridCol w="37338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rgbClr val="00B050"/>
                          </a:solidFill>
                        </a:rPr>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23850" y="404813"/>
            <a:ext cx="8134350" cy="1347787"/>
          </a:xfrm>
        </p:spPr>
        <p:txBody>
          <a:bodyPr/>
          <a:lstStyle/>
          <a:p>
            <a:r>
              <a:rPr lang="en-GB" altLang="en-US" sz="3600"/>
              <a:t>Two classes is a common and special case</a:t>
            </a:r>
          </a:p>
        </p:txBody>
      </p:sp>
      <p:sp>
        <p:nvSpPr>
          <p:cNvPr id="7171" name="TextBox 5"/>
          <p:cNvSpPr txBox="1">
            <a:spLocks noChangeArrowheads="1"/>
          </p:cNvSpPr>
          <p:nvPr/>
        </p:nvSpPr>
        <p:spPr bwMode="auto">
          <a:xfrm>
            <a:off x="1187450" y="1484313"/>
            <a:ext cx="795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50"/>
                </a:solidFill>
              </a:rPr>
              <a:t>True Positive</a:t>
            </a:r>
            <a:r>
              <a:rPr lang="en-GB" altLang="en-US" sz="2400" dirty="0"/>
              <a:t>:    these are ideal. E.g.  we correctly detect cancer</a:t>
            </a:r>
          </a:p>
        </p:txBody>
      </p:sp>
      <p:sp>
        <p:nvSpPr>
          <p:cNvPr id="7172" name="TextBox 6"/>
          <p:cNvSpPr txBox="1">
            <a:spLocks noChangeArrowheads="1"/>
          </p:cNvSpPr>
          <p:nvPr/>
        </p:nvSpPr>
        <p:spPr bwMode="auto">
          <a:xfrm>
            <a:off x="900113" y="1887538"/>
            <a:ext cx="7797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FF0000"/>
                </a:solidFill>
              </a:rPr>
              <a:t>False Positive:    to be minimised – cause false alarm – can be</a:t>
            </a:r>
          </a:p>
          <a:p>
            <a:pPr eaLnBrk="1" hangingPunct="1">
              <a:spcBef>
                <a:spcPct val="0"/>
              </a:spcBef>
              <a:buFontTx/>
              <a:buNone/>
            </a:pPr>
            <a:r>
              <a:rPr lang="en-GB" altLang="en-US" sz="2400" dirty="0">
                <a:solidFill>
                  <a:srgbClr val="FF0000"/>
                </a:solidFill>
              </a:rPr>
              <a:t>      better to be safe than sorry, but can be very costly.</a:t>
            </a:r>
          </a:p>
        </p:txBody>
      </p:sp>
      <p:graphicFrame>
        <p:nvGraphicFramePr>
          <p:cNvPr id="7" name="Table 6"/>
          <p:cNvGraphicFramePr>
            <a:graphicFrameLocks noGrp="1"/>
          </p:cNvGraphicFramePr>
          <p:nvPr>
            <p:extLst>
              <p:ext uri="{D42A27DB-BD31-4B8C-83A1-F6EECF244321}">
                <p14:modId xmlns:p14="http://schemas.microsoft.com/office/powerpoint/2010/main" val="3160998857"/>
              </p:ext>
            </p:extLst>
          </p:nvPr>
        </p:nvGraphicFramePr>
        <p:xfrm>
          <a:off x="1231900" y="3810000"/>
          <a:ext cx="7200900" cy="1501776"/>
        </p:xfrm>
        <a:graphic>
          <a:graphicData uri="http://schemas.openxmlformats.org/drawingml/2006/table">
            <a:tbl>
              <a:tblPr firstRow="1" bandRow="1">
                <a:tableStyleId>{2D5ABB26-0587-4C30-8999-92F81FD0307C}</a:tableStyleId>
              </a:tblPr>
              <a:tblGrid>
                <a:gridCol w="37338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rgbClr val="00B050"/>
                          </a:solidFill>
                        </a:rPr>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rgbClr val="FF0000"/>
                          </a:solidFill>
                        </a:rPr>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23850" y="404813"/>
            <a:ext cx="8134350" cy="1347787"/>
          </a:xfrm>
        </p:spPr>
        <p:txBody>
          <a:bodyPr/>
          <a:lstStyle/>
          <a:p>
            <a:r>
              <a:rPr lang="en-GB" altLang="en-US" sz="3600"/>
              <a:t>Two classes is a common and special case</a:t>
            </a:r>
          </a:p>
        </p:txBody>
      </p:sp>
      <p:sp>
        <p:nvSpPr>
          <p:cNvPr id="8195" name="TextBox 5"/>
          <p:cNvSpPr txBox="1">
            <a:spLocks noChangeArrowheads="1"/>
          </p:cNvSpPr>
          <p:nvPr/>
        </p:nvSpPr>
        <p:spPr bwMode="auto">
          <a:xfrm>
            <a:off x="1187450" y="1484313"/>
            <a:ext cx="795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50"/>
                </a:solidFill>
              </a:rPr>
              <a:t>True Positive:    these are ideal. E.g.  we correctly detect cancer</a:t>
            </a:r>
          </a:p>
        </p:txBody>
      </p:sp>
      <p:sp>
        <p:nvSpPr>
          <p:cNvPr id="8196" name="TextBox 6"/>
          <p:cNvSpPr txBox="1">
            <a:spLocks noChangeArrowheads="1"/>
          </p:cNvSpPr>
          <p:nvPr/>
        </p:nvSpPr>
        <p:spPr bwMode="auto">
          <a:xfrm>
            <a:off x="900113" y="1887538"/>
            <a:ext cx="7797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FF0000"/>
                </a:solidFill>
              </a:rPr>
              <a:t>False Positive:    to be minimised – cause false alarm – can be</a:t>
            </a:r>
          </a:p>
          <a:p>
            <a:pPr eaLnBrk="1" hangingPunct="1">
              <a:spcBef>
                <a:spcPct val="0"/>
              </a:spcBef>
              <a:buFontTx/>
              <a:buNone/>
            </a:pPr>
            <a:r>
              <a:rPr lang="en-GB" altLang="en-US" sz="2400" dirty="0">
                <a:solidFill>
                  <a:srgbClr val="FF0000"/>
                </a:solidFill>
              </a:rPr>
              <a:t>      better to be safe than sorry, but can be very costly</a:t>
            </a:r>
            <a:r>
              <a:rPr lang="en-GB" altLang="en-US" sz="2400" dirty="0"/>
              <a:t>.</a:t>
            </a:r>
          </a:p>
        </p:txBody>
      </p:sp>
      <p:sp>
        <p:nvSpPr>
          <p:cNvPr id="8197" name="TextBox 7"/>
          <p:cNvSpPr txBox="1">
            <a:spLocks noChangeArrowheads="1"/>
          </p:cNvSpPr>
          <p:nvPr/>
        </p:nvSpPr>
        <p:spPr bwMode="auto">
          <a:xfrm>
            <a:off x="827088" y="2565400"/>
            <a:ext cx="8080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FF0000"/>
                </a:solidFill>
              </a:rPr>
              <a:t>False Negative:  also to be minimised – miss a landmine / cancer</a:t>
            </a:r>
          </a:p>
          <a:p>
            <a:pPr eaLnBrk="1" hangingPunct="1">
              <a:spcBef>
                <a:spcPct val="0"/>
              </a:spcBef>
              <a:buFontTx/>
              <a:buNone/>
            </a:pPr>
            <a:r>
              <a:rPr lang="en-GB" altLang="en-US" sz="2400" dirty="0">
                <a:solidFill>
                  <a:srgbClr val="FF0000"/>
                </a:solidFill>
              </a:rPr>
              <a:t>                             very bad in many applications</a:t>
            </a:r>
          </a:p>
        </p:txBody>
      </p:sp>
      <p:graphicFrame>
        <p:nvGraphicFramePr>
          <p:cNvPr id="8" name="Table 7"/>
          <p:cNvGraphicFramePr>
            <a:graphicFrameLocks noGrp="1"/>
          </p:cNvGraphicFramePr>
          <p:nvPr>
            <p:extLst>
              <p:ext uri="{D42A27DB-BD31-4B8C-83A1-F6EECF244321}">
                <p14:modId xmlns:p14="http://schemas.microsoft.com/office/powerpoint/2010/main" val="1127714750"/>
              </p:ext>
            </p:extLst>
          </p:nvPr>
        </p:nvGraphicFramePr>
        <p:xfrm>
          <a:off x="1231900" y="3810000"/>
          <a:ext cx="7200900" cy="1501776"/>
        </p:xfrm>
        <a:graphic>
          <a:graphicData uri="http://schemas.openxmlformats.org/drawingml/2006/table">
            <a:tbl>
              <a:tblPr firstRow="1" bandRow="1">
                <a:tableStyleId>{2D5ABB26-0587-4C30-8999-92F81FD0307C}</a:tableStyleId>
              </a:tblPr>
              <a:tblGrid>
                <a:gridCol w="37338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rgbClr val="00B050"/>
                          </a:solidFill>
                        </a:rPr>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rgbClr val="FF0000"/>
                          </a:solidFill>
                        </a:rPr>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rgbClr val="FF0000"/>
                          </a:solidFill>
                        </a:rPr>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chemeClr val="tx1"/>
                          </a:solidFill>
                        </a:rPr>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3850" y="404813"/>
            <a:ext cx="8134350" cy="1347787"/>
          </a:xfrm>
        </p:spPr>
        <p:txBody>
          <a:bodyPr/>
          <a:lstStyle/>
          <a:p>
            <a:r>
              <a:rPr lang="en-GB" altLang="en-US" sz="3600"/>
              <a:t>Two classes is a common and special case</a:t>
            </a:r>
          </a:p>
        </p:txBody>
      </p:sp>
      <p:sp>
        <p:nvSpPr>
          <p:cNvPr id="9219" name="TextBox 5"/>
          <p:cNvSpPr txBox="1">
            <a:spLocks noChangeArrowheads="1"/>
          </p:cNvSpPr>
          <p:nvPr/>
        </p:nvSpPr>
        <p:spPr bwMode="auto">
          <a:xfrm>
            <a:off x="1187450" y="1484313"/>
            <a:ext cx="795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50"/>
                </a:solidFill>
              </a:rPr>
              <a:t>True Positive</a:t>
            </a:r>
            <a:r>
              <a:rPr lang="en-GB" altLang="en-US" sz="2400" dirty="0"/>
              <a:t>:    these are ideal. E.g.  we correctly detect cancer</a:t>
            </a:r>
          </a:p>
        </p:txBody>
      </p:sp>
      <p:sp>
        <p:nvSpPr>
          <p:cNvPr id="9220" name="TextBox 6"/>
          <p:cNvSpPr txBox="1">
            <a:spLocks noChangeArrowheads="1"/>
          </p:cNvSpPr>
          <p:nvPr/>
        </p:nvSpPr>
        <p:spPr bwMode="auto">
          <a:xfrm>
            <a:off x="900113" y="1887538"/>
            <a:ext cx="7797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FF0000"/>
                </a:solidFill>
              </a:rPr>
              <a:t>False Positive:    to be minimised – cause false alarm – can be</a:t>
            </a:r>
          </a:p>
          <a:p>
            <a:pPr eaLnBrk="1" hangingPunct="1">
              <a:spcBef>
                <a:spcPct val="0"/>
              </a:spcBef>
              <a:buFontTx/>
              <a:buNone/>
            </a:pPr>
            <a:r>
              <a:rPr lang="en-GB" altLang="en-US" sz="2400" dirty="0">
                <a:solidFill>
                  <a:srgbClr val="FF0000"/>
                </a:solidFill>
              </a:rPr>
              <a:t>      better to be safe than sorry, but can be very costly</a:t>
            </a:r>
            <a:r>
              <a:rPr lang="en-GB" altLang="en-US" sz="2400" dirty="0"/>
              <a:t>.</a:t>
            </a:r>
          </a:p>
        </p:txBody>
      </p:sp>
      <p:sp>
        <p:nvSpPr>
          <p:cNvPr id="9221" name="TextBox 7"/>
          <p:cNvSpPr txBox="1">
            <a:spLocks noChangeArrowheads="1"/>
          </p:cNvSpPr>
          <p:nvPr/>
        </p:nvSpPr>
        <p:spPr bwMode="auto">
          <a:xfrm>
            <a:off x="827088" y="2565400"/>
            <a:ext cx="8080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FF0000"/>
                </a:solidFill>
              </a:rPr>
              <a:t>False Negative</a:t>
            </a:r>
            <a:r>
              <a:rPr lang="en-GB" altLang="en-US" sz="2400" dirty="0">
                <a:solidFill>
                  <a:srgbClr val="993300"/>
                </a:solidFill>
              </a:rPr>
              <a:t>:  also to be minimised – miss a landmine / cancer</a:t>
            </a:r>
          </a:p>
          <a:p>
            <a:pPr eaLnBrk="1" hangingPunct="1">
              <a:spcBef>
                <a:spcPct val="0"/>
              </a:spcBef>
              <a:buFontTx/>
              <a:buNone/>
            </a:pPr>
            <a:r>
              <a:rPr lang="en-GB" altLang="en-US" sz="2400" dirty="0">
                <a:solidFill>
                  <a:srgbClr val="993300"/>
                </a:solidFill>
              </a:rPr>
              <a:t>                             very bad in many applications</a:t>
            </a:r>
          </a:p>
        </p:txBody>
      </p:sp>
      <p:sp>
        <p:nvSpPr>
          <p:cNvPr id="9222" name="TextBox 8"/>
          <p:cNvSpPr txBox="1">
            <a:spLocks noChangeArrowheads="1"/>
          </p:cNvSpPr>
          <p:nvPr/>
        </p:nvSpPr>
        <p:spPr bwMode="auto">
          <a:xfrm>
            <a:off x="1116013" y="3213100"/>
            <a:ext cx="2546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True Negative?:     </a:t>
            </a:r>
          </a:p>
        </p:txBody>
      </p:sp>
      <p:graphicFrame>
        <p:nvGraphicFramePr>
          <p:cNvPr id="9" name="Table 8"/>
          <p:cNvGraphicFramePr>
            <a:graphicFrameLocks noGrp="1"/>
          </p:cNvGraphicFramePr>
          <p:nvPr>
            <p:extLst>
              <p:ext uri="{D42A27DB-BD31-4B8C-83A1-F6EECF244321}">
                <p14:modId xmlns:p14="http://schemas.microsoft.com/office/powerpoint/2010/main" val="1603067665"/>
              </p:ext>
            </p:extLst>
          </p:nvPr>
        </p:nvGraphicFramePr>
        <p:xfrm>
          <a:off x="1231900" y="3810000"/>
          <a:ext cx="7200900" cy="1501776"/>
        </p:xfrm>
        <a:graphic>
          <a:graphicData uri="http://schemas.openxmlformats.org/drawingml/2006/table">
            <a:tbl>
              <a:tblPr firstRow="1" bandRow="1">
                <a:tableStyleId>{2D5ABB26-0587-4C30-8999-92F81FD0307C}</a:tableStyleId>
              </a:tblPr>
              <a:tblGrid>
                <a:gridCol w="37338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rgbClr val="00B050"/>
                          </a:solidFill>
                        </a:rPr>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rgbClr val="FF0000"/>
                          </a:solidFill>
                        </a:rPr>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solidFill>
                            <a:srgbClr val="FF0000"/>
                          </a:solidFill>
                        </a:rPr>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23850" y="404813"/>
            <a:ext cx="8134350" cy="1347787"/>
          </a:xfrm>
        </p:spPr>
        <p:txBody>
          <a:bodyPr/>
          <a:lstStyle/>
          <a:p>
            <a:r>
              <a:rPr lang="en-GB" altLang="en-US" sz="3600"/>
              <a:t>Two classes is a common and special case</a:t>
            </a:r>
          </a:p>
        </p:txBody>
      </p:sp>
      <p:sp>
        <p:nvSpPr>
          <p:cNvPr id="5123" name="TextBox 3"/>
          <p:cNvSpPr txBox="1">
            <a:spLocks noChangeArrowheads="1"/>
          </p:cNvSpPr>
          <p:nvPr/>
        </p:nvSpPr>
        <p:spPr bwMode="auto">
          <a:xfrm>
            <a:off x="971600" y="1700212"/>
            <a:ext cx="71347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Accuracy measures</a:t>
            </a:r>
          </a:p>
          <a:p>
            <a:pPr eaLnBrk="1" hangingPunct="1">
              <a:spcBef>
                <a:spcPct val="0"/>
              </a:spcBef>
              <a:buFontTx/>
              <a:buNone/>
            </a:pPr>
            <a:r>
              <a:rPr lang="en-GB" altLang="en-US" sz="2400" dirty="0"/>
              <a:t>	Success rate = (TP + TN) / (TP + TN + FP + FN)</a:t>
            </a:r>
          </a:p>
          <a:p>
            <a:pPr eaLnBrk="1" hangingPunct="1">
              <a:spcBef>
                <a:spcPct val="0"/>
              </a:spcBef>
              <a:buNone/>
            </a:pPr>
            <a:r>
              <a:rPr lang="en-GB" altLang="en-US" sz="2400" dirty="0"/>
              <a:t>	Error rate = (FP + FN)  / (TP + TN + FP + FN)</a:t>
            </a:r>
          </a:p>
        </p:txBody>
      </p:sp>
      <p:graphicFrame>
        <p:nvGraphicFramePr>
          <p:cNvPr id="5" name="Table 4"/>
          <p:cNvGraphicFramePr>
            <a:graphicFrameLocks noGrp="1"/>
          </p:cNvGraphicFramePr>
          <p:nvPr/>
        </p:nvGraphicFramePr>
        <p:xfrm>
          <a:off x="1231900" y="3810000"/>
          <a:ext cx="7200900" cy="1501776"/>
        </p:xfrm>
        <a:graphic>
          <a:graphicData uri="http://schemas.openxmlformats.org/drawingml/2006/table">
            <a:tbl>
              <a:tblPr firstRow="1" bandRow="1">
                <a:tableStyleId>{2D5ABB26-0587-4C30-8999-92F81FD0307C}</a:tableStyleId>
              </a:tblPr>
              <a:tblGrid>
                <a:gridCol w="37338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5773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115888"/>
            <a:ext cx="8964613" cy="1657350"/>
          </a:xfrm>
        </p:spPr>
        <p:txBody>
          <a:bodyPr/>
          <a:lstStyle/>
          <a:p>
            <a:r>
              <a:rPr lang="en-GB" altLang="en-US" sz="3600" dirty="0">
                <a:solidFill>
                  <a:srgbClr val="00B0F0"/>
                </a:solidFill>
              </a:rPr>
              <a:t>Sensitivity</a:t>
            </a:r>
            <a:r>
              <a:rPr lang="en-GB" altLang="en-US" sz="3600" dirty="0"/>
              <a:t> and </a:t>
            </a:r>
            <a:r>
              <a:rPr lang="en-GB" altLang="en-US" sz="3600" dirty="0">
                <a:solidFill>
                  <a:srgbClr val="0070C0"/>
                </a:solidFill>
              </a:rPr>
              <a:t>Specificity</a:t>
            </a:r>
            <a:r>
              <a:rPr lang="en-GB" altLang="en-US" sz="3600" dirty="0"/>
              <a:t>: useful measures of accuracy in this kind of 2-class tasks </a:t>
            </a:r>
          </a:p>
        </p:txBody>
      </p:sp>
      <p:graphicFrame>
        <p:nvGraphicFramePr>
          <p:cNvPr id="6" name="Table 5"/>
          <p:cNvGraphicFramePr>
            <a:graphicFrameLocks noGrp="1"/>
          </p:cNvGraphicFramePr>
          <p:nvPr/>
        </p:nvGraphicFramePr>
        <p:xfrm>
          <a:off x="1231900" y="3810000"/>
          <a:ext cx="7200900" cy="1501776"/>
        </p:xfrm>
        <a:graphic>
          <a:graphicData uri="http://schemas.openxmlformats.org/drawingml/2006/table">
            <a:tbl>
              <a:tblPr firstRow="1" bandRow="1">
                <a:tableStyleId>{2D5ABB26-0587-4C30-8999-92F81FD0307C}</a:tableStyleId>
              </a:tblPr>
              <a:tblGrid>
                <a:gridCol w="37338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altLang="en-US" sz="3600" dirty="0">
                <a:solidFill>
                  <a:srgbClr val="00B0F0"/>
                </a:solidFill>
              </a:rPr>
              <a:t>Sensitivity</a:t>
            </a:r>
            <a:r>
              <a:rPr lang="en-GB" altLang="en-US" sz="3600" dirty="0"/>
              <a:t> and </a:t>
            </a:r>
            <a:r>
              <a:rPr lang="en-GB" altLang="en-US" sz="3600" dirty="0">
                <a:solidFill>
                  <a:srgbClr val="0070C0"/>
                </a:solidFill>
              </a:rPr>
              <a:t>Specificity</a:t>
            </a:r>
            <a:r>
              <a:rPr lang="en-GB" altLang="en-US" sz="3600" dirty="0"/>
              <a:t>: common measures of in this kind of 2-class tasks </a:t>
            </a:r>
            <a:endParaRPr lang="en-GB" sz="3600" dirty="0"/>
          </a:p>
        </p:txBody>
      </p:sp>
      <p:sp>
        <p:nvSpPr>
          <p:cNvPr id="3" name="Content Placeholder 2"/>
          <p:cNvSpPr>
            <a:spLocks noGrp="1"/>
          </p:cNvSpPr>
          <p:nvPr>
            <p:ph idx="1"/>
          </p:nvPr>
        </p:nvSpPr>
        <p:spPr/>
        <p:txBody>
          <a:bodyPr>
            <a:normAutofit fontScale="92500" lnSpcReduction="10000"/>
          </a:bodyPr>
          <a:lstStyle/>
          <a:p>
            <a:pPr>
              <a:defRPr/>
            </a:pPr>
            <a:r>
              <a:rPr lang="en-GB" dirty="0">
                <a:solidFill>
                  <a:srgbClr val="00B0F0"/>
                </a:solidFill>
              </a:rPr>
              <a:t>Sensitivity </a:t>
            </a:r>
            <a:r>
              <a:rPr lang="en-GB" dirty="0"/>
              <a:t>=   TP/(TP+FN)   -  how many of the real TRUE cases  are detected?  How sensitive is the classifier to TRUE cases?</a:t>
            </a:r>
          </a:p>
          <a:p>
            <a:pPr lvl="1">
              <a:defRPr/>
            </a:pPr>
            <a:r>
              <a:rPr lang="en-GB" dirty="0">
                <a:solidFill>
                  <a:srgbClr val="00B0F0"/>
                </a:solidFill>
              </a:rPr>
              <a:t>A highly </a:t>
            </a:r>
            <a:r>
              <a:rPr lang="en-GB" b="1" dirty="0">
                <a:solidFill>
                  <a:srgbClr val="00B0F0"/>
                </a:solidFill>
              </a:rPr>
              <a:t>sensitive</a:t>
            </a:r>
            <a:r>
              <a:rPr lang="en-GB" dirty="0">
                <a:solidFill>
                  <a:srgbClr val="00B0F0"/>
                </a:solidFill>
              </a:rPr>
              <a:t> test for cancer:   if “NO” then you can be sure it’s “NO”</a:t>
            </a:r>
          </a:p>
          <a:p>
            <a:pPr>
              <a:defRPr/>
            </a:pPr>
            <a:r>
              <a:rPr lang="en-GB" dirty="0">
                <a:solidFill>
                  <a:srgbClr val="0070C0"/>
                </a:solidFill>
              </a:rPr>
              <a:t>Specificity</a:t>
            </a:r>
            <a:r>
              <a:rPr lang="en-GB" dirty="0"/>
              <a:t>  =  TN/(TN+FP)   -   how sensitive is the classifier to  the negative cases? </a:t>
            </a:r>
          </a:p>
          <a:p>
            <a:pPr lvl="1">
              <a:defRPr/>
            </a:pPr>
            <a:r>
              <a:rPr lang="en-GB" dirty="0">
                <a:solidFill>
                  <a:srgbClr val="0070C0"/>
                </a:solidFill>
              </a:rPr>
              <a:t>A highly </a:t>
            </a:r>
            <a:r>
              <a:rPr lang="en-GB" b="1" dirty="0">
                <a:solidFill>
                  <a:srgbClr val="0070C0"/>
                </a:solidFill>
              </a:rPr>
              <a:t>specific</a:t>
            </a:r>
            <a:r>
              <a:rPr lang="en-GB" dirty="0">
                <a:solidFill>
                  <a:srgbClr val="0070C0"/>
                </a:solidFill>
              </a:rPr>
              <a:t> test for cancer:   if “YES” then you can be sure it’s “YES”.</a:t>
            </a:r>
          </a:p>
          <a:p>
            <a:pPr>
              <a:defRPr/>
            </a:pPr>
            <a:r>
              <a:rPr lang="en-GB" dirty="0"/>
              <a:t>Many classifiers allow you to “move the line”</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16</a:t>
            </a:fld>
            <a:endParaRPr lang="en-GB" dirty="0"/>
          </a:p>
        </p:txBody>
      </p:sp>
    </p:spTree>
    <p:extLst>
      <p:ext uri="{BB962C8B-B14F-4D97-AF65-F5344CB8AC3E}">
        <p14:creationId xmlns:p14="http://schemas.microsoft.com/office/powerpoint/2010/main" val="384469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00113" y="404813"/>
            <a:ext cx="1365250" cy="1143000"/>
          </a:xfrm>
        </p:spPr>
        <p:txBody>
          <a:bodyPr>
            <a:normAutofit fontScale="90000"/>
          </a:bodyPr>
          <a:lstStyle/>
          <a:p>
            <a:r>
              <a:rPr lang="en-GB" altLang="en-US" sz="1800"/>
              <a:t>YES</a:t>
            </a:r>
            <a:br>
              <a:rPr lang="en-GB" altLang="en-US" sz="1800"/>
            </a:br>
            <a:br>
              <a:rPr lang="en-GB" altLang="en-US" sz="1800"/>
            </a:br>
            <a:br>
              <a:rPr lang="en-GB" altLang="en-US" sz="1800"/>
            </a:br>
            <a:r>
              <a:rPr lang="en-GB" altLang="en-US" sz="1800"/>
              <a:t>NO</a:t>
            </a:r>
          </a:p>
        </p:txBody>
      </p:sp>
      <p:sp>
        <p:nvSpPr>
          <p:cNvPr id="5" name="Oval 4"/>
          <p:cNvSpPr/>
          <p:nvPr/>
        </p:nvSpPr>
        <p:spPr>
          <a:xfrm>
            <a:off x="611188" y="26035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611188" y="1052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140200" y="4437063"/>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1042988" y="3500438"/>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161925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2051050" y="31416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2987675"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1835150" y="37893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2411413" y="50133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843213" y="34290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48038" y="3789363"/>
            <a:ext cx="503237"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5076825" y="2708275"/>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500380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3203575" y="2492375"/>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3995738" y="19161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4643438" y="22050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2627313"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3779838"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rot="2004007">
            <a:off x="4148138" y="3763963"/>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rot="2004007">
            <a:off x="4795838" y="4051300"/>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rot="2004007">
            <a:off x="4508500" y="5059363"/>
            <a:ext cx="503238"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rot="2004007">
            <a:off x="5732463" y="470058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580063" y="2068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6227763" y="23574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5940425" y="3365500"/>
            <a:ext cx="503238" cy="50323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Oval 29"/>
          <p:cNvSpPr/>
          <p:nvPr/>
        </p:nvSpPr>
        <p:spPr>
          <a:xfrm>
            <a:off x="7164388" y="3005138"/>
            <a:ext cx="503237"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Oval 30"/>
          <p:cNvSpPr/>
          <p:nvPr/>
        </p:nvSpPr>
        <p:spPr>
          <a:xfrm>
            <a:off x="1258888" y="41497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2051050" y="4437063"/>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3" name="Oval 32"/>
          <p:cNvSpPr/>
          <p:nvPr/>
        </p:nvSpPr>
        <p:spPr>
          <a:xfrm>
            <a:off x="755650" y="5229225"/>
            <a:ext cx="503238"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4" name="Oval 33"/>
          <p:cNvSpPr/>
          <p:nvPr/>
        </p:nvSpPr>
        <p:spPr>
          <a:xfrm>
            <a:off x="1547813" y="5516563"/>
            <a:ext cx="503237"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00113" y="404813"/>
            <a:ext cx="1365250" cy="1143000"/>
          </a:xfrm>
        </p:spPr>
        <p:txBody>
          <a:bodyPr>
            <a:normAutofit fontScale="90000"/>
          </a:bodyPr>
          <a:lstStyle/>
          <a:p>
            <a:r>
              <a:rPr lang="en-GB" altLang="en-US" sz="1800"/>
              <a:t>YES</a:t>
            </a:r>
            <a:br>
              <a:rPr lang="en-GB" altLang="en-US" sz="1800"/>
            </a:br>
            <a:br>
              <a:rPr lang="en-GB" altLang="en-US" sz="1800"/>
            </a:br>
            <a:br>
              <a:rPr lang="en-GB" altLang="en-US" sz="1800"/>
            </a:br>
            <a:r>
              <a:rPr lang="en-GB" altLang="en-US" sz="1800"/>
              <a:t>NO</a:t>
            </a:r>
          </a:p>
        </p:txBody>
      </p:sp>
      <p:sp>
        <p:nvSpPr>
          <p:cNvPr id="5" name="Oval 4"/>
          <p:cNvSpPr/>
          <p:nvPr/>
        </p:nvSpPr>
        <p:spPr>
          <a:xfrm>
            <a:off x="611188" y="26035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611188" y="1052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140200" y="4437063"/>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1042988" y="3500438"/>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161925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2051050" y="31416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2987675"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1835150" y="37893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2411413" y="50133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843213" y="34290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48038" y="3789363"/>
            <a:ext cx="503237"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5076825" y="2708275"/>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500380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3203575" y="2492375"/>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3995738" y="19161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4643438" y="22050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2627313"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3779838"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rot="2004007">
            <a:off x="4148138" y="3763963"/>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rot="2004007">
            <a:off x="4795838" y="4051300"/>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rot="2004007">
            <a:off x="4508500" y="5059363"/>
            <a:ext cx="503238"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rot="2004007">
            <a:off x="5732463" y="470058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580063" y="2068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6227763" y="23574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5940425" y="3365500"/>
            <a:ext cx="503238" cy="50323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Oval 29"/>
          <p:cNvSpPr/>
          <p:nvPr/>
        </p:nvSpPr>
        <p:spPr>
          <a:xfrm>
            <a:off x="7164388" y="3005138"/>
            <a:ext cx="503237"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Oval 30"/>
          <p:cNvSpPr/>
          <p:nvPr/>
        </p:nvSpPr>
        <p:spPr>
          <a:xfrm>
            <a:off x="1258888" y="41497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2051050" y="4437063"/>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3" name="Oval 32"/>
          <p:cNvSpPr/>
          <p:nvPr/>
        </p:nvSpPr>
        <p:spPr>
          <a:xfrm>
            <a:off x="755650" y="5229225"/>
            <a:ext cx="503238"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4" name="Oval 33"/>
          <p:cNvSpPr/>
          <p:nvPr/>
        </p:nvSpPr>
        <p:spPr>
          <a:xfrm>
            <a:off x="1547813" y="5516563"/>
            <a:ext cx="503237"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6" name="Straight Connector 35"/>
          <p:cNvCxnSpPr/>
          <p:nvPr/>
        </p:nvCxnSpPr>
        <p:spPr>
          <a:xfrm>
            <a:off x="2987675" y="260350"/>
            <a:ext cx="5472113" cy="4824413"/>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00113" y="404813"/>
            <a:ext cx="1365250" cy="1143000"/>
          </a:xfrm>
        </p:spPr>
        <p:txBody>
          <a:bodyPr>
            <a:normAutofit fontScale="90000"/>
          </a:bodyPr>
          <a:lstStyle/>
          <a:p>
            <a:r>
              <a:rPr lang="en-GB" altLang="en-US" sz="1800"/>
              <a:t>YES</a:t>
            </a:r>
            <a:br>
              <a:rPr lang="en-GB" altLang="en-US" sz="1800"/>
            </a:br>
            <a:br>
              <a:rPr lang="en-GB" altLang="en-US" sz="1800"/>
            </a:br>
            <a:br>
              <a:rPr lang="en-GB" altLang="en-US" sz="1800"/>
            </a:br>
            <a:r>
              <a:rPr lang="en-GB" altLang="en-US" sz="1800"/>
              <a:t>NO</a:t>
            </a:r>
          </a:p>
        </p:txBody>
      </p:sp>
      <p:sp>
        <p:nvSpPr>
          <p:cNvPr id="5" name="Oval 4"/>
          <p:cNvSpPr/>
          <p:nvPr/>
        </p:nvSpPr>
        <p:spPr>
          <a:xfrm>
            <a:off x="611188" y="26035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611188" y="1052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140200" y="4437063"/>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1042988" y="3500438"/>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161925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2051050" y="31416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2987675"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1835150" y="37893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2411413" y="50133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843213" y="34290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48038" y="3789363"/>
            <a:ext cx="503237"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5076825" y="2708275"/>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500380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3203575" y="2492375"/>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3995738" y="19161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4643438" y="22050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2627313"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3779838"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rot="2004007">
            <a:off x="4148138" y="3763963"/>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rot="2004007">
            <a:off x="4795838" y="4051300"/>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rot="2004007">
            <a:off x="4508500" y="5059363"/>
            <a:ext cx="503238"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rot="2004007">
            <a:off x="5732463" y="470058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580063" y="2068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6227763" y="23574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5940425" y="3365500"/>
            <a:ext cx="503238" cy="50323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Oval 29"/>
          <p:cNvSpPr/>
          <p:nvPr/>
        </p:nvSpPr>
        <p:spPr>
          <a:xfrm>
            <a:off x="7164388" y="3005138"/>
            <a:ext cx="503237"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Oval 30"/>
          <p:cNvSpPr/>
          <p:nvPr/>
        </p:nvSpPr>
        <p:spPr>
          <a:xfrm>
            <a:off x="1258888" y="41497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2051050" y="4437063"/>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3" name="Oval 32"/>
          <p:cNvSpPr/>
          <p:nvPr/>
        </p:nvSpPr>
        <p:spPr>
          <a:xfrm>
            <a:off x="755650" y="5229225"/>
            <a:ext cx="503238"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4" name="Oval 33"/>
          <p:cNvSpPr/>
          <p:nvPr/>
        </p:nvSpPr>
        <p:spPr>
          <a:xfrm>
            <a:off x="1547813" y="5516563"/>
            <a:ext cx="503237"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6" name="Straight Connector 35"/>
          <p:cNvCxnSpPr/>
          <p:nvPr/>
        </p:nvCxnSpPr>
        <p:spPr>
          <a:xfrm>
            <a:off x="2987675" y="260350"/>
            <a:ext cx="5472113" cy="4824413"/>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
        <p:nvSpPr>
          <p:cNvPr id="14370" name="TextBox 34"/>
          <p:cNvSpPr txBox="1">
            <a:spLocks noChangeArrowheads="1"/>
          </p:cNvSpPr>
          <p:nvPr/>
        </p:nvSpPr>
        <p:spPr bwMode="auto">
          <a:xfrm>
            <a:off x="5435600" y="260350"/>
            <a:ext cx="26273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F0"/>
                </a:solidFill>
              </a:rPr>
              <a:t>Sensitivity</a:t>
            </a:r>
            <a:r>
              <a:rPr lang="en-GB" altLang="en-US" sz="2400" dirty="0"/>
              <a:t>:  100%</a:t>
            </a:r>
          </a:p>
          <a:p>
            <a:pPr eaLnBrk="1" hangingPunct="1">
              <a:spcBef>
                <a:spcPct val="0"/>
              </a:spcBef>
              <a:buFontTx/>
              <a:buNone/>
            </a:pPr>
            <a:r>
              <a:rPr lang="en-GB" altLang="en-US" sz="2400" dirty="0">
                <a:solidFill>
                  <a:srgbClr val="0070C0"/>
                </a:solidFill>
              </a:rPr>
              <a:t>Specificity</a:t>
            </a:r>
            <a:r>
              <a:rPr lang="en-GB" altLang="en-US" sz="2400" dirty="0"/>
              <a:t>:    25%  </a:t>
            </a:r>
          </a:p>
        </p:txBody>
      </p:sp>
      <p:sp>
        <p:nvSpPr>
          <p:cNvPr id="14371" name="TextBox 1"/>
          <p:cNvSpPr txBox="1">
            <a:spLocks noChangeArrowheads="1"/>
          </p:cNvSpPr>
          <p:nvPr/>
        </p:nvSpPr>
        <p:spPr bwMode="auto">
          <a:xfrm rot="-2638971">
            <a:off x="2716213" y="534988"/>
            <a:ext cx="1366837"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YES  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talked about statistics</a:t>
            </a:r>
          </a:p>
        </p:txBody>
      </p:sp>
      <p:sp>
        <p:nvSpPr>
          <p:cNvPr id="3" name="Content Placeholder 2"/>
          <p:cNvSpPr>
            <a:spLocks noGrp="1"/>
          </p:cNvSpPr>
          <p:nvPr>
            <p:ph idx="1"/>
          </p:nvPr>
        </p:nvSpPr>
        <p:spPr/>
        <p:txBody>
          <a:bodyPr/>
          <a:lstStyle/>
          <a:p>
            <a:r>
              <a:rPr lang="en-GB" dirty="0"/>
              <a:t>Basic statistics</a:t>
            </a:r>
          </a:p>
          <a:p>
            <a:pPr lvl="1"/>
            <a:r>
              <a:rPr lang="en-GB" dirty="0"/>
              <a:t>Mean, standard deviation …</a:t>
            </a:r>
          </a:p>
          <a:p>
            <a:r>
              <a:rPr lang="en-GB" dirty="0"/>
              <a:t>Comparing samples to populations</a:t>
            </a:r>
          </a:p>
          <a:p>
            <a:pPr lvl="1"/>
            <a:r>
              <a:rPr lang="en-GB" dirty="0"/>
              <a:t>Estimating the population mean from a sample mean</a:t>
            </a:r>
          </a:p>
          <a:p>
            <a:r>
              <a:rPr lang="en-GB" dirty="0"/>
              <a:t>Predicting the value of one attribute from another (or several others)</a:t>
            </a:r>
          </a:p>
          <a:p>
            <a:pPr lvl="1"/>
            <a:r>
              <a:rPr lang="en-GB" dirty="0"/>
              <a:t>Correlation and regression</a:t>
            </a:r>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a:t>
            </a:fld>
            <a:endParaRPr lang="en-GB" dirty="0"/>
          </a:p>
        </p:txBody>
      </p:sp>
    </p:spTree>
    <p:extLst>
      <p:ext uri="{BB962C8B-B14F-4D97-AF65-F5344CB8AC3E}">
        <p14:creationId xmlns:p14="http://schemas.microsoft.com/office/powerpoint/2010/main" val="1196174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00113" y="404813"/>
            <a:ext cx="1365250" cy="1143000"/>
          </a:xfrm>
        </p:spPr>
        <p:txBody>
          <a:bodyPr>
            <a:normAutofit fontScale="90000"/>
          </a:bodyPr>
          <a:lstStyle/>
          <a:p>
            <a:r>
              <a:rPr lang="en-GB" altLang="en-US" sz="1800"/>
              <a:t>YES</a:t>
            </a:r>
            <a:br>
              <a:rPr lang="en-GB" altLang="en-US" sz="1800"/>
            </a:br>
            <a:br>
              <a:rPr lang="en-GB" altLang="en-US" sz="1800"/>
            </a:br>
            <a:br>
              <a:rPr lang="en-GB" altLang="en-US" sz="1800"/>
            </a:br>
            <a:r>
              <a:rPr lang="en-GB" altLang="en-US" sz="1800"/>
              <a:t>NO</a:t>
            </a:r>
          </a:p>
        </p:txBody>
      </p:sp>
      <p:sp>
        <p:nvSpPr>
          <p:cNvPr id="5" name="Oval 4"/>
          <p:cNvSpPr/>
          <p:nvPr/>
        </p:nvSpPr>
        <p:spPr>
          <a:xfrm>
            <a:off x="611188" y="26035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611188" y="1052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140200" y="4437063"/>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1042988" y="3500438"/>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161925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2051050" y="31416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2987675"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1835150" y="37893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2411413" y="50133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843213" y="34290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48038" y="3789363"/>
            <a:ext cx="503237"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5076825" y="2708275"/>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500380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3203575" y="2492375"/>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3995738" y="19161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4643438" y="22050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2627313"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3779838"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rot="2004007">
            <a:off x="4148138" y="3763963"/>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rot="2004007">
            <a:off x="4795838" y="4051300"/>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rot="2004007">
            <a:off x="4508500" y="5059363"/>
            <a:ext cx="503238"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rot="2004007">
            <a:off x="5732463" y="470058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580063" y="2068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6227763" y="23574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5940425" y="3365500"/>
            <a:ext cx="503238" cy="50323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Oval 29"/>
          <p:cNvSpPr/>
          <p:nvPr/>
        </p:nvSpPr>
        <p:spPr>
          <a:xfrm>
            <a:off x="7164388" y="3005138"/>
            <a:ext cx="503237"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Oval 30"/>
          <p:cNvSpPr/>
          <p:nvPr/>
        </p:nvSpPr>
        <p:spPr>
          <a:xfrm>
            <a:off x="1258888" y="41497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2051050" y="4437063"/>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3" name="Oval 32"/>
          <p:cNvSpPr/>
          <p:nvPr/>
        </p:nvSpPr>
        <p:spPr>
          <a:xfrm>
            <a:off x="755650" y="5229225"/>
            <a:ext cx="503238"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4" name="Oval 33"/>
          <p:cNvSpPr/>
          <p:nvPr/>
        </p:nvSpPr>
        <p:spPr>
          <a:xfrm>
            <a:off x="1547813" y="5516563"/>
            <a:ext cx="503237"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6" name="Straight Connector 35"/>
          <p:cNvCxnSpPr/>
          <p:nvPr/>
        </p:nvCxnSpPr>
        <p:spPr>
          <a:xfrm>
            <a:off x="2195513" y="765175"/>
            <a:ext cx="5472112" cy="4824413"/>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
        <p:nvSpPr>
          <p:cNvPr id="15394" name="TextBox 34"/>
          <p:cNvSpPr txBox="1">
            <a:spLocks noChangeArrowheads="1"/>
          </p:cNvSpPr>
          <p:nvPr/>
        </p:nvSpPr>
        <p:spPr bwMode="auto">
          <a:xfrm>
            <a:off x="5435600" y="260350"/>
            <a:ext cx="26273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F0"/>
                </a:solidFill>
              </a:rPr>
              <a:t>Sensitivity</a:t>
            </a:r>
            <a:r>
              <a:rPr lang="en-GB" altLang="en-US" sz="2400" dirty="0"/>
              <a:t>:  93.8%</a:t>
            </a:r>
          </a:p>
          <a:p>
            <a:pPr eaLnBrk="1" hangingPunct="1">
              <a:spcBef>
                <a:spcPct val="0"/>
              </a:spcBef>
              <a:buFontTx/>
              <a:buNone/>
            </a:pPr>
            <a:r>
              <a:rPr lang="en-GB" altLang="en-US" sz="2400" dirty="0">
                <a:solidFill>
                  <a:srgbClr val="0070C0"/>
                </a:solidFill>
              </a:rPr>
              <a:t>Specificity</a:t>
            </a:r>
            <a:r>
              <a:rPr lang="en-GB" altLang="en-US" sz="2400" dirty="0"/>
              <a:t>:    50%  </a:t>
            </a:r>
          </a:p>
        </p:txBody>
      </p:sp>
      <p:pic>
        <p:nvPicPr>
          <p:cNvPr id="15395"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620713"/>
            <a:ext cx="1554163"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00113" y="404813"/>
            <a:ext cx="1365250" cy="1143000"/>
          </a:xfrm>
        </p:spPr>
        <p:txBody>
          <a:bodyPr>
            <a:normAutofit fontScale="90000"/>
          </a:bodyPr>
          <a:lstStyle/>
          <a:p>
            <a:r>
              <a:rPr lang="en-GB" altLang="en-US" sz="1800"/>
              <a:t>YES</a:t>
            </a:r>
            <a:br>
              <a:rPr lang="en-GB" altLang="en-US" sz="1800"/>
            </a:br>
            <a:br>
              <a:rPr lang="en-GB" altLang="en-US" sz="1800"/>
            </a:br>
            <a:br>
              <a:rPr lang="en-GB" altLang="en-US" sz="1800"/>
            </a:br>
            <a:r>
              <a:rPr lang="en-GB" altLang="en-US" sz="1800"/>
              <a:t>NO</a:t>
            </a:r>
          </a:p>
        </p:txBody>
      </p:sp>
      <p:sp>
        <p:nvSpPr>
          <p:cNvPr id="5" name="Oval 4"/>
          <p:cNvSpPr/>
          <p:nvPr/>
        </p:nvSpPr>
        <p:spPr>
          <a:xfrm>
            <a:off x="611188" y="26035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611188" y="1052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140200" y="4437063"/>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1042988" y="3500438"/>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161925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2051050" y="31416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2987675"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1835150" y="37893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2411413" y="50133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843213" y="34290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48038" y="3789363"/>
            <a:ext cx="503237"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5076825" y="2708275"/>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500380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3203575" y="2492375"/>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3995738" y="19161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4643438" y="22050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2627313"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3779838"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rot="2004007">
            <a:off x="4148138" y="3763963"/>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rot="2004007">
            <a:off x="4795838" y="4051300"/>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rot="2004007">
            <a:off x="4508500" y="5059363"/>
            <a:ext cx="503238"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rot="2004007">
            <a:off x="5732463" y="470058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580063" y="2068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6227763" y="23574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5940425" y="3365500"/>
            <a:ext cx="503238" cy="50323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Oval 29"/>
          <p:cNvSpPr/>
          <p:nvPr/>
        </p:nvSpPr>
        <p:spPr>
          <a:xfrm>
            <a:off x="7164388" y="3005138"/>
            <a:ext cx="503237"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Oval 30"/>
          <p:cNvSpPr/>
          <p:nvPr/>
        </p:nvSpPr>
        <p:spPr>
          <a:xfrm>
            <a:off x="1258888" y="41497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2051050" y="4437063"/>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3" name="Oval 32"/>
          <p:cNvSpPr/>
          <p:nvPr/>
        </p:nvSpPr>
        <p:spPr>
          <a:xfrm>
            <a:off x="755650" y="5229225"/>
            <a:ext cx="503238"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4" name="Oval 33"/>
          <p:cNvSpPr/>
          <p:nvPr/>
        </p:nvSpPr>
        <p:spPr>
          <a:xfrm>
            <a:off x="1547813" y="5516563"/>
            <a:ext cx="503237"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6" name="Straight Connector 35"/>
          <p:cNvCxnSpPr/>
          <p:nvPr/>
        </p:nvCxnSpPr>
        <p:spPr>
          <a:xfrm>
            <a:off x="900113" y="1196975"/>
            <a:ext cx="5472112" cy="4824413"/>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
        <p:nvSpPr>
          <p:cNvPr id="16418" name="TextBox 34"/>
          <p:cNvSpPr txBox="1">
            <a:spLocks noChangeArrowheads="1"/>
          </p:cNvSpPr>
          <p:nvPr/>
        </p:nvSpPr>
        <p:spPr bwMode="auto">
          <a:xfrm>
            <a:off x="5435600" y="260350"/>
            <a:ext cx="27035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F0"/>
                </a:solidFill>
              </a:rPr>
              <a:t>Sensitivity</a:t>
            </a:r>
            <a:r>
              <a:rPr lang="en-GB" altLang="en-US" sz="2400" dirty="0"/>
              <a:t>:  81.3%</a:t>
            </a:r>
          </a:p>
          <a:p>
            <a:pPr eaLnBrk="1" hangingPunct="1">
              <a:spcBef>
                <a:spcPct val="0"/>
              </a:spcBef>
              <a:buFontTx/>
              <a:buNone/>
            </a:pPr>
            <a:r>
              <a:rPr lang="en-GB" altLang="en-US" sz="2400" dirty="0">
                <a:solidFill>
                  <a:srgbClr val="0070C0"/>
                </a:solidFill>
              </a:rPr>
              <a:t>Specificity</a:t>
            </a:r>
            <a:r>
              <a:rPr lang="en-GB" altLang="en-US" sz="2400" dirty="0"/>
              <a:t>:  83.3%  </a:t>
            </a:r>
          </a:p>
        </p:txBody>
      </p:sp>
      <p:sp>
        <p:nvSpPr>
          <p:cNvPr id="16419" name="TextBox 36"/>
          <p:cNvSpPr txBox="1">
            <a:spLocks noChangeArrowheads="1"/>
          </p:cNvSpPr>
          <p:nvPr/>
        </p:nvSpPr>
        <p:spPr bwMode="auto">
          <a:xfrm rot="-2638971">
            <a:off x="1012825" y="1677988"/>
            <a:ext cx="1365250"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YES  NO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00113" y="404813"/>
            <a:ext cx="1365250" cy="1143000"/>
          </a:xfrm>
        </p:spPr>
        <p:txBody>
          <a:bodyPr>
            <a:normAutofit fontScale="90000"/>
          </a:bodyPr>
          <a:lstStyle/>
          <a:p>
            <a:r>
              <a:rPr lang="en-GB" altLang="en-US" sz="1800"/>
              <a:t>YES</a:t>
            </a:r>
            <a:br>
              <a:rPr lang="en-GB" altLang="en-US" sz="1800"/>
            </a:br>
            <a:br>
              <a:rPr lang="en-GB" altLang="en-US" sz="1800"/>
            </a:br>
            <a:br>
              <a:rPr lang="en-GB" altLang="en-US" sz="1800"/>
            </a:br>
            <a:r>
              <a:rPr lang="en-GB" altLang="en-US" sz="1800"/>
              <a:t>NO</a:t>
            </a:r>
          </a:p>
        </p:txBody>
      </p:sp>
      <p:sp>
        <p:nvSpPr>
          <p:cNvPr id="5" name="Oval 4"/>
          <p:cNvSpPr/>
          <p:nvPr/>
        </p:nvSpPr>
        <p:spPr>
          <a:xfrm>
            <a:off x="611188" y="26035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611188" y="1052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140200" y="4437063"/>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1042988" y="3500438"/>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161925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2051050" y="31416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2987675"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1835150" y="37893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2411413" y="50133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843213" y="34290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48038" y="3789363"/>
            <a:ext cx="503237"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5076825" y="2708275"/>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500380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3203575" y="2492375"/>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3995738" y="19161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4643438" y="22050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2627313"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3779838"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rot="2004007">
            <a:off x="4148138" y="3763963"/>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rot="2004007">
            <a:off x="4795838" y="4051300"/>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rot="2004007">
            <a:off x="4508500" y="5059363"/>
            <a:ext cx="503238"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rot="2004007">
            <a:off x="5732463" y="470058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580063" y="2068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6227763" y="23574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5940425" y="3365500"/>
            <a:ext cx="503238" cy="50323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Oval 29"/>
          <p:cNvSpPr/>
          <p:nvPr/>
        </p:nvSpPr>
        <p:spPr>
          <a:xfrm>
            <a:off x="7164388" y="3005138"/>
            <a:ext cx="503237"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Oval 30"/>
          <p:cNvSpPr/>
          <p:nvPr/>
        </p:nvSpPr>
        <p:spPr>
          <a:xfrm>
            <a:off x="1258888" y="41497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2051050" y="4437063"/>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3" name="Oval 32"/>
          <p:cNvSpPr/>
          <p:nvPr/>
        </p:nvSpPr>
        <p:spPr>
          <a:xfrm>
            <a:off x="755650" y="5229225"/>
            <a:ext cx="503238"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4" name="Oval 33"/>
          <p:cNvSpPr/>
          <p:nvPr/>
        </p:nvSpPr>
        <p:spPr>
          <a:xfrm>
            <a:off x="1547813" y="5516563"/>
            <a:ext cx="503237"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6" name="Straight Connector 35"/>
          <p:cNvCxnSpPr/>
          <p:nvPr/>
        </p:nvCxnSpPr>
        <p:spPr>
          <a:xfrm>
            <a:off x="-180975" y="1412875"/>
            <a:ext cx="5473700" cy="4824413"/>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
        <p:nvSpPr>
          <p:cNvPr id="17442" name="TextBox 34"/>
          <p:cNvSpPr txBox="1">
            <a:spLocks noChangeArrowheads="1"/>
          </p:cNvSpPr>
          <p:nvPr/>
        </p:nvSpPr>
        <p:spPr bwMode="auto">
          <a:xfrm>
            <a:off x="5435600" y="260350"/>
            <a:ext cx="27035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F0"/>
                </a:solidFill>
              </a:rPr>
              <a:t>Sensitivity</a:t>
            </a:r>
            <a:r>
              <a:rPr lang="en-GB" altLang="en-US" sz="2400" dirty="0"/>
              <a:t>:  56.3%</a:t>
            </a:r>
          </a:p>
          <a:p>
            <a:pPr eaLnBrk="1" hangingPunct="1">
              <a:spcBef>
                <a:spcPct val="0"/>
              </a:spcBef>
              <a:buFontTx/>
              <a:buNone/>
            </a:pPr>
            <a:r>
              <a:rPr lang="en-GB" altLang="en-US" sz="2400" dirty="0">
                <a:solidFill>
                  <a:srgbClr val="0070C0"/>
                </a:solidFill>
              </a:rPr>
              <a:t>Specificity</a:t>
            </a:r>
            <a:r>
              <a:rPr lang="en-GB" altLang="en-US" sz="2400" dirty="0"/>
              <a:t>:  100%  </a:t>
            </a:r>
          </a:p>
        </p:txBody>
      </p:sp>
      <p:sp>
        <p:nvSpPr>
          <p:cNvPr id="17443" name="TextBox 36"/>
          <p:cNvSpPr txBox="1">
            <a:spLocks noChangeArrowheads="1"/>
          </p:cNvSpPr>
          <p:nvPr/>
        </p:nvSpPr>
        <p:spPr bwMode="auto">
          <a:xfrm rot="-2638971">
            <a:off x="508000" y="2398713"/>
            <a:ext cx="1366838"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YES  NO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00113" y="404813"/>
            <a:ext cx="1365250" cy="1143000"/>
          </a:xfrm>
        </p:spPr>
        <p:txBody>
          <a:bodyPr>
            <a:normAutofit fontScale="90000"/>
          </a:bodyPr>
          <a:lstStyle/>
          <a:p>
            <a:r>
              <a:rPr lang="en-GB" altLang="en-US" sz="1800"/>
              <a:t>YES</a:t>
            </a:r>
            <a:br>
              <a:rPr lang="en-GB" altLang="en-US" sz="1800"/>
            </a:br>
            <a:br>
              <a:rPr lang="en-GB" altLang="en-US" sz="1800"/>
            </a:br>
            <a:br>
              <a:rPr lang="en-GB" altLang="en-US" sz="1800"/>
            </a:br>
            <a:r>
              <a:rPr lang="en-GB" altLang="en-US" sz="1800"/>
              <a:t>NO</a:t>
            </a:r>
          </a:p>
        </p:txBody>
      </p:sp>
      <p:sp>
        <p:nvSpPr>
          <p:cNvPr id="5" name="Oval 4"/>
          <p:cNvSpPr/>
          <p:nvPr/>
        </p:nvSpPr>
        <p:spPr>
          <a:xfrm>
            <a:off x="611188" y="26035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611188" y="1052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140200" y="4437063"/>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1042988" y="3500438"/>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161925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2051050" y="31416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2987675"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1835150" y="37893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2411413" y="50133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843213" y="34290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48038" y="3789363"/>
            <a:ext cx="503237"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5076825" y="2708275"/>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500380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3203575" y="2492375"/>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3995738" y="19161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4643438" y="22050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2627313"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3779838"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rot="2004007">
            <a:off x="4148138" y="3763963"/>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rot="2004007">
            <a:off x="4795838" y="4051300"/>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rot="2004007">
            <a:off x="4508500" y="5059363"/>
            <a:ext cx="503238"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rot="2004007">
            <a:off x="5732463" y="470058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580063" y="2068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6227763" y="23574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5940425" y="3365500"/>
            <a:ext cx="503238" cy="50323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Oval 29"/>
          <p:cNvSpPr/>
          <p:nvPr/>
        </p:nvSpPr>
        <p:spPr>
          <a:xfrm>
            <a:off x="7164388" y="3005138"/>
            <a:ext cx="503237"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Oval 30"/>
          <p:cNvSpPr/>
          <p:nvPr/>
        </p:nvSpPr>
        <p:spPr>
          <a:xfrm>
            <a:off x="1258888" y="41497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2051050" y="4437063"/>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3" name="Oval 32"/>
          <p:cNvSpPr/>
          <p:nvPr/>
        </p:nvSpPr>
        <p:spPr>
          <a:xfrm>
            <a:off x="755650" y="5229225"/>
            <a:ext cx="503238"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4" name="Oval 33"/>
          <p:cNvSpPr/>
          <p:nvPr/>
        </p:nvSpPr>
        <p:spPr>
          <a:xfrm>
            <a:off x="1547813" y="5516563"/>
            <a:ext cx="503237"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6" name="Straight Connector 35"/>
          <p:cNvCxnSpPr/>
          <p:nvPr/>
        </p:nvCxnSpPr>
        <p:spPr>
          <a:xfrm>
            <a:off x="2987675" y="260350"/>
            <a:ext cx="5472113" cy="4824413"/>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
        <p:nvSpPr>
          <p:cNvPr id="18466" name="TextBox 34"/>
          <p:cNvSpPr txBox="1">
            <a:spLocks noChangeArrowheads="1"/>
          </p:cNvSpPr>
          <p:nvPr/>
        </p:nvSpPr>
        <p:spPr bwMode="auto">
          <a:xfrm>
            <a:off x="5435600" y="260350"/>
            <a:ext cx="26273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F0"/>
                </a:solidFill>
              </a:rPr>
              <a:t>Sensitivity</a:t>
            </a:r>
            <a:r>
              <a:rPr lang="en-GB" altLang="en-US" sz="2400" dirty="0"/>
              <a:t>:  100%</a:t>
            </a:r>
          </a:p>
          <a:p>
            <a:pPr eaLnBrk="1" hangingPunct="1">
              <a:spcBef>
                <a:spcPct val="0"/>
              </a:spcBef>
              <a:buFontTx/>
              <a:buNone/>
            </a:pPr>
            <a:r>
              <a:rPr lang="en-GB" altLang="en-US" sz="2400" dirty="0">
                <a:solidFill>
                  <a:srgbClr val="0070C0"/>
                </a:solidFill>
              </a:rPr>
              <a:t>Specificity</a:t>
            </a:r>
            <a:r>
              <a:rPr lang="en-GB" altLang="en-US" sz="2400" dirty="0"/>
              <a:t>:    25%  </a:t>
            </a:r>
          </a:p>
        </p:txBody>
      </p:sp>
      <p:sp>
        <p:nvSpPr>
          <p:cNvPr id="18467" name="TextBox 1"/>
          <p:cNvSpPr txBox="1">
            <a:spLocks noChangeArrowheads="1"/>
          </p:cNvSpPr>
          <p:nvPr/>
        </p:nvSpPr>
        <p:spPr bwMode="auto">
          <a:xfrm rot="-2638971">
            <a:off x="2716213" y="534988"/>
            <a:ext cx="1366837"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YES  NO</a:t>
            </a:r>
          </a:p>
        </p:txBody>
      </p:sp>
      <p:sp>
        <p:nvSpPr>
          <p:cNvPr id="18468" name="TextBox 2"/>
          <p:cNvSpPr txBox="1">
            <a:spLocks noChangeArrowheads="1"/>
          </p:cNvSpPr>
          <p:nvPr/>
        </p:nvSpPr>
        <p:spPr bwMode="auto">
          <a:xfrm>
            <a:off x="2728913" y="5532438"/>
            <a:ext cx="5351462"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100% Sensitivity means:   </a:t>
            </a:r>
          </a:p>
          <a:p>
            <a:pPr eaLnBrk="1" hangingPunct="1">
              <a:spcBef>
                <a:spcPct val="0"/>
              </a:spcBef>
              <a:buFontTx/>
              <a:buNone/>
            </a:pPr>
            <a:r>
              <a:rPr lang="en-GB" altLang="en-US" sz="2400"/>
              <a:t>    detects </a:t>
            </a:r>
            <a:r>
              <a:rPr lang="en-GB" altLang="en-US" sz="2400" b="1" i="1"/>
              <a:t>all</a:t>
            </a:r>
            <a:r>
              <a:rPr lang="en-GB" altLang="en-US" sz="2400" i="1"/>
              <a:t>  </a:t>
            </a:r>
            <a:r>
              <a:rPr lang="en-GB" altLang="en-US" sz="2400"/>
              <a:t>cancer cases (or whatever)</a:t>
            </a:r>
          </a:p>
          <a:p>
            <a:pPr eaLnBrk="1" hangingPunct="1">
              <a:spcBef>
                <a:spcPct val="0"/>
              </a:spcBef>
              <a:buFontTx/>
              <a:buNone/>
            </a:pPr>
            <a:r>
              <a:rPr lang="en-GB" altLang="en-US" sz="2400"/>
              <a:t>    but possibly with many false positives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00113" y="404813"/>
            <a:ext cx="1365250" cy="1143000"/>
          </a:xfrm>
        </p:spPr>
        <p:txBody>
          <a:bodyPr>
            <a:normAutofit fontScale="90000"/>
          </a:bodyPr>
          <a:lstStyle/>
          <a:p>
            <a:r>
              <a:rPr lang="en-GB" altLang="en-US" sz="1800"/>
              <a:t>YES</a:t>
            </a:r>
            <a:br>
              <a:rPr lang="en-GB" altLang="en-US" sz="1800"/>
            </a:br>
            <a:br>
              <a:rPr lang="en-GB" altLang="en-US" sz="1800"/>
            </a:br>
            <a:br>
              <a:rPr lang="en-GB" altLang="en-US" sz="1800"/>
            </a:br>
            <a:r>
              <a:rPr lang="en-GB" altLang="en-US" sz="1800"/>
              <a:t>NO</a:t>
            </a:r>
          </a:p>
        </p:txBody>
      </p:sp>
      <p:sp>
        <p:nvSpPr>
          <p:cNvPr id="5" name="Oval 4"/>
          <p:cNvSpPr/>
          <p:nvPr/>
        </p:nvSpPr>
        <p:spPr>
          <a:xfrm>
            <a:off x="611188" y="26035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611188" y="1052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140200" y="4437063"/>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1042988" y="3500438"/>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161925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2051050" y="31416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2987675"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1835150" y="3789363"/>
            <a:ext cx="504825"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2411413" y="50133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843213" y="34290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48038" y="3789363"/>
            <a:ext cx="503237" cy="503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5076825" y="2708275"/>
            <a:ext cx="503238"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5003800" y="4724400"/>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3203575" y="2492375"/>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3995738" y="19161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4643438" y="22050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2627313"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3779838" y="2852738"/>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rot="2004007">
            <a:off x="4148138" y="3763963"/>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rot="2004007">
            <a:off x="4795838" y="4051300"/>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rot="2004007">
            <a:off x="4508500" y="5059363"/>
            <a:ext cx="503238"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rot="2004007">
            <a:off x="5732463" y="470058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580063" y="2068513"/>
            <a:ext cx="504825"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6227763" y="2357438"/>
            <a:ext cx="504825" cy="5032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5940425" y="3365500"/>
            <a:ext cx="503238" cy="50323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Oval 29"/>
          <p:cNvSpPr/>
          <p:nvPr/>
        </p:nvSpPr>
        <p:spPr>
          <a:xfrm>
            <a:off x="7164388" y="3005138"/>
            <a:ext cx="503237" cy="50482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Oval 30"/>
          <p:cNvSpPr/>
          <p:nvPr/>
        </p:nvSpPr>
        <p:spPr>
          <a:xfrm>
            <a:off x="1258888" y="4149725"/>
            <a:ext cx="504825"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2051050" y="4437063"/>
            <a:ext cx="5048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3" name="Oval 32"/>
          <p:cNvSpPr/>
          <p:nvPr/>
        </p:nvSpPr>
        <p:spPr>
          <a:xfrm>
            <a:off x="755650" y="5229225"/>
            <a:ext cx="503238" cy="503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4" name="Oval 33"/>
          <p:cNvSpPr/>
          <p:nvPr/>
        </p:nvSpPr>
        <p:spPr>
          <a:xfrm>
            <a:off x="1547813" y="5516563"/>
            <a:ext cx="503237"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6" name="Straight Connector 35"/>
          <p:cNvCxnSpPr/>
          <p:nvPr/>
        </p:nvCxnSpPr>
        <p:spPr>
          <a:xfrm>
            <a:off x="-180975" y="1412875"/>
            <a:ext cx="5473700" cy="4824413"/>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
        <p:nvSpPr>
          <p:cNvPr id="19490" name="TextBox 34"/>
          <p:cNvSpPr txBox="1">
            <a:spLocks noChangeArrowheads="1"/>
          </p:cNvSpPr>
          <p:nvPr/>
        </p:nvSpPr>
        <p:spPr bwMode="auto">
          <a:xfrm>
            <a:off x="5435600" y="260350"/>
            <a:ext cx="27035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solidFill>
                  <a:srgbClr val="00B0F0"/>
                </a:solidFill>
              </a:rPr>
              <a:t>Sensitivity</a:t>
            </a:r>
            <a:r>
              <a:rPr lang="en-GB" altLang="en-US" sz="2400" dirty="0"/>
              <a:t>:  56.3%</a:t>
            </a:r>
          </a:p>
          <a:p>
            <a:pPr eaLnBrk="1" hangingPunct="1">
              <a:spcBef>
                <a:spcPct val="0"/>
              </a:spcBef>
              <a:buFontTx/>
              <a:buNone/>
            </a:pPr>
            <a:r>
              <a:rPr lang="en-GB" altLang="en-US" sz="2400" dirty="0">
                <a:solidFill>
                  <a:srgbClr val="0070C0"/>
                </a:solidFill>
              </a:rPr>
              <a:t>Specificity</a:t>
            </a:r>
            <a:r>
              <a:rPr lang="en-GB" altLang="en-US" sz="2400" dirty="0"/>
              <a:t>:  100%  </a:t>
            </a:r>
          </a:p>
        </p:txBody>
      </p:sp>
      <p:sp>
        <p:nvSpPr>
          <p:cNvPr id="19491" name="TextBox 36"/>
          <p:cNvSpPr txBox="1">
            <a:spLocks noChangeArrowheads="1"/>
          </p:cNvSpPr>
          <p:nvPr/>
        </p:nvSpPr>
        <p:spPr bwMode="auto">
          <a:xfrm rot="-2638971">
            <a:off x="508000" y="2398713"/>
            <a:ext cx="1366838"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YES  NO</a:t>
            </a:r>
          </a:p>
        </p:txBody>
      </p:sp>
      <p:sp>
        <p:nvSpPr>
          <p:cNvPr id="19492" name="TextBox 37"/>
          <p:cNvSpPr txBox="1">
            <a:spLocks noChangeArrowheads="1"/>
          </p:cNvSpPr>
          <p:nvPr/>
        </p:nvSpPr>
        <p:spPr bwMode="auto">
          <a:xfrm>
            <a:off x="2987675" y="5481638"/>
            <a:ext cx="5078413"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100% Specificity means:   </a:t>
            </a:r>
          </a:p>
          <a:p>
            <a:pPr eaLnBrk="1" hangingPunct="1">
              <a:spcBef>
                <a:spcPct val="0"/>
              </a:spcBef>
              <a:buFontTx/>
              <a:buNone/>
            </a:pPr>
            <a:r>
              <a:rPr lang="en-GB" altLang="en-US" sz="2400" b="1" i="1"/>
              <a:t>misses some </a:t>
            </a:r>
            <a:r>
              <a:rPr lang="en-GB" altLang="en-US" sz="2400"/>
              <a:t>cancer cases (or whatever)</a:t>
            </a:r>
          </a:p>
          <a:p>
            <a:pPr eaLnBrk="1" hangingPunct="1">
              <a:spcBef>
                <a:spcPct val="0"/>
              </a:spcBef>
              <a:buFontTx/>
              <a:buNone/>
            </a:pPr>
            <a:r>
              <a:rPr lang="en-GB" altLang="en-US" sz="2400"/>
              <a:t>    but no false positives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GB" sz="3200" dirty="0"/>
              <a:t>Other measures – e.g. document retrieval, image retrieval, web search…</a:t>
            </a:r>
          </a:p>
        </p:txBody>
      </p:sp>
      <p:sp>
        <p:nvSpPr>
          <p:cNvPr id="3" name="Content Placeholder 2"/>
          <p:cNvSpPr>
            <a:spLocks noGrp="1"/>
          </p:cNvSpPr>
          <p:nvPr>
            <p:ph idx="1"/>
          </p:nvPr>
        </p:nvSpPr>
        <p:spPr>
          <a:xfrm>
            <a:off x="457200" y="1124744"/>
            <a:ext cx="8229600" cy="5318051"/>
          </a:xfrm>
        </p:spPr>
        <p:txBody>
          <a:bodyPr>
            <a:normAutofit fontScale="85000" lnSpcReduction="20000"/>
          </a:bodyPr>
          <a:lstStyle/>
          <a:p>
            <a:r>
              <a:rPr lang="en-GB" dirty="0"/>
              <a:t>Get </a:t>
            </a:r>
            <a:r>
              <a:rPr lang="en-GB" i="1" dirty="0"/>
              <a:t>all</a:t>
            </a:r>
            <a:r>
              <a:rPr lang="en-GB" dirty="0"/>
              <a:t> the relevant documents or get </a:t>
            </a:r>
            <a:r>
              <a:rPr lang="en-GB" i="1" dirty="0"/>
              <a:t>only</a:t>
            </a:r>
            <a:r>
              <a:rPr lang="en-GB" dirty="0"/>
              <a:t> the relevant documents? Ideally both.</a:t>
            </a:r>
          </a:p>
          <a:p>
            <a:r>
              <a:rPr lang="en-GB" dirty="0"/>
              <a:t>Percentage of relevant documents that are returned: </a:t>
            </a:r>
            <a:r>
              <a:rPr lang="en-GB" dirty="0">
                <a:solidFill>
                  <a:srgbClr val="0070C0"/>
                </a:solidFill>
              </a:rPr>
              <a:t>recall</a:t>
            </a:r>
            <a:r>
              <a:rPr lang="en-GB" dirty="0"/>
              <a:t> </a:t>
            </a:r>
            <a:r>
              <a:rPr lang="en-GB" dirty="0">
                <a:solidFill>
                  <a:srgbClr val="0070C0"/>
                </a:solidFill>
              </a:rPr>
              <a:t>=TP/(TP+FN)</a:t>
            </a:r>
          </a:p>
          <a:p>
            <a:r>
              <a:rPr lang="en-GB" dirty="0"/>
              <a:t>Percentage of retrieved documents that are relevant: </a:t>
            </a:r>
            <a:r>
              <a:rPr lang="en-GB" dirty="0">
                <a:solidFill>
                  <a:srgbClr val="0070C0"/>
                </a:solidFill>
              </a:rPr>
              <a:t>precision=TP/(TP+FP</a:t>
            </a:r>
            <a:r>
              <a:rPr lang="en-GB" dirty="0"/>
              <a:t>)</a:t>
            </a:r>
          </a:p>
          <a:p>
            <a:r>
              <a:rPr lang="en-GB" dirty="0"/>
              <a:t>Usually a trade-off – decide which is more important or expensive</a:t>
            </a:r>
          </a:p>
          <a:p>
            <a:pPr lvl="1"/>
            <a:r>
              <a:rPr lang="en-GB" dirty="0"/>
              <a:t>All the relevant legal documents to a case, plus a lot of irrelevant ones</a:t>
            </a:r>
          </a:p>
          <a:p>
            <a:pPr lvl="1"/>
            <a:r>
              <a:rPr lang="en-GB" dirty="0"/>
              <a:t>Just two excellent suggestions for websites</a:t>
            </a:r>
          </a:p>
          <a:p>
            <a:r>
              <a:rPr lang="en-GB" dirty="0"/>
              <a:t>To compare retrieval methods, combine recall and precision in the F measure:</a:t>
            </a:r>
          </a:p>
          <a:p>
            <a:r>
              <a:rPr lang="en-GB" dirty="0">
                <a:solidFill>
                  <a:schemeClr val="tx2">
                    <a:lumMod val="60000"/>
                    <a:lumOff val="40000"/>
                  </a:schemeClr>
                </a:solidFill>
              </a:rPr>
              <a:t>F-measure</a:t>
            </a:r>
            <a:r>
              <a:rPr lang="en-GB" dirty="0"/>
              <a:t> =( 2 × recall × precision) / ( </a:t>
            </a:r>
            <a:r>
              <a:rPr lang="en-GB" dirty="0" err="1"/>
              <a:t>recall+precision</a:t>
            </a:r>
            <a:r>
              <a:rPr lang="en-GB" dirty="0"/>
              <a:t>)</a:t>
            </a:r>
          </a:p>
          <a:p>
            <a:endParaRPr lang="en-GB" dirty="0"/>
          </a:p>
          <a:p>
            <a:endParaRPr lang="en-GB" dirty="0"/>
          </a:p>
          <a:p>
            <a:pPr lvl="1"/>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25</a:t>
            </a:fld>
            <a:endParaRPr lang="en-GB" dirty="0"/>
          </a:p>
        </p:txBody>
      </p:sp>
    </p:spTree>
    <p:extLst>
      <p:ext uri="{BB962C8B-B14F-4D97-AF65-F5344CB8AC3E}">
        <p14:creationId xmlns:p14="http://schemas.microsoft.com/office/powerpoint/2010/main" val="1782064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Confusion matrix</a:t>
            </a:r>
            <a:endParaRPr lang="en-GB" dirty="0"/>
          </a:p>
        </p:txBody>
      </p:sp>
      <p:sp>
        <p:nvSpPr>
          <p:cNvPr id="3" name="Content Placeholder 2"/>
          <p:cNvSpPr>
            <a:spLocks noGrp="1"/>
          </p:cNvSpPr>
          <p:nvPr>
            <p:ph idx="1"/>
          </p:nvPr>
        </p:nvSpPr>
        <p:spPr/>
        <p:txBody>
          <a:bodyPr/>
          <a:lstStyle/>
          <a:p>
            <a:r>
              <a:rPr lang="en-GB" dirty="0"/>
              <a:t>Four different outcomes for a two-class prediction</a:t>
            </a:r>
            <a:br>
              <a:rPr lang="en-GB" dirty="0"/>
            </a:b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26</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104320553"/>
              </p:ext>
            </p:extLst>
          </p:nvPr>
        </p:nvGraphicFramePr>
        <p:xfrm>
          <a:off x="827584" y="3429000"/>
          <a:ext cx="7200900" cy="1501776"/>
        </p:xfrm>
        <a:graphic>
          <a:graphicData uri="http://schemas.openxmlformats.org/drawingml/2006/table">
            <a:tbl>
              <a:tblPr firstRow="1" bandRow="1">
                <a:tableStyleId>{2D5ABB26-0587-4C30-8999-92F81FD0307C}</a:tableStyleId>
              </a:tblPr>
              <a:tblGrid>
                <a:gridCol w="37338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64329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Confusion matrix</a:t>
            </a:r>
          </a:p>
        </p:txBody>
      </p:sp>
      <p:sp>
        <p:nvSpPr>
          <p:cNvPr id="3" name="Content Placeholder 2"/>
          <p:cNvSpPr>
            <a:spLocks noGrp="1"/>
          </p:cNvSpPr>
          <p:nvPr>
            <p:ph idx="1"/>
          </p:nvPr>
        </p:nvSpPr>
        <p:spPr/>
        <p:txBody>
          <a:bodyPr/>
          <a:lstStyle/>
          <a:p>
            <a:r>
              <a:rPr lang="en-GB" dirty="0"/>
              <a:t>Ideal: We want high numbers on the leading diagonal and low numbers (zeroes) everywhere else</a:t>
            </a:r>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27</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719690743"/>
              </p:ext>
            </p:extLst>
          </p:nvPr>
        </p:nvGraphicFramePr>
        <p:xfrm>
          <a:off x="899592" y="3284984"/>
          <a:ext cx="5976664" cy="1501776"/>
        </p:xfrm>
        <a:graphic>
          <a:graphicData uri="http://schemas.openxmlformats.org/drawingml/2006/table">
            <a:tbl>
              <a:tblPr firstRow="1" bandRow="1">
                <a:tableStyleId>{2D5ABB26-0587-4C30-8999-92F81FD0307C}</a:tableStyleId>
              </a:tblPr>
              <a:tblGrid>
                <a:gridCol w="3099011">
                  <a:extLst>
                    <a:ext uri="{9D8B030D-6E8A-4147-A177-3AD203B41FA5}">
                      <a16:colId xmlns:a16="http://schemas.microsoft.com/office/drawing/2014/main" val="20000"/>
                    </a:ext>
                  </a:extLst>
                </a:gridCol>
                <a:gridCol w="1328148">
                  <a:extLst>
                    <a:ext uri="{9D8B030D-6E8A-4147-A177-3AD203B41FA5}">
                      <a16:colId xmlns:a16="http://schemas.microsoft.com/office/drawing/2014/main" val="20001"/>
                    </a:ext>
                  </a:extLst>
                </a:gridCol>
                <a:gridCol w="1549505">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Large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Large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89180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Confusion matrix</a:t>
            </a:r>
          </a:p>
        </p:txBody>
      </p:sp>
      <p:sp>
        <p:nvSpPr>
          <p:cNvPr id="3" name="Content Placeholder 2"/>
          <p:cNvSpPr>
            <a:spLocks noGrp="1"/>
          </p:cNvSpPr>
          <p:nvPr>
            <p:ph idx="1"/>
          </p:nvPr>
        </p:nvSpPr>
        <p:spPr/>
        <p:txBody>
          <a:bodyPr/>
          <a:lstStyle/>
          <a:p>
            <a:r>
              <a:rPr lang="en-GB" dirty="0"/>
              <a:t>Cows in Oestrus example – </a:t>
            </a:r>
            <a:r>
              <a:rPr lang="en-GB" dirty="0">
                <a:solidFill>
                  <a:srgbClr val="00B050"/>
                </a:solidFill>
              </a:rPr>
              <a:t>ideal</a:t>
            </a:r>
            <a:r>
              <a:rPr lang="en-GB" dirty="0"/>
              <a:t> classifier out of 100</a:t>
            </a:r>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28</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096273410"/>
              </p:ext>
            </p:extLst>
          </p:nvPr>
        </p:nvGraphicFramePr>
        <p:xfrm>
          <a:off x="971600" y="2996952"/>
          <a:ext cx="5976664" cy="1501776"/>
        </p:xfrm>
        <a:graphic>
          <a:graphicData uri="http://schemas.openxmlformats.org/drawingml/2006/table">
            <a:tbl>
              <a:tblPr firstRow="1" bandRow="1">
                <a:tableStyleId>{2D5ABB26-0587-4C30-8999-92F81FD0307C}</a:tableStyleId>
              </a:tblPr>
              <a:tblGrid>
                <a:gridCol w="3099011">
                  <a:extLst>
                    <a:ext uri="{9D8B030D-6E8A-4147-A177-3AD203B41FA5}">
                      <a16:colId xmlns:a16="http://schemas.microsoft.com/office/drawing/2014/main" val="20000"/>
                    </a:ext>
                  </a:extLst>
                </a:gridCol>
                <a:gridCol w="1328148">
                  <a:extLst>
                    <a:ext uri="{9D8B030D-6E8A-4147-A177-3AD203B41FA5}">
                      <a16:colId xmlns:a16="http://schemas.microsoft.com/office/drawing/2014/main" val="20001"/>
                    </a:ext>
                  </a:extLst>
                </a:gridCol>
                <a:gridCol w="1549505">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61000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Confusion matrix</a:t>
            </a:r>
          </a:p>
        </p:txBody>
      </p:sp>
      <p:sp>
        <p:nvSpPr>
          <p:cNvPr id="3" name="Content Placeholder 2"/>
          <p:cNvSpPr>
            <a:spLocks noGrp="1"/>
          </p:cNvSpPr>
          <p:nvPr>
            <p:ph idx="1"/>
          </p:nvPr>
        </p:nvSpPr>
        <p:spPr/>
        <p:txBody>
          <a:bodyPr/>
          <a:lstStyle/>
          <a:p>
            <a:r>
              <a:rPr lang="en-GB" dirty="0"/>
              <a:t>“Always in oestrus” classifier</a:t>
            </a:r>
          </a:p>
          <a:p>
            <a:r>
              <a:rPr lang="en-GB" dirty="0"/>
              <a:t>0 on the diagonal – </a:t>
            </a:r>
            <a:r>
              <a:rPr lang="en-GB" i="1" dirty="0"/>
              <a:t>never </a:t>
            </a:r>
            <a:r>
              <a:rPr lang="en-GB" dirty="0"/>
              <a:t>correctly predict oestrus</a:t>
            </a:r>
          </a:p>
          <a:p>
            <a:pPr lvl="1"/>
            <a:r>
              <a:rPr lang="en-GB" dirty="0"/>
              <a:t>Non-0 off the diagonal</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29</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219959405"/>
              </p:ext>
            </p:extLst>
          </p:nvPr>
        </p:nvGraphicFramePr>
        <p:xfrm>
          <a:off x="1979712" y="3861048"/>
          <a:ext cx="5976664" cy="1708313"/>
        </p:xfrm>
        <a:graphic>
          <a:graphicData uri="http://schemas.openxmlformats.org/drawingml/2006/table">
            <a:tbl>
              <a:tblPr firstRow="1" bandRow="1">
                <a:tableStyleId>{2D5ABB26-0587-4C30-8999-92F81FD0307C}</a:tableStyleId>
              </a:tblPr>
              <a:tblGrid>
                <a:gridCol w="3099011">
                  <a:extLst>
                    <a:ext uri="{9D8B030D-6E8A-4147-A177-3AD203B41FA5}">
                      <a16:colId xmlns:a16="http://schemas.microsoft.com/office/drawing/2014/main" val="20000"/>
                    </a:ext>
                  </a:extLst>
                </a:gridCol>
                <a:gridCol w="1328148">
                  <a:extLst>
                    <a:ext uri="{9D8B030D-6E8A-4147-A177-3AD203B41FA5}">
                      <a16:colId xmlns:a16="http://schemas.microsoft.com/office/drawing/2014/main" val="20001"/>
                    </a:ext>
                  </a:extLst>
                </a:gridCol>
                <a:gridCol w="1549505">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3</a:t>
                      </a:r>
                    </a:p>
                    <a:p>
                      <a:endParaRPr lang="en-GB"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97</a:t>
                      </a:r>
                      <a:r>
                        <a:rPr lang="en-GB" sz="1800" baseline="0" dirty="0"/>
                        <a:t> </a:t>
                      </a:r>
                      <a:endParaRPr lang="en-GB"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804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Effectiveness and credibility</a:t>
            </a:r>
          </a:p>
        </p:txBody>
      </p:sp>
      <p:sp>
        <p:nvSpPr>
          <p:cNvPr id="3" name="Content Placeholder 2"/>
          <p:cNvSpPr>
            <a:spLocks noGrp="1"/>
          </p:cNvSpPr>
          <p:nvPr>
            <p:ph idx="1"/>
          </p:nvPr>
        </p:nvSpPr>
        <p:spPr/>
        <p:txBody>
          <a:bodyPr/>
          <a:lstStyle/>
          <a:p>
            <a:r>
              <a:rPr lang="en-GB" dirty="0"/>
              <a:t>This lecture: If we use machine learning</a:t>
            </a:r>
          </a:p>
          <a:p>
            <a:pPr lvl="1"/>
            <a:r>
              <a:rPr lang="en-GB" dirty="0"/>
              <a:t>How much should we trust the predictions we make?</a:t>
            </a:r>
          </a:p>
          <a:p>
            <a:pPr lvl="1"/>
            <a:r>
              <a:rPr lang="en-GB" dirty="0"/>
              <a:t>What measures can we use?</a:t>
            </a:r>
          </a:p>
          <a:p>
            <a:pPr lvl="1"/>
            <a:r>
              <a:rPr lang="en-GB" dirty="0"/>
              <a:t>How should we measure? </a:t>
            </a:r>
          </a:p>
          <a:p>
            <a:pPr lvl="1"/>
            <a:r>
              <a:rPr lang="en-GB" dirty="0"/>
              <a:t>What data should we measure on? (Next lecture)</a:t>
            </a:r>
          </a:p>
          <a:p>
            <a:pPr marL="457200" lvl="1" indent="0">
              <a:buNone/>
            </a:pP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a:t>
            </a:fld>
            <a:endParaRPr lang="en-GB" dirty="0"/>
          </a:p>
        </p:txBody>
      </p:sp>
    </p:spTree>
    <p:extLst>
      <p:ext uri="{BB962C8B-B14F-4D97-AF65-F5344CB8AC3E}">
        <p14:creationId xmlns:p14="http://schemas.microsoft.com/office/powerpoint/2010/main" val="205577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lvl="0"/>
            <a:fld id="{63CB5EE5-32E3-4CC8-A300-2B95F40B1243}" type="slidenum">
              <a:rPr/>
              <a:pPr lvl="0"/>
              <a:t>30</a:t>
            </a:fld>
            <a:endParaRPr lang="en-US"/>
          </a:p>
        </p:txBody>
      </p:sp>
      <p:sp>
        <p:nvSpPr>
          <p:cNvPr id="7" name="Footer Placeholder 2"/>
          <p:cNvSpPr>
            <a:spLocks noGrp="1"/>
          </p:cNvSpPr>
          <p:nvPr>
            <p:ph type="ftr" sz="quarter" idx="11"/>
          </p:nvPr>
        </p:nvSpPr>
        <p:spPr/>
        <p:txBody>
          <a:bodyPr/>
          <a:lstStyle/>
          <a:p>
            <a:pPr lvl="0"/>
            <a:r>
              <a:rPr lang="en-US"/>
              <a:t>Data Mining: Practical Machine Learning Tools and Techniques (Chapter 5)</a:t>
            </a:r>
          </a:p>
        </p:txBody>
      </p:sp>
      <p:sp>
        <p:nvSpPr>
          <p:cNvPr id="2" name="Title 1"/>
          <p:cNvSpPr txBox="1">
            <a:spLocks noGrp="1"/>
          </p:cNvSpPr>
          <p:nvPr>
            <p:ph type="title" idx="4294967295"/>
          </p:nvPr>
        </p:nvSpPr>
        <p:spPr>
          <a:xfrm>
            <a:off x="457200" y="0"/>
            <a:ext cx="8229600" cy="1143000"/>
          </a:xfrm>
        </p:spPr>
        <p:txBody>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The kappa statistic</a:t>
            </a:r>
          </a:p>
        </p:txBody>
      </p:sp>
      <p:sp>
        <p:nvSpPr>
          <p:cNvPr id="3" name="Text Placeholder 2"/>
          <p:cNvSpPr txBox="1">
            <a:spLocks noGrp="1"/>
          </p:cNvSpPr>
          <p:nvPr>
            <p:ph type="body" idx="4294967295"/>
          </p:nvPr>
        </p:nvSpPr>
        <p:spPr>
          <a:xfrm>
            <a:off x="180000" y="900000"/>
            <a:ext cx="8820000" cy="5065489"/>
          </a:xfrm>
        </p:spPr>
        <p:txBody>
          <a:bodyPr>
            <a:spAutoFit/>
          </a:bodyPr>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Symbol"/>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marL="0" lvl="0" indent="0"/>
            <a:r>
              <a:rPr lang="en-US" sz="2600" dirty="0">
                <a:solidFill>
                  <a:schemeClr val="tx1"/>
                </a:solidFill>
                <a:latin typeface="+mn-lt"/>
              </a:rPr>
              <a:t>Two confusion matrices for a 3-class problem:</a:t>
            </a:r>
            <a:br>
              <a:rPr lang="en-US" sz="2600" dirty="0">
                <a:solidFill>
                  <a:schemeClr val="tx1"/>
                </a:solidFill>
                <a:latin typeface="+mn-lt"/>
              </a:rPr>
            </a:br>
            <a:r>
              <a:rPr lang="en-US" sz="2600" dirty="0">
                <a:solidFill>
                  <a:srgbClr val="0070C0"/>
                </a:solidFill>
                <a:latin typeface="+mn-lt"/>
              </a:rPr>
              <a:t>actual</a:t>
            </a:r>
            <a:r>
              <a:rPr lang="en-US" sz="2600" dirty="0">
                <a:solidFill>
                  <a:srgbClr val="FF0000"/>
                </a:solidFill>
                <a:latin typeface="+mn-lt"/>
              </a:rPr>
              <a:t> </a:t>
            </a:r>
            <a:r>
              <a:rPr lang="en-US" sz="2600" dirty="0">
                <a:solidFill>
                  <a:schemeClr val="tx1"/>
                </a:solidFill>
                <a:latin typeface="+mn-lt"/>
              </a:rPr>
              <a:t>predictor (left) vs. </a:t>
            </a:r>
            <a:r>
              <a:rPr lang="en-US" sz="2600" dirty="0">
                <a:solidFill>
                  <a:srgbClr val="FF0000"/>
                </a:solidFill>
                <a:latin typeface="+mn-lt"/>
              </a:rPr>
              <a:t>random</a:t>
            </a:r>
            <a:r>
              <a:rPr lang="en-US" sz="2600" dirty="0">
                <a:solidFill>
                  <a:schemeClr val="tx1"/>
                </a:solidFill>
                <a:latin typeface="+mn-lt"/>
              </a:rPr>
              <a:t> predictor (right)</a:t>
            </a:r>
            <a:br>
              <a:rPr lang="en-US" sz="2600" dirty="0">
                <a:solidFill>
                  <a:schemeClr val="tx1"/>
                </a:solidFill>
                <a:latin typeface="+mn-lt"/>
              </a:rPr>
            </a:br>
            <a:br>
              <a:rPr lang="en-US" sz="2600" dirty="0"/>
            </a:br>
            <a:br>
              <a:rPr lang="en-US" sz="2600" dirty="0"/>
            </a:br>
            <a:br>
              <a:rPr lang="en-US" sz="2600" dirty="0"/>
            </a:br>
            <a:br>
              <a:rPr lang="en-US" sz="2600" dirty="0"/>
            </a:br>
            <a:br>
              <a:rPr lang="en-US" sz="2600" dirty="0"/>
            </a:br>
            <a:endParaRPr lang="en-US" sz="2600" dirty="0"/>
          </a:p>
          <a:p>
            <a:pPr marL="0" lvl="0" indent="0"/>
            <a:r>
              <a:rPr lang="en-US" sz="2600" dirty="0">
                <a:solidFill>
                  <a:schemeClr val="tx1"/>
                </a:solidFill>
                <a:latin typeface="+mn-lt"/>
              </a:rPr>
              <a:t>Number of successes: sum of entries in diagonal (</a:t>
            </a:r>
            <a:r>
              <a:rPr lang="en-US" sz="2600" i="1" dirty="0">
                <a:solidFill>
                  <a:schemeClr val="tx1"/>
                </a:solidFill>
                <a:latin typeface="+mn-lt"/>
              </a:rPr>
              <a:t>D</a:t>
            </a:r>
            <a:r>
              <a:rPr lang="en-US" sz="2600" dirty="0">
                <a:solidFill>
                  <a:schemeClr val="tx1"/>
                </a:solidFill>
                <a:latin typeface="+mn-lt"/>
              </a:rPr>
              <a:t>)</a:t>
            </a:r>
          </a:p>
          <a:p>
            <a:pPr marL="589320" lvl="1" indent="0"/>
            <a:r>
              <a:rPr lang="en-US" sz="2200" dirty="0">
                <a:solidFill>
                  <a:schemeClr val="tx1"/>
                </a:solidFill>
                <a:latin typeface="+mn-lt"/>
              </a:rPr>
              <a:t>140/200 predicted correctly ; but we could get  82/200 right just by random picking</a:t>
            </a:r>
          </a:p>
          <a:p>
            <a:pPr marL="0" lvl="0" indent="0"/>
            <a:r>
              <a:rPr lang="en-US" sz="2600" dirty="0">
                <a:solidFill>
                  <a:schemeClr val="tx1"/>
                </a:solidFill>
                <a:latin typeface="+mn-lt"/>
              </a:rPr>
              <a:t>Kappa statistic  computes the proportion of “extra” successes</a:t>
            </a:r>
          </a:p>
        </p:txBody>
      </p:sp>
      <p:pic>
        <p:nvPicPr>
          <p:cNvPr id="4" name="Picture 3"/>
          <p:cNvPicPr>
            <a:picLocks noChangeAspect="1"/>
          </p:cNvPicPr>
          <p:nvPr/>
        </p:nvPicPr>
        <p:blipFill>
          <a:blip r:embed="rId3" cstate="print">
            <a:lum/>
            <a:alphaModFix/>
          </a:blip>
          <a:srcRect/>
          <a:stretch>
            <a:fillRect/>
          </a:stretch>
        </p:blipFill>
        <p:spPr>
          <a:xfrm>
            <a:off x="1043608" y="1772816"/>
            <a:ext cx="5940000" cy="227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lvl="0"/>
            <a:fld id="{63CB5EE5-32E3-4CC8-A300-2B95F40B1243}" type="slidenum">
              <a:rPr/>
              <a:pPr lvl="0"/>
              <a:t>31</a:t>
            </a:fld>
            <a:endParaRPr lang="en-US"/>
          </a:p>
        </p:txBody>
      </p:sp>
      <p:sp>
        <p:nvSpPr>
          <p:cNvPr id="7" name="Footer Placeholder 2"/>
          <p:cNvSpPr>
            <a:spLocks noGrp="1"/>
          </p:cNvSpPr>
          <p:nvPr>
            <p:ph type="ftr" sz="quarter" idx="11"/>
          </p:nvPr>
        </p:nvSpPr>
        <p:spPr/>
        <p:txBody>
          <a:bodyPr/>
          <a:lstStyle/>
          <a:p>
            <a:pPr lvl="0"/>
            <a:r>
              <a:rPr lang="en-US"/>
              <a:t>Data Mining: Practical Machine Learning Tools and Techniques (Chapter 5)</a:t>
            </a:r>
          </a:p>
        </p:txBody>
      </p:sp>
      <p:sp>
        <p:nvSpPr>
          <p:cNvPr id="2" name="Title 1"/>
          <p:cNvSpPr txBox="1">
            <a:spLocks noGrp="1"/>
          </p:cNvSpPr>
          <p:nvPr>
            <p:ph type="title" idx="4294967295"/>
          </p:nvPr>
        </p:nvSpPr>
        <p:spPr>
          <a:xfrm>
            <a:off x="457200" y="0"/>
            <a:ext cx="8229600" cy="1143000"/>
          </a:xfrm>
        </p:spPr>
        <p:txBody>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The kappa statistic</a:t>
            </a:r>
          </a:p>
        </p:txBody>
      </p:sp>
      <p:sp>
        <p:nvSpPr>
          <p:cNvPr id="3" name="Text Placeholder 2"/>
          <p:cNvSpPr txBox="1">
            <a:spLocks noGrp="1"/>
          </p:cNvSpPr>
          <p:nvPr>
            <p:ph type="body" idx="4294967295"/>
          </p:nvPr>
        </p:nvSpPr>
        <p:spPr>
          <a:xfrm>
            <a:off x="180000" y="900000"/>
            <a:ext cx="8820000" cy="5899051"/>
          </a:xfrm>
        </p:spPr>
        <p:txBody>
          <a:bodyPr>
            <a:spAutoFit/>
          </a:bodyPr>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Symbol"/>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marL="0" lvl="0" indent="0"/>
            <a:r>
              <a:rPr lang="en-US" sz="2600" dirty="0">
                <a:solidFill>
                  <a:schemeClr val="tx1"/>
                </a:solidFill>
                <a:latin typeface="+mn-lt"/>
              </a:rPr>
              <a:t>Two confusion matrices for a 3-class problem:</a:t>
            </a:r>
            <a:br>
              <a:rPr lang="en-US" sz="2600" dirty="0">
                <a:solidFill>
                  <a:schemeClr val="tx1"/>
                </a:solidFill>
                <a:latin typeface="+mn-lt"/>
              </a:rPr>
            </a:br>
            <a:r>
              <a:rPr lang="en-US" sz="2600" dirty="0">
                <a:solidFill>
                  <a:srgbClr val="0070C0"/>
                </a:solidFill>
                <a:latin typeface="+mn-lt"/>
              </a:rPr>
              <a:t>actual </a:t>
            </a:r>
            <a:r>
              <a:rPr lang="en-US" sz="2600" dirty="0">
                <a:solidFill>
                  <a:schemeClr val="tx1"/>
                </a:solidFill>
                <a:latin typeface="+mn-lt"/>
              </a:rPr>
              <a:t>predictor (left) vs. </a:t>
            </a:r>
            <a:r>
              <a:rPr lang="en-US" sz="2600" dirty="0">
                <a:solidFill>
                  <a:srgbClr val="FF0000"/>
                </a:solidFill>
                <a:latin typeface="+mn-lt"/>
              </a:rPr>
              <a:t>random </a:t>
            </a:r>
            <a:r>
              <a:rPr lang="en-US" sz="2600" dirty="0">
                <a:solidFill>
                  <a:schemeClr val="tx1"/>
                </a:solidFill>
                <a:latin typeface="+mn-lt"/>
              </a:rPr>
              <a:t>predictor (right)</a:t>
            </a:r>
            <a:br>
              <a:rPr lang="en-US" sz="2600" dirty="0">
                <a:solidFill>
                  <a:schemeClr val="tx1"/>
                </a:solidFill>
                <a:latin typeface="+mn-lt"/>
              </a:rPr>
            </a:br>
            <a:br>
              <a:rPr lang="en-US" sz="2600" dirty="0"/>
            </a:br>
            <a:br>
              <a:rPr lang="en-US" sz="2600" dirty="0"/>
            </a:br>
            <a:br>
              <a:rPr lang="en-US" sz="2600" dirty="0"/>
            </a:br>
            <a:br>
              <a:rPr lang="en-US" sz="2600" dirty="0"/>
            </a:br>
            <a:br>
              <a:rPr lang="en-US" sz="2600" dirty="0"/>
            </a:br>
            <a:endParaRPr lang="en-US" sz="2600" dirty="0"/>
          </a:p>
          <a:p>
            <a:pPr marL="0" lvl="0" indent="0"/>
            <a:r>
              <a:rPr lang="en-US" sz="2600" dirty="0">
                <a:solidFill>
                  <a:schemeClr val="tx1"/>
                </a:solidFill>
                <a:latin typeface="+mn-lt"/>
              </a:rPr>
              <a:t>Number of successes: sum of entries in diagonal (</a:t>
            </a:r>
            <a:r>
              <a:rPr lang="en-US" sz="2600" i="1" dirty="0">
                <a:solidFill>
                  <a:schemeClr val="tx1"/>
                </a:solidFill>
                <a:latin typeface="+mn-lt"/>
              </a:rPr>
              <a:t>D</a:t>
            </a:r>
            <a:r>
              <a:rPr lang="en-US" sz="2600" dirty="0">
                <a:solidFill>
                  <a:schemeClr val="tx1"/>
                </a:solidFill>
                <a:latin typeface="+mn-lt"/>
              </a:rPr>
              <a:t>)</a:t>
            </a:r>
          </a:p>
          <a:p>
            <a:r>
              <a:rPr lang="en-US" sz="2600" dirty="0">
                <a:solidFill>
                  <a:schemeClr val="tx1"/>
                </a:solidFill>
                <a:latin typeface="+mn-lt"/>
              </a:rPr>
              <a:t>Kappa statistic</a:t>
            </a:r>
          </a:p>
          <a:p>
            <a:r>
              <a:rPr lang="en-US" sz="2600" dirty="0">
                <a:solidFill>
                  <a:schemeClr val="tx1"/>
                </a:solidFill>
                <a:latin typeface="+mn-lt"/>
              </a:rPr>
              <a:t>K =  </a:t>
            </a:r>
            <a:r>
              <a:rPr lang="en-GB" sz="2800" dirty="0">
                <a:solidFill>
                  <a:schemeClr val="tx1"/>
                </a:solidFill>
              </a:rPr>
              <a:t>(</a:t>
            </a:r>
            <a:r>
              <a:rPr lang="en-GB" sz="2800" dirty="0" err="1">
                <a:solidFill>
                  <a:srgbClr val="0070C0"/>
                </a:solidFill>
              </a:rPr>
              <a:t>D</a:t>
            </a:r>
            <a:r>
              <a:rPr lang="en-GB" sz="2800" baseline="-25000" dirty="0" err="1">
                <a:solidFill>
                  <a:srgbClr val="0070C0"/>
                </a:solidFill>
              </a:rPr>
              <a:t>actual</a:t>
            </a:r>
            <a:r>
              <a:rPr lang="en-GB" sz="2800" dirty="0">
                <a:solidFill>
                  <a:schemeClr val="tx1"/>
                </a:solidFill>
              </a:rPr>
              <a:t> </a:t>
            </a:r>
            <a:r>
              <a:rPr lang="en-GB" sz="2800" dirty="0">
                <a:solidFill>
                  <a:srgbClr val="FF0000"/>
                </a:solidFill>
              </a:rPr>
              <a:t>– </a:t>
            </a:r>
            <a:r>
              <a:rPr lang="en-GB" sz="2800" dirty="0" err="1">
                <a:solidFill>
                  <a:srgbClr val="FF0000"/>
                </a:solidFill>
              </a:rPr>
              <a:t>D</a:t>
            </a:r>
            <a:r>
              <a:rPr lang="en-GB" sz="2800" baseline="-25000" dirty="0" err="1">
                <a:solidFill>
                  <a:srgbClr val="FF0000"/>
                </a:solidFill>
              </a:rPr>
              <a:t>random</a:t>
            </a:r>
            <a:r>
              <a:rPr lang="en-GB" sz="2800" baseline="-25000" dirty="0">
                <a:solidFill>
                  <a:srgbClr val="FF0000"/>
                </a:solidFill>
              </a:rPr>
              <a:t> </a:t>
            </a:r>
            <a:r>
              <a:rPr lang="en-GB" sz="2800" dirty="0">
                <a:solidFill>
                  <a:schemeClr val="tx1"/>
                </a:solidFill>
              </a:rPr>
              <a:t>) / (</a:t>
            </a:r>
            <a:r>
              <a:rPr lang="en-GB" sz="2800" dirty="0" err="1">
                <a:solidFill>
                  <a:srgbClr val="00B050"/>
                </a:solidFill>
              </a:rPr>
              <a:t>D</a:t>
            </a:r>
            <a:r>
              <a:rPr lang="en-GB" sz="2800" baseline="-25000" dirty="0" err="1">
                <a:solidFill>
                  <a:srgbClr val="00B050"/>
                </a:solidFill>
              </a:rPr>
              <a:t>ideal</a:t>
            </a:r>
            <a:r>
              <a:rPr lang="en-GB" sz="2800" baseline="-25000" dirty="0">
                <a:solidFill>
                  <a:srgbClr val="00B050"/>
                </a:solidFill>
              </a:rPr>
              <a:t> </a:t>
            </a:r>
            <a:r>
              <a:rPr lang="en-GB" sz="2800" dirty="0">
                <a:solidFill>
                  <a:schemeClr val="tx1"/>
                </a:solidFill>
              </a:rPr>
              <a:t>– </a:t>
            </a:r>
            <a:r>
              <a:rPr lang="en-GB" sz="2800" dirty="0" err="1">
                <a:solidFill>
                  <a:srgbClr val="FF0000"/>
                </a:solidFill>
              </a:rPr>
              <a:t>D</a:t>
            </a:r>
            <a:r>
              <a:rPr lang="en-GB" sz="2800" baseline="-25000" dirty="0" err="1">
                <a:solidFill>
                  <a:srgbClr val="FF0000"/>
                </a:solidFill>
              </a:rPr>
              <a:t>random</a:t>
            </a:r>
            <a:r>
              <a:rPr lang="en-GB" sz="2800" baseline="-25000" dirty="0">
                <a:solidFill>
                  <a:schemeClr val="tx1"/>
                </a:solidFill>
              </a:rPr>
              <a:t> </a:t>
            </a:r>
            <a:r>
              <a:rPr lang="en-GB" sz="2800" dirty="0">
                <a:solidFill>
                  <a:schemeClr val="tx1"/>
                </a:solidFill>
              </a:rPr>
              <a:t>)</a:t>
            </a:r>
          </a:p>
          <a:p>
            <a:pPr marL="0" lvl="0" indent="0"/>
            <a:r>
              <a:rPr lang="en-US" sz="2600" dirty="0">
                <a:solidFill>
                  <a:schemeClr val="tx1"/>
                </a:solidFill>
                <a:latin typeface="+mn-lt"/>
              </a:rPr>
              <a:t>K for a random predictor = 0; maximum Kappa is 100%</a:t>
            </a:r>
          </a:p>
          <a:p>
            <a:pPr marL="0" lvl="0" indent="0"/>
            <a:endParaRPr lang="en-US" sz="2600" dirty="0">
              <a:solidFill>
                <a:schemeClr val="tx1"/>
              </a:solidFill>
              <a:latin typeface="+mn-lt"/>
            </a:endParaRPr>
          </a:p>
        </p:txBody>
      </p:sp>
      <p:pic>
        <p:nvPicPr>
          <p:cNvPr id="4" name="Picture 3"/>
          <p:cNvPicPr>
            <a:picLocks noChangeAspect="1"/>
          </p:cNvPicPr>
          <p:nvPr/>
        </p:nvPicPr>
        <p:blipFill>
          <a:blip r:embed="rId3" cstate="print">
            <a:lum/>
            <a:alphaModFix/>
          </a:blip>
          <a:srcRect/>
          <a:stretch>
            <a:fillRect/>
          </a:stretch>
        </p:blipFill>
        <p:spPr>
          <a:xfrm>
            <a:off x="1043608" y="1772816"/>
            <a:ext cx="5940000" cy="2273400"/>
          </a:xfrm>
          <a:prstGeom prst="rect">
            <a:avLst/>
          </a:prstGeom>
          <a:noFill/>
          <a:ln>
            <a:noFill/>
          </a:ln>
        </p:spPr>
      </p:pic>
    </p:spTree>
    <p:extLst>
      <p:ext uri="{BB962C8B-B14F-4D97-AF65-F5344CB8AC3E}">
        <p14:creationId xmlns:p14="http://schemas.microsoft.com/office/powerpoint/2010/main" val="303671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a:t>Counting the cost</a:t>
            </a:r>
          </a:p>
        </p:txBody>
      </p:sp>
      <p:sp>
        <p:nvSpPr>
          <p:cNvPr id="3" name="Content Placeholder 2"/>
          <p:cNvSpPr>
            <a:spLocks noGrp="1"/>
          </p:cNvSpPr>
          <p:nvPr>
            <p:ph idx="1"/>
          </p:nvPr>
        </p:nvSpPr>
        <p:spPr>
          <a:xfrm>
            <a:off x="457200" y="908720"/>
            <a:ext cx="8229600" cy="5361459"/>
          </a:xfrm>
        </p:spPr>
        <p:txBody>
          <a:bodyPr>
            <a:normAutofit fontScale="77500" lnSpcReduction="20000"/>
          </a:bodyPr>
          <a:lstStyle/>
          <a:p>
            <a:r>
              <a:rPr lang="en-GB" dirty="0"/>
              <a:t>Depends on the situation</a:t>
            </a:r>
          </a:p>
          <a:p>
            <a:r>
              <a:rPr lang="en-GB" dirty="0"/>
              <a:t>Terrorist profiling</a:t>
            </a:r>
          </a:p>
          <a:p>
            <a:pPr lvl="1"/>
            <a:r>
              <a:rPr lang="en-GB" dirty="0"/>
              <a:t>“not a terrorist” is true nearly all the time</a:t>
            </a:r>
          </a:p>
          <a:p>
            <a:r>
              <a:rPr lang="en-GB" dirty="0"/>
              <a:t>Loan decision</a:t>
            </a:r>
          </a:p>
          <a:p>
            <a:pPr lvl="1"/>
            <a:r>
              <a:rPr lang="en-GB" dirty="0"/>
              <a:t>More expensive if someone defaults than if several people are refused loans </a:t>
            </a:r>
          </a:p>
          <a:p>
            <a:r>
              <a:rPr lang="en-GB" dirty="0"/>
              <a:t>Oil-slick detection</a:t>
            </a:r>
          </a:p>
          <a:p>
            <a:pPr lvl="1"/>
            <a:r>
              <a:rPr lang="en-GB" dirty="0"/>
              <a:t>Many false alarms, but sending a boat to  a false alarm is less expensive than missing a slick</a:t>
            </a:r>
          </a:p>
          <a:p>
            <a:r>
              <a:rPr lang="en-GB" dirty="0"/>
              <a:t>Electric load predication</a:t>
            </a:r>
          </a:p>
          <a:p>
            <a:pPr lvl="1"/>
            <a:r>
              <a:rPr lang="en-GB" dirty="0"/>
              <a:t>Cheaper to gear up generators for a storm that doesn’t happen than be caught unprepared</a:t>
            </a:r>
          </a:p>
          <a:p>
            <a:r>
              <a:rPr lang="en-GB" dirty="0"/>
              <a:t>Promotional mailing</a:t>
            </a:r>
          </a:p>
          <a:p>
            <a:pPr lvl="1"/>
            <a:r>
              <a:rPr lang="en-GB" dirty="0"/>
              <a:t>Sending promotional mail to one house that doesn’t respond is cheaper than lost </a:t>
            </a:r>
            <a:r>
              <a:rPr lang="en-GB" dirty="0" err="1"/>
              <a:t>busiiness</a:t>
            </a:r>
            <a:r>
              <a:rPr lang="en-GB" dirty="0"/>
              <a:t> from one house that would respond</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32</a:t>
            </a:fld>
            <a:endParaRPr lang="en-GB" dirty="0"/>
          </a:p>
        </p:txBody>
      </p:sp>
    </p:spTree>
    <p:extLst>
      <p:ext uri="{BB962C8B-B14F-4D97-AF65-F5344CB8AC3E}">
        <p14:creationId xmlns:p14="http://schemas.microsoft.com/office/powerpoint/2010/main" val="2819308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lvl="0"/>
            <a:fld id="{10D31EE1-BBBD-429C-B421-688C2A6D27D9}" type="slidenum">
              <a:rPr/>
              <a:pPr lvl="0"/>
              <a:t>33</a:t>
            </a:fld>
            <a:endParaRPr lang="en-US"/>
          </a:p>
        </p:txBody>
      </p:sp>
      <p:sp>
        <p:nvSpPr>
          <p:cNvPr id="6" name="Footer Placeholder 2"/>
          <p:cNvSpPr>
            <a:spLocks noGrp="1"/>
          </p:cNvSpPr>
          <p:nvPr>
            <p:ph type="ftr" sz="quarter" idx="11"/>
          </p:nvPr>
        </p:nvSpPr>
        <p:spPr/>
        <p:txBody>
          <a:bodyPr/>
          <a:lstStyle/>
          <a:p>
            <a:pPr lvl="0"/>
            <a:r>
              <a:rPr lang="en-US"/>
              <a:t>Data Mining: Practical Machine Learning Tools and Techniques (Chapter 5)</a:t>
            </a:r>
          </a:p>
        </p:txBody>
      </p:sp>
      <p:sp>
        <p:nvSpPr>
          <p:cNvPr id="2" name="Title 1"/>
          <p:cNvSpPr txBox="1">
            <a:spLocks noGrp="1"/>
          </p:cNvSpPr>
          <p:nvPr>
            <p:ph type="title" idx="4294967295"/>
          </p:nvPr>
        </p:nvSpPr>
        <p:spPr/>
        <p:txBody>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Classification with costs</a:t>
            </a:r>
          </a:p>
        </p:txBody>
      </p:sp>
      <p:sp>
        <p:nvSpPr>
          <p:cNvPr id="3" name="Text Placeholder 2"/>
          <p:cNvSpPr txBox="1">
            <a:spLocks noGrp="1"/>
          </p:cNvSpPr>
          <p:nvPr>
            <p:ph type="body" idx="4294967295"/>
          </p:nvPr>
        </p:nvSpPr>
        <p:spPr>
          <a:xfrm>
            <a:off x="457200" y="1600200"/>
            <a:ext cx="8229600" cy="5516895"/>
          </a:xfrm>
        </p:spPr>
        <p:txBody>
          <a:bodyPr>
            <a:spAutoFit/>
          </a:bodyPr>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Symbol"/>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marL="0" lvl="0" indent="0"/>
            <a:r>
              <a:rPr lang="en-US" dirty="0">
                <a:solidFill>
                  <a:schemeClr val="tx1"/>
                </a:solidFill>
                <a:latin typeface="+mn-lt"/>
              </a:rPr>
              <a:t>Two cost matrices:</a:t>
            </a:r>
            <a:br>
              <a:rPr lang="en-US" dirty="0">
                <a:solidFill>
                  <a:schemeClr val="tx1"/>
                </a:solidFill>
                <a:latin typeface="+mn-lt"/>
              </a:rPr>
            </a:br>
            <a:br>
              <a:rPr lang="en-US" dirty="0"/>
            </a:br>
            <a:br>
              <a:rPr lang="en-US" dirty="0"/>
            </a:br>
            <a:br>
              <a:rPr lang="en-US" dirty="0"/>
            </a:br>
            <a:br>
              <a:rPr lang="en-US" dirty="0"/>
            </a:br>
            <a:endParaRPr lang="en-US" dirty="0"/>
          </a:p>
          <a:p>
            <a:pPr marL="0" lvl="0" indent="0"/>
            <a:r>
              <a:rPr lang="en-US" dirty="0">
                <a:solidFill>
                  <a:schemeClr val="tx1"/>
                </a:solidFill>
                <a:latin typeface="+mn-lt"/>
              </a:rPr>
              <a:t>Replace the success rate by the average cost per prediction</a:t>
            </a:r>
          </a:p>
          <a:p>
            <a:pPr marL="0" lvl="1" indent="0"/>
            <a:r>
              <a:rPr lang="en-US" dirty="0">
                <a:solidFill>
                  <a:schemeClr val="tx1"/>
                </a:solidFill>
                <a:latin typeface="+mn-lt"/>
              </a:rPr>
              <a:t>Cost is given by appropriate entry in the cost matrix</a:t>
            </a:r>
            <a:br>
              <a:rPr lang="en-US" dirty="0">
                <a:solidFill>
                  <a:schemeClr val="tx1"/>
                </a:solidFill>
              </a:rPr>
            </a:br>
            <a:br>
              <a:rPr lang="en-US" dirty="0">
                <a:solidFill>
                  <a:schemeClr val="tx1"/>
                </a:solidFill>
              </a:rPr>
            </a:br>
            <a:endParaRPr lang="en-US" dirty="0">
              <a:solidFill>
                <a:schemeClr val="tx1"/>
              </a:solidFill>
            </a:endParaRPr>
          </a:p>
        </p:txBody>
      </p:sp>
      <p:pic>
        <p:nvPicPr>
          <p:cNvPr id="4" name="Picture 3"/>
          <p:cNvPicPr>
            <a:picLocks noChangeAspect="1"/>
          </p:cNvPicPr>
          <p:nvPr/>
        </p:nvPicPr>
        <p:blipFill>
          <a:blip r:embed="rId3" cstate="print">
            <a:lum/>
            <a:alphaModFix/>
          </a:blip>
          <a:srcRect/>
          <a:stretch>
            <a:fillRect/>
          </a:stretch>
        </p:blipFill>
        <p:spPr>
          <a:xfrm>
            <a:off x="899592" y="2430000"/>
            <a:ext cx="5787000" cy="1998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different costs?</a:t>
            </a:r>
            <a:endParaRPr lang="en-GB" dirty="0"/>
          </a:p>
        </p:txBody>
      </p:sp>
      <p:sp>
        <p:nvSpPr>
          <p:cNvPr id="3" name="Content Placeholder 2"/>
          <p:cNvSpPr>
            <a:spLocks noGrp="1"/>
          </p:cNvSpPr>
          <p:nvPr>
            <p:ph idx="1"/>
          </p:nvPr>
        </p:nvSpPr>
        <p:spPr/>
        <p:txBody>
          <a:bodyPr>
            <a:normAutofit fontScale="92500" lnSpcReduction="20000"/>
          </a:bodyPr>
          <a:lstStyle/>
          <a:p>
            <a:r>
              <a:rPr lang="en-GB" dirty="0"/>
              <a:t>Can take costs into account when making predictions</a:t>
            </a:r>
          </a:p>
          <a:p>
            <a:pPr lvl="1"/>
            <a:r>
              <a:rPr lang="en-GB" dirty="0"/>
              <a:t>Basic idea: only predict a high-cost  class when we’re very confident about prediction</a:t>
            </a:r>
          </a:p>
          <a:p>
            <a:r>
              <a:rPr lang="en-GB" dirty="0"/>
              <a:t>Given: predicted class probabilities</a:t>
            </a:r>
          </a:p>
          <a:p>
            <a:pPr lvl="1"/>
            <a:r>
              <a:rPr lang="en-GB" dirty="0"/>
              <a:t>Normally we just predict the most likely class</a:t>
            </a:r>
          </a:p>
          <a:p>
            <a:r>
              <a:rPr lang="en-GB" dirty="0"/>
              <a:t>Instead we should make the prediction that minimizes the expected cost</a:t>
            </a:r>
          </a:p>
          <a:p>
            <a:pPr lvl="1"/>
            <a:r>
              <a:rPr lang="en-GB" dirty="0"/>
              <a:t>Expected cost: dot product of vector of class probabilities and appropriate column in cost matrix</a:t>
            </a:r>
          </a:p>
          <a:p>
            <a:pPr lvl="1"/>
            <a:r>
              <a:rPr lang="en-GB" dirty="0"/>
              <a:t>Choose column (class) that minimizes expected cost</a:t>
            </a:r>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34</a:t>
            </a:fld>
            <a:endParaRPr lang="en-GB" dirty="0"/>
          </a:p>
        </p:txBody>
      </p:sp>
    </p:spTree>
    <p:extLst>
      <p:ext uri="{BB962C8B-B14F-4D97-AF65-F5344CB8AC3E}">
        <p14:creationId xmlns:p14="http://schemas.microsoft.com/office/powerpoint/2010/main" val="2959140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188" y="260350"/>
            <a:ext cx="7772400" cy="658813"/>
          </a:xfrm>
        </p:spPr>
        <p:txBody>
          <a:bodyPr>
            <a:normAutofit fontScale="90000"/>
          </a:bodyPr>
          <a:lstStyle/>
          <a:p>
            <a:r>
              <a:rPr lang="en-GB" altLang="en-US"/>
              <a:t>ROC curves</a:t>
            </a:r>
          </a:p>
        </p:txBody>
      </p:sp>
      <p:sp>
        <p:nvSpPr>
          <p:cNvPr id="21507" name="Content Placeholder 2"/>
          <p:cNvSpPr>
            <a:spLocks noGrp="1"/>
          </p:cNvSpPr>
          <p:nvPr>
            <p:ph idx="1"/>
          </p:nvPr>
        </p:nvSpPr>
        <p:spPr/>
        <p:txBody>
          <a:bodyPr/>
          <a:lstStyle/>
          <a:p>
            <a:endParaRPr lang="en-GB" altLang="en-US"/>
          </a:p>
        </p:txBody>
      </p:sp>
      <p:sp>
        <p:nvSpPr>
          <p:cNvPr id="21508" name="Footer Placeholder 3"/>
          <p:cNvSpPr>
            <a:spLocks noGrp="1"/>
          </p:cNvSpPr>
          <p:nvPr>
            <p:ph type="ftr" sz="quarter" idx="11"/>
          </p:nvPr>
        </p:nvSpPr>
        <p:spPr>
          <a:noFill/>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1600"/>
              <a:t>David Corne, and Nick Taylor,  Heriot-Watt University  -  dwcorne@gmail.com</a:t>
            </a:r>
          </a:p>
          <a:p>
            <a:pPr eaLnBrk="1" hangingPunct="1">
              <a:spcBef>
                <a:spcPct val="0"/>
              </a:spcBef>
              <a:buFontTx/>
              <a:buNone/>
            </a:pPr>
            <a:r>
              <a:rPr lang="en-GB" altLang="en-US" sz="1600"/>
              <a:t>These slides and related resources:   </a:t>
            </a:r>
            <a:r>
              <a:rPr lang="en-GB" altLang="en-US" sz="1600">
                <a:solidFill>
                  <a:schemeClr val="accent2"/>
                </a:solidFill>
              </a:rPr>
              <a:t>http://www.macs.hw.ac.uk/~dwcorne/Teaching/dmml.html</a:t>
            </a:r>
          </a:p>
        </p:txBody>
      </p:sp>
      <p:pic>
        <p:nvPicPr>
          <p:cNvPr id="21509" name="Picture 2"/>
          <p:cNvPicPr>
            <a:picLocks noChangeAspect="1" noChangeArrowheads="1"/>
          </p:cNvPicPr>
          <p:nvPr/>
        </p:nvPicPr>
        <p:blipFill>
          <a:blip r:embed="rId3">
            <a:extLst>
              <a:ext uri="{28A0092B-C50C-407E-A947-70E740481C1C}">
                <a14:useLocalDpi xmlns:a14="http://schemas.microsoft.com/office/drawing/2010/main" val="0"/>
              </a:ext>
            </a:extLst>
          </a:blip>
          <a:srcRect l="10039" t="15871" r="3839" b="14764"/>
          <a:stretch>
            <a:fillRect/>
          </a:stretch>
        </p:blipFill>
        <p:spPr bwMode="auto">
          <a:xfrm>
            <a:off x="325117" y="908720"/>
            <a:ext cx="8493766" cy="5473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Comparing scenarios</a:t>
            </a:r>
          </a:p>
        </p:txBody>
      </p:sp>
      <p:sp>
        <p:nvSpPr>
          <p:cNvPr id="3" name="Content Placeholder 2"/>
          <p:cNvSpPr>
            <a:spLocks noGrp="1"/>
          </p:cNvSpPr>
          <p:nvPr>
            <p:ph idx="1"/>
          </p:nvPr>
        </p:nvSpPr>
        <p:spPr/>
        <p:txBody>
          <a:bodyPr>
            <a:normAutofit fontScale="70000" lnSpcReduction="20000"/>
          </a:bodyPr>
          <a:lstStyle/>
          <a:p>
            <a:r>
              <a:rPr lang="en-GB" dirty="0"/>
              <a:t>Decisions are often made by comparing possible scenarios</a:t>
            </a:r>
          </a:p>
          <a:p>
            <a:r>
              <a:rPr lang="en-GB" dirty="0"/>
              <a:t>Example: promotional mail out to 1,000,000 households</a:t>
            </a:r>
          </a:p>
          <a:p>
            <a:r>
              <a:rPr lang="en-GB" dirty="0"/>
              <a:t>Mail to everyone:  0.1% respond (1000)</a:t>
            </a:r>
          </a:p>
          <a:p>
            <a:r>
              <a:rPr lang="en-GB" dirty="0"/>
              <a:t>Data mining tool identifies the 10,000 most promising households</a:t>
            </a:r>
          </a:p>
          <a:p>
            <a:pPr lvl="1"/>
            <a:r>
              <a:rPr lang="en-GB" dirty="0"/>
              <a:t>0.4% of these respond (400 responses)</a:t>
            </a:r>
          </a:p>
          <a:p>
            <a:pPr lvl="1"/>
            <a:r>
              <a:rPr lang="en-GB" i="1" dirty="0"/>
              <a:t>If we only spend 1% of the postage and still get 40% of the responses - that may pay off</a:t>
            </a:r>
          </a:p>
          <a:p>
            <a:r>
              <a:rPr lang="en-GB" dirty="0"/>
              <a:t>Data mining tool also identifies the 400,000  most promising households</a:t>
            </a:r>
          </a:p>
          <a:p>
            <a:pPr lvl="1"/>
            <a:r>
              <a:rPr lang="en-GB" dirty="0"/>
              <a:t>0.2% of these respond (800 responses)</a:t>
            </a:r>
          </a:p>
          <a:p>
            <a:pPr lvl="1"/>
            <a:r>
              <a:rPr lang="en-GB" i="1" dirty="0"/>
              <a:t>Have to spend 40% of the postage to get 80% responses – might pay off</a:t>
            </a:r>
          </a:p>
          <a:p>
            <a:r>
              <a:rPr lang="en-GB" dirty="0"/>
              <a:t>We want to identify a subset that gives a high proportion of responses</a:t>
            </a:r>
          </a:p>
          <a:p>
            <a:endParaRPr lang="en-GB" dirty="0"/>
          </a:p>
          <a:p>
            <a:endParaRPr lang="en-GB" dirty="0"/>
          </a:p>
          <a:p>
            <a:pPr lvl="1"/>
            <a:endParaRPr lang="en-GB" dirty="0"/>
          </a:p>
          <a:p>
            <a:endParaRPr lang="en-GB" dirty="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36</a:t>
            </a:fld>
            <a:endParaRPr lang="en-GB" dirty="0"/>
          </a:p>
        </p:txBody>
      </p:sp>
    </p:spTree>
    <p:extLst>
      <p:ext uri="{BB962C8B-B14F-4D97-AF65-F5344CB8AC3E}">
        <p14:creationId xmlns:p14="http://schemas.microsoft.com/office/powerpoint/2010/main" val="3514633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chart</a:t>
            </a:r>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37</a:t>
            </a:fld>
            <a:endParaRPr lang="en-GB" dirty="0"/>
          </a:p>
        </p:txBody>
      </p:sp>
      <p:pic>
        <p:nvPicPr>
          <p:cNvPr id="7" name="Content Placeholder 6"/>
          <p:cNvPicPr>
            <a:picLocks noGrp="1" noChangeAspect="1"/>
          </p:cNvPicPr>
          <p:nvPr>
            <p:ph idx="1"/>
          </p:nvPr>
        </p:nvPicPr>
        <p:blipFill>
          <a:blip r:embed="rId3">
            <a:lum/>
            <a:alphaModFix/>
          </a:blip>
          <a:srcRect/>
          <a:stretch>
            <a:fillRect/>
          </a:stretch>
        </p:blipFill>
        <p:spPr>
          <a:xfrm>
            <a:off x="617478" y="1600200"/>
            <a:ext cx="7909044" cy="4525963"/>
          </a:xfrm>
          <a:prstGeom prst="rect">
            <a:avLst/>
          </a:prstGeom>
          <a:noFill/>
          <a:ln>
            <a:noFill/>
          </a:ln>
        </p:spPr>
      </p:pic>
    </p:spTree>
    <p:extLst>
      <p:ext uri="{BB962C8B-B14F-4D97-AF65-F5344CB8AC3E}">
        <p14:creationId xmlns:p14="http://schemas.microsoft.com/office/powerpoint/2010/main" val="4120281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ROC Curves</a:t>
            </a:r>
          </a:p>
        </p:txBody>
      </p:sp>
      <p:sp>
        <p:nvSpPr>
          <p:cNvPr id="3" name="Content Placeholder 2"/>
          <p:cNvSpPr>
            <a:spLocks noGrp="1"/>
          </p:cNvSpPr>
          <p:nvPr>
            <p:ph idx="1"/>
          </p:nvPr>
        </p:nvSpPr>
        <p:spPr/>
        <p:txBody>
          <a:bodyPr>
            <a:normAutofit fontScale="92500" lnSpcReduction="20000"/>
          </a:bodyPr>
          <a:lstStyle/>
          <a:p>
            <a:r>
              <a:rPr lang="en-GB" dirty="0"/>
              <a:t>True positive (Y axis) against False positives (Y axis)</a:t>
            </a:r>
          </a:p>
          <a:p>
            <a:r>
              <a:rPr lang="en-GB" dirty="0"/>
              <a:t>Ideally: want a curve that goes up very steeply – the more square the better</a:t>
            </a:r>
          </a:p>
          <a:p>
            <a:r>
              <a:rPr lang="en-GB" dirty="0"/>
              <a:t>Shows the trade-off between sensitivity and specificity</a:t>
            </a:r>
          </a:p>
          <a:p>
            <a:r>
              <a:rPr lang="en-GB" dirty="0"/>
              <a:t>Pure chance would be a straight line – as many true and false positives</a:t>
            </a:r>
          </a:p>
          <a:p>
            <a:r>
              <a:rPr lang="en-GB" dirty="0"/>
              <a:t>Shows the trade-off between true and false positives for different sample </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38</a:t>
            </a:fld>
            <a:endParaRPr lang="en-GB" dirty="0"/>
          </a:p>
        </p:txBody>
      </p:sp>
    </p:spTree>
    <p:extLst>
      <p:ext uri="{BB962C8B-B14F-4D97-AF65-F5344CB8AC3E}">
        <p14:creationId xmlns:p14="http://schemas.microsoft.com/office/powerpoint/2010/main" val="300145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lvl="0"/>
            <a:fld id="{4711271D-48E6-4E42-B3DE-A0921E2ABD6A}" type="slidenum">
              <a:rPr/>
              <a:pPr lvl="0"/>
              <a:t>39</a:t>
            </a:fld>
            <a:endParaRPr lang="en-US"/>
          </a:p>
        </p:txBody>
      </p:sp>
      <p:sp>
        <p:nvSpPr>
          <p:cNvPr id="6" name="Footer Placeholder 2"/>
          <p:cNvSpPr>
            <a:spLocks noGrp="1"/>
          </p:cNvSpPr>
          <p:nvPr>
            <p:ph type="ftr" sz="quarter" idx="11"/>
          </p:nvPr>
        </p:nvSpPr>
        <p:spPr/>
        <p:txBody>
          <a:bodyPr/>
          <a:lstStyle/>
          <a:p>
            <a:pPr lvl="0"/>
            <a:r>
              <a:rPr lang="en-US"/>
              <a:t>Data Mining: Practical Machine Learning Tools and Techniques (Chapter 5)</a:t>
            </a:r>
          </a:p>
        </p:txBody>
      </p:sp>
      <p:sp>
        <p:nvSpPr>
          <p:cNvPr id="2" name="Title 1"/>
          <p:cNvSpPr txBox="1">
            <a:spLocks noGrp="1"/>
          </p:cNvSpPr>
          <p:nvPr>
            <p:ph type="title" idx="4294967295"/>
          </p:nvPr>
        </p:nvSpPr>
        <p:spPr>
          <a:xfrm>
            <a:off x="900000" y="-125694"/>
            <a:ext cx="7543799" cy="978120"/>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ROC curves for two schemes</a:t>
            </a:r>
          </a:p>
        </p:txBody>
      </p:sp>
      <p:pic>
        <p:nvPicPr>
          <p:cNvPr id="3" name="Picture 2"/>
          <p:cNvPicPr>
            <a:picLocks noChangeAspect="1"/>
          </p:cNvPicPr>
          <p:nvPr/>
        </p:nvPicPr>
        <p:blipFill>
          <a:blip r:embed="rId3" cstate="print">
            <a:lum/>
            <a:alphaModFix/>
          </a:blip>
          <a:srcRect/>
          <a:stretch>
            <a:fillRect/>
          </a:stretch>
        </p:blipFill>
        <p:spPr>
          <a:xfrm>
            <a:off x="900000" y="718611"/>
            <a:ext cx="7086600" cy="4201920"/>
          </a:xfrm>
          <a:prstGeom prst="rect">
            <a:avLst/>
          </a:prstGeom>
          <a:noFill/>
          <a:ln>
            <a:noFill/>
          </a:ln>
        </p:spPr>
      </p:pic>
      <p:sp>
        <p:nvSpPr>
          <p:cNvPr id="4" name="TextBox 3"/>
          <p:cNvSpPr txBox="1"/>
          <p:nvPr/>
        </p:nvSpPr>
        <p:spPr>
          <a:xfrm>
            <a:off x="540000" y="4967357"/>
            <a:ext cx="8280000" cy="892080"/>
          </a:xfrm>
          <a:prstGeom prst="rect">
            <a:avLst/>
          </a:prstGeom>
          <a:noFill/>
          <a:ln>
            <a:noFill/>
          </a:ln>
        </p:spPr>
        <p:txBody>
          <a:bodyPr vert="horz" wrap="square" lIns="90360" tIns="44280" rIns="90360" bIns="44280" anchor="t" anchorCtr="0" compatLnSpc="0">
            <a:spAutoFit/>
          </a:bodyPr>
          <a:lstStyle/>
          <a:p>
            <a:pPr marL="0" marR="0" lvl="0" indent="0" algn="l" rtl="0" hangingPunct="0">
              <a:lnSpc>
                <a:spcPct val="100000"/>
              </a:lnSpc>
              <a:spcBef>
                <a:spcPts val="448"/>
              </a:spcBef>
              <a:spcAft>
                <a:spcPts val="0"/>
              </a:spcAft>
              <a:buClr>
                <a:srgbClr val="008000"/>
              </a:buClr>
              <a:buSzPct val="45000"/>
              <a:buFont typeface="Star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ea typeface="Gothic" pitchFamily="2"/>
                <a:cs typeface="Lucidasans" pitchFamily="2"/>
              </a:rPr>
              <a:t>For a small, focused sample, use method A</a:t>
            </a:r>
          </a:p>
          <a:p>
            <a:pPr marL="0" marR="0" lvl="0" indent="0" algn="l" rtl="0" hangingPunct="0">
              <a:lnSpc>
                <a:spcPct val="100000"/>
              </a:lnSpc>
              <a:spcBef>
                <a:spcPts val="448"/>
              </a:spcBef>
              <a:spcAft>
                <a:spcPts val="0"/>
              </a:spcAft>
              <a:buClr>
                <a:srgbClr val="008000"/>
              </a:buClr>
              <a:buSzPct val="45000"/>
              <a:buFont typeface="Star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ea typeface="Gothic" pitchFamily="2"/>
                <a:cs typeface="Lucidasans" pitchFamily="2"/>
              </a:rPr>
              <a:t>For a larger one, use method 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Measuring Accuracy: Success rates and Error rates</a:t>
            </a:r>
            <a:endParaRPr lang="en-GB" dirty="0"/>
          </a:p>
        </p:txBody>
      </p:sp>
      <p:sp>
        <p:nvSpPr>
          <p:cNvPr id="3" name="Content Placeholder 2"/>
          <p:cNvSpPr>
            <a:spLocks noGrp="1"/>
          </p:cNvSpPr>
          <p:nvPr>
            <p:ph idx="1"/>
          </p:nvPr>
        </p:nvSpPr>
        <p:spPr>
          <a:xfrm>
            <a:off x="457200" y="1844824"/>
            <a:ext cx="8229600" cy="4525963"/>
          </a:xfrm>
        </p:spPr>
        <p:txBody>
          <a:bodyPr>
            <a:normAutofit fontScale="77500" lnSpcReduction="20000"/>
          </a:bodyPr>
          <a:lstStyle/>
          <a:p>
            <a:r>
              <a:rPr lang="en-GB" dirty="0"/>
              <a:t>Natural performance measure for classification problems: </a:t>
            </a:r>
            <a:r>
              <a:rPr lang="en-GB" i="1" dirty="0"/>
              <a:t>error rate</a:t>
            </a:r>
          </a:p>
          <a:p>
            <a:pPr lvl="1"/>
            <a:r>
              <a:rPr lang="en-GB" dirty="0"/>
              <a:t>Success:  the class  of an instance  is predicted correctly</a:t>
            </a:r>
          </a:p>
          <a:p>
            <a:pPr lvl="1"/>
            <a:r>
              <a:rPr lang="en-GB" dirty="0"/>
              <a:t>Error: the  class is predicted incorrectly</a:t>
            </a:r>
          </a:p>
          <a:p>
            <a:r>
              <a:rPr lang="en-GB" dirty="0"/>
              <a:t> Success rate: proportion of correct predictions made over the whole set of instances</a:t>
            </a:r>
          </a:p>
          <a:p>
            <a:pPr lvl="1"/>
            <a:r>
              <a:rPr lang="en-GB" dirty="0"/>
              <a:t>Number of correct predictions divided by number of instances</a:t>
            </a:r>
          </a:p>
          <a:p>
            <a:r>
              <a:rPr lang="en-GB" dirty="0"/>
              <a:t>Error rate: proportion of errors made over the whole set of instances</a:t>
            </a:r>
          </a:p>
          <a:p>
            <a:pPr lvl="1"/>
            <a:r>
              <a:rPr lang="en-GB" dirty="0"/>
              <a:t>Number of incorrect predictions divided by number of instances</a:t>
            </a:r>
          </a:p>
          <a:p>
            <a:r>
              <a:rPr lang="en-GB" dirty="0"/>
              <a:t>Error rate = 1 – Success rate</a:t>
            </a:r>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4</a:t>
            </a:fld>
            <a:endParaRPr lang="en-GB" dirty="0"/>
          </a:p>
        </p:txBody>
      </p:sp>
    </p:spTree>
    <p:extLst>
      <p:ext uri="{BB962C8B-B14F-4D97-AF65-F5344CB8AC3E}">
        <p14:creationId xmlns:p14="http://schemas.microsoft.com/office/powerpoint/2010/main" val="3377942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ROC Curves - AUC</a:t>
            </a:r>
          </a:p>
        </p:txBody>
      </p:sp>
      <p:sp>
        <p:nvSpPr>
          <p:cNvPr id="3" name="Content Placeholder 2"/>
          <p:cNvSpPr>
            <a:spLocks noGrp="1"/>
          </p:cNvSpPr>
          <p:nvPr>
            <p:ph idx="1"/>
          </p:nvPr>
        </p:nvSpPr>
        <p:spPr/>
        <p:txBody>
          <a:bodyPr>
            <a:normAutofit/>
          </a:bodyPr>
          <a:lstStyle/>
          <a:p>
            <a:r>
              <a:rPr lang="en-GB" dirty="0"/>
              <a:t>Summarised in a single number:</a:t>
            </a:r>
          </a:p>
          <a:p>
            <a:r>
              <a:rPr lang="en-GB" dirty="0">
                <a:solidFill>
                  <a:srgbClr val="0070C0"/>
                </a:solidFill>
              </a:rPr>
              <a:t>Area Under </a:t>
            </a:r>
            <a:r>
              <a:rPr lang="en-GB" dirty="0"/>
              <a:t>the ROC </a:t>
            </a:r>
            <a:r>
              <a:rPr lang="en-GB" dirty="0">
                <a:solidFill>
                  <a:srgbClr val="0070C0"/>
                </a:solidFill>
              </a:rPr>
              <a:t>Curve</a:t>
            </a:r>
            <a:r>
              <a:rPr lang="en-GB" dirty="0"/>
              <a:t> (AUC): </a:t>
            </a:r>
            <a:br>
              <a:rPr lang="en-GB" dirty="0"/>
            </a:br>
            <a:r>
              <a:rPr lang="en-GB" dirty="0"/>
              <a:t>probability that randomly chosen positive instance is ranked above randomly chosen negative one</a:t>
            </a:r>
          </a:p>
          <a:p>
            <a:r>
              <a:rPr lang="en-GB" dirty="0"/>
              <a:t>Larger AUC is better</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40</a:t>
            </a:fld>
            <a:endParaRPr lang="en-GB" dirty="0"/>
          </a:p>
        </p:txBody>
      </p:sp>
    </p:spTree>
    <p:extLst>
      <p:ext uri="{BB962C8B-B14F-4D97-AF65-F5344CB8AC3E}">
        <p14:creationId xmlns:p14="http://schemas.microsoft.com/office/powerpoint/2010/main" val="1862748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1"/>
          <p:cNvSpPr>
            <a:spLocks noGrp="1"/>
          </p:cNvSpPr>
          <p:nvPr>
            <p:ph type="sldNum" sz="quarter" idx="10"/>
          </p:nvPr>
        </p:nvSpPr>
        <p:spPr/>
        <p:txBody>
          <a:bodyPr/>
          <a:lstStyle/>
          <a:p>
            <a:pPr lvl="0"/>
            <a:fld id="{90EE1B86-B729-4544-9430-EC8C71F3C1D2}" type="slidenum">
              <a:rPr/>
              <a:pPr lvl="0"/>
              <a:t>41</a:t>
            </a:fld>
            <a:endParaRPr lang="en-US"/>
          </a:p>
        </p:txBody>
      </p:sp>
      <p:sp>
        <p:nvSpPr>
          <p:cNvPr id="38" name="Footer Placeholder 2"/>
          <p:cNvSpPr>
            <a:spLocks noGrp="1"/>
          </p:cNvSpPr>
          <p:nvPr>
            <p:ph type="ftr" sz="quarter" idx="11"/>
          </p:nvPr>
        </p:nvSpPr>
        <p:spPr/>
        <p:txBody>
          <a:bodyPr/>
          <a:lstStyle/>
          <a:p>
            <a:pPr lvl="0"/>
            <a:r>
              <a:rPr lang="en-US"/>
              <a:t>Data Mining: Practical Machine Learning Tools and Techniques (Chapter 5)</a:t>
            </a:r>
          </a:p>
        </p:txBody>
      </p:sp>
      <p:sp>
        <p:nvSpPr>
          <p:cNvPr id="2" name="Title 1"/>
          <p:cNvSpPr txBox="1">
            <a:spLocks noGrp="1"/>
          </p:cNvSpPr>
          <p:nvPr>
            <p:ph type="title" idx="4294967295"/>
          </p:nvPr>
        </p:nvSpPr>
        <p:spPr>
          <a:xfrm>
            <a:off x="1816200" y="-78480"/>
            <a:ext cx="7543799" cy="978480"/>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Summary of some measures</a:t>
            </a:r>
          </a:p>
        </p:txBody>
      </p:sp>
      <p:sp>
        <p:nvSpPr>
          <p:cNvPr id="3" name="Freeform 2"/>
          <p:cNvSpPr/>
          <p:nvPr/>
        </p:nvSpPr>
        <p:spPr>
          <a:xfrm>
            <a:off x="5940000" y="1365120"/>
            <a:ext cx="3060000" cy="97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Explanation</a:t>
            </a:r>
          </a:p>
          <a:p>
            <a:pPr marL="0" marR="0" lvl="0" indent="0" algn="l" rtl="0" hangingPunct="0">
              <a:lnSpc>
                <a:spcPct val="10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Tahoma" pitchFamily="18"/>
              <a:ea typeface="Gothic" pitchFamily="2"/>
              <a:cs typeface="Lucidasans" pitchFamily="2"/>
            </a:endParaRPr>
          </a:p>
        </p:txBody>
      </p:sp>
      <p:sp>
        <p:nvSpPr>
          <p:cNvPr id="4" name="Freeform 3"/>
          <p:cNvSpPr/>
          <p:nvPr/>
        </p:nvSpPr>
        <p:spPr>
          <a:xfrm>
            <a:off x="4567037" y="1365486"/>
            <a:ext cx="1470239" cy="97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Plot</a:t>
            </a:r>
          </a:p>
        </p:txBody>
      </p:sp>
      <p:sp>
        <p:nvSpPr>
          <p:cNvPr id="5" name="Freeform 4"/>
          <p:cNvSpPr/>
          <p:nvPr/>
        </p:nvSpPr>
        <p:spPr>
          <a:xfrm>
            <a:off x="1910519" y="1365120"/>
            <a:ext cx="2559240" cy="97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Domain</a:t>
            </a:r>
          </a:p>
        </p:txBody>
      </p:sp>
      <p:sp>
        <p:nvSpPr>
          <p:cNvPr id="6" name="Freeform 5"/>
          <p:cNvSpPr/>
          <p:nvPr/>
        </p:nvSpPr>
        <p:spPr>
          <a:xfrm>
            <a:off x="180000" y="1365120"/>
            <a:ext cx="1730519" cy="97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 name="Freeform 6"/>
          <p:cNvSpPr/>
          <p:nvPr/>
        </p:nvSpPr>
        <p:spPr>
          <a:xfrm>
            <a:off x="5940000" y="4474800"/>
            <a:ext cx="3060000" cy="128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TP/(TP+FN)</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TP/(TP+FP)</a:t>
            </a:r>
          </a:p>
        </p:txBody>
      </p:sp>
      <p:sp>
        <p:nvSpPr>
          <p:cNvPr id="8" name="Freeform 7"/>
          <p:cNvSpPr/>
          <p:nvPr/>
        </p:nvSpPr>
        <p:spPr>
          <a:xfrm>
            <a:off x="4469760" y="4474800"/>
            <a:ext cx="1470239" cy="128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8000"/>
                </a:solidFill>
                <a:latin typeface="Tahoma" pitchFamily="18"/>
                <a:ea typeface="Gothic" pitchFamily="2"/>
                <a:cs typeface="Lucidasans" pitchFamily="2"/>
              </a:rPr>
              <a:t>Recall</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8000"/>
                </a:solidFill>
                <a:latin typeface="Tahoma" pitchFamily="18"/>
                <a:ea typeface="Gothic" pitchFamily="2"/>
                <a:cs typeface="Lucidasans" pitchFamily="2"/>
              </a:rPr>
              <a:t>Precision</a:t>
            </a:r>
          </a:p>
        </p:txBody>
      </p:sp>
      <p:sp>
        <p:nvSpPr>
          <p:cNvPr id="9" name="Freeform 8"/>
          <p:cNvSpPr/>
          <p:nvPr/>
        </p:nvSpPr>
        <p:spPr>
          <a:xfrm>
            <a:off x="1910519" y="4474800"/>
            <a:ext cx="2559240" cy="128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Information retrieval</a:t>
            </a:r>
          </a:p>
        </p:txBody>
      </p:sp>
      <p:sp>
        <p:nvSpPr>
          <p:cNvPr id="10" name="Freeform 9"/>
          <p:cNvSpPr/>
          <p:nvPr/>
        </p:nvSpPr>
        <p:spPr>
          <a:xfrm>
            <a:off x="180000" y="4474800"/>
            <a:ext cx="1730519" cy="128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Recall-precision curve</a:t>
            </a:r>
          </a:p>
        </p:txBody>
      </p:sp>
      <p:sp>
        <p:nvSpPr>
          <p:cNvPr id="11" name="Freeform 10"/>
          <p:cNvSpPr/>
          <p:nvPr/>
        </p:nvSpPr>
        <p:spPr>
          <a:xfrm>
            <a:off x="5940000" y="3578759"/>
            <a:ext cx="3060000" cy="89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TP/(TP+FN)</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FP/(FP+TN)</a:t>
            </a:r>
          </a:p>
        </p:txBody>
      </p:sp>
      <p:sp>
        <p:nvSpPr>
          <p:cNvPr id="12" name="Freeform 11"/>
          <p:cNvSpPr/>
          <p:nvPr/>
        </p:nvSpPr>
        <p:spPr>
          <a:xfrm>
            <a:off x="4469760" y="3578759"/>
            <a:ext cx="1470239" cy="89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8000"/>
                </a:solidFill>
                <a:latin typeface="Tahoma" pitchFamily="18"/>
                <a:ea typeface="Gothic" pitchFamily="2"/>
                <a:cs typeface="Lucidasans" pitchFamily="2"/>
              </a:rPr>
              <a:t>TP rate</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8000"/>
                </a:solidFill>
                <a:latin typeface="Tahoma" pitchFamily="18"/>
                <a:ea typeface="Gothic" pitchFamily="2"/>
                <a:cs typeface="Lucidasans" pitchFamily="2"/>
              </a:rPr>
              <a:t>FP rate</a:t>
            </a:r>
          </a:p>
        </p:txBody>
      </p:sp>
      <p:sp>
        <p:nvSpPr>
          <p:cNvPr id="13" name="Freeform 12"/>
          <p:cNvSpPr/>
          <p:nvPr/>
        </p:nvSpPr>
        <p:spPr>
          <a:xfrm>
            <a:off x="1910519" y="3578759"/>
            <a:ext cx="2559240" cy="89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Communications</a:t>
            </a:r>
          </a:p>
        </p:txBody>
      </p:sp>
      <p:sp>
        <p:nvSpPr>
          <p:cNvPr id="14" name="Freeform 13"/>
          <p:cNvSpPr/>
          <p:nvPr/>
        </p:nvSpPr>
        <p:spPr>
          <a:xfrm>
            <a:off x="180000" y="3578759"/>
            <a:ext cx="1730519" cy="89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ROC curve</a:t>
            </a:r>
          </a:p>
        </p:txBody>
      </p:sp>
      <p:sp>
        <p:nvSpPr>
          <p:cNvPr id="15" name="Freeform 14"/>
          <p:cNvSpPr/>
          <p:nvPr/>
        </p:nvSpPr>
        <p:spPr>
          <a:xfrm>
            <a:off x="5940000" y="2338200"/>
            <a:ext cx="3060000" cy="124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TP</a:t>
            </a:r>
          </a:p>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(TP+FP)/(TP+FP+TN+FN)</a:t>
            </a:r>
          </a:p>
        </p:txBody>
      </p:sp>
      <p:sp>
        <p:nvSpPr>
          <p:cNvPr id="16" name="Freeform 15"/>
          <p:cNvSpPr/>
          <p:nvPr/>
        </p:nvSpPr>
        <p:spPr>
          <a:xfrm>
            <a:off x="4469760" y="2338200"/>
            <a:ext cx="1470239" cy="124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8000"/>
                </a:solidFill>
                <a:latin typeface="Tahoma" pitchFamily="18"/>
                <a:ea typeface="Gothic" pitchFamily="2"/>
                <a:cs typeface="Lucidasans" pitchFamily="2"/>
              </a:rPr>
              <a:t>TP</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8000"/>
                </a:solidFill>
                <a:latin typeface="Tahoma" pitchFamily="18"/>
                <a:ea typeface="Gothic" pitchFamily="2"/>
                <a:cs typeface="Lucidasans" pitchFamily="2"/>
              </a:rPr>
              <a:t>Subset size</a:t>
            </a:r>
          </a:p>
        </p:txBody>
      </p:sp>
      <p:sp>
        <p:nvSpPr>
          <p:cNvPr id="17" name="Freeform 16"/>
          <p:cNvSpPr/>
          <p:nvPr/>
        </p:nvSpPr>
        <p:spPr>
          <a:xfrm>
            <a:off x="1910519" y="2338200"/>
            <a:ext cx="2559240" cy="124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Marketing</a:t>
            </a:r>
          </a:p>
        </p:txBody>
      </p:sp>
      <p:sp>
        <p:nvSpPr>
          <p:cNvPr id="18" name="Freeform 17"/>
          <p:cNvSpPr/>
          <p:nvPr/>
        </p:nvSpPr>
        <p:spPr>
          <a:xfrm>
            <a:off x="180000" y="2338200"/>
            <a:ext cx="1730519" cy="124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8000"/>
                </a:solidFill>
                <a:latin typeface="Tahoma" pitchFamily="18"/>
                <a:ea typeface="Gothic" pitchFamily="2"/>
                <a:cs typeface="Lucidasans" pitchFamily="2"/>
              </a:rPr>
              <a:t>Lift chart</a:t>
            </a:r>
          </a:p>
        </p:txBody>
      </p:sp>
      <p:sp>
        <p:nvSpPr>
          <p:cNvPr id="19" name="Straight Connector 18"/>
          <p:cNvSpPr/>
          <p:nvPr/>
        </p:nvSpPr>
        <p:spPr>
          <a:xfrm>
            <a:off x="180000" y="1365120"/>
            <a:ext cx="1730519"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0" name="Straight Connector 19"/>
          <p:cNvSpPr/>
          <p:nvPr/>
        </p:nvSpPr>
        <p:spPr>
          <a:xfrm>
            <a:off x="180000" y="5760000"/>
            <a:ext cx="1730519"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1" name="Straight Connector 20"/>
          <p:cNvSpPr/>
          <p:nvPr/>
        </p:nvSpPr>
        <p:spPr>
          <a:xfrm>
            <a:off x="180000" y="1365120"/>
            <a:ext cx="0" cy="97308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2" name="Straight Connector 21"/>
          <p:cNvSpPr/>
          <p:nvPr/>
        </p:nvSpPr>
        <p:spPr>
          <a:xfrm>
            <a:off x="9000000" y="1365120"/>
            <a:ext cx="0" cy="97308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3" name="Straight Connector 22"/>
          <p:cNvSpPr/>
          <p:nvPr/>
        </p:nvSpPr>
        <p:spPr>
          <a:xfrm>
            <a:off x="1910519" y="2338200"/>
            <a:ext cx="0" cy="342180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4" name="Straight Connector 23"/>
          <p:cNvSpPr/>
          <p:nvPr/>
        </p:nvSpPr>
        <p:spPr>
          <a:xfrm>
            <a:off x="4469760" y="2338200"/>
            <a:ext cx="0" cy="342180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5" name="Straight Connector 24"/>
          <p:cNvSpPr/>
          <p:nvPr/>
        </p:nvSpPr>
        <p:spPr>
          <a:xfrm>
            <a:off x="5940000" y="2338200"/>
            <a:ext cx="0" cy="342180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6" name="Straight Connector 25"/>
          <p:cNvSpPr/>
          <p:nvPr/>
        </p:nvSpPr>
        <p:spPr>
          <a:xfrm>
            <a:off x="1910519" y="4474800"/>
            <a:ext cx="7089481"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7" name="Straight Connector 26"/>
          <p:cNvSpPr/>
          <p:nvPr/>
        </p:nvSpPr>
        <p:spPr>
          <a:xfrm>
            <a:off x="1910519" y="3578759"/>
            <a:ext cx="7089481"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8" name="Straight Connector 27"/>
          <p:cNvSpPr/>
          <p:nvPr/>
        </p:nvSpPr>
        <p:spPr>
          <a:xfrm>
            <a:off x="1910519" y="2338200"/>
            <a:ext cx="7089481"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9" name="Straight Connector 28"/>
          <p:cNvSpPr/>
          <p:nvPr/>
        </p:nvSpPr>
        <p:spPr>
          <a:xfrm>
            <a:off x="4469760" y="1365120"/>
            <a:ext cx="147024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30" name="Straight Connector 29"/>
          <p:cNvSpPr/>
          <p:nvPr/>
        </p:nvSpPr>
        <p:spPr>
          <a:xfrm>
            <a:off x="5940000" y="1365120"/>
            <a:ext cx="306000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31" name="Straight Connector 30"/>
          <p:cNvSpPr/>
          <p:nvPr/>
        </p:nvSpPr>
        <p:spPr>
          <a:xfrm>
            <a:off x="1910519" y="1365120"/>
            <a:ext cx="2559241"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32" name="Straight Connector 31"/>
          <p:cNvSpPr/>
          <p:nvPr/>
        </p:nvSpPr>
        <p:spPr>
          <a:xfrm>
            <a:off x="180000" y="2338200"/>
            <a:ext cx="0" cy="1240559"/>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33" name="Straight Connector 32"/>
          <p:cNvSpPr/>
          <p:nvPr/>
        </p:nvSpPr>
        <p:spPr>
          <a:xfrm>
            <a:off x="180000" y="3578759"/>
            <a:ext cx="0" cy="896041"/>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34" name="Straight Connector 33"/>
          <p:cNvSpPr/>
          <p:nvPr/>
        </p:nvSpPr>
        <p:spPr>
          <a:xfrm>
            <a:off x="180000" y="4474800"/>
            <a:ext cx="0" cy="12852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35" name="Straight Connector 34"/>
          <p:cNvSpPr/>
          <p:nvPr/>
        </p:nvSpPr>
        <p:spPr>
          <a:xfrm>
            <a:off x="1910519" y="5760000"/>
            <a:ext cx="7089481"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36" name="Straight Connector 35"/>
          <p:cNvSpPr/>
          <p:nvPr/>
        </p:nvSpPr>
        <p:spPr>
          <a:xfrm>
            <a:off x="9000000" y="2338200"/>
            <a:ext cx="0" cy="342180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talked about…</a:t>
            </a:r>
          </a:p>
        </p:txBody>
      </p:sp>
      <p:sp>
        <p:nvSpPr>
          <p:cNvPr id="3" name="Content Placeholder 2"/>
          <p:cNvSpPr>
            <a:spLocks noGrp="1"/>
          </p:cNvSpPr>
          <p:nvPr>
            <p:ph idx="1"/>
          </p:nvPr>
        </p:nvSpPr>
        <p:spPr/>
        <p:txBody>
          <a:bodyPr>
            <a:normAutofit/>
          </a:bodyPr>
          <a:lstStyle/>
          <a:p>
            <a:r>
              <a:rPr lang="en-GB" dirty="0"/>
              <a:t>some measures of credibility</a:t>
            </a:r>
          </a:p>
          <a:p>
            <a:pPr lvl="1"/>
            <a:r>
              <a:rPr lang="en-GB" dirty="0"/>
              <a:t>Accuracy and error rates</a:t>
            </a:r>
          </a:p>
          <a:p>
            <a:pPr lvl="1"/>
            <a:r>
              <a:rPr lang="en-GB" dirty="0"/>
              <a:t>Sensitivity and specificity</a:t>
            </a:r>
          </a:p>
          <a:p>
            <a:pPr lvl="1"/>
            <a:r>
              <a:rPr lang="en-GB" dirty="0"/>
              <a:t>Precision and recall</a:t>
            </a:r>
          </a:p>
          <a:p>
            <a:r>
              <a:rPr lang="en-GB" dirty="0"/>
              <a:t>and taking costs into account</a:t>
            </a:r>
          </a:p>
          <a:p>
            <a:pPr lvl="1"/>
            <a:r>
              <a:rPr lang="en-GB" dirty="0"/>
              <a:t>Confusion matrix and  kappa statistic</a:t>
            </a:r>
          </a:p>
          <a:p>
            <a:pPr lvl="1"/>
            <a:r>
              <a:rPr lang="en-GB" dirty="0"/>
              <a:t>Lift charts and ROC curves</a:t>
            </a:r>
          </a:p>
          <a:p>
            <a:r>
              <a:rPr lang="en-GB" dirty="0"/>
              <a:t>Next lecture – what </a:t>
            </a:r>
            <a:r>
              <a:rPr lang="en-GB" i="1" dirty="0"/>
              <a:t>data</a:t>
            </a:r>
            <a:r>
              <a:rPr lang="en-GB" dirty="0"/>
              <a:t> to use?</a:t>
            </a:r>
            <a:endParaRPr lang="en-GB" i="1"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42</a:t>
            </a:fld>
            <a:endParaRPr lang="en-GB" dirty="0"/>
          </a:p>
        </p:txBody>
      </p:sp>
    </p:spTree>
    <p:extLst>
      <p:ext uri="{BB962C8B-B14F-4D97-AF65-F5344CB8AC3E}">
        <p14:creationId xmlns:p14="http://schemas.microsoft.com/office/powerpoint/2010/main" val="25581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97% is a great success rate… BUT</a:t>
            </a:r>
          </a:p>
        </p:txBody>
      </p:sp>
      <p:sp>
        <p:nvSpPr>
          <p:cNvPr id="8" name="Content Placeholder 7"/>
          <p:cNvSpPr>
            <a:spLocks noGrp="1"/>
          </p:cNvSpPr>
          <p:nvPr>
            <p:ph sz="half" idx="1"/>
          </p:nvPr>
        </p:nvSpPr>
        <p:spPr/>
        <p:txBody>
          <a:bodyPr>
            <a:normAutofit fontScale="92500" lnSpcReduction="20000"/>
          </a:bodyPr>
          <a:lstStyle/>
          <a:p>
            <a:r>
              <a:rPr lang="en-GB" dirty="0"/>
              <a:t>Farming</a:t>
            </a:r>
          </a:p>
          <a:p>
            <a:r>
              <a:rPr lang="en-GB" dirty="0"/>
              <a:t>Predict: When to send a cow for insemination?</a:t>
            </a:r>
          </a:p>
          <a:p>
            <a:endParaRPr lang="en-GB" dirty="0"/>
          </a:p>
          <a:p>
            <a:endParaRPr lang="en-GB" dirty="0"/>
          </a:p>
        </p:txBody>
      </p:sp>
      <p:sp>
        <p:nvSpPr>
          <p:cNvPr id="10" name="Content Placeholder 9"/>
          <p:cNvSpPr>
            <a:spLocks noGrp="1"/>
          </p:cNvSpPr>
          <p:nvPr>
            <p:ph sz="half" idx="2"/>
          </p:nvPr>
        </p:nvSpPr>
        <p:spPr/>
        <p:txBody>
          <a:bodyPr>
            <a:normAutofit fontScale="92500" lnSpcReduction="20000"/>
          </a:bodyPr>
          <a:lstStyle/>
          <a:p>
            <a:r>
              <a:rPr lang="en-GB" dirty="0"/>
              <a:t>Cows are in oestrus 1 day in 30</a:t>
            </a:r>
          </a:p>
          <a:p>
            <a:r>
              <a:rPr lang="en-GB" dirty="0"/>
              <a:t>If our method predicts that a cow is  </a:t>
            </a:r>
            <a:r>
              <a:rPr lang="en-GB" i="1" dirty="0"/>
              <a:t>never </a:t>
            </a:r>
            <a:r>
              <a:rPr lang="en-GB" dirty="0"/>
              <a:t>in oestrus it will be right </a:t>
            </a:r>
            <a:r>
              <a:rPr lang="en-GB" b="1" dirty="0"/>
              <a:t>97%</a:t>
            </a:r>
            <a:r>
              <a:rPr lang="en-GB" dirty="0"/>
              <a:t> of the time</a:t>
            </a:r>
          </a:p>
          <a:p>
            <a:r>
              <a:rPr lang="en-GB" dirty="0"/>
              <a:t>Very high success rate!</a:t>
            </a:r>
          </a:p>
          <a:p>
            <a:r>
              <a:rPr lang="en-GB" dirty="0"/>
              <a:t>But the farmer will </a:t>
            </a:r>
            <a:r>
              <a:rPr lang="en-GB" i="1" dirty="0"/>
              <a:t>never</a:t>
            </a:r>
            <a:r>
              <a:rPr lang="en-GB" dirty="0"/>
              <a:t> send any cows for insemination</a:t>
            </a:r>
          </a:p>
          <a:p>
            <a:r>
              <a:rPr lang="en-GB" sz="3000" b="1" dirty="0"/>
              <a:t>the farm will have no calves</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5</a:t>
            </a:fld>
            <a:endParaRPr lang="en-GB" dirty="0"/>
          </a:p>
        </p:txBody>
      </p:sp>
      <p:pic>
        <p:nvPicPr>
          <p:cNvPr id="1026" name="Picture 2" descr="https://upload.wikimedia.org/wikipedia/commons/thumb/0/0c/Cow_female_black_white.jpg/1024px-Cow_female_black_whit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347" y="3068960"/>
            <a:ext cx="3988653"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59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So success rate alone is not enough!!</a:t>
            </a:r>
          </a:p>
        </p:txBody>
      </p:sp>
      <p:sp>
        <p:nvSpPr>
          <p:cNvPr id="3" name="Content Placeholder 2"/>
          <p:cNvSpPr>
            <a:spLocks noGrp="1"/>
          </p:cNvSpPr>
          <p:nvPr>
            <p:ph idx="1"/>
          </p:nvPr>
        </p:nvSpPr>
        <p:spPr>
          <a:xfrm>
            <a:off x="539552" y="1412776"/>
            <a:ext cx="8229600" cy="4525963"/>
          </a:xfrm>
        </p:spPr>
        <p:txBody>
          <a:bodyPr>
            <a:normAutofit fontScale="92500" lnSpcReduction="10000"/>
          </a:bodyPr>
          <a:lstStyle/>
          <a:p>
            <a:r>
              <a:rPr lang="en-GB" dirty="0"/>
              <a:t>Confusion matrix</a:t>
            </a:r>
          </a:p>
          <a:p>
            <a:r>
              <a:rPr lang="en-GB" dirty="0"/>
              <a:t>With a “yes” or “no” prediction there are </a:t>
            </a:r>
            <a:r>
              <a:rPr lang="en-GB" i="1" dirty="0"/>
              <a:t>four</a:t>
            </a:r>
            <a:r>
              <a:rPr lang="en-GB" dirty="0"/>
              <a:t> different possibilities</a:t>
            </a:r>
          </a:p>
          <a:p>
            <a:endParaRPr lang="en-GB" dirty="0"/>
          </a:p>
          <a:p>
            <a:endParaRPr lang="en-GB" dirty="0"/>
          </a:p>
          <a:p>
            <a:endParaRPr lang="en-GB" dirty="0"/>
          </a:p>
          <a:p>
            <a:endParaRPr lang="en-GB" dirty="0"/>
          </a:p>
          <a:p>
            <a:endParaRPr lang="en-GB" dirty="0"/>
          </a:p>
          <a:p>
            <a:r>
              <a:rPr lang="en-GB" dirty="0"/>
              <a:t>Success rate =  (</a:t>
            </a:r>
            <a:r>
              <a:rPr lang="en-GB" dirty="0">
                <a:solidFill>
                  <a:srgbClr val="00B050"/>
                </a:solidFill>
              </a:rPr>
              <a:t>TP + TN</a:t>
            </a:r>
            <a:r>
              <a:rPr lang="en-GB" dirty="0"/>
              <a:t>) / (</a:t>
            </a:r>
            <a:r>
              <a:rPr lang="en-GB" dirty="0">
                <a:solidFill>
                  <a:srgbClr val="00B050"/>
                </a:solidFill>
              </a:rPr>
              <a:t>TP + TN </a:t>
            </a:r>
            <a:r>
              <a:rPr lang="en-GB" dirty="0"/>
              <a:t>+ </a:t>
            </a:r>
            <a:r>
              <a:rPr lang="en-GB" dirty="0">
                <a:solidFill>
                  <a:srgbClr val="FF0000"/>
                </a:solidFill>
              </a:rPr>
              <a:t>FP +FN</a:t>
            </a:r>
            <a:r>
              <a:rPr lang="en-GB" dirty="0"/>
              <a:t>)</a:t>
            </a:r>
          </a:p>
          <a:p>
            <a:endParaRPr lang="en-GB" dirty="0"/>
          </a:p>
          <a:p>
            <a:endParaRPr lang="en-GB" dirty="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01/10/2018</a:t>
            </a:fld>
            <a:endParaRPr lang="en-GB"/>
          </a:p>
        </p:txBody>
      </p:sp>
      <p:sp>
        <p:nvSpPr>
          <p:cNvPr id="5" name="Footer Placeholder 4"/>
          <p:cNvSpPr>
            <a:spLocks noGrp="1"/>
          </p:cNvSpPr>
          <p:nvPr>
            <p:ph type="ftr" sz="quarter" idx="11"/>
          </p:nvPr>
        </p:nvSpPr>
        <p:spPr/>
        <p:txBody>
          <a:bodyPr/>
          <a:lstStyle/>
          <a:p>
            <a:r>
              <a:rPr lang="sv-SE"/>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6</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053088385"/>
              </p:ext>
            </p:extLst>
          </p:nvPr>
        </p:nvGraphicFramePr>
        <p:xfrm>
          <a:off x="971550" y="2924944"/>
          <a:ext cx="7200900" cy="2103120"/>
        </p:xfrm>
        <a:graphic>
          <a:graphicData uri="http://schemas.openxmlformats.org/drawingml/2006/table">
            <a:tbl>
              <a:tblPr firstRow="1" bandRow="1">
                <a:tableStyleId>{2D5ABB26-0587-4C30-8999-92F81FD0307C}</a:tableStyleId>
              </a:tblPr>
              <a:tblGrid>
                <a:gridCol w="37338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dirty="0"/>
                        <a:t>Predicted</a:t>
                      </a:r>
                      <a:r>
                        <a:rPr lang="en-GB" sz="2400" baseline="0" dirty="0"/>
                        <a:t> </a:t>
                      </a:r>
                      <a:r>
                        <a:rPr lang="en-GB" sz="24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2400" dirty="0"/>
                        <a:t>Actually</a:t>
                      </a:r>
                      <a:r>
                        <a:rPr lang="en-GB" sz="2400" baseline="0" dirty="0"/>
                        <a:t> </a:t>
                      </a:r>
                      <a:r>
                        <a:rPr lang="en-GB" sz="24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solidFill>
                            <a:srgbClr val="00B050"/>
                          </a:solidFill>
                        </a:rPr>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solidFill>
                            <a:srgbClr val="FF0000"/>
                          </a:solidFill>
                        </a:rPr>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24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solidFill>
                            <a:srgbClr val="FF0000"/>
                          </a:solidFill>
                        </a:rPr>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solidFill>
                            <a:srgbClr val="00B050"/>
                          </a:solidFill>
                        </a:rPr>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0915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23850" y="404813"/>
            <a:ext cx="8134350" cy="1347787"/>
          </a:xfrm>
        </p:spPr>
        <p:txBody>
          <a:bodyPr/>
          <a:lstStyle/>
          <a:p>
            <a:r>
              <a:rPr lang="en-GB" altLang="en-US" sz="3600" dirty="0"/>
              <a:t>Two classes is a common and special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23850" y="404813"/>
            <a:ext cx="8134350" cy="1347787"/>
          </a:xfrm>
        </p:spPr>
        <p:txBody>
          <a:bodyPr/>
          <a:lstStyle/>
          <a:p>
            <a:r>
              <a:rPr lang="en-GB" altLang="en-US" sz="3600"/>
              <a:t>Two classes is a common and special case</a:t>
            </a:r>
          </a:p>
        </p:txBody>
      </p:sp>
      <p:sp>
        <p:nvSpPr>
          <p:cNvPr id="4099" name="TextBox 3"/>
          <p:cNvSpPr txBox="1">
            <a:spLocks noChangeArrowheads="1"/>
          </p:cNvSpPr>
          <p:nvPr/>
        </p:nvSpPr>
        <p:spPr bwMode="auto">
          <a:xfrm>
            <a:off x="1403350" y="1700213"/>
            <a:ext cx="66325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Medical applications:                     cancer,  or not?</a:t>
            </a:r>
          </a:p>
          <a:p>
            <a:pPr eaLnBrk="1" hangingPunct="1">
              <a:spcBef>
                <a:spcPct val="0"/>
              </a:spcBef>
              <a:buFontTx/>
              <a:buNone/>
            </a:pPr>
            <a:r>
              <a:rPr lang="en-GB" altLang="en-US" sz="2400" dirty="0"/>
              <a:t>Computer Vision applications:       landmine, or not?</a:t>
            </a:r>
          </a:p>
          <a:p>
            <a:pPr eaLnBrk="1" hangingPunct="1">
              <a:spcBef>
                <a:spcPct val="0"/>
              </a:spcBef>
              <a:buFontTx/>
              <a:buNone/>
            </a:pPr>
            <a:r>
              <a:rPr lang="en-GB" altLang="en-US" sz="2400" dirty="0"/>
              <a:t>Security applications:                     criminal, or not?</a:t>
            </a:r>
          </a:p>
          <a:p>
            <a:pPr eaLnBrk="1" hangingPunct="1">
              <a:spcBef>
                <a:spcPct val="0"/>
              </a:spcBef>
              <a:buFontTx/>
              <a:buNone/>
            </a:pPr>
            <a:r>
              <a:rPr lang="en-GB" altLang="en-US" sz="2400" dirty="0"/>
              <a:t>Biotech applications:                      gene, or not?</a:t>
            </a:r>
          </a:p>
          <a:p>
            <a:pPr eaLnBrk="1" hangingPunct="1">
              <a:spcBef>
                <a:spcPct val="0"/>
              </a:spcBef>
              <a:buFontTx/>
              <a:buNone/>
            </a:pPr>
            <a:r>
              <a:rPr lang="en-GB" altLang="en-US" sz="24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23850" y="404813"/>
            <a:ext cx="8134350" cy="1347787"/>
          </a:xfrm>
        </p:spPr>
        <p:txBody>
          <a:bodyPr/>
          <a:lstStyle/>
          <a:p>
            <a:r>
              <a:rPr lang="en-GB" altLang="en-US" sz="3600"/>
              <a:t>Two classes is a common and special case</a:t>
            </a:r>
          </a:p>
        </p:txBody>
      </p:sp>
      <p:sp>
        <p:nvSpPr>
          <p:cNvPr id="5123" name="TextBox 3"/>
          <p:cNvSpPr txBox="1">
            <a:spLocks noChangeArrowheads="1"/>
          </p:cNvSpPr>
          <p:nvPr/>
        </p:nvSpPr>
        <p:spPr bwMode="auto">
          <a:xfrm>
            <a:off x="1403350" y="1700213"/>
            <a:ext cx="66325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Medical applications:                     cancer,  or not?</a:t>
            </a:r>
          </a:p>
          <a:p>
            <a:pPr eaLnBrk="1" hangingPunct="1">
              <a:spcBef>
                <a:spcPct val="0"/>
              </a:spcBef>
              <a:buFontTx/>
              <a:buNone/>
            </a:pPr>
            <a:r>
              <a:rPr lang="en-GB" altLang="en-US" sz="2400"/>
              <a:t>Computer Vision applications:       landmine, or not?</a:t>
            </a:r>
          </a:p>
          <a:p>
            <a:pPr eaLnBrk="1" hangingPunct="1">
              <a:spcBef>
                <a:spcPct val="0"/>
              </a:spcBef>
              <a:buFontTx/>
              <a:buNone/>
            </a:pPr>
            <a:r>
              <a:rPr lang="en-GB" altLang="en-US" sz="2400"/>
              <a:t>Security applications:                     terrorist, or not?</a:t>
            </a:r>
          </a:p>
          <a:p>
            <a:pPr eaLnBrk="1" hangingPunct="1">
              <a:spcBef>
                <a:spcPct val="0"/>
              </a:spcBef>
              <a:buFontTx/>
              <a:buNone/>
            </a:pPr>
            <a:r>
              <a:rPr lang="en-GB" altLang="en-US" sz="2400"/>
              <a:t>Biotech applications:                      gene, or not?</a:t>
            </a:r>
          </a:p>
          <a:p>
            <a:pPr eaLnBrk="1" hangingPunct="1">
              <a:spcBef>
                <a:spcPct val="0"/>
              </a:spcBef>
              <a:buFontTx/>
              <a:buNone/>
            </a:pPr>
            <a:r>
              <a:rPr lang="en-GB" altLang="en-US" sz="2400"/>
              <a:t>…                                                    …</a:t>
            </a:r>
          </a:p>
        </p:txBody>
      </p:sp>
      <p:graphicFrame>
        <p:nvGraphicFramePr>
          <p:cNvPr id="5" name="Table 4"/>
          <p:cNvGraphicFramePr>
            <a:graphicFrameLocks noGrp="1"/>
          </p:cNvGraphicFramePr>
          <p:nvPr/>
        </p:nvGraphicFramePr>
        <p:xfrm>
          <a:off x="1231900" y="3810000"/>
          <a:ext cx="7200900" cy="1501776"/>
        </p:xfrm>
        <a:graphic>
          <a:graphicData uri="http://schemas.openxmlformats.org/drawingml/2006/table">
            <a:tbl>
              <a:tblPr firstRow="1" bandRow="1">
                <a:tableStyleId>{2D5ABB26-0587-4C30-8999-92F81FD0307C}</a:tableStyleId>
              </a:tblPr>
              <a:tblGrid>
                <a:gridCol w="37338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tblGrid>
              <a:tr h="365760">
                <a:tc>
                  <a:txBody>
                    <a:bodyPr/>
                    <a:lstStyle/>
                    <a:p>
                      <a:r>
                        <a:rPr lang="en-GB"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Predicted</a:t>
                      </a:r>
                      <a:r>
                        <a:rPr lang="en-GB" sz="1800" baseline="0" dirty="0"/>
                        <a:t> </a:t>
                      </a:r>
                      <a:r>
                        <a:rPr lang="en-GB" sz="1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3543">
                <a:tc>
                  <a:txBody>
                    <a:bodyPr/>
                    <a:lstStyle/>
                    <a:p>
                      <a:pPr algn="ctr"/>
                      <a:r>
                        <a:rPr lang="en-GB" sz="1800" dirty="0"/>
                        <a:t>Actually</a:t>
                      </a:r>
                      <a:r>
                        <a:rPr lang="en-GB" sz="1800" baseline="0" dirty="0"/>
                        <a:t> </a:t>
                      </a:r>
                      <a:r>
                        <a:rPr lang="en-GB" sz="18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2473">
                <a:tc>
                  <a:txBody>
                    <a:bodyPr/>
                    <a:lstStyle/>
                    <a:p>
                      <a:pPr algn="ctr"/>
                      <a:r>
                        <a:rPr lang="en-GB" sz="1800" dirty="0"/>
                        <a:t>Actually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1706</TotalTime>
  <Words>3578</Words>
  <Application>Microsoft Office PowerPoint</Application>
  <PresentationFormat>On-screen Show (4:3)</PresentationFormat>
  <Paragraphs>538</Paragraphs>
  <Slides>42</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Arial Black</vt:lpstr>
      <vt:lpstr>Calibri</vt:lpstr>
      <vt:lpstr>Gothic</vt:lpstr>
      <vt:lpstr>Lucidasans</vt:lpstr>
      <vt:lpstr>StarSymbol</vt:lpstr>
      <vt:lpstr>Symbol</vt:lpstr>
      <vt:lpstr>Tahoma</vt:lpstr>
      <vt:lpstr>Times New Roman</vt:lpstr>
      <vt:lpstr>Utopia</vt:lpstr>
      <vt:lpstr>Office Theme</vt:lpstr>
      <vt:lpstr>F20DL Data Mining and Machine Learning</vt:lpstr>
      <vt:lpstr>We talked about statistics</vt:lpstr>
      <vt:lpstr>Effectiveness and credibility</vt:lpstr>
      <vt:lpstr>Measuring Accuracy: Success rates and Error rates</vt:lpstr>
      <vt:lpstr>97% is a great success rate… BUT</vt:lpstr>
      <vt:lpstr>So success rate alone is not enough!!</vt:lpstr>
      <vt:lpstr>Two classes is a common and special case</vt:lpstr>
      <vt:lpstr>Two classes is a common and special case</vt:lpstr>
      <vt:lpstr>Two classes is a common and special case</vt:lpstr>
      <vt:lpstr>Two classes is a common and special case</vt:lpstr>
      <vt:lpstr>Two classes is a common and special case</vt:lpstr>
      <vt:lpstr>Two classes is a common and special case</vt:lpstr>
      <vt:lpstr>Two classes is a common and special case</vt:lpstr>
      <vt:lpstr>Two classes is a common and special case</vt:lpstr>
      <vt:lpstr>Sensitivity and Specificity: useful measures of accuracy in this kind of 2-class tasks </vt:lpstr>
      <vt:lpstr>Sensitivity and Specificity: common measures of in this kind of 2-class tasks </vt:lpstr>
      <vt:lpstr>YES   NO</vt:lpstr>
      <vt:lpstr>YES   NO</vt:lpstr>
      <vt:lpstr>YES   NO</vt:lpstr>
      <vt:lpstr>YES   NO</vt:lpstr>
      <vt:lpstr>YES   NO</vt:lpstr>
      <vt:lpstr>YES   NO</vt:lpstr>
      <vt:lpstr>YES   NO</vt:lpstr>
      <vt:lpstr>YES   NO</vt:lpstr>
      <vt:lpstr>Other measures – e.g. document retrieval, image retrieval, web search…</vt:lpstr>
      <vt:lpstr>Confusion matrix</vt:lpstr>
      <vt:lpstr>Confusion matrix</vt:lpstr>
      <vt:lpstr>Confusion matrix</vt:lpstr>
      <vt:lpstr>Confusion matrix</vt:lpstr>
      <vt:lpstr>The kappa statistic</vt:lpstr>
      <vt:lpstr>The kappa statistic</vt:lpstr>
      <vt:lpstr>Counting the cost</vt:lpstr>
      <vt:lpstr>Classification with costs</vt:lpstr>
      <vt:lpstr>What about different costs?</vt:lpstr>
      <vt:lpstr>ROC curves</vt:lpstr>
      <vt:lpstr>Comparing scenarios</vt:lpstr>
      <vt:lpstr>Lift chart</vt:lpstr>
      <vt:lpstr>ROC Curves</vt:lpstr>
      <vt:lpstr>ROC curves for two schemes</vt:lpstr>
      <vt:lpstr>ROC Curves - AUC</vt:lpstr>
      <vt:lpstr>Summary of some measures</vt:lpstr>
      <vt:lpstr>We talked about…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F20DL Data Mining and Machine Learning</dc:title>
  <dc:creator>Diana S Bental</dc:creator>
  <cp:lastModifiedBy>Diana Berry</cp:lastModifiedBy>
  <cp:revision>181</cp:revision>
  <dcterms:created xsi:type="dcterms:W3CDTF">2016-08-24T13:10:34Z</dcterms:created>
  <dcterms:modified xsi:type="dcterms:W3CDTF">2018-10-01T18:14:02Z</dcterms:modified>
</cp:coreProperties>
</file>