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29" r:id="rId3"/>
    <p:sldId id="404" r:id="rId4"/>
    <p:sldId id="399" r:id="rId5"/>
    <p:sldId id="428" r:id="rId6"/>
    <p:sldId id="400" r:id="rId7"/>
    <p:sldId id="406" r:id="rId8"/>
    <p:sldId id="405" r:id="rId9"/>
    <p:sldId id="407" r:id="rId10"/>
    <p:sldId id="418" r:id="rId11"/>
    <p:sldId id="324" r:id="rId12"/>
    <p:sldId id="408" r:id="rId13"/>
    <p:sldId id="409" r:id="rId14"/>
    <p:sldId id="410" r:id="rId15"/>
    <p:sldId id="412" r:id="rId16"/>
    <p:sldId id="421" r:id="rId17"/>
    <p:sldId id="420" r:id="rId18"/>
    <p:sldId id="419" r:id="rId19"/>
    <p:sldId id="422" r:id="rId20"/>
    <p:sldId id="424" r:id="rId21"/>
    <p:sldId id="423" r:id="rId22"/>
    <p:sldId id="430" r:id="rId23"/>
    <p:sldId id="431" r:id="rId24"/>
    <p:sldId id="338" r:id="rId25"/>
    <p:sldId id="413" r:id="rId26"/>
    <p:sldId id="425" r:id="rId27"/>
    <p:sldId id="432" r:id="rId28"/>
    <p:sldId id="433" r:id="rId29"/>
    <p:sldId id="434" r:id="rId30"/>
    <p:sldId id="436" r:id="rId31"/>
    <p:sldId id="426" r:id="rId32"/>
    <p:sldId id="427" r:id="rId33"/>
    <p:sldId id="414" r:id="rId34"/>
    <p:sldId id="415" r:id="rId35"/>
    <p:sldId id="401" r:id="rId3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63696" autoAdjust="0"/>
  </p:normalViewPr>
  <p:slideViewPr>
    <p:cSldViewPr showGuides="1">
      <p:cViewPr varScale="1">
        <p:scale>
          <a:sx n="51" d="100"/>
          <a:sy n="51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657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4" cy="49657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BA2F209-1F52-4C24-B3BD-AE8A1AB0E0EE}" type="datetimeFigureOut">
              <a:rPr lang="en-GB" smtClean="0"/>
              <a:pPr/>
              <a:t>05/10/2018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4" cy="49657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4" cy="49657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928EEDE3-63EA-4689-A5E9-5765C87955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0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Generally, the larger the training data the better the classifier (but returns diminish)</a:t>
            </a:r>
          </a:p>
          <a:p>
            <a:r>
              <a:rPr lang="en-GB" dirty="0"/>
              <a:t>And the larger the test data the more accurate the error estimate…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9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0311">
              <a:defRPr/>
            </a:pPr>
            <a:r>
              <a:rPr lang="en-GB" dirty="0"/>
              <a:t>Success rate</a:t>
            </a:r>
            <a:r>
              <a:rPr lang="en-GB" baseline="0" dirty="0"/>
              <a:t> = correct predications / all predictions </a:t>
            </a:r>
            <a:endParaRPr lang="en-GB" dirty="0"/>
          </a:p>
          <a:p>
            <a:pPr defTabSz="930311">
              <a:defRPr/>
            </a:pPr>
            <a:endParaRPr lang="en-US" dirty="0"/>
          </a:p>
          <a:p>
            <a:pPr defTabSz="930311">
              <a:defRPr/>
            </a:pPr>
            <a:r>
              <a:rPr lang="en-US" dirty="0"/>
              <a:t>Error rate =</a:t>
            </a:r>
            <a:r>
              <a:rPr lang="en-US" baseline="0" dirty="0"/>
              <a:t> (</a:t>
            </a:r>
            <a:r>
              <a:rPr lang="en-US" dirty="0"/>
              <a:t>1</a:t>
            </a:r>
            <a:r>
              <a:rPr lang="en-US" baseline="0" dirty="0"/>
              <a:t> – correct predictions / all </a:t>
            </a:r>
            <a:r>
              <a:rPr lang="en-US" baseline="0" dirty="0" err="1"/>
              <a:t>predicttions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2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proportion of successes</a:t>
            </a:r>
            <a:r>
              <a:rPr lang="en-GB" baseline="0" dirty="0"/>
              <a:t> but different size test set</a:t>
            </a:r>
          </a:p>
          <a:p>
            <a:r>
              <a:rPr lang="en-GB" dirty="0"/>
              <a:t>Smaller</a:t>
            </a:r>
            <a:r>
              <a:rPr lang="en-GB" baseline="0" dirty="0"/>
              <a:t> test set gives us a wider range of possible values for errors </a:t>
            </a:r>
          </a:p>
          <a:p>
            <a:r>
              <a:rPr lang="en-GB" baseline="0" dirty="0"/>
              <a:t>These confidence intervals are based on a normal distribution for the success rate over multiple test instances; only true for &gt;100  test instances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4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whole</a:t>
            </a:r>
            <a:r>
              <a:rPr lang="en-US" baseline="0" dirty="0"/>
              <a:t> class is missing from the training data the model / classifier will never learn it</a:t>
            </a:r>
          </a:p>
          <a:p>
            <a:r>
              <a:rPr lang="en-US" baseline="0" dirty="0"/>
              <a:t>If it’s missing from the test data we don’t test any examples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3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3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</a:t>
            </a:r>
            <a:r>
              <a:rPr lang="en-GB" baseline="0" dirty="0"/>
              <a:t> blue – training data</a:t>
            </a:r>
          </a:p>
          <a:p>
            <a:r>
              <a:rPr lang="en-GB" baseline="0" dirty="0"/>
              <a:t>Light blue – test data </a:t>
            </a:r>
          </a:p>
          <a:p>
            <a:r>
              <a:rPr lang="en-GB" baseline="0" dirty="0"/>
              <a:t>Different samples each time, repeated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4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2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provided</a:t>
            </a:r>
            <a:r>
              <a:rPr lang="en-GB" baseline="0" dirty="0"/>
              <a:t> in Weka!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2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5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</a:t>
            </a:r>
            <a:r>
              <a:rPr lang="en-GB" baseline="0" dirty="0"/>
              <a:t> blue – training data</a:t>
            </a:r>
          </a:p>
          <a:p>
            <a:r>
              <a:rPr lang="en-GB" baseline="0" dirty="0"/>
              <a:t>Light blue – test data </a:t>
            </a:r>
          </a:p>
          <a:p>
            <a:r>
              <a:rPr lang="en-GB" baseline="0" dirty="0"/>
              <a:t>3 runs of training then testing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4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8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many folds?</a:t>
            </a:r>
          </a:p>
          <a:p>
            <a:r>
              <a:rPr lang="en-US" baseline="0" dirty="0"/>
              <a:t>Many folds – high accuracy in the error estimate</a:t>
            </a:r>
          </a:p>
          <a:p>
            <a:r>
              <a:rPr lang="en-US" baseline="0" dirty="0"/>
              <a:t>May also get a high variance in the error estimate</a:t>
            </a:r>
          </a:p>
          <a:p>
            <a:r>
              <a:rPr lang="en-US" baseline="0" dirty="0"/>
              <a:t>Computationally expensive</a:t>
            </a:r>
          </a:p>
          <a:p>
            <a:r>
              <a:rPr lang="en-US" baseline="0" dirty="0"/>
              <a:t>Few folds</a:t>
            </a:r>
          </a:p>
          <a:p>
            <a:r>
              <a:rPr lang="en-US" baseline="0" dirty="0"/>
              <a:t>Few experiments so computationally cheaper</a:t>
            </a:r>
          </a:p>
          <a:p>
            <a:r>
              <a:rPr lang="en-US" baseline="0" dirty="0"/>
              <a:t>Less variance – (because bigger sets)</a:t>
            </a:r>
          </a:p>
          <a:p>
            <a:r>
              <a:rPr lang="en-US" baseline="0" dirty="0"/>
              <a:t>For large datasets, 3 fold cross-validation may be sufficient</a:t>
            </a:r>
          </a:p>
          <a:p>
            <a:r>
              <a:rPr lang="en-US" baseline="0" dirty="0"/>
              <a:t>Perform 10 different 10-fold cross-validations! Run the learning mechanism 100 times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28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83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those are the main</a:t>
            </a:r>
            <a:r>
              <a:rPr lang="en-GB" baseline="0" dirty="0"/>
              <a:t> methods for reasonable sized datasets</a:t>
            </a:r>
          </a:p>
          <a:p>
            <a:r>
              <a:rPr lang="en-GB" baseline="0" dirty="0"/>
              <a:t>What about really small datasets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41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all the data for</a:t>
            </a:r>
            <a:r>
              <a:rPr lang="en-US" baseline="0" dirty="0"/>
              <a:t> training each time – so it improves the learning</a:t>
            </a:r>
          </a:p>
          <a:p>
            <a:r>
              <a:rPr lang="en-US" baseline="0" dirty="0"/>
              <a:t>Each time, the training data is all the data except 1 example; and the test data is that 1 example</a:t>
            </a:r>
          </a:p>
          <a:p>
            <a:r>
              <a:rPr lang="en-US" baseline="0" dirty="0"/>
              <a:t>No random sampling, so no need to repeat it</a:t>
            </a:r>
          </a:p>
          <a:p>
            <a:r>
              <a:rPr lang="en-US" baseline="0" dirty="0"/>
              <a:t>But it’s expensive – run the learning algorithm n times, once for every instance</a:t>
            </a:r>
          </a:p>
          <a:p>
            <a:endParaRPr lang="en-US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7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– same number</a:t>
            </a:r>
            <a:r>
              <a:rPr lang="en-US" baseline="0" dirty="0"/>
              <a:t> of each class in the test and training data</a:t>
            </a:r>
          </a:p>
          <a:p>
            <a:r>
              <a:rPr lang="en-US" baseline="0" dirty="0"/>
              <a:t>Best learning method will always predict the majority class</a:t>
            </a:r>
          </a:p>
          <a:p>
            <a:r>
              <a:rPr lang="en-US" baseline="0" dirty="0"/>
              <a:t>Extreme example – gets it wrong every time:</a:t>
            </a:r>
          </a:p>
          <a:p>
            <a:r>
              <a:rPr lang="en-US" baseline="0" dirty="0"/>
              <a:t>Random dataset split into two equal sized classes – toss a coin and get half heads half tails</a:t>
            </a:r>
          </a:p>
          <a:p>
            <a:r>
              <a:rPr lang="en-US" baseline="0" dirty="0"/>
              <a:t>50 red examples, 50 blue examples, If I have a fresh set of 10 examples and try to predict their </a:t>
            </a:r>
            <a:r>
              <a:rPr lang="en-US" baseline="0" dirty="0" err="1"/>
              <a:t>colour</a:t>
            </a:r>
            <a:r>
              <a:rPr lang="en-US" baseline="0" dirty="0"/>
              <a:t>, probably get 50 per cent right (</a:t>
            </a:r>
            <a:r>
              <a:rPr lang="en-US" baseline="0" dirty="0" err="1"/>
              <a:t>ish</a:t>
            </a:r>
            <a:r>
              <a:rPr lang="en-US" baseline="0" dirty="0"/>
              <a:t>)</a:t>
            </a:r>
          </a:p>
          <a:p>
            <a:r>
              <a:rPr lang="en-US" baseline="0" dirty="0"/>
              <a:t>But: if each training run I take out 1 example – e.g. take out a red counter, train with 49 and 50 blue, predict blue; vice versa when I take out a blue counter (predict red)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6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53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6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0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83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28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Gothic" pitchFamily="2"/>
                <a:cs typeface="Lucidasans" pitchFamily="2"/>
              </a:rPr>
              <a:t>10-fold</a:t>
            </a:r>
            <a:r>
              <a:rPr lang="en-US" baseline="0" dirty="0">
                <a:ea typeface="Gothic" pitchFamily="2"/>
                <a:cs typeface="Lucidasans" pitchFamily="2"/>
              </a:rPr>
              <a:t> CV is usually good enough for applications - </a:t>
            </a:r>
            <a:r>
              <a:rPr lang="en-US" dirty="0">
                <a:ea typeface="Gothic" pitchFamily="2"/>
                <a:cs typeface="Lucidasans" pitchFamily="2"/>
              </a:rPr>
              <a:t>we don't lose if the chosen method is not truly better, or not much better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67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03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71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</a:t>
            </a:r>
            <a:r>
              <a:rPr lang="en-GB" baseline="0" dirty="0"/>
              <a:t> an unpaired t-test with appropriate degrees of freedom depending on the number of estimates from each scheme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27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 mainly talking about classification models:</a:t>
            </a:r>
            <a:r>
              <a:rPr lang="en-GB" baseline="0" dirty="0"/>
              <a:t> need to extend things to handle numeric prediction</a:t>
            </a:r>
          </a:p>
          <a:p>
            <a:r>
              <a:rPr lang="en-GB" baseline="0" dirty="0"/>
              <a:t>For numeric </a:t>
            </a:r>
            <a:r>
              <a:rPr lang="en-GB" baseline="0" dirty="0" err="1"/>
              <a:t>oredication</a:t>
            </a:r>
            <a:r>
              <a:rPr lang="en-GB" baseline="0" dirty="0"/>
              <a:t> - Still need to use independent test set not the training set; can use cross-validation, hold-out etc</a:t>
            </a:r>
          </a:p>
          <a:p>
            <a:r>
              <a:rPr lang="en-GB" baseline="0" dirty="0"/>
              <a:t>But you couldn’t use a simple error rate because errors vary in size; instead use e.g. mean-squared errors (difference between the model’s predicted value and the actual value)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5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We can see some of the options in Weka</a:t>
            </a:r>
          </a:p>
          <a:p>
            <a:r>
              <a:rPr lang="en-GB" baseline="0" dirty="0"/>
              <a:t>Re-use the training set</a:t>
            </a:r>
          </a:p>
          <a:p>
            <a:r>
              <a:rPr lang="en-GB" baseline="0" dirty="0"/>
              <a:t>Supply some test data</a:t>
            </a:r>
          </a:p>
          <a:p>
            <a:r>
              <a:rPr lang="en-GB" baseline="0" dirty="0"/>
              <a:t>Do a percentage split</a:t>
            </a:r>
          </a:p>
          <a:p>
            <a:r>
              <a:rPr lang="en-GB" baseline="0" dirty="0"/>
              <a:t>Cross-validation</a:t>
            </a:r>
          </a:p>
          <a:p>
            <a:endParaRPr lang="en-GB" baseline="0" dirty="0"/>
          </a:p>
          <a:p>
            <a:r>
              <a:rPr lang="en-GB" dirty="0"/>
              <a:t>For simplicity: mainly talking about classification models:</a:t>
            </a:r>
            <a:r>
              <a:rPr lang="en-GB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And we are going to think about a simple error rate or success rate  as our measure of accuracy –(how many right answers, how many wrong) – not the more complex measures like sensitivity/specificity</a:t>
            </a:r>
          </a:p>
          <a:p>
            <a:r>
              <a:rPr lang="en-GB" baseline="0" dirty="0"/>
              <a:t>We would need to extend things to handle numeric prediction</a:t>
            </a:r>
          </a:p>
          <a:p>
            <a:r>
              <a:rPr lang="en-GB" baseline="0" dirty="0"/>
              <a:t>But you couldn’t use a simple error rate for numeric predictions because errors vary in size; needs to be extended to look at other error measures – root mean square errors, mean absolute error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8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did this</a:t>
            </a:r>
            <a:r>
              <a:rPr lang="en-GB" baseline="0" dirty="0"/>
              <a:t> in lab 1 for the  weather/play dataset with </a:t>
            </a:r>
            <a:r>
              <a:rPr lang="en-GB" baseline="0" dirty="0" err="1"/>
              <a:t>ZeroR</a:t>
            </a:r>
            <a:r>
              <a:rPr lang="en-GB" baseline="0" dirty="0"/>
              <a:t> and </a:t>
            </a:r>
            <a:r>
              <a:rPr lang="en-GB" baseline="0" dirty="0" err="1"/>
              <a:t>OneR</a:t>
            </a:r>
            <a:endParaRPr lang="en-GB" baseline="0" dirty="0"/>
          </a:p>
          <a:p>
            <a:r>
              <a:rPr lang="en-GB" baseline="0" dirty="0"/>
              <a:t>Mention overfitting?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9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haven’t done this much in Weka</a:t>
            </a:r>
            <a:r>
              <a:rPr lang="en-GB" baseline="0" dirty="0"/>
              <a:t> - we tried it in Lab 1 when we experimented with the J48 decision tree for the weather/play dataset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 the model with the training set</a:t>
            </a:r>
          </a:p>
          <a:p>
            <a:r>
              <a:rPr lang="en-GB" dirty="0"/>
              <a:t>And test it (and get</a:t>
            </a:r>
            <a:r>
              <a:rPr lang="en-GB" baseline="0" dirty="0"/>
              <a:t> an error rate) with the test set</a:t>
            </a:r>
          </a:p>
          <a:p>
            <a:r>
              <a:rPr lang="en-GB" baseline="0" dirty="0"/>
              <a:t>Need to choose the training set and the test set so they are both representative – don’t want all the iris </a:t>
            </a:r>
            <a:r>
              <a:rPr lang="en-GB" baseline="0" dirty="0" err="1"/>
              <a:t>setosas</a:t>
            </a:r>
            <a:r>
              <a:rPr lang="en-GB" baseline="0" dirty="0"/>
              <a:t> in the test set and none in the training set!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0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Hold-out is often</a:t>
            </a:r>
            <a:r>
              <a:rPr lang="en-GB" baseline="0" dirty="0"/>
              <a:t> used for parameter tuning</a:t>
            </a:r>
          </a:p>
          <a:p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We might use a validation set to choose different parameter settings so as to get a satisfactory level of different precision and recall – as we did in yesterday.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The test data mustn’t be used to create or optimize the classifier - So don’t use the validation data for testing.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EDE3-63EA-4689-A5E9-5765C879551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A230-83A1-4292-A9F6-2ECCD7C3FD6F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E5-A2D1-44E4-B8F4-545943DFDB2E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3ECC-A688-48DC-9F06-466D5ABEE959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85018"/>
          </a:xfrm>
        </p:spPr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6234" y="6381328"/>
            <a:ext cx="6116126" cy="340147"/>
          </a:xfrm>
        </p:spPr>
        <p:txBody>
          <a:bodyPr/>
          <a:lstStyle>
            <a:lvl1pPr>
              <a:defRPr sz="1800"/>
            </a:lvl1pPr>
          </a:lstStyle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658416" cy="340147"/>
          </a:xfrm>
        </p:spPr>
        <p:txBody>
          <a:bodyPr/>
          <a:lstStyle>
            <a:lvl1pPr>
              <a:defRPr sz="1800"/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7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DF2-C30D-4EB4-92F2-6BA5EC511C26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D74-C824-4ADD-8748-2B9B7EA25A81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7C56-EA40-4EE6-85A0-62262B57A9C7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08FD-8064-406E-AD0B-ECDA376D0905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54-47E2-4794-A2D5-E456A8163316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1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2EC0-D2B1-4990-A0BD-52E846F564A3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CE1-EFEF-4C88-9AB1-BF4D5780A608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7789-97E0-4A8E-ADA0-B812DBDF9A96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2131-CC8D-4B15-97F7-5EF668F3F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F20DL Data Mining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Diana Bental</a:t>
            </a:r>
          </a:p>
          <a:p>
            <a:r>
              <a:rPr lang="en-GB" dirty="0"/>
              <a:t>(with material from David </a:t>
            </a:r>
            <a:r>
              <a:rPr lang="en-GB" dirty="0" err="1"/>
              <a:t>Corne</a:t>
            </a:r>
            <a:r>
              <a:rPr lang="en-GB" dirty="0"/>
              <a:t> and slides from http://www.cs.waikato.ac.nz/ml/weka/book.html)</a:t>
            </a:r>
          </a:p>
        </p:txBody>
      </p:sp>
    </p:spTree>
    <p:extLst>
      <p:ext uri="{BB962C8B-B14F-4D97-AF65-F5344CB8AC3E}">
        <p14:creationId xmlns:p14="http://schemas.microsoft.com/office/powerpoint/2010/main" val="224260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Dilemma: ideally both training set and test set should be large!</a:t>
            </a:r>
          </a:p>
          <a:p>
            <a:pPr lvl="1"/>
            <a:r>
              <a:rPr lang="en-GB" dirty="0"/>
              <a:t>Often use about 2/3 training to 1/3 testing</a:t>
            </a:r>
          </a:p>
          <a:p>
            <a:r>
              <a:rPr lang="en-GB" dirty="0"/>
              <a:t>Sparse dataset: may not have enough data to train while keeping data aside for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39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Limited amount of (labelled)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Screening personal loans</a:t>
            </a:r>
          </a:p>
          <a:p>
            <a:pPr lvl="1"/>
            <a:r>
              <a:rPr lang="en-GB" dirty="0"/>
              <a:t>only 1000 appropriate examples (people with borderline credit ratings)</a:t>
            </a:r>
          </a:p>
          <a:p>
            <a:r>
              <a:rPr lang="en-GB" dirty="0"/>
              <a:t>Electricity supply data</a:t>
            </a:r>
          </a:p>
          <a:p>
            <a:pPr lvl="1"/>
            <a:r>
              <a:rPr lang="en-GB" dirty="0"/>
              <a:t>15 years and 5000 days but only 15 Christmas days and Thanksgivings</a:t>
            </a:r>
          </a:p>
          <a:p>
            <a:r>
              <a:rPr lang="en-GB" dirty="0"/>
              <a:t>Electromechanical fault diagnosis</a:t>
            </a:r>
          </a:p>
          <a:p>
            <a:pPr lvl="1"/>
            <a:r>
              <a:rPr lang="en-GB" dirty="0"/>
              <a:t>20 years of data but only 300 usable examples</a:t>
            </a:r>
          </a:p>
          <a:p>
            <a:r>
              <a:rPr lang="en-GB" dirty="0"/>
              <a:t>Detecting oil spills</a:t>
            </a:r>
          </a:p>
          <a:p>
            <a:pPr lvl="1"/>
            <a:r>
              <a:rPr lang="en-GB" dirty="0"/>
              <a:t>A lot of human effort to classify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most of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evaluation is complete, all the data (including test data) can be used to build the final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6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Assume the estimated error rate  (from testing) is 25%. How close is this to the true error rate?</a:t>
            </a:r>
          </a:p>
          <a:p>
            <a:pPr lvl="1"/>
            <a:r>
              <a:rPr lang="en-GB" dirty="0"/>
              <a:t>Depends on the amount of test data</a:t>
            </a:r>
          </a:p>
          <a:p>
            <a:r>
              <a:rPr lang="en-GB" dirty="0"/>
              <a:t>Prediction is just like tossing a (biased!) coin</a:t>
            </a:r>
          </a:p>
          <a:p>
            <a:pPr lvl="1"/>
            <a:r>
              <a:rPr lang="en-GB" dirty="0"/>
              <a:t>“Head” is a correct / successful prediction</a:t>
            </a:r>
          </a:p>
          <a:p>
            <a:pPr lvl="1"/>
            <a:r>
              <a:rPr lang="en-GB" dirty="0"/>
              <a:t>“Tail” is an incorrect prediction / error</a:t>
            </a:r>
          </a:p>
          <a:p>
            <a:r>
              <a:rPr lang="en-GB" dirty="0"/>
              <a:t>In statistics, a succession of independent events like this is called a </a:t>
            </a:r>
            <a:r>
              <a:rPr lang="en-GB" i="1" dirty="0"/>
              <a:t>Bernoulli</a:t>
            </a:r>
            <a:r>
              <a:rPr lang="en-GB" dirty="0"/>
              <a:t> process</a:t>
            </a:r>
          </a:p>
          <a:p>
            <a:r>
              <a:rPr lang="en-GB" dirty="0"/>
              <a:t>Statistical theory provides us with confidence intervals for the true underlying proportion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91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can say: p lies within a certain specified interval with a certain specified confidence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S=750 successes in N=1000 trials</a:t>
            </a:r>
          </a:p>
          <a:p>
            <a:pPr lvl="1"/>
            <a:r>
              <a:rPr lang="en-GB" dirty="0"/>
              <a:t>Estimated success rate: </a:t>
            </a:r>
            <a:r>
              <a:rPr lang="en-GB" dirty="0">
                <a:solidFill>
                  <a:srgbClr val="00B0F0"/>
                </a:solidFill>
              </a:rPr>
              <a:t>75%</a:t>
            </a:r>
          </a:p>
          <a:p>
            <a:pPr lvl="1"/>
            <a:r>
              <a:rPr lang="en-GB" dirty="0"/>
              <a:t>How close is this to true success rate p?</a:t>
            </a:r>
          </a:p>
          <a:p>
            <a:pPr lvl="1"/>
            <a:r>
              <a:rPr lang="en-GB" dirty="0"/>
              <a:t>Answer: with 80% confidence p in [73.2,76.7]</a:t>
            </a:r>
          </a:p>
          <a:p>
            <a:r>
              <a:rPr lang="en-GB" dirty="0"/>
              <a:t>Another example: S=75 and N=100 trials</a:t>
            </a:r>
          </a:p>
          <a:p>
            <a:pPr lvl="1"/>
            <a:r>
              <a:rPr lang="en-GB" dirty="0"/>
              <a:t>Estimated success rate: </a:t>
            </a:r>
            <a:r>
              <a:rPr lang="en-GB" dirty="0">
                <a:solidFill>
                  <a:srgbClr val="00B0F0"/>
                </a:solidFill>
              </a:rPr>
              <a:t>75%</a:t>
            </a:r>
          </a:p>
          <a:p>
            <a:pPr lvl="1"/>
            <a:r>
              <a:rPr lang="en-GB" dirty="0"/>
              <a:t>With 80% confidence p in [69.1,80.1]</a:t>
            </a:r>
          </a:p>
          <a:p>
            <a:r>
              <a:rPr lang="en-GB" dirty="0"/>
              <a:t>Note that really N needs to be large, e.g. &gt; 100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98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US" dirty="0">
                <a:ea typeface="Gothic" pitchFamily="2"/>
                <a:cs typeface="Lucidasans" pitchFamily="2"/>
              </a:rPr>
              <a:t>the sample might not be representative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maybe a class is not represented at all in the training or test data</a:t>
            </a:r>
          </a:p>
          <a:p>
            <a:r>
              <a:rPr lang="en-GB" dirty="0">
                <a:solidFill>
                  <a:srgbClr val="0070C0"/>
                </a:solidFill>
              </a:rPr>
              <a:t>Stratification</a:t>
            </a:r>
            <a:r>
              <a:rPr lang="en-GB" dirty="0"/>
              <a:t>: Select the test sample so that each class is represented in  (roughly) the same proportions in the test and training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1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Holdout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Holdout is a single experiment – so our error estimate may not be very reliable</a:t>
            </a:r>
          </a:p>
          <a:p>
            <a:r>
              <a:rPr lang="en-GB" dirty="0"/>
              <a:t>Holdout estimate can be made more reliable by repeating the process with different subsamples</a:t>
            </a:r>
          </a:p>
          <a:p>
            <a:r>
              <a:rPr lang="en-GB" dirty="0"/>
              <a:t>In each iteration, a certain proportion is randomly selected for training (possibly with stratification)</a:t>
            </a:r>
          </a:p>
          <a:p>
            <a:r>
              <a:rPr lang="en-GB" dirty="0"/>
              <a:t>The error rates are averaged to yield an overall error rate</a:t>
            </a:r>
          </a:p>
          <a:p>
            <a:r>
              <a:rPr lang="en-GB" dirty="0"/>
              <a:t>This is called the </a:t>
            </a:r>
            <a:r>
              <a:rPr lang="en-GB" i="1" dirty="0"/>
              <a:t>repeated holdout method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36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Repeated Holdout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1750" y="1715820"/>
            <a:ext cx="6281108" cy="4330054"/>
            <a:chOff x="1243220" y="1736812"/>
            <a:chExt cx="6281108" cy="433005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259632" y="2204864"/>
              <a:ext cx="626469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87824" y="1736812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All  examples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2514600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4503" y="2512965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47664" y="2512965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8602" y="2514600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8224" y="2494028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20072" y="2514600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5856" y="2512965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3220" y="3780656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5152256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55900" y="515246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91980" y="51522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23928" y="51522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94958" y="5131474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95736" y="51522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6568" y="515246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9207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9038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5900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85770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96124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21650" y="3780656"/>
              <a:ext cx="252028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1369" y="271997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369" y="398603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1369" y="533684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3</a:t>
            </a:r>
          </a:p>
        </p:txBody>
      </p:sp>
    </p:spTree>
    <p:extLst>
      <p:ext uri="{BB962C8B-B14F-4D97-AF65-F5344CB8AC3E}">
        <p14:creationId xmlns:p14="http://schemas.microsoft.com/office/powerpoint/2010/main" val="22903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Holdout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Still not optimum: the different test sets overlap</a:t>
            </a:r>
          </a:p>
          <a:p>
            <a:r>
              <a:rPr lang="en-GB" dirty="0"/>
              <a:t>Can we prevent overlapping?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Cross-validation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Cross-validation avoids overlapping test sets</a:t>
            </a:r>
          </a:p>
          <a:p>
            <a:r>
              <a:rPr lang="en-GB" i="1" dirty="0"/>
              <a:t>K-fold cross-validation</a:t>
            </a:r>
          </a:p>
          <a:p>
            <a:pPr lvl="1"/>
            <a:r>
              <a:rPr lang="en-GB" dirty="0"/>
              <a:t>First step: split data into</a:t>
            </a:r>
            <a:r>
              <a:rPr lang="en-GB" i="1" dirty="0"/>
              <a:t> k </a:t>
            </a:r>
            <a:r>
              <a:rPr lang="en-GB" dirty="0"/>
              <a:t>subsets of equal size (</a:t>
            </a:r>
            <a:r>
              <a:rPr lang="en-GB" i="1" dirty="0"/>
              <a:t>folds)</a:t>
            </a:r>
            <a:endParaRPr lang="en-GB" dirty="0"/>
          </a:p>
          <a:p>
            <a:pPr lvl="1"/>
            <a:r>
              <a:rPr lang="en-GB" dirty="0"/>
              <a:t>Second step: use each subset in turn for testing, the remainder for training</a:t>
            </a:r>
          </a:p>
          <a:p>
            <a:pPr lvl="1"/>
            <a:r>
              <a:rPr lang="en-GB" dirty="0"/>
              <a:t>The error estimates are averaged to yield an overall error estimate</a:t>
            </a:r>
          </a:p>
          <a:p>
            <a:r>
              <a:rPr lang="en-GB" dirty="0"/>
              <a:t>Perform </a:t>
            </a:r>
            <a:r>
              <a:rPr lang="en-GB" i="1" dirty="0"/>
              <a:t>k</a:t>
            </a:r>
            <a:r>
              <a:rPr lang="en-GB" dirty="0"/>
              <a:t> tests, using </a:t>
            </a:r>
            <a:r>
              <a:rPr lang="en-GB" i="1" dirty="0"/>
              <a:t>k</a:t>
            </a:r>
            <a:r>
              <a:rPr lang="en-GB" dirty="0"/>
              <a:t>-1 </a:t>
            </a:r>
            <a:r>
              <a:rPr lang="en-GB" i="1" dirty="0"/>
              <a:t>folds</a:t>
            </a:r>
            <a:r>
              <a:rPr lang="en-GB" dirty="0"/>
              <a:t> for training and 1 </a:t>
            </a:r>
            <a:r>
              <a:rPr lang="en-GB" i="1" dirty="0"/>
              <a:t>fold</a:t>
            </a:r>
            <a:r>
              <a:rPr lang="en-GB" dirty="0"/>
              <a:t> for testing each time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5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theme: testing the model</a:t>
            </a:r>
          </a:p>
          <a:p>
            <a:r>
              <a:rPr lang="en-GB" dirty="0"/>
              <a:t>Also</a:t>
            </a:r>
          </a:p>
          <a:p>
            <a:pPr lvl="1"/>
            <a:r>
              <a:rPr lang="en-GB" dirty="0"/>
              <a:t>What if we don’t have much data?</a:t>
            </a:r>
          </a:p>
          <a:p>
            <a:pPr lvl="1"/>
            <a:r>
              <a:rPr lang="en-GB" dirty="0"/>
              <a:t>How to compare very different data mining schemes?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75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3-fold cross-validation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1750" y="1715820"/>
            <a:ext cx="6281108" cy="4329844"/>
            <a:chOff x="1243220" y="1736812"/>
            <a:chExt cx="6281108" cy="432984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259632" y="2204864"/>
              <a:ext cx="626469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87824" y="1736812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All  examples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2514600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3220" y="3780656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5152256"/>
              <a:ext cx="62646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1369" y="271997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369" y="398603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1369" y="533684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 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73978" y="3759663"/>
            <a:ext cx="2106234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Test examples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38162" y="5145778"/>
            <a:ext cx="2106234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Test examples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80212" y="2514600"/>
            <a:ext cx="2106234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Test examples</a:t>
            </a:r>
          </a:p>
        </p:txBody>
      </p:sp>
    </p:spTree>
    <p:extLst>
      <p:ext uri="{BB962C8B-B14F-4D97-AF65-F5344CB8AC3E}">
        <p14:creationId xmlns:p14="http://schemas.microsoft.com/office/powerpoint/2010/main" val="363709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instances in the dataset are used for both training and testing</a:t>
            </a:r>
          </a:p>
          <a:p>
            <a:r>
              <a:rPr lang="en-GB" i="1" dirty="0"/>
              <a:t>But not at the same time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Cross-validation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ea typeface="Gothic" pitchFamily="2"/>
                <a:cs typeface="Lucidasans" pitchFamily="2"/>
              </a:rPr>
              <a:t>Standard method for evaluation: stratified ten-fold cross-validation</a:t>
            </a:r>
          </a:p>
          <a:p>
            <a:pPr lvl="1"/>
            <a:r>
              <a:rPr lang="en-GB" dirty="0"/>
              <a:t>Subsets may be stratified before the cross-validation is performed</a:t>
            </a:r>
          </a:p>
          <a:p>
            <a:pPr lvl="2"/>
            <a:r>
              <a:rPr lang="en-US" dirty="0">
                <a:ea typeface="Gothic" pitchFamily="2"/>
                <a:cs typeface="Lucidasans" pitchFamily="2"/>
              </a:rPr>
              <a:t>Stratification reduces the estimate’s variance</a:t>
            </a:r>
            <a:endParaRPr lang="en-GB" dirty="0"/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Why ten?</a:t>
            </a:r>
          </a:p>
          <a:p>
            <a:pPr lvl="2"/>
            <a:r>
              <a:rPr lang="en-US" dirty="0">
                <a:ea typeface="Gothic" pitchFamily="2"/>
                <a:cs typeface="Lucidasans" pitchFamily="2"/>
              </a:rPr>
              <a:t>Extensive experiments have shown that this is the best choice to get an accurate estimate</a:t>
            </a:r>
          </a:p>
          <a:p>
            <a:pPr lvl="2"/>
            <a:r>
              <a:rPr lang="en-US" dirty="0">
                <a:ea typeface="Gothic" pitchFamily="2"/>
                <a:cs typeface="Lucidasans" pitchFamily="2"/>
              </a:rPr>
              <a:t>There is also some theoretical evidence for this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Even better: repeated (stratified) cross-validation</a:t>
            </a:r>
          </a:p>
          <a:p>
            <a:pPr lvl="2"/>
            <a:r>
              <a:rPr lang="en-US" dirty="0">
                <a:ea typeface="Gothic" pitchFamily="2"/>
                <a:cs typeface="Lucidasans" pitchFamily="2"/>
              </a:rPr>
              <a:t>ten-fold cross-validation is repeated ten times and the results are averaged (reduces the variance)</a:t>
            </a:r>
          </a:p>
          <a:p>
            <a:pPr lvl="2"/>
            <a:endParaRPr lang="en-US" dirty="0">
              <a:ea typeface="Gothic" pitchFamily="2"/>
              <a:cs typeface="Lucidasans" pitchFamily="2"/>
            </a:endParaRPr>
          </a:p>
          <a:p>
            <a:pPr lvl="2"/>
            <a:endParaRPr lang="en-US" dirty="0">
              <a:ea typeface="Gothic" pitchFamily="2"/>
              <a:cs typeface="Lucidasans" pitchFamily="2"/>
            </a:endParaRPr>
          </a:p>
          <a:p>
            <a:pPr lvl="1"/>
            <a:endParaRPr lang="en-GB" dirty="0"/>
          </a:p>
          <a:p>
            <a:pPr lvl="1"/>
            <a:endParaRPr lang="en-US" dirty="0">
              <a:ea typeface="Gothic" pitchFamily="2"/>
              <a:cs typeface="Lucidasans" pitchFamily="2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78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far: Main methods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Use the training 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Supply a new test 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Hold-out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Cross-validation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8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methods for </a:t>
            </a:r>
            <a:r>
              <a:rPr lang="en-GB" dirty="0">
                <a:solidFill>
                  <a:srgbClr val="0070C0"/>
                </a:solidFill>
              </a:rPr>
              <a:t>small</a:t>
            </a:r>
            <a:r>
              <a:rPr lang="en-GB" dirty="0"/>
              <a:t>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Leave-one-out cross-validation</a:t>
            </a:r>
          </a:p>
          <a:p>
            <a:r>
              <a:rPr lang="en-GB" dirty="0"/>
              <a:t>The 0.632 bootstrap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7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datasets: Leave-One-Out cross-validation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Cross-validation</a:t>
            </a:r>
          </a:p>
          <a:p>
            <a:r>
              <a:rPr lang="en-GB" dirty="0"/>
              <a:t>Set the number of folds = number of training instances</a:t>
            </a:r>
          </a:p>
          <a:p>
            <a:pPr lvl="1"/>
            <a:r>
              <a:rPr lang="en-GB" dirty="0"/>
              <a:t>Leave one instance out, train on the others, and test on that one instance</a:t>
            </a:r>
          </a:p>
          <a:p>
            <a:pPr lvl="1"/>
            <a:r>
              <a:rPr lang="en-GB" dirty="0"/>
              <a:t>So for </a:t>
            </a:r>
            <a:r>
              <a:rPr lang="en-GB" i="1" dirty="0"/>
              <a:t>n</a:t>
            </a:r>
            <a:r>
              <a:rPr lang="en-GB" dirty="0"/>
              <a:t> training instances, build the classifier </a:t>
            </a:r>
            <a:r>
              <a:rPr lang="en-GB" i="1" dirty="0"/>
              <a:t>n</a:t>
            </a:r>
            <a:r>
              <a:rPr lang="en-GB" dirty="0"/>
              <a:t> times</a:t>
            </a:r>
          </a:p>
          <a:p>
            <a:pPr lvl="1"/>
            <a:r>
              <a:rPr lang="en-GB" dirty="0"/>
              <a:t>Average the results to get an overall error</a:t>
            </a:r>
          </a:p>
          <a:p>
            <a:r>
              <a:rPr lang="en-GB" dirty="0"/>
              <a:t>Makes best use of the data</a:t>
            </a:r>
          </a:p>
          <a:p>
            <a:pPr lvl="1"/>
            <a:r>
              <a:rPr lang="en-GB" dirty="0"/>
              <a:t>Largest possible training sets give best possible classifier</a:t>
            </a:r>
          </a:p>
          <a:p>
            <a:r>
              <a:rPr lang="en-GB" dirty="0"/>
              <a:t>Involves no random subsampling</a:t>
            </a:r>
          </a:p>
          <a:p>
            <a:pPr lvl="1"/>
            <a:r>
              <a:rPr lang="en-GB" dirty="0"/>
              <a:t>No need to repeat</a:t>
            </a:r>
          </a:p>
          <a:p>
            <a:r>
              <a:rPr lang="en-GB" dirty="0"/>
              <a:t>But: very computationally expensive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30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Gothic" pitchFamily="2"/>
                <a:cs typeface="Lucidasans" pitchFamily="2"/>
              </a:rPr>
              <a:t>Disadvantage of Leave-One-Out-CV: no stratification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</a:t>
            </a:r>
            <a:r>
              <a:rPr lang="en-GB" i="1" dirty="0"/>
              <a:t>guarantees</a:t>
            </a:r>
            <a:r>
              <a:rPr lang="en-GB" dirty="0"/>
              <a:t> a non-stratified test sample because there is only one instance in the test set!</a:t>
            </a:r>
          </a:p>
          <a:p>
            <a:r>
              <a:rPr lang="en-GB" dirty="0"/>
              <a:t>Extreme (pathological) example: random dataset split equally into  two classes</a:t>
            </a:r>
          </a:p>
          <a:p>
            <a:pPr lvl="1"/>
            <a:r>
              <a:rPr lang="en-GB" dirty="0"/>
              <a:t>“Perfect” learning method predicts the majority class each time </a:t>
            </a:r>
          </a:p>
          <a:p>
            <a:pPr lvl="1"/>
            <a:r>
              <a:rPr lang="en-GB" dirty="0"/>
              <a:t>50% accuracy on fresh data set but</a:t>
            </a:r>
          </a:p>
          <a:p>
            <a:pPr lvl="1"/>
            <a:r>
              <a:rPr lang="en-GB" dirty="0"/>
              <a:t>Leave-One-Out-CV estimate is 100% error!</a:t>
            </a:r>
          </a:p>
          <a:p>
            <a:pPr lvl="1"/>
            <a:r>
              <a:rPr lang="en-GB" dirty="0"/>
              <a:t>Then the majority class is  always the </a:t>
            </a:r>
            <a:r>
              <a:rPr lang="en-GB" i="1" dirty="0"/>
              <a:t>opposite</a:t>
            </a:r>
            <a:r>
              <a:rPr lang="en-GB" dirty="0"/>
              <a:t> of the test case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26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Gothic" pitchFamily="2"/>
                <a:cs typeface="Lucidasans" pitchFamily="2"/>
              </a:rPr>
              <a:t>Small datasets: The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Cross validation </a:t>
            </a:r>
            <a:r>
              <a:rPr lang="en-GB" dirty="0"/>
              <a:t>uses sampling </a:t>
            </a:r>
            <a:r>
              <a:rPr lang="en-GB" i="1" dirty="0"/>
              <a:t>without</a:t>
            </a:r>
            <a:r>
              <a:rPr lang="en-GB" dirty="0"/>
              <a:t> replacement</a:t>
            </a:r>
          </a:p>
          <a:p>
            <a:pPr lvl="1"/>
            <a:r>
              <a:rPr lang="en-GB" dirty="0"/>
              <a:t>The same instance, once selected, can not be selected again for a particular training/test set</a:t>
            </a:r>
          </a:p>
          <a:p>
            <a:r>
              <a:rPr lang="en-GB" dirty="0"/>
              <a:t>The bootstrap uses sampling </a:t>
            </a:r>
            <a:r>
              <a:rPr lang="en-GB" i="1" dirty="0"/>
              <a:t>with</a:t>
            </a:r>
            <a:r>
              <a:rPr lang="en-GB" dirty="0"/>
              <a:t> replacement to form the training set</a:t>
            </a:r>
          </a:p>
          <a:p>
            <a:pPr lvl="1"/>
            <a:r>
              <a:rPr lang="en-GB" dirty="0"/>
              <a:t>Sample a dataset of </a:t>
            </a:r>
            <a:r>
              <a:rPr lang="en-GB" i="1" dirty="0"/>
              <a:t>n</a:t>
            </a:r>
            <a:r>
              <a:rPr lang="en-GB" dirty="0"/>
              <a:t> instances </a:t>
            </a:r>
            <a:r>
              <a:rPr lang="en-GB" i="1" dirty="0"/>
              <a:t>n</a:t>
            </a:r>
            <a:r>
              <a:rPr lang="en-GB" dirty="0"/>
              <a:t> times with </a:t>
            </a:r>
            <a:r>
              <a:rPr lang="en-GB" dirty="0" smtClean="0"/>
              <a:t>replacement</a:t>
            </a:r>
          </a:p>
          <a:p>
            <a:pPr lvl="1"/>
            <a:r>
              <a:rPr lang="en-GB" dirty="0" smtClean="0"/>
              <a:t>Forms </a:t>
            </a:r>
            <a:r>
              <a:rPr lang="en-GB" dirty="0"/>
              <a:t>a new dataset of </a:t>
            </a:r>
            <a:r>
              <a:rPr lang="en-GB" i="1" dirty="0"/>
              <a:t>n</a:t>
            </a:r>
            <a:r>
              <a:rPr lang="en-GB" dirty="0"/>
              <a:t> </a:t>
            </a:r>
            <a:r>
              <a:rPr lang="en-GB" dirty="0" smtClean="0"/>
              <a:t>instances</a:t>
            </a:r>
          </a:p>
          <a:p>
            <a:pPr lvl="1"/>
            <a:r>
              <a:rPr lang="en-GB" dirty="0" smtClean="0"/>
              <a:t>Some are repeated</a:t>
            </a:r>
            <a:endParaRPr lang="en-GB" dirty="0"/>
          </a:p>
          <a:p>
            <a:pPr lvl="1"/>
            <a:r>
              <a:rPr lang="en-GB" dirty="0"/>
              <a:t>Use this data as the training </a:t>
            </a:r>
            <a:r>
              <a:rPr lang="en-GB" dirty="0" smtClean="0"/>
              <a:t>set.</a:t>
            </a:r>
            <a:endParaRPr lang="en-GB" dirty="0"/>
          </a:p>
          <a:p>
            <a:pPr lvl="1"/>
            <a:r>
              <a:rPr lang="en-GB" dirty="0"/>
              <a:t>Use the </a:t>
            </a:r>
            <a:r>
              <a:rPr lang="en-GB" dirty="0" smtClean="0"/>
              <a:t>leftover instances </a:t>
            </a:r>
            <a:r>
              <a:rPr lang="en-GB" dirty="0"/>
              <a:t>from the original</a:t>
            </a:r>
            <a:br>
              <a:rPr lang="en-GB" dirty="0"/>
            </a:br>
            <a:r>
              <a:rPr lang="en-GB" dirty="0"/>
              <a:t>dataset </a:t>
            </a:r>
            <a:r>
              <a:rPr lang="en-GB" dirty="0" smtClean="0"/>
              <a:t>(that weren’t put into the </a:t>
            </a:r>
            <a:r>
              <a:rPr lang="en-GB" dirty="0"/>
              <a:t>new</a:t>
            </a:r>
            <a:br>
              <a:rPr lang="en-GB" dirty="0"/>
            </a:br>
            <a:r>
              <a:rPr lang="en-GB" dirty="0"/>
              <a:t>training </a:t>
            </a:r>
            <a:r>
              <a:rPr lang="en-GB" dirty="0" smtClean="0"/>
              <a:t>set) </a:t>
            </a:r>
            <a:r>
              <a:rPr lang="en-GB" dirty="0"/>
              <a:t>for testing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014338" y="3844873"/>
            <a:ext cx="1672462" cy="2281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78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Gothic" pitchFamily="2"/>
                <a:cs typeface="Lucidasans" pitchFamily="2"/>
              </a:rPr>
              <a:t>Small datasets: The </a:t>
            </a:r>
            <a:r>
              <a:rPr lang="en-GB" dirty="0">
                <a:solidFill>
                  <a:schemeClr val="accent1"/>
                </a:solidFill>
                <a:ea typeface="Gothic" pitchFamily="2"/>
                <a:cs typeface="Lucidasans" pitchFamily="2"/>
              </a:rPr>
              <a:t>0.632</a:t>
            </a:r>
            <a:r>
              <a:rPr lang="en-GB" dirty="0">
                <a:ea typeface="Gothic" pitchFamily="2"/>
                <a:cs typeface="Lucidasans" pitchFamily="2"/>
              </a:rPr>
              <a:t> bootstrap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Why 0.632?</a:t>
                </a:r>
                <a:endParaRPr lang="en-GB" dirty="0"/>
              </a:p>
              <a:p>
                <a:r>
                  <a:rPr lang="en-GB" dirty="0"/>
                  <a:t>A particular instance has a probability of </a:t>
                </a: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1 – 1/n </a:t>
                </a:r>
                <a:r>
                  <a:rPr lang="en-GB" dirty="0"/>
                  <a:t>of </a:t>
                </a:r>
                <a:r>
                  <a:rPr lang="en-GB" i="1" dirty="0"/>
                  <a:t>not</a:t>
                </a:r>
                <a:r>
                  <a:rPr lang="en-GB" dirty="0"/>
                  <a:t> being picked</a:t>
                </a:r>
              </a:p>
              <a:p>
                <a:r>
                  <a:rPr lang="en-GB" dirty="0"/>
                  <a:t>So the probability of an instance ending up in the test data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>
                    <a:ea typeface="Gothic" pitchFamily="2"/>
                    <a:cs typeface="Lucidasans" pitchFamily="2"/>
                  </a:rPr>
                  <a:t>≈</a:t>
                </a:r>
                <a:r>
                  <a:rPr lang="en-GB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  =  0.368</a:t>
                </a:r>
              </a:p>
              <a:p>
                <a:r>
                  <a:rPr lang="en-GB" dirty="0" smtClean="0"/>
                  <a:t>And the </a:t>
                </a:r>
                <a:r>
                  <a:rPr lang="en-GB" dirty="0" err="1" smtClean="0"/>
                  <a:t>probabilty</a:t>
                </a:r>
                <a:r>
                  <a:rPr lang="en-GB" dirty="0" smtClean="0"/>
                  <a:t> of an instance ending up in </a:t>
                </a:r>
                <a:r>
                  <a:rPr lang="en-GB" smtClean="0"/>
                  <a:t>the </a:t>
                </a:r>
                <a:r>
                  <a:rPr lang="en-GB" smtClean="0"/>
                  <a:t>training </a:t>
                </a:r>
                <a:r>
                  <a:rPr lang="en-GB" dirty="0" smtClean="0"/>
                  <a:t>data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1−0.368=  0.632 </m:t>
                    </m:r>
                  </m:oMath>
                </a14:m>
                <a:endParaRPr lang="en-GB" b="0" dirty="0" smtClean="0"/>
              </a:p>
              <a:p>
                <a:r>
                  <a:rPr lang="en-GB" dirty="0"/>
                  <a:t>So the training data will contain </a:t>
                </a:r>
                <a:r>
                  <a:rPr lang="en-GB" dirty="0" err="1"/>
                  <a:t>approx</a:t>
                </a:r>
                <a:r>
                  <a:rPr lang="en-GB" dirty="0"/>
                  <a:t> 63.2%  of the data instances</a:t>
                </a:r>
              </a:p>
              <a:p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1259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8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Gothic" pitchFamily="2"/>
                <a:cs typeface="Lucidasans" pitchFamily="2"/>
              </a:rPr>
              <a:t>Small datasets: The 0.632 bootstrap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The error estimate with the test data will be pessimistic</a:t>
                </a:r>
              </a:p>
              <a:p>
                <a:pPr lvl="1"/>
                <a:r>
                  <a:rPr lang="en-GB" dirty="0" smtClean="0"/>
                  <a:t>Smaller </a:t>
                </a:r>
                <a:r>
                  <a:rPr lang="en-GB" dirty="0"/>
                  <a:t>training set (63%, compared to 90% for 10-fold CV</a:t>
                </a:r>
                <a:r>
                  <a:rPr lang="en-GB" dirty="0" smtClean="0"/>
                  <a:t>)</a:t>
                </a:r>
              </a:p>
              <a:p>
                <a:r>
                  <a:rPr lang="en-GB" dirty="0"/>
                  <a:t>So combine </a:t>
                </a:r>
                <a:r>
                  <a:rPr lang="en-GB" dirty="0" smtClean="0"/>
                  <a:t>with the </a:t>
                </a:r>
                <a:r>
                  <a:rPr lang="en-GB" i="1" dirty="0" err="1"/>
                  <a:t>resubstitution</a:t>
                </a:r>
                <a:r>
                  <a:rPr lang="en-GB" dirty="0"/>
                  <a:t> error (error on the training instances)</a:t>
                </a:r>
              </a:p>
              <a:p>
                <a:r>
                  <a:rPr lang="en-GB" dirty="0"/>
                  <a:t>But give the </a:t>
                </a:r>
                <a:r>
                  <a:rPr lang="en-GB" dirty="0" err="1"/>
                  <a:t>resubstitution</a:t>
                </a:r>
                <a:r>
                  <a:rPr lang="en-GB" dirty="0"/>
                  <a:t> error less </a:t>
                </a:r>
                <a:r>
                  <a:rPr lang="en-GB" dirty="0" smtClean="0"/>
                  <a:t>weight</a:t>
                </a:r>
              </a:p>
              <a:p>
                <a:r>
                  <a:rPr lang="en-GB" sz="2400" i="1" dirty="0" smtClean="0"/>
                  <a:t>error</a:t>
                </a:r>
                <a:r>
                  <a:rPr lang="en-GB" sz="2400" dirty="0" smtClean="0"/>
                  <a:t>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0.632 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𝑏𝑜𝑜𝑡𝑠𝑡𝑟𝑎𝑝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+ 0.378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𝑟𝑒𝑠𝑢𝑏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 smtClean="0"/>
                  <a:t> </a:t>
                </a:r>
              </a:p>
              <a:p>
                <a:r>
                  <a:rPr lang="en-US" dirty="0">
                    <a:ea typeface="Gothic" pitchFamily="2"/>
                    <a:cs typeface="Lucidasans" pitchFamily="2"/>
                  </a:rPr>
                  <a:t>R</a:t>
                </a:r>
                <a:r>
                  <a:rPr lang="en-US" dirty="0" smtClean="0">
                    <a:ea typeface="Gothic" pitchFamily="2"/>
                    <a:cs typeface="Lucidasans" pitchFamily="2"/>
                  </a:rPr>
                  <a:t>epeat </a:t>
                </a:r>
                <a:r>
                  <a:rPr lang="en-US" dirty="0">
                    <a:ea typeface="Gothic" pitchFamily="2"/>
                    <a:cs typeface="Lucidasans" pitchFamily="2"/>
                  </a:rPr>
                  <a:t>the whole process with different samples for the training set, and take an </a:t>
                </a:r>
                <a:r>
                  <a:rPr lang="en-US" dirty="0" smtClean="0">
                    <a:ea typeface="Gothic" pitchFamily="2"/>
                    <a:cs typeface="Lucidasans" pitchFamily="2"/>
                  </a:rPr>
                  <a:t>average.</a:t>
                </a:r>
                <a:endParaRPr lang="en-US" dirty="0">
                  <a:ea typeface="Gothic" pitchFamily="2"/>
                  <a:cs typeface="Lucidasans" pitchFamily="2"/>
                </a:endParaRP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593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3200" dirty="0"/>
              <a:t>We build a model (decision tree or set of rules </a:t>
            </a:r>
            <a:r>
              <a:rPr lang="en-GB" sz="3200" dirty="0" err="1"/>
              <a:t>etc</a:t>
            </a:r>
            <a:r>
              <a:rPr lang="en-GB" sz="3200" dirty="0"/>
              <a:t>) from some data – the </a:t>
            </a:r>
            <a:r>
              <a:rPr lang="en-GB" sz="3200" i="1" dirty="0">
                <a:solidFill>
                  <a:srgbClr val="0070C0"/>
                </a:solidFill>
              </a:rPr>
              <a:t>training data</a:t>
            </a:r>
            <a:endParaRPr lang="en-GB" sz="3200" dirty="0">
              <a:solidFill>
                <a:srgbClr val="0070C0"/>
              </a:solidFill>
            </a:endParaRPr>
          </a:p>
          <a:p>
            <a:r>
              <a:rPr lang="en-GB" dirty="0"/>
              <a:t>We want to </a:t>
            </a:r>
            <a:r>
              <a:rPr lang="en-GB" i="1" dirty="0">
                <a:solidFill>
                  <a:srgbClr val="0070C0"/>
                </a:solidFill>
              </a:rPr>
              <a:t>predict</a:t>
            </a:r>
            <a:r>
              <a:rPr lang="en-GB" i="1" dirty="0"/>
              <a:t> </a:t>
            </a:r>
            <a:r>
              <a:rPr lang="en-GB" dirty="0"/>
              <a:t>how well the model will perform on </a:t>
            </a:r>
            <a:r>
              <a:rPr lang="en-GB" i="1" dirty="0">
                <a:solidFill>
                  <a:srgbClr val="0070C0"/>
                </a:solidFill>
              </a:rPr>
              <a:t>new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2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Gothic" pitchFamily="2"/>
                <a:cs typeface="Lucidasans" pitchFamily="2"/>
              </a:rPr>
              <a:t>Small datasets: The 0.632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Gothic" pitchFamily="2"/>
                <a:cs typeface="Lucidasans" pitchFamily="2"/>
              </a:rPr>
              <a:t>Best way to test learning mechanisms for very small datasets </a:t>
            </a:r>
            <a:r>
              <a:rPr lang="en-US" dirty="0" smtClean="0">
                <a:ea typeface="Gothic" pitchFamily="2"/>
                <a:cs typeface="Lucidasans" pitchFamily="2"/>
              </a:rPr>
              <a:t>(</a:t>
            </a:r>
            <a:r>
              <a:rPr lang="en-GB" dirty="0" smtClean="0">
                <a:ea typeface="Gothic" pitchFamily="2"/>
                <a:cs typeface="Lucidasans" pitchFamily="2"/>
              </a:rPr>
              <a:t>usually)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But consider again the (pathological) completely random two-class dataset example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A perfect learning mechanism would give 0% </a:t>
            </a:r>
            <a:r>
              <a:rPr lang="en-GB" dirty="0" err="1">
                <a:ea typeface="Gothic" pitchFamily="2"/>
                <a:cs typeface="Lucidasans" pitchFamily="2"/>
              </a:rPr>
              <a:t>resubstitution</a:t>
            </a:r>
            <a:r>
              <a:rPr lang="en-GB" dirty="0">
                <a:ea typeface="Gothic" pitchFamily="2"/>
                <a:cs typeface="Lucidasans" pitchFamily="2"/>
              </a:rPr>
              <a:t> error and 50% error on test data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True error ≈ 50%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Bootstrap error ≈ 30%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 	err = 0.632 x 50 + 0.368 x 0 ≈ 30%</a:t>
            </a:r>
          </a:p>
          <a:p>
            <a:r>
              <a:rPr lang="en-GB" dirty="0">
                <a:ea typeface="Gothic" pitchFamily="2"/>
                <a:cs typeface="Lucidasans" pitchFamily="2"/>
              </a:rPr>
              <a:t>Too optimistic!</a:t>
            </a:r>
          </a:p>
          <a:p>
            <a:endParaRPr lang="en-GB" dirty="0" smtClean="0">
              <a:ea typeface="Gothic" pitchFamily="2"/>
              <a:cs typeface="Lucidasans" pitchFamily="2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b="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4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data mining schemes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Gothic" pitchFamily="2"/>
                <a:cs typeface="Lucidasans" pitchFamily="2"/>
              </a:rPr>
              <a:t>Which of two learning schemes performs better for some application?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Note: this is domain dependent!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Obvious way: compare 10-fold CV estimates for both schemes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Generally sufficient in applications 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What about machine learning research?</a:t>
            </a:r>
          </a:p>
          <a:p>
            <a:pPr lvl="1"/>
            <a:r>
              <a:rPr lang="en-US" dirty="0">
                <a:ea typeface="Gothic" pitchFamily="2"/>
                <a:cs typeface="Lucidasans" pitchFamily="2"/>
              </a:rPr>
              <a:t>Need to show convincingly that a new method works better on </a:t>
            </a:r>
            <a:r>
              <a:rPr lang="en-US" i="1" dirty="0">
                <a:ea typeface="Gothic" pitchFamily="2"/>
                <a:cs typeface="Lucidasans" pitchFamily="2"/>
              </a:rPr>
              <a:t>many</a:t>
            </a:r>
            <a:r>
              <a:rPr lang="en-US" dirty="0">
                <a:ea typeface="Gothic" pitchFamily="2"/>
                <a:cs typeface="Lucidasans" pitchFamily="2"/>
              </a:rPr>
              <a:t> different data sets and applications</a:t>
            </a:r>
          </a:p>
          <a:p>
            <a:pPr lvl="0"/>
            <a:endParaRPr lang="en-US" dirty="0">
              <a:ea typeface="Gothic" pitchFamily="2"/>
              <a:cs typeface="Lucidasans" pitchFamily="2"/>
            </a:endParaRPr>
          </a:p>
          <a:p>
            <a:endParaRPr lang="en-US" dirty="0">
              <a:ea typeface="Gothic" pitchFamily="2"/>
              <a:cs typeface="Lucidasans" pitchFamily="2"/>
            </a:endParaRPr>
          </a:p>
          <a:p>
            <a:pPr lvl="1"/>
            <a:endParaRPr lang="en-US" dirty="0">
              <a:ea typeface="Gothic" pitchFamily="2"/>
              <a:cs typeface="Lucidasans" pitchFamily="2"/>
            </a:endParaRPr>
          </a:p>
          <a:p>
            <a:pPr lvl="1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54-47E2-4794-A2D5-E456A8163316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1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data mining schemes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a particular domain</a:t>
            </a:r>
          </a:p>
          <a:p>
            <a:pPr lvl="1"/>
            <a:r>
              <a:rPr lang="en-GB" dirty="0"/>
              <a:t>Compare two schemes A and B …</a:t>
            </a:r>
          </a:p>
          <a:p>
            <a:pPr lvl="1"/>
            <a:r>
              <a:rPr lang="en-GB" dirty="0"/>
              <a:t>For a given amount of training data</a:t>
            </a:r>
          </a:p>
          <a:p>
            <a:pPr lvl="1"/>
            <a:r>
              <a:rPr lang="en-GB" dirty="0"/>
              <a:t>On average, across all possible training sets</a:t>
            </a:r>
          </a:p>
          <a:p>
            <a:r>
              <a:rPr lang="en-GB" dirty="0"/>
              <a:t>If we could have an infinite amount of data from the domain:</a:t>
            </a:r>
          </a:p>
          <a:p>
            <a:pPr lvl="1"/>
            <a:r>
              <a:rPr lang="en-GB" dirty="0"/>
              <a:t>Sample infinitely many datasets of specified size</a:t>
            </a:r>
          </a:p>
          <a:p>
            <a:pPr lvl="1"/>
            <a:r>
              <a:rPr lang="en-GB" dirty="0"/>
              <a:t>Obtain cross-validation estimate on each dataset for each scheme</a:t>
            </a:r>
          </a:p>
          <a:p>
            <a:r>
              <a:rPr lang="en-GB" dirty="0"/>
              <a:t>Check if mean accuracy for scheme A is better than mean accuracy for scheme B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31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schemes: paired  t-test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practice we have limited data and a limited number of estimates for computing the mean</a:t>
            </a:r>
          </a:p>
          <a:p>
            <a:r>
              <a:rPr lang="en-GB" dirty="0"/>
              <a:t>Student’s t-test tells whether the means of two samples are significantly different</a:t>
            </a:r>
          </a:p>
          <a:p>
            <a:r>
              <a:rPr lang="en-GB" dirty="0"/>
              <a:t>In our case the samples are cross-validation estimates for different datasets from the domain</a:t>
            </a:r>
          </a:p>
          <a:p>
            <a:r>
              <a:rPr lang="en-GB" dirty="0"/>
              <a:t>Use a paired t-test because the individual samples are paired</a:t>
            </a:r>
          </a:p>
          <a:p>
            <a:r>
              <a:rPr lang="en-GB" dirty="0"/>
              <a:t>The same cross-validation is applied twice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054-47E2-4794-A2D5-E456A8163316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4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Comparing schemes: unpaired 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cross-validation estimates are from different datasets, they are no longer paired</a:t>
            </a:r>
            <a:br>
              <a:rPr lang="en-GB" dirty="0"/>
            </a:br>
            <a:r>
              <a:rPr lang="en-GB" dirty="0"/>
              <a:t>(or maybe we have different numbers of c-v estimates for the two schemes)</a:t>
            </a:r>
          </a:p>
          <a:p>
            <a:r>
              <a:rPr lang="en-GB" dirty="0"/>
              <a:t>Then we have to use an un-paired t-test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6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theme: </a:t>
            </a:r>
          </a:p>
          <a:p>
            <a:pPr lvl="1"/>
            <a:r>
              <a:rPr lang="en-GB" dirty="0"/>
              <a:t>Four approaches to testing a model</a:t>
            </a:r>
          </a:p>
          <a:p>
            <a:r>
              <a:rPr lang="en-GB" dirty="0"/>
              <a:t>Also</a:t>
            </a:r>
          </a:p>
          <a:p>
            <a:pPr lvl="1"/>
            <a:r>
              <a:rPr lang="en-GB" dirty="0"/>
              <a:t>Two methods for very small datasets</a:t>
            </a:r>
          </a:p>
          <a:p>
            <a:pPr lvl="1"/>
            <a:r>
              <a:rPr lang="en-GB" dirty="0"/>
              <a:t>Statistical comparisons for different data mining schemes</a:t>
            </a:r>
          </a:p>
          <a:p>
            <a:r>
              <a:rPr lang="en-GB" dirty="0"/>
              <a:t>Take-away message: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Separate </a:t>
            </a:r>
            <a:r>
              <a:rPr lang="en-GB" dirty="0"/>
              <a:t>datasets for training , tuning, and testing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09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talked about some </a:t>
            </a:r>
            <a:r>
              <a:rPr lang="en-GB" i="1" dirty="0"/>
              <a:t>measures </a:t>
            </a:r>
            <a:r>
              <a:rPr lang="en-GB" dirty="0"/>
              <a:t>we can use</a:t>
            </a:r>
          </a:p>
          <a:p>
            <a:pPr lvl="1"/>
            <a:r>
              <a:rPr lang="en-GB" dirty="0"/>
              <a:t>Accuracy and error rates</a:t>
            </a:r>
          </a:p>
          <a:p>
            <a:pPr lvl="1"/>
            <a:r>
              <a:rPr lang="en-GB" dirty="0"/>
              <a:t>Sensitivity and specificity</a:t>
            </a:r>
          </a:p>
          <a:p>
            <a:pPr lvl="1"/>
            <a:r>
              <a:rPr lang="en-GB" dirty="0"/>
              <a:t>Precision and recall</a:t>
            </a:r>
          </a:p>
          <a:p>
            <a:pPr lvl="1"/>
            <a:r>
              <a:rPr lang="en-GB" dirty="0"/>
              <a:t>Confusion matrix and  kappa statistic</a:t>
            </a:r>
          </a:p>
          <a:p>
            <a:pPr lvl="1"/>
            <a:r>
              <a:rPr lang="en-GB" dirty="0"/>
              <a:t>Taking costs into account</a:t>
            </a:r>
          </a:p>
          <a:p>
            <a:pPr lvl="1"/>
            <a:r>
              <a:rPr lang="en-GB" dirty="0"/>
              <a:t>Lift and ROC curves</a:t>
            </a:r>
          </a:p>
          <a:p>
            <a:r>
              <a:rPr lang="en-GB" dirty="0"/>
              <a:t>And noted that accuracy (success rate) is not always the best measure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time…</a:t>
            </a:r>
          </a:p>
        </p:txBody>
      </p:sp>
    </p:spTree>
    <p:extLst>
      <p:ext uri="{BB962C8B-B14F-4D97-AF65-F5344CB8AC3E}">
        <p14:creationId xmlns:p14="http://schemas.microsoft.com/office/powerpoint/2010/main" val="205577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test the model?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348880"/>
            <a:ext cx="37147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4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1. Use the training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Calculate the </a:t>
            </a:r>
            <a:r>
              <a:rPr lang="en-GB" dirty="0" err="1"/>
              <a:t>Resubstitution</a:t>
            </a:r>
            <a:r>
              <a:rPr lang="en-GB" dirty="0"/>
              <a:t> error:</a:t>
            </a:r>
          </a:p>
          <a:p>
            <a:pPr lvl="1"/>
            <a:r>
              <a:rPr lang="en-GB" dirty="0"/>
              <a:t>The error rate obtained from running the model on the training data</a:t>
            </a:r>
          </a:p>
          <a:p>
            <a:r>
              <a:rPr lang="en-GB" dirty="0" err="1"/>
              <a:t>Resubstitution</a:t>
            </a:r>
            <a:r>
              <a:rPr lang="en-GB" dirty="0"/>
              <a:t> error is (hopelessly) optimistic!</a:t>
            </a:r>
          </a:p>
          <a:p>
            <a:r>
              <a:rPr lang="en-GB" dirty="0"/>
              <a:t>Error on the training data is </a:t>
            </a:r>
            <a:r>
              <a:rPr lang="en-GB" i="1" dirty="0"/>
              <a:t>not</a:t>
            </a:r>
            <a:r>
              <a:rPr lang="en-GB" dirty="0"/>
              <a:t> a good indicator of performance on new data</a:t>
            </a:r>
          </a:p>
          <a:p>
            <a:r>
              <a:rPr lang="en-GB" dirty="0"/>
              <a:t>Otherwise 1-NN would be the optimum classifier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95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Use a Test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Test</a:t>
            </a:r>
            <a:r>
              <a:rPr lang="en-GB" dirty="0"/>
              <a:t> set: independent instances that have played no part in formation of the model</a:t>
            </a:r>
          </a:p>
          <a:p>
            <a:r>
              <a:rPr lang="en-GB" dirty="0"/>
              <a:t>Assumption: both training data and test data are representative samples of the underlying problem</a:t>
            </a:r>
          </a:p>
          <a:p>
            <a:r>
              <a:rPr lang="en-GB" dirty="0"/>
              <a:t>Test and training data may differ in nature</a:t>
            </a:r>
          </a:p>
          <a:p>
            <a:pPr lvl="1"/>
            <a:r>
              <a:rPr lang="en-GB" dirty="0"/>
              <a:t>Example: classifiers built using customer data from two different towns, A and B</a:t>
            </a:r>
          </a:p>
          <a:p>
            <a:pPr lvl="1"/>
            <a:r>
              <a:rPr lang="en-GB" dirty="0"/>
              <a:t>To estimate performance of a classifier from town A in any completely new town, test it on data from B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9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Holdout method </a:t>
            </a:r>
            <a:br>
              <a:rPr lang="en-GB" dirty="0"/>
            </a:br>
            <a:r>
              <a:rPr lang="en-GB" dirty="0"/>
              <a:t>(Weka: Percentage split)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GB" dirty="0"/>
              <a:t>Simple solution that can be used if lots of (</a:t>
            </a:r>
            <a:r>
              <a:rPr lang="en-GB" dirty="0" err="1"/>
              <a:t>labeled</a:t>
            </a:r>
            <a:r>
              <a:rPr lang="en-GB" dirty="0"/>
              <a:t>) data is available:</a:t>
            </a:r>
          </a:p>
          <a:p>
            <a:r>
              <a:rPr lang="en-GB" dirty="0"/>
              <a:t>Split data into a </a:t>
            </a:r>
            <a:r>
              <a:rPr lang="en-GB" i="1" dirty="0"/>
              <a:t>training</a:t>
            </a:r>
            <a:r>
              <a:rPr lang="en-GB" dirty="0"/>
              <a:t> set and </a:t>
            </a:r>
            <a:r>
              <a:rPr lang="en-GB" i="1" dirty="0"/>
              <a:t>test</a:t>
            </a:r>
            <a:r>
              <a:rPr lang="en-GB" dirty="0"/>
              <a:t> 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Estimate the error rate of the trained classifier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39652" y="3904939"/>
            <a:ext cx="6264696" cy="914400"/>
            <a:chOff x="971600" y="4343400"/>
            <a:chExt cx="6264696" cy="914400"/>
          </a:xfrm>
        </p:grpSpPr>
        <p:sp>
          <p:nvSpPr>
            <p:cNvPr id="7" name="Rectangle 6"/>
            <p:cNvSpPr/>
            <p:nvPr/>
          </p:nvSpPr>
          <p:spPr>
            <a:xfrm>
              <a:off x="971600" y="4343400"/>
              <a:ext cx="403244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Training set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93971" y="4343400"/>
              <a:ext cx="2242325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Test set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478563" y="3717032"/>
            <a:ext cx="6264696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39653" y="3140968"/>
            <a:ext cx="6264696" cy="167837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38961" y="31981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All  examples</a:t>
            </a:r>
          </a:p>
        </p:txBody>
      </p:sp>
    </p:spTree>
    <p:extLst>
      <p:ext uri="{BB962C8B-B14F-4D97-AF65-F5344CB8AC3E}">
        <p14:creationId xmlns:p14="http://schemas.microsoft.com/office/powerpoint/2010/main" val="265941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of Hold-Out: Parameter optimization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Some learning schemes operate in two stages:</a:t>
            </a:r>
          </a:p>
          <a:p>
            <a:pPr lvl="1"/>
            <a:r>
              <a:rPr lang="en-GB" dirty="0"/>
              <a:t>Stage 1: build a basic structure</a:t>
            </a:r>
          </a:p>
          <a:p>
            <a:pPr lvl="1"/>
            <a:r>
              <a:rPr lang="en-GB" dirty="0"/>
              <a:t>Stage 2: optimize parameter settings</a:t>
            </a:r>
          </a:p>
          <a:p>
            <a:r>
              <a:rPr lang="en-GB" dirty="0"/>
              <a:t>The parameter optimization data can’t be used for testing!</a:t>
            </a:r>
          </a:p>
          <a:p>
            <a:r>
              <a:rPr lang="en-GB" dirty="0"/>
              <a:t>Use </a:t>
            </a:r>
            <a:r>
              <a:rPr lang="en-GB" i="1" dirty="0"/>
              <a:t>three</a:t>
            </a:r>
            <a:r>
              <a:rPr lang="en-GB" dirty="0"/>
              <a:t> sets: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/>
              <a:t>training</a:t>
            </a:r>
            <a:r>
              <a:rPr lang="en-GB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/>
              <a:t>validation</a:t>
            </a:r>
            <a:r>
              <a:rPr lang="en-GB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/>
              <a:t>test</a:t>
            </a:r>
            <a:r>
              <a:rPr lang="en-GB" dirty="0"/>
              <a:t> data</a:t>
            </a:r>
          </a:p>
          <a:p>
            <a:r>
              <a:rPr lang="en-GB" i="1" dirty="0"/>
              <a:t>Validation</a:t>
            </a:r>
            <a:r>
              <a:rPr lang="en-GB" dirty="0"/>
              <a:t> data is used to optimize parameters</a:t>
            </a:r>
          </a:p>
          <a:p>
            <a:r>
              <a:rPr lang="en-GB" dirty="0"/>
              <a:t>It is important that the test data is not used </a:t>
            </a:r>
            <a:r>
              <a:rPr lang="en-GB" i="1" dirty="0"/>
              <a:t>in any way</a:t>
            </a:r>
            <a:r>
              <a:rPr lang="en-GB" dirty="0"/>
              <a:t> to create the classifier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653-448B-40DA-AD95-09764B99956D}" type="datetime1">
              <a:rPr lang="en-GB" smtClean="0"/>
              <a:pPr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F20DL Diana Bental &amp; Ekaterina Komendatskaya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2131-CC8D-4B15-97F7-5EF668F3F1F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84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2779</Words>
  <Application>Microsoft Office PowerPoint</Application>
  <PresentationFormat>On-screen Show (4:3)</PresentationFormat>
  <Paragraphs>450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Gothic</vt:lpstr>
      <vt:lpstr>Lucidasans</vt:lpstr>
      <vt:lpstr>Office Theme</vt:lpstr>
      <vt:lpstr>F20DL Data Mining and Machine Learning</vt:lpstr>
      <vt:lpstr>This lecture…</vt:lpstr>
      <vt:lpstr>Testing the model</vt:lpstr>
      <vt:lpstr>Last time…</vt:lpstr>
      <vt:lpstr>Testing the model</vt:lpstr>
      <vt:lpstr>1. Use the training set</vt:lpstr>
      <vt:lpstr>2. Use a Test Set</vt:lpstr>
      <vt:lpstr>3. Holdout method  (Weka: Percentage split)</vt:lpstr>
      <vt:lpstr>Use of Hold-Out: Parameter optimization</vt:lpstr>
      <vt:lpstr>Holdout method</vt:lpstr>
      <vt:lpstr>Limited amount of (labelled) data</vt:lpstr>
      <vt:lpstr>Making the most of the data</vt:lpstr>
      <vt:lpstr>Predicting performance</vt:lpstr>
      <vt:lpstr>Use confidence intervals</vt:lpstr>
      <vt:lpstr>Stratification</vt:lpstr>
      <vt:lpstr>Repeated Holdout method</vt:lpstr>
      <vt:lpstr>Repeated Holdout method</vt:lpstr>
      <vt:lpstr>Repeated Holdout method</vt:lpstr>
      <vt:lpstr>4. Cross-validation</vt:lpstr>
      <vt:lpstr>Example: 3-fold cross-validation</vt:lpstr>
      <vt:lpstr>Cross-validation</vt:lpstr>
      <vt:lpstr>Cross-validation</vt:lpstr>
      <vt:lpstr>So far: Main methods for testing</vt:lpstr>
      <vt:lpstr>Two methods for small datasets</vt:lpstr>
      <vt:lpstr>Small datasets: Leave-One-Out cross-validation</vt:lpstr>
      <vt:lpstr>Disadvantage of Leave-One-Out-CV: no stratification</vt:lpstr>
      <vt:lpstr>Small datasets: The bootstrap</vt:lpstr>
      <vt:lpstr>Small datasets: The 0.632 bootstrap</vt:lpstr>
      <vt:lpstr>Small datasets: The 0.632 bootstrap</vt:lpstr>
      <vt:lpstr>Small datasets: The 0.632 bootstrap</vt:lpstr>
      <vt:lpstr>Comparing data mining schemes</vt:lpstr>
      <vt:lpstr>Comparing data mining schemes</vt:lpstr>
      <vt:lpstr>Comparing schemes: paired  t-test</vt:lpstr>
      <vt:lpstr>Comparing schemes: unpaired  t-test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F20DL Data Mining and Machine Learning</dc:title>
  <dc:creator>Diana S Bental</dc:creator>
  <cp:lastModifiedBy>Bental, Diana S</cp:lastModifiedBy>
  <cp:revision>191</cp:revision>
  <cp:lastPrinted>2018-10-05T10:44:04Z</cp:lastPrinted>
  <dcterms:created xsi:type="dcterms:W3CDTF">2016-08-24T13:10:34Z</dcterms:created>
  <dcterms:modified xsi:type="dcterms:W3CDTF">2018-10-05T15:55:46Z</dcterms:modified>
</cp:coreProperties>
</file>