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6" r:id="rId2"/>
    <p:sldId id="410" r:id="rId3"/>
    <p:sldId id="372" r:id="rId4"/>
    <p:sldId id="411" r:id="rId5"/>
    <p:sldId id="412" r:id="rId6"/>
    <p:sldId id="413" r:id="rId7"/>
    <p:sldId id="376" r:id="rId8"/>
    <p:sldId id="377" r:id="rId9"/>
    <p:sldId id="378" r:id="rId10"/>
    <p:sldId id="380" r:id="rId11"/>
    <p:sldId id="422" r:id="rId12"/>
    <p:sldId id="414" r:id="rId13"/>
    <p:sldId id="415" r:id="rId14"/>
    <p:sldId id="416" r:id="rId15"/>
    <p:sldId id="400" r:id="rId16"/>
    <p:sldId id="396" r:id="rId17"/>
    <p:sldId id="406" r:id="rId18"/>
    <p:sldId id="397" r:id="rId19"/>
    <p:sldId id="398" r:id="rId20"/>
    <p:sldId id="401" r:id="rId21"/>
    <p:sldId id="402" r:id="rId22"/>
    <p:sldId id="403" r:id="rId23"/>
    <p:sldId id="404" r:id="rId24"/>
    <p:sldId id="417" r:id="rId25"/>
    <p:sldId id="303" r:id="rId26"/>
    <p:sldId id="304" r:id="rId27"/>
    <p:sldId id="305" r:id="rId28"/>
    <p:sldId id="306" r:id="rId29"/>
    <p:sldId id="307" r:id="rId30"/>
    <p:sldId id="382" r:id="rId31"/>
    <p:sldId id="383" r:id="rId32"/>
    <p:sldId id="386" r:id="rId33"/>
    <p:sldId id="388" r:id="rId34"/>
    <p:sldId id="389" r:id="rId35"/>
    <p:sldId id="313" r:id="rId36"/>
    <p:sldId id="314" r:id="rId37"/>
    <p:sldId id="315" r:id="rId38"/>
    <p:sldId id="316" r:id="rId39"/>
    <p:sldId id="391" r:id="rId40"/>
    <p:sldId id="419" r:id="rId41"/>
    <p:sldId id="418" r:id="rId42"/>
    <p:sldId id="318" r:id="rId43"/>
    <p:sldId id="319" r:id="rId44"/>
    <p:sldId id="320" r:id="rId45"/>
    <p:sldId id="321" r:id="rId46"/>
    <p:sldId id="322" r:id="rId47"/>
    <p:sldId id="323" r:id="rId48"/>
    <p:sldId id="324" r:id="rId49"/>
    <p:sldId id="325" r:id="rId50"/>
    <p:sldId id="326" r:id="rId51"/>
    <p:sldId id="327" r:id="rId52"/>
    <p:sldId id="328" r:id="rId53"/>
    <p:sldId id="329" r:id="rId54"/>
    <p:sldId id="330" r:id="rId55"/>
    <p:sldId id="331" r:id="rId56"/>
    <p:sldId id="332" r:id="rId57"/>
    <p:sldId id="334" r:id="rId58"/>
    <p:sldId id="335" r:id="rId59"/>
    <p:sldId id="336" r:id="rId60"/>
    <p:sldId id="337" r:id="rId61"/>
    <p:sldId id="338" r:id="rId62"/>
    <p:sldId id="339" r:id="rId63"/>
    <p:sldId id="340" r:id="rId64"/>
    <p:sldId id="392" r:id="rId65"/>
    <p:sldId id="420" r:id="rId66"/>
    <p:sldId id="421" r:id="rId67"/>
    <p:sldId id="346" r:id="rId68"/>
    <p:sldId id="347" r:id="rId69"/>
    <p:sldId id="348" r:id="rId70"/>
    <p:sldId id="349" r:id="rId71"/>
    <p:sldId id="350" r:id="rId72"/>
    <p:sldId id="351" r:id="rId73"/>
    <p:sldId id="352" r:id="rId74"/>
    <p:sldId id="353" r:id="rId75"/>
    <p:sldId id="354" r:id="rId76"/>
    <p:sldId id="355" r:id="rId77"/>
    <p:sldId id="356" r:id="rId78"/>
    <p:sldId id="357" r:id="rId79"/>
    <p:sldId id="358" r:id="rId80"/>
    <p:sldId id="359" r:id="rId81"/>
    <p:sldId id="409" r:id="rId82"/>
    <p:sldId id="361" r:id="rId83"/>
  </p:sldIdLst>
  <p:sldSz cx="9144000" cy="6858000" type="screen4x3"/>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80189" autoAdjust="0"/>
  </p:normalViewPr>
  <p:slideViewPr>
    <p:cSldViewPr showGuides="1">
      <p:cViewPr varScale="1">
        <p:scale>
          <a:sx n="65" d="100"/>
          <a:sy n="65" d="100"/>
        </p:scale>
        <p:origin x="1572" y="66"/>
      </p:cViewPr>
      <p:guideLst>
        <p:guide orient="horz" pos="2160"/>
        <p:guide pos="2880"/>
      </p:guideLst>
    </p:cSldViewPr>
  </p:slideViewPr>
  <p:outlineViewPr>
    <p:cViewPr>
      <p:scale>
        <a:sx n="33" d="100"/>
        <a:sy n="33" d="100"/>
      </p:scale>
      <p:origin x="18" y="249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010"/>
          </a:xfrm>
          <a:prstGeom prst="rect">
            <a:avLst/>
          </a:prstGeom>
        </p:spPr>
        <p:txBody>
          <a:bodyPr vert="horz" lIns="92309" tIns="46154" rIns="92309" bIns="46154" rtlCol="0"/>
          <a:lstStyle>
            <a:lvl1pPr algn="l">
              <a:defRPr sz="1200"/>
            </a:lvl1pPr>
          </a:lstStyle>
          <a:p>
            <a:endParaRPr lang="en-GB"/>
          </a:p>
        </p:txBody>
      </p:sp>
      <p:sp>
        <p:nvSpPr>
          <p:cNvPr id="3" name="Date Placeholder 2"/>
          <p:cNvSpPr>
            <a:spLocks noGrp="1"/>
          </p:cNvSpPr>
          <p:nvPr>
            <p:ph type="dt" idx="1"/>
          </p:nvPr>
        </p:nvSpPr>
        <p:spPr>
          <a:xfrm>
            <a:off x="3927775" y="0"/>
            <a:ext cx="3004820" cy="461010"/>
          </a:xfrm>
          <a:prstGeom prst="rect">
            <a:avLst/>
          </a:prstGeom>
        </p:spPr>
        <p:txBody>
          <a:bodyPr vert="horz" lIns="92309" tIns="46154" rIns="92309" bIns="46154" rtlCol="0"/>
          <a:lstStyle>
            <a:lvl1pPr algn="r">
              <a:defRPr sz="1200"/>
            </a:lvl1pPr>
          </a:lstStyle>
          <a:p>
            <a:fld id="{4BA6C9B9-D0FC-467E-AB02-5C358D313643}" type="datetimeFigureOut">
              <a:rPr lang="en-GB" smtClean="0"/>
              <a:pPr/>
              <a:t>09/10/2018</a:t>
            </a:fld>
            <a:endParaRPr lang="en-GB"/>
          </a:p>
        </p:txBody>
      </p:sp>
      <p:sp>
        <p:nvSpPr>
          <p:cNvPr id="4" name="Slide Image Placeholder 3"/>
          <p:cNvSpPr>
            <a:spLocks noGrp="1" noRot="1" noChangeAspect="1"/>
          </p:cNvSpPr>
          <p:nvPr>
            <p:ph type="sldImg" idx="2"/>
          </p:nvPr>
        </p:nvSpPr>
        <p:spPr>
          <a:xfrm>
            <a:off x="1162050" y="692150"/>
            <a:ext cx="4610100" cy="3457575"/>
          </a:xfrm>
          <a:prstGeom prst="rect">
            <a:avLst/>
          </a:prstGeom>
          <a:noFill/>
          <a:ln w="12700">
            <a:solidFill>
              <a:prstClr val="black"/>
            </a:solidFill>
          </a:ln>
        </p:spPr>
        <p:txBody>
          <a:bodyPr vert="horz" lIns="92309" tIns="46154" rIns="92309" bIns="46154" rtlCol="0" anchor="ctr"/>
          <a:lstStyle/>
          <a:p>
            <a:endParaRPr lang="en-GB"/>
          </a:p>
        </p:txBody>
      </p:sp>
      <p:sp>
        <p:nvSpPr>
          <p:cNvPr id="5" name="Notes Placeholder 4"/>
          <p:cNvSpPr>
            <a:spLocks noGrp="1"/>
          </p:cNvSpPr>
          <p:nvPr>
            <p:ph type="body" sz="quarter" idx="3"/>
          </p:nvPr>
        </p:nvSpPr>
        <p:spPr>
          <a:xfrm>
            <a:off x="693420" y="4379595"/>
            <a:ext cx="5547360" cy="4149090"/>
          </a:xfrm>
          <a:prstGeom prst="rect">
            <a:avLst/>
          </a:prstGeom>
        </p:spPr>
        <p:txBody>
          <a:bodyPr vert="horz" lIns="92309" tIns="46154" rIns="92309" bIns="4615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757590"/>
            <a:ext cx="3004820" cy="461010"/>
          </a:xfrm>
          <a:prstGeom prst="rect">
            <a:avLst/>
          </a:prstGeom>
        </p:spPr>
        <p:txBody>
          <a:bodyPr vert="horz" lIns="92309" tIns="46154" rIns="92309" bIns="46154" rtlCol="0" anchor="b"/>
          <a:lstStyle>
            <a:lvl1pPr algn="l">
              <a:defRPr sz="1200"/>
            </a:lvl1pPr>
          </a:lstStyle>
          <a:p>
            <a:endParaRPr lang="en-GB"/>
          </a:p>
        </p:txBody>
      </p:sp>
      <p:sp>
        <p:nvSpPr>
          <p:cNvPr id="7" name="Slide Number Placeholder 6"/>
          <p:cNvSpPr>
            <a:spLocks noGrp="1"/>
          </p:cNvSpPr>
          <p:nvPr>
            <p:ph type="sldNum" sz="quarter" idx="5"/>
          </p:nvPr>
        </p:nvSpPr>
        <p:spPr>
          <a:xfrm>
            <a:off x="3927775" y="8757590"/>
            <a:ext cx="3004820" cy="461010"/>
          </a:xfrm>
          <a:prstGeom prst="rect">
            <a:avLst/>
          </a:prstGeom>
        </p:spPr>
        <p:txBody>
          <a:bodyPr vert="horz" lIns="92309" tIns="46154" rIns="92309" bIns="46154" rtlCol="0" anchor="b"/>
          <a:lstStyle>
            <a:lvl1pPr algn="r">
              <a:defRPr sz="1200"/>
            </a:lvl1pPr>
          </a:lstStyle>
          <a:p>
            <a:fld id="{0CBA7267-EEC7-4C8B-8D93-9652F396F72A}" type="slidenum">
              <a:rPr lang="en-GB" smtClean="0"/>
              <a:pPr/>
              <a:t>‹#›</a:t>
            </a:fld>
            <a:endParaRPr lang="en-GB"/>
          </a:p>
        </p:txBody>
      </p:sp>
    </p:spTree>
    <p:extLst>
      <p:ext uri="{BB962C8B-B14F-4D97-AF65-F5344CB8AC3E}">
        <p14:creationId xmlns:p14="http://schemas.microsoft.com/office/powerpoint/2010/main" val="367997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CBA7267-EEC7-4C8B-8D93-9652F396F72A}" type="slidenum">
              <a:rPr lang="en-GB" smtClean="0"/>
              <a:pPr/>
              <a:t>1</a:t>
            </a:fld>
            <a:endParaRPr lang="en-GB"/>
          </a:p>
        </p:txBody>
      </p:sp>
    </p:spTree>
    <p:extLst>
      <p:ext uri="{BB962C8B-B14F-4D97-AF65-F5344CB8AC3E}">
        <p14:creationId xmlns:p14="http://schemas.microsoft.com/office/powerpoint/2010/main" val="235849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None/>
            </a:pPr>
            <a:r>
              <a:rPr lang="en-GB" altLang="en-US" dirty="0" smtClean="0"/>
              <a:t>That was why… what methods are there?</a:t>
            </a:r>
          </a:p>
          <a:p>
            <a:pPr eaLnBrk="1" hangingPunct="1">
              <a:buFontTx/>
              <a:buNone/>
            </a:pPr>
            <a:r>
              <a:rPr lang="en-GB" altLang="en-US" dirty="0" smtClean="0"/>
              <a:t>A big research area! Many methods.</a:t>
            </a:r>
          </a:p>
          <a:p>
            <a:r>
              <a:rPr lang="en-GB" dirty="0" smtClean="0"/>
              <a:t>Not</a:t>
            </a:r>
            <a:r>
              <a:rPr lang="en-GB" baseline="0" dirty="0" smtClean="0"/>
              <a:t> going to look at all of them.</a:t>
            </a:r>
          </a:p>
          <a:p>
            <a:r>
              <a:rPr lang="en-GB" baseline="0" dirty="0" smtClean="0"/>
              <a:t>If there are many methods it usually means there is no one best method for all purposes.</a:t>
            </a:r>
          </a:p>
          <a:p>
            <a:r>
              <a:rPr lang="en-GB" baseline="0" dirty="0" smtClean="0"/>
              <a:t>In fact it is hard to predict which method is most likely to give the best set of attributes. Depends on the dataset and on the learning method. So it may be necessary to try several methods and see which works best.</a:t>
            </a:r>
          </a:p>
          <a:p>
            <a:endParaRPr lang="en-GB" dirty="0"/>
          </a:p>
        </p:txBody>
      </p:sp>
      <p:sp>
        <p:nvSpPr>
          <p:cNvPr id="4" name="Slide Number Placeholder 3"/>
          <p:cNvSpPr>
            <a:spLocks noGrp="1"/>
          </p:cNvSpPr>
          <p:nvPr>
            <p:ph type="sldNum" sz="quarter" idx="10"/>
          </p:nvPr>
        </p:nvSpPr>
        <p:spPr/>
        <p:txBody>
          <a:bodyPr/>
          <a:lstStyle/>
          <a:p>
            <a:fld id="{0CBA7267-EEC7-4C8B-8D93-9652F396F72A}" type="slidenum">
              <a:rPr lang="en-GB" smtClean="0"/>
              <a:pPr/>
              <a:t>12</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How</a:t>
            </a:r>
            <a:r>
              <a:rPr lang="en-GB" baseline="0" dirty="0" smtClean="0"/>
              <a:t> to choose the attributes for a filter method? Possibly use correlation – pick the attributes that correlate best with class.</a:t>
            </a:r>
          </a:p>
          <a:p>
            <a:r>
              <a:rPr lang="en-GB" baseline="0" dirty="0" smtClean="0"/>
              <a:t>Use a filter method for CW 1.</a:t>
            </a:r>
          </a:p>
          <a:p>
            <a:r>
              <a:rPr lang="en-GB" baseline="0" dirty="0" smtClean="0"/>
              <a:t>Used wrapper method in Lab 2 Glass dataset.</a:t>
            </a:r>
          </a:p>
          <a:p>
            <a:endParaRPr lang="en-GB" dirty="0"/>
          </a:p>
        </p:txBody>
      </p:sp>
      <p:sp>
        <p:nvSpPr>
          <p:cNvPr id="4" name="Slide Number Placeholder 3"/>
          <p:cNvSpPr>
            <a:spLocks noGrp="1"/>
          </p:cNvSpPr>
          <p:nvPr>
            <p:ph type="sldNum" sz="quarter" idx="10"/>
          </p:nvPr>
        </p:nvSpPr>
        <p:spPr/>
        <p:txBody>
          <a:bodyPr/>
          <a:lstStyle/>
          <a:p>
            <a:fld id="{0CBA7267-EEC7-4C8B-8D93-9652F396F72A}" type="slidenum">
              <a:rPr lang="en-GB" smtClean="0"/>
              <a:pPr/>
              <a:t>13</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smtClean="0"/>
              <a:t>.</a:t>
            </a:r>
          </a:p>
          <a:p>
            <a:endParaRPr lang="en-GB" dirty="0"/>
          </a:p>
        </p:txBody>
      </p:sp>
      <p:sp>
        <p:nvSpPr>
          <p:cNvPr id="4" name="Slide Number Placeholder 3"/>
          <p:cNvSpPr>
            <a:spLocks noGrp="1"/>
          </p:cNvSpPr>
          <p:nvPr>
            <p:ph type="sldNum" sz="quarter" idx="10"/>
          </p:nvPr>
        </p:nvSpPr>
        <p:spPr/>
        <p:txBody>
          <a:bodyPr/>
          <a:lstStyle/>
          <a:p>
            <a:fld id="{0CBA7267-EEC7-4C8B-8D93-9652F396F72A}" type="slidenum">
              <a:rPr lang="en-GB" smtClean="0"/>
              <a:pPr/>
              <a:t>14</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CBA7267-EEC7-4C8B-8D93-9652F396F72A}" type="slidenum">
              <a:rPr lang="en-GB" smtClean="0"/>
              <a:pPr/>
              <a:t>15</a:t>
            </a:fld>
            <a:endParaRPr lang="en-GB"/>
          </a:p>
        </p:txBody>
      </p:sp>
    </p:spTree>
    <p:extLst>
      <p:ext uri="{BB962C8B-B14F-4D97-AF65-F5344CB8AC3E}">
        <p14:creationId xmlns:p14="http://schemas.microsoft.com/office/powerpoint/2010/main" val="1589979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Class </a:t>
            </a:r>
            <a:r>
              <a:rPr lang="en-GB" dirty="0" err="1" smtClean="0"/>
              <a:t>attribiute</a:t>
            </a:r>
            <a:r>
              <a:rPr lang="en-GB" dirty="0" smtClean="0"/>
              <a:t> is </a:t>
            </a:r>
            <a:r>
              <a:rPr lang="en-GB" altLang="en-US" sz="1200" b="1" dirty="0" err="1" smtClean="0"/>
              <a:t>ViolentCrimesPerPop</a:t>
            </a:r>
            <a:endParaRPr lang="en-GB" dirty="0"/>
          </a:p>
        </p:txBody>
      </p:sp>
      <p:sp>
        <p:nvSpPr>
          <p:cNvPr id="4" name="Slide Number Placeholder 3"/>
          <p:cNvSpPr>
            <a:spLocks noGrp="1"/>
          </p:cNvSpPr>
          <p:nvPr>
            <p:ph type="sldNum" sz="quarter" idx="10"/>
          </p:nvPr>
        </p:nvSpPr>
        <p:spPr/>
        <p:txBody>
          <a:bodyPr/>
          <a:lstStyle/>
          <a:p>
            <a:fld id="{0CBA7267-EEC7-4C8B-8D93-9652F396F72A}" type="slidenum">
              <a:rPr lang="en-GB" smtClean="0"/>
              <a:pPr/>
              <a:t>17</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class attribute is</a:t>
            </a:r>
            <a:r>
              <a:rPr lang="en-GB" baseline="0" dirty="0" smtClean="0"/>
              <a:t> </a:t>
            </a:r>
            <a:r>
              <a:rPr lang="en-GB" altLang="en-US" sz="1200" b="1" dirty="0" err="1" smtClean="0"/>
              <a:t>ViolentCrimesPerPop</a:t>
            </a:r>
            <a:endParaRPr lang="en-GB" dirty="0"/>
          </a:p>
        </p:txBody>
      </p:sp>
      <p:sp>
        <p:nvSpPr>
          <p:cNvPr id="4" name="Slide Number Placeholder 3"/>
          <p:cNvSpPr>
            <a:spLocks noGrp="1"/>
          </p:cNvSpPr>
          <p:nvPr>
            <p:ph type="sldNum" sz="quarter" idx="10"/>
          </p:nvPr>
        </p:nvSpPr>
        <p:spPr/>
        <p:txBody>
          <a:bodyPr/>
          <a:lstStyle/>
          <a:p>
            <a:fld id="{0CBA7267-EEC7-4C8B-8D93-9652F396F72A}" type="slidenum">
              <a:rPr lang="en-GB" smtClean="0"/>
              <a:pPr/>
              <a:t>18</a:t>
            </a:fld>
            <a:endParaRPr lang="en-GB"/>
          </a:p>
        </p:txBody>
      </p:sp>
    </p:spTree>
    <p:extLst>
      <p:ext uri="{BB962C8B-B14F-4D97-AF65-F5344CB8AC3E}">
        <p14:creationId xmlns:p14="http://schemas.microsoft.com/office/powerpoint/2010/main" val="2565908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CBA7267-EEC7-4C8B-8D93-9652F396F72A}" type="slidenum">
              <a:rPr lang="en-GB" smtClean="0"/>
              <a:pPr/>
              <a:t>19</a:t>
            </a:fld>
            <a:endParaRPr lang="en-GB"/>
          </a:p>
        </p:txBody>
      </p:sp>
    </p:spTree>
    <p:extLst>
      <p:ext uri="{BB962C8B-B14F-4D97-AF65-F5344CB8AC3E}">
        <p14:creationId xmlns:p14="http://schemas.microsoft.com/office/powerpoint/2010/main" val="2706354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CBA7267-EEC7-4C8B-8D93-9652F396F72A}" type="slidenum">
              <a:rPr lang="en-GB" smtClean="0"/>
              <a:pPr/>
              <a:t>20</a:t>
            </a:fld>
            <a:endParaRPr lang="en-GB"/>
          </a:p>
        </p:txBody>
      </p:sp>
    </p:spTree>
    <p:extLst>
      <p:ext uri="{BB962C8B-B14F-4D97-AF65-F5344CB8AC3E}">
        <p14:creationId xmlns:p14="http://schemas.microsoft.com/office/powerpoint/2010/main" val="3273669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CBA7267-EEC7-4C8B-8D93-9652F396F72A}" type="slidenum">
              <a:rPr lang="en-GB" smtClean="0"/>
              <a:pPr/>
              <a:t>21</a:t>
            </a:fld>
            <a:endParaRPr lang="en-GB"/>
          </a:p>
        </p:txBody>
      </p:sp>
    </p:spTree>
    <p:extLst>
      <p:ext uri="{BB962C8B-B14F-4D97-AF65-F5344CB8AC3E}">
        <p14:creationId xmlns:p14="http://schemas.microsoft.com/office/powerpoint/2010/main" val="18875556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Put the attributes in order by size of correlation with</a:t>
            </a:r>
            <a:r>
              <a:rPr lang="en-GB" baseline="0" dirty="0" smtClean="0"/>
              <a:t> the target attribute</a:t>
            </a:r>
          </a:p>
          <a:p>
            <a:r>
              <a:rPr lang="en-GB" baseline="0" dirty="0" smtClean="0"/>
              <a:t>Remember correlation goes from -1 to 1; 0 means no correlation, so no connection, +1 or -1 means a very strong correlation</a:t>
            </a:r>
          </a:p>
          <a:p>
            <a:r>
              <a:rPr lang="en-GB" dirty="0" smtClean="0"/>
              <a:t>Note – it’s the size of the correlation that matters, no</a:t>
            </a:r>
            <a:r>
              <a:rPr lang="en-GB" baseline="0" dirty="0" smtClean="0"/>
              <a:t>t whether its positive or negative</a:t>
            </a:r>
          </a:p>
          <a:p>
            <a:r>
              <a:rPr lang="en-GB" dirty="0" smtClean="0"/>
              <a:t>Percentage</a:t>
            </a:r>
            <a:r>
              <a:rPr lang="en-GB" baseline="0" dirty="0" smtClean="0"/>
              <a:t> of people living illegally correlates positively with crime; percentage of 2-parent families correlates negatively; both in the top 20</a:t>
            </a:r>
          </a:p>
        </p:txBody>
      </p:sp>
      <p:sp>
        <p:nvSpPr>
          <p:cNvPr id="4" name="Slide Number Placeholder 3"/>
          <p:cNvSpPr>
            <a:spLocks noGrp="1"/>
          </p:cNvSpPr>
          <p:nvPr>
            <p:ph type="sldNum" sz="quarter" idx="10"/>
          </p:nvPr>
        </p:nvSpPr>
        <p:spPr/>
        <p:txBody>
          <a:bodyPr/>
          <a:lstStyle/>
          <a:p>
            <a:fld id="{0CBA7267-EEC7-4C8B-8D93-9652F396F72A}" type="slidenum">
              <a:rPr lang="en-GB" smtClean="0"/>
              <a:pPr/>
              <a:t>22</a:t>
            </a:fld>
            <a:endParaRPr lang="en-GB"/>
          </a:p>
        </p:txBody>
      </p:sp>
    </p:spTree>
    <p:extLst>
      <p:ext uri="{BB962C8B-B14F-4D97-AF65-F5344CB8AC3E}">
        <p14:creationId xmlns:p14="http://schemas.microsoft.com/office/powerpoint/2010/main" val="2719512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We already</a:t>
            </a:r>
            <a:r>
              <a:rPr lang="en-GB" baseline="0" dirty="0" smtClean="0"/>
              <a:t> looked at pre-processing: </a:t>
            </a:r>
            <a:r>
              <a:rPr lang="en-GB" baseline="0" dirty="0" err="1" smtClean="0"/>
              <a:t>discretisation</a:t>
            </a:r>
            <a:r>
              <a:rPr lang="en-GB" baseline="0" dirty="0" smtClean="0"/>
              <a:t> (binning); normalisation on attributes and instances so they are comparable. Last week we looked at testing machine learning models and different measures of how good the model was. Now we have this in place we can think about a decision that needs to be made  - which attributes to use for machine learning? Which attributes should be included in the model so as to make the best predictions?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What</a:t>
            </a:r>
            <a:r>
              <a:rPr lang="en-GB" baseline="0" dirty="0" smtClean="0"/>
              <a:t> are the attributes in the coursework? How many?</a:t>
            </a:r>
          </a:p>
          <a:p>
            <a:endParaRPr lang="en-GB" baseline="0" dirty="0" smtClean="0"/>
          </a:p>
          <a:p>
            <a:r>
              <a:rPr lang="en-GB" baseline="0" dirty="0" smtClean="0"/>
              <a:t>You will already have seen some attribute selection in Lab 2, and you will also do it for the coursework – using a different method.</a:t>
            </a:r>
          </a:p>
          <a:p>
            <a:r>
              <a:rPr lang="en-GB" baseline="0" dirty="0" smtClean="0"/>
              <a:t>Should we include all the attributes?</a:t>
            </a:r>
          </a:p>
        </p:txBody>
      </p:sp>
      <p:sp>
        <p:nvSpPr>
          <p:cNvPr id="4" name="Slide Number Placeholder 3"/>
          <p:cNvSpPr>
            <a:spLocks noGrp="1"/>
          </p:cNvSpPr>
          <p:nvPr>
            <p:ph type="sldNum" sz="quarter" idx="10"/>
          </p:nvPr>
        </p:nvSpPr>
        <p:spPr/>
        <p:txBody>
          <a:bodyPr/>
          <a:lstStyle/>
          <a:p>
            <a:fld id="{0CBA7267-EEC7-4C8B-8D93-9652F396F72A}" type="slidenum">
              <a:rPr lang="en-GB" smtClean="0"/>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Features</a:t>
            </a:r>
            <a:r>
              <a:rPr lang="en-GB" baseline="0" dirty="0" smtClean="0"/>
              <a:t> that correlate with the target class may correlate with each other- have the same underlying cause. So they’re really only one feature. For example unemployment, no phone, poverty….</a:t>
            </a:r>
          </a:p>
          <a:p>
            <a:r>
              <a:rPr lang="en-GB" baseline="0" dirty="0" smtClean="0"/>
              <a:t>For the coursework: You are asked to look for attributes that correlate well with the class attribute. </a:t>
            </a:r>
            <a:r>
              <a:rPr lang="en-GB" baseline="0" dirty="0" err="1" smtClean="0"/>
              <a:t>Weka</a:t>
            </a:r>
            <a:r>
              <a:rPr lang="en-GB" baseline="0" dirty="0" smtClean="0"/>
              <a:t> has methods for this built in, on the Attribute Selection tab. You can try different methods and look at the documentation that goes with them. In the coursework the class attribute is categorical so Pearson’s correlation must be suitably adapted. </a:t>
            </a:r>
            <a:r>
              <a:rPr lang="en-GB" baseline="0" dirty="0" err="1" smtClean="0"/>
              <a:t>Weka</a:t>
            </a:r>
            <a:r>
              <a:rPr lang="en-GB" baseline="0" dirty="0" smtClean="0"/>
              <a:t> does this, if you are using a different tool e.g. R or Python/Pandas see what methods are offered.</a:t>
            </a:r>
          </a:p>
          <a:p>
            <a:r>
              <a:rPr lang="en-GB" baseline="0" dirty="0" smtClean="0"/>
              <a:t>Information gain methods also rank the attributes from 0 to 1, depending on how much they contribute to the class attribute.</a:t>
            </a:r>
          </a:p>
          <a:p>
            <a:r>
              <a:rPr lang="en-GB" baseline="0" dirty="0" smtClean="0"/>
              <a:t>For correlation based and information gain methods, need to rank the </a:t>
            </a:r>
            <a:r>
              <a:rPr lang="en-GB" baseline="0" dirty="0" err="1" smtClean="0"/>
              <a:t>atttributes</a:t>
            </a:r>
            <a:r>
              <a:rPr lang="en-GB" baseline="0" dirty="0" smtClean="0"/>
              <a:t>; either put them in order and choose the top ones, or else choose all the attributes which rank above a given threshold.</a:t>
            </a:r>
          </a:p>
          <a:p>
            <a:endParaRPr lang="en-GB" dirty="0" smtClean="0"/>
          </a:p>
        </p:txBody>
      </p:sp>
      <p:sp>
        <p:nvSpPr>
          <p:cNvPr id="4" name="Slide Number Placeholder 3"/>
          <p:cNvSpPr>
            <a:spLocks noGrp="1"/>
          </p:cNvSpPr>
          <p:nvPr>
            <p:ph type="sldNum" sz="quarter" idx="10"/>
          </p:nvPr>
        </p:nvSpPr>
        <p:spPr/>
        <p:txBody>
          <a:bodyPr/>
          <a:lstStyle/>
          <a:p>
            <a:fld id="{0CBA7267-EEC7-4C8B-8D93-9652F396F72A}" type="slidenum">
              <a:rPr lang="en-GB" smtClean="0"/>
              <a:pPr/>
              <a:t>23</a:t>
            </a:fld>
            <a:endParaRPr lang="en-GB"/>
          </a:p>
        </p:txBody>
      </p:sp>
    </p:spTree>
    <p:extLst>
      <p:ext uri="{BB962C8B-B14F-4D97-AF65-F5344CB8AC3E}">
        <p14:creationId xmlns:p14="http://schemas.microsoft.com/office/powerpoint/2010/main" val="36173054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filter methods we have looked so far consider each attribute separately. This isn’t necessarily the best way. Here’s an example…</a:t>
            </a:r>
            <a:endParaRPr lang="en-GB" dirty="0"/>
          </a:p>
        </p:txBody>
      </p:sp>
      <p:sp>
        <p:nvSpPr>
          <p:cNvPr id="4" name="Slide Number Placeholder 3"/>
          <p:cNvSpPr>
            <a:spLocks noGrp="1"/>
          </p:cNvSpPr>
          <p:nvPr>
            <p:ph type="sldNum" sz="quarter" idx="10"/>
          </p:nvPr>
        </p:nvSpPr>
        <p:spPr/>
        <p:txBody>
          <a:bodyPr/>
          <a:lstStyle/>
          <a:p>
            <a:fld id="{0CBA7267-EEC7-4C8B-8D93-9652F396F72A}" type="slidenum">
              <a:rPr lang="en-GB" smtClean="0"/>
              <a:pPr/>
              <a:t>25</a:t>
            </a:fld>
            <a:endParaRPr lang="en-GB"/>
          </a:p>
        </p:txBody>
      </p:sp>
    </p:spTree>
    <p:extLst>
      <p:ext uri="{BB962C8B-B14F-4D97-AF65-F5344CB8AC3E}">
        <p14:creationId xmlns:p14="http://schemas.microsoft.com/office/powerpoint/2010/main" val="1359698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CBA7267-EEC7-4C8B-8D93-9652F396F72A}" type="slidenum">
              <a:rPr lang="en-GB" smtClean="0"/>
              <a:pPr/>
              <a:t>26</a:t>
            </a:fld>
            <a:endParaRPr lang="en-GB"/>
          </a:p>
        </p:txBody>
      </p:sp>
    </p:spTree>
    <p:extLst>
      <p:ext uri="{BB962C8B-B14F-4D97-AF65-F5344CB8AC3E}">
        <p14:creationId xmlns:p14="http://schemas.microsoft.com/office/powerpoint/2010/main" val="28722021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CBA7267-EEC7-4C8B-8D93-9652F396F72A}" type="slidenum">
              <a:rPr lang="en-GB" smtClean="0"/>
              <a:pPr/>
              <a:t>27</a:t>
            </a:fld>
            <a:endParaRPr lang="en-GB"/>
          </a:p>
        </p:txBody>
      </p:sp>
    </p:spTree>
    <p:extLst>
      <p:ext uri="{BB962C8B-B14F-4D97-AF65-F5344CB8AC3E}">
        <p14:creationId xmlns:p14="http://schemas.microsoft.com/office/powerpoint/2010/main" val="8521631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CBA7267-EEC7-4C8B-8D93-9652F396F72A}" type="slidenum">
              <a:rPr lang="en-GB" smtClean="0"/>
              <a:pPr/>
              <a:t>28</a:t>
            </a:fld>
            <a:endParaRPr lang="en-GB"/>
          </a:p>
        </p:txBody>
      </p:sp>
    </p:spTree>
    <p:extLst>
      <p:ext uri="{BB962C8B-B14F-4D97-AF65-F5344CB8AC3E}">
        <p14:creationId xmlns:p14="http://schemas.microsoft.com/office/powerpoint/2010/main" val="29865670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CBA7267-EEC7-4C8B-8D93-9652F396F72A}" type="slidenum">
              <a:rPr lang="en-GB" smtClean="0"/>
              <a:pPr/>
              <a:t>29</a:t>
            </a:fld>
            <a:endParaRPr lang="en-GB"/>
          </a:p>
        </p:txBody>
      </p:sp>
    </p:spTree>
    <p:extLst>
      <p:ext uri="{BB962C8B-B14F-4D97-AF65-F5344CB8AC3E}">
        <p14:creationId xmlns:p14="http://schemas.microsoft.com/office/powerpoint/2010/main" val="38687264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And it also illustrates the idea that considering the best single attribute doesn’t always help</a:t>
            </a:r>
          </a:p>
          <a:p>
            <a:r>
              <a:rPr lang="en-GB" dirty="0" smtClean="0"/>
              <a:t>and that comparing different pairs, or groups, may be better</a:t>
            </a:r>
          </a:p>
          <a:p>
            <a:r>
              <a:rPr lang="en-GB" dirty="0" smtClean="0"/>
              <a:t>Image</a:t>
            </a:r>
            <a:r>
              <a:rPr lang="en-GB" baseline="0" dirty="0" smtClean="0"/>
              <a:t> processing – e.g. looking for </a:t>
            </a:r>
            <a:r>
              <a:rPr lang="en-GB" baseline="0" dirty="0" smtClean="0"/>
              <a:t>sharp transitions that show edges,  smooth changes </a:t>
            </a:r>
            <a:r>
              <a:rPr lang="en-GB" baseline="0" smtClean="0"/>
              <a:t>for surfaces  </a:t>
            </a:r>
            <a:r>
              <a:rPr lang="en-GB" baseline="0" dirty="0" smtClean="0"/>
              <a:t>to help identify an image; looking for eyes or mouth in a face (NB this is </a:t>
            </a:r>
            <a:r>
              <a:rPr lang="en-GB" b="1" baseline="0" dirty="0" smtClean="0"/>
              <a:t>not</a:t>
            </a:r>
            <a:r>
              <a:rPr lang="en-GB" baseline="0" dirty="0" smtClean="0"/>
              <a:t> part of coursework!)</a:t>
            </a:r>
            <a:endParaRPr lang="en-GB" dirty="0" smtClean="0"/>
          </a:p>
          <a:p>
            <a:endParaRPr lang="en-GB" dirty="0"/>
          </a:p>
        </p:txBody>
      </p:sp>
      <p:sp>
        <p:nvSpPr>
          <p:cNvPr id="4" name="Slide Number Placeholder 3"/>
          <p:cNvSpPr>
            <a:spLocks noGrp="1"/>
          </p:cNvSpPr>
          <p:nvPr>
            <p:ph type="sldNum" sz="quarter" idx="10"/>
          </p:nvPr>
        </p:nvSpPr>
        <p:spPr/>
        <p:txBody>
          <a:bodyPr/>
          <a:lstStyle/>
          <a:p>
            <a:fld id="{0CBA7267-EEC7-4C8B-8D93-9652F396F72A}" type="slidenum">
              <a:rPr lang="en-GB" smtClean="0"/>
              <a:pPr/>
              <a:t>30</a:t>
            </a:fld>
            <a:endParaRPr lang="en-GB"/>
          </a:p>
        </p:txBody>
      </p:sp>
    </p:spTree>
    <p:extLst>
      <p:ext uri="{BB962C8B-B14F-4D97-AF65-F5344CB8AC3E}">
        <p14:creationId xmlns:p14="http://schemas.microsoft.com/office/powerpoint/2010/main" val="14838054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a big enough dataset, and proper </a:t>
            </a:r>
            <a:r>
              <a:rPr lang="en-GB" dirty="0" smtClean="0"/>
              <a:t> training</a:t>
            </a:r>
            <a:r>
              <a:rPr lang="en-GB" baseline="0" dirty="0" smtClean="0"/>
              <a:t>, complete methods </a:t>
            </a:r>
            <a:r>
              <a:rPr lang="en-GB" dirty="0" smtClean="0"/>
              <a:t>should give  a “perfect” answer – the</a:t>
            </a:r>
            <a:r>
              <a:rPr lang="en-GB" baseline="0" dirty="0" smtClean="0"/>
              <a:t> very best possible set of attributes.</a:t>
            </a:r>
          </a:p>
          <a:p>
            <a:r>
              <a:rPr lang="en-GB" baseline="0" dirty="0" smtClean="0"/>
              <a:t>So why not?</a:t>
            </a:r>
            <a:endParaRPr lang="en-GB" dirty="0"/>
          </a:p>
        </p:txBody>
      </p:sp>
      <p:sp>
        <p:nvSpPr>
          <p:cNvPr id="4" name="Slide Number Placeholder 3"/>
          <p:cNvSpPr>
            <a:spLocks noGrp="1"/>
          </p:cNvSpPr>
          <p:nvPr>
            <p:ph type="sldNum" sz="quarter" idx="10"/>
          </p:nvPr>
        </p:nvSpPr>
        <p:spPr/>
        <p:txBody>
          <a:bodyPr/>
          <a:lstStyle/>
          <a:p>
            <a:fld id="{0CBA7267-EEC7-4C8B-8D93-9652F396F72A}" type="slidenum">
              <a:rPr lang="en-GB" smtClean="0"/>
              <a:pPr/>
              <a:t>32</a:t>
            </a:fld>
            <a:endParaRPr lang="en-GB"/>
          </a:p>
        </p:txBody>
      </p:sp>
    </p:spTree>
    <p:extLst>
      <p:ext uri="{BB962C8B-B14F-4D97-AF65-F5344CB8AC3E}">
        <p14:creationId xmlns:p14="http://schemas.microsoft.com/office/powerpoint/2010/main" val="38799552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CBA7267-EEC7-4C8B-8D93-9652F396F72A}" type="slidenum">
              <a:rPr lang="en-GB" smtClean="0"/>
              <a:pPr/>
              <a:t>34</a:t>
            </a:fld>
            <a:endParaRPr lang="en-GB"/>
          </a:p>
        </p:txBody>
      </p:sp>
    </p:spTree>
    <p:extLst>
      <p:ext uri="{BB962C8B-B14F-4D97-AF65-F5344CB8AC3E}">
        <p14:creationId xmlns:p14="http://schemas.microsoft.com/office/powerpoint/2010/main" val="15775445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CBA7267-EEC7-4C8B-8D93-9652F396F72A}" type="slidenum">
              <a:rPr lang="en-GB" smtClean="0"/>
              <a:pPr/>
              <a:t>35</a:t>
            </a:fld>
            <a:endParaRPr lang="en-GB"/>
          </a:p>
        </p:txBody>
      </p:sp>
    </p:spTree>
    <p:extLst>
      <p:ext uri="{BB962C8B-B14F-4D97-AF65-F5344CB8AC3E}">
        <p14:creationId xmlns:p14="http://schemas.microsoft.com/office/powerpoint/2010/main" val="3637770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0CBA7267-EEC7-4C8B-8D93-9652F396F72A}" type="slidenum">
              <a:rPr lang="en-GB" smtClean="0"/>
              <a:pPr/>
              <a:t>3</a:t>
            </a:fld>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CBA7267-EEC7-4C8B-8D93-9652F396F72A}" type="slidenum">
              <a:rPr lang="en-GB" smtClean="0"/>
              <a:pPr/>
              <a:t>36</a:t>
            </a:fld>
            <a:endParaRPr lang="en-GB"/>
          </a:p>
        </p:txBody>
      </p:sp>
    </p:spTree>
    <p:extLst>
      <p:ext uri="{BB962C8B-B14F-4D97-AF65-F5344CB8AC3E}">
        <p14:creationId xmlns:p14="http://schemas.microsoft.com/office/powerpoint/2010/main" val="365607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CBA7267-EEC7-4C8B-8D93-9652F396F72A}" type="slidenum">
              <a:rPr lang="en-GB" smtClean="0"/>
              <a:pPr/>
              <a:t>37</a:t>
            </a:fld>
            <a:endParaRPr lang="en-GB"/>
          </a:p>
        </p:txBody>
      </p:sp>
    </p:spTree>
    <p:extLst>
      <p:ext uri="{BB962C8B-B14F-4D97-AF65-F5344CB8AC3E}">
        <p14:creationId xmlns:p14="http://schemas.microsoft.com/office/powerpoint/2010/main" val="9274642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CBA7267-EEC7-4C8B-8D93-9652F396F72A}" type="slidenum">
              <a:rPr lang="en-GB" smtClean="0"/>
              <a:pPr/>
              <a:t>38</a:t>
            </a:fld>
            <a:endParaRPr lang="en-GB"/>
          </a:p>
        </p:txBody>
      </p:sp>
    </p:spTree>
    <p:extLst>
      <p:ext uri="{BB962C8B-B14F-4D97-AF65-F5344CB8AC3E}">
        <p14:creationId xmlns:p14="http://schemas.microsoft.com/office/powerpoint/2010/main" val="33846467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Use a search method with (say)</a:t>
            </a:r>
            <a:r>
              <a:rPr lang="en-GB" baseline="0" dirty="0" smtClean="0"/>
              <a:t> correlation as the test condition </a:t>
            </a:r>
            <a:r>
              <a:rPr lang="en-GB" dirty="0" smtClean="0"/>
              <a:t>to predict</a:t>
            </a:r>
            <a:r>
              <a:rPr lang="en-GB" baseline="0" dirty="0" smtClean="0"/>
              <a:t> the best subset… and then run the machine learning algorithm on that subset.</a:t>
            </a:r>
          </a:p>
          <a:p>
            <a:r>
              <a:rPr lang="en-GB" baseline="0" dirty="0" smtClean="0"/>
              <a:t>(We’re not going there)</a:t>
            </a:r>
            <a:endParaRPr lang="en-GB" dirty="0"/>
          </a:p>
        </p:txBody>
      </p:sp>
      <p:sp>
        <p:nvSpPr>
          <p:cNvPr id="4" name="Slide Number Placeholder 3"/>
          <p:cNvSpPr>
            <a:spLocks noGrp="1"/>
          </p:cNvSpPr>
          <p:nvPr>
            <p:ph type="sldNum" sz="quarter" idx="10"/>
          </p:nvPr>
        </p:nvSpPr>
        <p:spPr/>
        <p:txBody>
          <a:bodyPr/>
          <a:lstStyle/>
          <a:p>
            <a:fld id="{0CBA7267-EEC7-4C8B-8D93-9652F396F72A}" type="slidenum">
              <a:rPr lang="en-GB" smtClean="0"/>
              <a:pPr/>
              <a:t>40</a:t>
            </a:fld>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err="1" smtClean="0"/>
              <a:t>Chosose</a:t>
            </a:r>
            <a:r>
              <a:rPr lang="en-GB" baseline="0" dirty="0" smtClean="0"/>
              <a:t> some attributes; build the machine learning model; test it with cross-validation; look at the accuracy; add or remove some attributes; build the model again and test it; have things got better? Keep going until e.g. the accuracy stops getting better.</a:t>
            </a:r>
            <a:endParaRPr lang="en-GB" dirty="0"/>
          </a:p>
        </p:txBody>
      </p:sp>
      <p:sp>
        <p:nvSpPr>
          <p:cNvPr id="4" name="Slide Number Placeholder 3"/>
          <p:cNvSpPr>
            <a:spLocks noGrp="1"/>
          </p:cNvSpPr>
          <p:nvPr>
            <p:ph type="sldNum" sz="quarter" idx="10"/>
          </p:nvPr>
        </p:nvSpPr>
        <p:spPr/>
        <p:txBody>
          <a:bodyPr/>
          <a:lstStyle/>
          <a:p>
            <a:fld id="{0CBA7267-EEC7-4C8B-8D93-9652F396F72A}" type="slidenum">
              <a:rPr lang="en-GB" smtClean="0"/>
              <a:pPr/>
              <a:t>41</a:t>
            </a:fld>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Start with an empty</a:t>
            </a:r>
            <a:r>
              <a:rPr lang="en-GB" baseline="0" dirty="0" smtClean="0"/>
              <a:t> set of attributes S</a:t>
            </a:r>
          </a:p>
          <a:p>
            <a:r>
              <a:rPr lang="en-GB" baseline="0" dirty="0" smtClean="0"/>
              <a:t>Look at all the attributes in turn one at a time – add one to the set, how well does it do compared to the original set? Then add a different attribute instead. How well does it do? Find the best single </a:t>
            </a:r>
            <a:r>
              <a:rPr lang="en-GB" baseline="0" dirty="0" err="1" smtClean="0"/>
              <a:t>attirbute</a:t>
            </a:r>
            <a:r>
              <a:rPr lang="en-GB" baseline="0" dirty="0" smtClean="0"/>
              <a:t>.</a:t>
            </a:r>
          </a:p>
          <a:p>
            <a:r>
              <a:rPr lang="en-GB" baseline="0" dirty="0" smtClean="0"/>
              <a:t>Then start with that one </a:t>
            </a:r>
            <a:r>
              <a:rPr lang="en-GB" baseline="0" dirty="0" err="1" smtClean="0"/>
              <a:t>atteibute</a:t>
            </a:r>
            <a:r>
              <a:rPr lang="en-GB" baseline="0" dirty="0" smtClean="0"/>
              <a:t>, and try it with each of the others in turn, and find the best two,</a:t>
            </a:r>
          </a:p>
        </p:txBody>
      </p:sp>
      <p:sp>
        <p:nvSpPr>
          <p:cNvPr id="4" name="Slide Number Placeholder 3"/>
          <p:cNvSpPr>
            <a:spLocks noGrp="1"/>
          </p:cNvSpPr>
          <p:nvPr>
            <p:ph type="sldNum" sz="quarter" idx="10"/>
          </p:nvPr>
        </p:nvSpPr>
        <p:spPr/>
        <p:txBody>
          <a:bodyPr/>
          <a:lstStyle/>
          <a:p>
            <a:fld id="{0CBA7267-EEC7-4C8B-8D93-9652F396F72A}" type="slidenum">
              <a:rPr lang="en-GB" smtClean="0"/>
              <a:pPr/>
              <a:t>42</a:t>
            </a:fld>
            <a:endParaRPr lang="en-GB"/>
          </a:p>
        </p:txBody>
      </p:sp>
    </p:spTree>
    <p:extLst>
      <p:ext uri="{BB962C8B-B14F-4D97-AF65-F5344CB8AC3E}">
        <p14:creationId xmlns:p14="http://schemas.microsoft.com/office/powerpoint/2010/main" val="40445405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Nine </a:t>
            </a:r>
            <a:r>
              <a:rPr lang="en-GB" altLang="en-US" sz="1200" dirty="0" smtClean="0"/>
              <a:t>attributes</a:t>
            </a:r>
            <a:r>
              <a:rPr lang="en-GB" altLang="en-US" sz="1200" baseline="0" dirty="0" smtClean="0"/>
              <a:t> </a:t>
            </a:r>
            <a:r>
              <a:rPr lang="en-GB" dirty="0" smtClean="0"/>
              <a:t>(plus a class attribute somewhere, if we are doing classification – but if we are doing clustering there</a:t>
            </a:r>
            <a:r>
              <a:rPr lang="en-GB" baseline="0" dirty="0" smtClean="0"/>
              <a:t> might not be</a:t>
            </a:r>
            <a:r>
              <a:rPr lang="en-GB" dirty="0" smtClean="0"/>
              <a:t>)</a:t>
            </a:r>
            <a:endParaRPr lang="en-GB" dirty="0"/>
          </a:p>
        </p:txBody>
      </p:sp>
      <p:sp>
        <p:nvSpPr>
          <p:cNvPr id="4" name="Slide Number Placeholder 3"/>
          <p:cNvSpPr>
            <a:spLocks noGrp="1"/>
          </p:cNvSpPr>
          <p:nvPr>
            <p:ph type="sldNum" sz="quarter" idx="10"/>
          </p:nvPr>
        </p:nvSpPr>
        <p:spPr/>
        <p:txBody>
          <a:bodyPr/>
          <a:lstStyle/>
          <a:p>
            <a:fld id="{0CBA7267-EEC7-4C8B-8D93-9652F396F72A}" type="slidenum">
              <a:rPr lang="en-GB" smtClean="0"/>
              <a:pPr/>
              <a:t>43</a:t>
            </a:fld>
            <a:endParaRPr lang="en-GB"/>
          </a:p>
        </p:txBody>
      </p:sp>
    </p:spTree>
    <p:extLst>
      <p:ext uri="{BB962C8B-B14F-4D97-AF65-F5344CB8AC3E}">
        <p14:creationId xmlns:p14="http://schemas.microsoft.com/office/powerpoint/2010/main" val="16868206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CBA7267-EEC7-4C8B-8D93-9652F396F72A}" type="slidenum">
              <a:rPr lang="en-GB" smtClean="0"/>
              <a:pPr/>
              <a:t>44</a:t>
            </a:fld>
            <a:endParaRPr lang="en-GB"/>
          </a:p>
        </p:txBody>
      </p:sp>
    </p:spTree>
    <p:extLst>
      <p:ext uri="{BB962C8B-B14F-4D97-AF65-F5344CB8AC3E}">
        <p14:creationId xmlns:p14="http://schemas.microsoft.com/office/powerpoint/2010/main" val="10689977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Try just F1 plus</a:t>
            </a:r>
            <a:r>
              <a:rPr lang="en-GB" baseline="0" dirty="0" smtClean="0"/>
              <a:t> the class attribute</a:t>
            </a:r>
            <a:endParaRPr lang="en-GB" dirty="0"/>
          </a:p>
        </p:txBody>
      </p:sp>
      <p:sp>
        <p:nvSpPr>
          <p:cNvPr id="4" name="Slide Number Placeholder 3"/>
          <p:cNvSpPr>
            <a:spLocks noGrp="1"/>
          </p:cNvSpPr>
          <p:nvPr>
            <p:ph type="sldNum" sz="quarter" idx="10"/>
          </p:nvPr>
        </p:nvSpPr>
        <p:spPr/>
        <p:txBody>
          <a:bodyPr/>
          <a:lstStyle/>
          <a:p>
            <a:fld id="{0CBA7267-EEC7-4C8B-8D93-9652F396F72A}" type="slidenum">
              <a:rPr lang="en-GB" smtClean="0"/>
              <a:pPr/>
              <a:t>45</a:t>
            </a:fld>
            <a:endParaRPr lang="en-GB"/>
          </a:p>
        </p:txBody>
      </p:sp>
    </p:spTree>
    <p:extLst>
      <p:ext uri="{BB962C8B-B14F-4D97-AF65-F5344CB8AC3E}">
        <p14:creationId xmlns:p14="http://schemas.microsoft.com/office/powerpoint/2010/main" val="10725513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Try F2 plus the class</a:t>
            </a:r>
            <a:r>
              <a:rPr lang="en-GB" baseline="0" dirty="0" smtClean="0"/>
              <a:t> attribute</a:t>
            </a:r>
            <a:endParaRPr lang="en-GB" dirty="0"/>
          </a:p>
        </p:txBody>
      </p:sp>
      <p:sp>
        <p:nvSpPr>
          <p:cNvPr id="4" name="Slide Number Placeholder 3"/>
          <p:cNvSpPr>
            <a:spLocks noGrp="1"/>
          </p:cNvSpPr>
          <p:nvPr>
            <p:ph type="sldNum" sz="quarter" idx="10"/>
          </p:nvPr>
        </p:nvSpPr>
        <p:spPr/>
        <p:txBody>
          <a:bodyPr/>
          <a:lstStyle/>
          <a:p>
            <a:fld id="{0CBA7267-EEC7-4C8B-8D93-9652F396F72A}" type="slidenum">
              <a:rPr lang="en-GB" smtClean="0"/>
              <a:pPr/>
              <a:t>46</a:t>
            </a:fld>
            <a:endParaRPr lang="en-GB"/>
          </a:p>
        </p:txBody>
      </p:sp>
    </p:spTree>
    <p:extLst>
      <p:ext uri="{BB962C8B-B14F-4D97-AF65-F5344CB8AC3E}">
        <p14:creationId xmlns:p14="http://schemas.microsoft.com/office/powerpoint/2010/main" val="4019242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We encountered some</a:t>
            </a:r>
            <a:r>
              <a:rPr lang="en-GB" baseline="0" dirty="0" smtClean="0"/>
              <a:t> reasons during the lab.</a:t>
            </a:r>
          </a:p>
          <a:p>
            <a:r>
              <a:rPr lang="en-GB" baseline="0" dirty="0" smtClean="0"/>
              <a:t>PIMA diabetes onset – why was it done? Not really what we’re focussed on.</a:t>
            </a:r>
          </a:p>
          <a:p>
            <a:r>
              <a:rPr lang="en-GB" baseline="0" dirty="0" smtClean="0"/>
              <a:t>Glass dataset – why was it done? This is where we are focussed.</a:t>
            </a:r>
          </a:p>
          <a:p>
            <a:r>
              <a:rPr lang="en-GB" baseline="0" dirty="0" smtClean="0"/>
              <a:t>Simpler model, easier to interpret; build the ML model faster (though some methods of attribute selection are slow)</a:t>
            </a:r>
          </a:p>
          <a:p>
            <a:r>
              <a:rPr lang="en-GB" baseline="0" dirty="0" smtClean="0"/>
              <a:t>Managing large datasets</a:t>
            </a:r>
          </a:p>
          <a:p>
            <a:r>
              <a:rPr lang="en-GB" baseline="0" dirty="0" smtClean="0"/>
              <a:t>Better accuracy?!!!</a:t>
            </a:r>
            <a:endParaRPr lang="en-GB" dirty="0"/>
          </a:p>
        </p:txBody>
      </p:sp>
      <p:sp>
        <p:nvSpPr>
          <p:cNvPr id="4" name="Slide Number Placeholder 3"/>
          <p:cNvSpPr>
            <a:spLocks noGrp="1"/>
          </p:cNvSpPr>
          <p:nvPr>
            <p:ph type="sldNum" sz="quarter" idx="10"/>
          </p:nvPr>
        </p:nvSpPr>
        <p:spPr/>
        <p:txBody>
          <a:bodyPr/>
          <a:lstStyle/>
          <a:p>
            <a:fld id="{0CBA7267-EEC7-4C8B-8D93-9652F396F72A}" type="slidenum">
              <a:rPr lang="en-GB" smtClean="0"/>
              <a:pPr/>
              <a:t>4</a:t>
            </a:fld>
            <a:endParaRPr lang="en-GB"/>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CBA7267-EEC7-4C8B-8D93-9652F396F72A}" type="slidenum">
              <a:rPr lang="en-GB" smtClean="0"/>
              <a:pPr/>
              <a:t>47</a:t>
            </a:fld>
            <a:endParaRPr lang="en-GB"/>
          </a:p>
        </p:txBody>
      </p:sp>
    </p:spTree>
    <p:extLst>
      <p:ext uri="{BB962C8B-B14F-4D97-AF65-F5344CB8AC3E}">
        <p14:creationId xmlns:p14="http://schemas.microsoft.com/office/powerpoint/2010/main" val="34658402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CBA7267-EEC7-4C8B-8D93-9652F396F72A}" type="slidenum">
              <a:rPr lang="en-GB" smtClean="0"/>
              <a:pPr/>
              <a:t>48</a:t>
            </a:fld>
            <a:endParaRPr lang="en-GB"/>
          </a:p>
        </p:txBody>
      </p:sp>
    </p:spTree>
    <p:extLst>
      <p:ext uri="{BB962C8B-B14F-4D97-AF65-F5344CB8AC3E}">
        <p14:creationId xmlns:p14="http://schemas.microsoft.com/office/powerpoint/2010/main" val="31440642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CBA7267-EEC7-4C8B-8D93-9652F396F72A}" type="slidenum">
              <a:rPr lang="en-GB" smtClean="0"/>
              <a:pPr/>
              <a:t>49</a:t>
            </a:fld>
            <a:endParaRPr lang="en-GB"/>
          </a:p>
        </p:txBody>
      </p:sp>
    </p:spTree>
    <p:extLst>
      <p:ext uri="{BB962C8B-B14F-4D97-AF65-F5344CB8AC3E}">
        <p14:creationId xmlns:p14="http://schemas.microsoft.com/office/powerpoint/2010/main" val="28553420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Until we have</a:t>
            </a:r>
            <a:r>
              <a:rPr lang="en-GB" baseline="0" dirty="0" smtClean="0"/>
              <a:t> tried all of them – and which has the highest accuracy?</a:t>
            </a:r>
            <a:endParaRPr lang="en-GB" dirty="0"/>
          </a:p>
        </p:txBody>
      </p:sp>
      <p:sp>
        <p:nvSpPr>
          <p:cNvPr id="4" name="Slide Number Placeholder 3"/>
          <p:cNvSpPr>
            <a:spLocks noGrp="1"/>
          </p:cNvSpPr>
          <p:nvPr>
            <p:ph type="sldNum" sz="quarter" idx="10"/>
          </p:nvPr>
        </p:nvSpPr>
        <p:spPr/>
        <p:txBody>
          <a:bodyPr/>
          <a:lstStyle/>
          <a:p>
            <a:fld id="{0CBA7267-EEC7-4C8B-8D93-9652F396F72A}" type="slidenum">
              <a:rPr lang="en-GB" smtClean="0"/>
              <a:pPr/>
              <a:t>50</a:t>
            </a:fld>
            <a:endParaRPr lang="en-GB"/>
          </a:p>
        </p:txBody>
      </p:sp>
    </p:spTree>
    <p:extLst>
      <p:ext uri="{BB962C8B-B14F-4D97-AF65-F5344CB8AC3E}">
        <p14:creationId xmlns:p14="http://schemas.microsoft.com/office/powerpoint/2010/main" val="27418392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Suppose F4 is best</a:t>
            </a:r>
            <a:r>
              <a:rPr lang="en-GB" baseline="0" dirty="0" smtClean="0"/>
              <a:t> at 72 %</a:t>
            </a:r>
          </a:p>
          <a:p>
            <a:r>
              <a:rPr lang="en-GB" baseline="0" dirty="0" smtClean="0"/>
              <a:t>So our next feature set contains one feature, F4</a:t>
            </a:r>
            <a:endParaRPr lang="en-GB" dirty="0"/>
          </a:p>
        </p:txBody>
      </p:sp>
      <p:sp>
        <p:nvSpPr>
          <p:cNvPr id="4" name="Slide Number Placeholder 3"/>
          <p:cNvSpPr>
            <a:spLocks noGrp="1"/>
          </p:cNvSpPr>
          <p:nvPr>
            <p:ph type="sldNum" sz="quarter" idx="10"/>
          </p:nvPr>
        </p:nvSpPr>
        <p:spPr/>
        <p:txBody>
          <a:bodyPr/>
          <a:lstStyle/>
          <a:p>
            <a:fld id="{0CBA7267-EEC7-4C8B-8D93-9652F396F72A}" type="slidenum">
              <a:rPr lang="en-GB" smtClean="0"/>
              <a:pPr/>
              <a:t>51</a:t>
            </a:fld>
            <a:endParaRPr lang="en-GB"/>
          </a:p>
        </p:txBody>
      </p:sp>
    </p:spTree>
    <p:extLst>
      <p:ext uri="{BB962C8B-B14F-4D97-AF65-F5344CB8AC3E}">
        <p14:creationId xmlns:p14="http://schemas.microsoft.com/office/powerpoint/2010/main" val="40310387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CBA7267-EEC7-4C8B-8D93-9652F396F72A}" type="slidenum">
              <a:rPr lang="en-GB" smtClean="0"/>
              <a:pPr/>
              <a:t>52</a:t>
            </a:fld>
            <a:endParaRPr lang="en-GB"/>
          </a:p>
        </p:txBody>
      </p:sp>
    </p:spTree>
    <p:extLst>
      <p:ext uri="{BB962C8B-B14F-4D97-AF65-F5344CB8AC3E}">
        <p14:creationId xmlns:p14="http://schemas.microsoft.com/office/powerpoint/2010/main" val="20030350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Do</a:t>
            </a:r>
            <a:r>
              <a:rPr lang="en-GB" baseline="0" dirty="0" smtClean="0"/>
              <a:t> it again with F4 and each of the others in turn</a:t>
            </a:r>
            <a:endParaRPr lang="en-GB" dirty="0"/>
          </a:p>
        </p:txBody>
      </p:sp>
      <p:sp>
        <p:nvSpPr>
          <p:cNvPr id="4" name="Slide Number Placeholder 3"/>
          <p:cNvSpPr>
            <a:spLocks noGrp="1"/>
          </p:cNvSpPr>
          <p:nvPr>
            <p:ph type="sldNum" sz="quarter" idx="10"/>
          </p:nvPr>
        </p:nvSpPr>
        <p:spPr/>
        <p:txBody>
          <a:bodyPr/>
          <a:lstStyle/>
          <a:p>
            <a:fld id="{0CBA7267-EEC7-4C8B-8D93-9652F396F72A}" type="slidenum">
              <a:rPr lang="en-GB" smtClean="0"/>
              <a:pPr/>
              <a:t>53</a:t>
            </a:fld>
            <a:endParaRPr lang="en-GB"/>
          </a:p>
        </p:txBody>
      </p:sp>
    </p:spTree>
    <p:extLst>
      <p:ext uri="{BB962C8B-B14F-4D97-AF65-F5344CB8AC3E}">
        <p14:creationId xmlns:p14="http://schemas.microsoft.com/office/powerpoint/2010/main" val="31189748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we try F4 plus F1 (plus the</a:t>
            </a:r>
            <a:r>
              <a:rPr lang="en-GB" baseline="0" dirty="0" smtClean="0"/>
              <a:t> class attribute, if there is one)</a:t>
            </a:r>
            <a:endParaRPr lang="en-GB" dirty="0"/>
          </a:p>
        </p:txBody>
      </p:sp>
      <p:sp>
        <p:nvSpPr>
          <p:cNvPr id="4" name="Slide Number Placeholder 3"/>
          <p:cNvSpPr>
            <a:spLocks noGrp="1"/>
          </p:cNvSpPr>
          <p:nvPr>
            <p:ph type="sldNum" sz="quarter" idx="10"/>
          </p:nvPr>
        </p:nvSpPr>
        <p:spPr/>
        <p:txBody>
          <a:bodyPr/>
          <a:lstStyle/>
          <a:p>
            <a:fld id="{0CBA7267-EEC7-4C8B-8D93-9652F396F72A}" type="slidenum">
              <a:rPr lang="en-GB" smtClean="0"/>
              <a:pPr/>
              <a:t>54</a:t>
            </a:fld>
            <a:endParaRPr lang="en-GB"/>
          </a:p>
        </p:txBody>
      </p:sp>
    </p:spTree>
    <p:extLst>
      <p:ext uri="{BB962C8B-B14F-4D97-AF65-F5344CB8AC3E}">
        <p14:creationId xmlns:p14="http://schemas.microsoft.com/office/powerpoint/2010/main" val="12830209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Then F2 plus F4</a:t>
            </a:r>
            <a:endParaRPr lang="en-GB" dirty="0"/>
          </a:p>
        </p:txBody>
      </p:sp>
      <p:sp>
        <p:nvSpPr>
          <p:cNvPr id="4" name="Slide Number Placeholder 3"/>
          <p:cNvSpPr>
            <a:spLocks noGrp="1"/>
          </p:cNvSpPr>
          <p:nvPr>
            <p:ph type="sldNum" sz="quarter" idx="10"/>
          </p:nvPr>
        </p:nvSpPr>
        <p:spPr/>
        <p:txBody>
          <a:bodyPr/>
          <a:lstStyle/>
          <a:p>
            <a:fld id="{0CBA7267-EEC7-4C8B-8D93-9652F396F72A}" type="slidenum">
              <a:rPr lang="en-GB" smtClean="0"/>
              <a:pPr/>
              <a:t>55</a:t>
            </a:fld>
            <a:endParaRPr lang="en-GB"/>
          </a:p>
        </p:txBody>
      </p:sp>
    </p:spTree>
    <p:extLst>
      <p:ext uri="{BB962C8B-B14F-4D97-AF65-F5344CB8AC3E}">
        <p14:creationId xmlns:p14="http://schemas.microsoft.com/office/powerpoint/2010/main" val="39556943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F4 + F3</a:t>
            </a:r>
            <a:endParaRPr lang="en-GB" dirty="0"/>
          </a:p>
        </p:txBody>
      </p:sp>
      <p:sp>
        <p:nvSpPr>
          <p:cNvPr id="4" name="Slide Number Placeholder 3"/>
          <p:cNvSpPr>
            <a:spLocks noGrp="1"/>
          </p:cNvSpPr>
          <p:nvPr>
            <p:ph type="sldNum" sz="quarter" idx="10"/>
          </p:nvPr>
        </p:nvSpPr>
        <p:spPr/>
        <p:txBody>
          <a:bodyPr/>
          <a:lstStyle/>
          <a:p>
            <a:fld id="{0CBA7267-EEC7-4C8B-8D93-9652F396F72A}" type="slidenum">
              <a:rPr lang="en-GB" smtClean="0"/>
              <a:pPr/>
              <a:t>56</a:t>
            </a:fld>
            <a:endParaRPr lang="en-GB"/>
          </a:p>
        </p:txBody>
      </p:sp>
    </p:spTree>
    <p:extLst>
      <p:ext uri="{BB962C8B-B14F-4D97-AF65-F5344CB8AC3E}">
        <p14:creationId xmlns:p14="http://schemas.microsoft.com/office/powerpoint/2010/main" val="773348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0CBA7267-EEC7-4C8B-8D93-9652F396F72A}" type="slidenum">
              <a:rPr lang="en-GB" smtClean="0"/>
              <a:pPr/>
              <a:t>5</a:t>
            </a:fld>
            <a:endParaRPr lang="en-GB"/>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Skip f4, we already have it</a:t>
            </a:r>
            <a:r>
              <a:rPr lang="en-GB" baseline="0" dirty="0" smtClean="0"/>
              <a:t> try F5 etc</a:t>
            </a:r>
            <a:endParaRPr lang="en-GB" dirty="0"/>
          </a:p>
        </p:txBody>
      </p:sp>
      <p:sp>
        <p:nvSpPr>
          <p:cNvPr id="4" name="Slide Number Placeholder 3"/>
          <p:cNvSpPr>
            <a:spLocks noGrp="1"/>
          </p:cNvSpPr>
          <p:nvPr>
            <p:ph type="sldNum" sz="quarter" idx="10"/>
          </p:nvPr>
        </p:nvSpPr>
        <p:spPr/>
        <p:txBody>
          <a:bodyPr/>
          <a:lstStyle/>
          <a:p>
            <a:fld id="{0CBA7267-EEC7-4C8B-8D93-9652F396F72A}" type="slidenum">
              <a:rPr lang="en-GB" smtClean="0"/>
              <a:pPr/>
              <a:t>57</a:t>
            </a:fld>
            <a:endParaRPr lang="en-GB"/>
          </a:p>
        </p:txBody>
      </p:sp>
    </p:spTree>
    <p:extLst>
      <p:ext uri="{BB962C8B-B14F-4D97-AF65-F5344CB8AC3E}">
        <p14:creationId xmlns:p14="http://schemas.microsoft.com/office/powerpoint/2010/main" val="12431530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Get accuracies</a:t>
            </a:r>
            <a:r>
              <a:rPr lang="en-GB" baseline="0" dirty="0" smtClean="0"/>
              <a:t> for each attribute with F4 and the class attribute</a:t>
            </a:r>
            <a:endParaRPr lang="en-GB" dirty="0"/>
          </a:p>
        </p:txBody>
      </p:sp>
      <p:sp>
        <p:nvSpPr>
          <p:cNvPr id="4" name="Slide Number Placeholder 3"/>
          <p:cNvSpPr>
            <a:spLocks noGrp="1"/>
          </p:cNvSpPr>
          <p:nvPr>
            <p:ph type="sldNum" sz="quarter" idx="10"/>
          </p:nvPr>
        </p:nvSpPr>
        <p:spPr/>
        <p:txBody>
          <a:bodyPr/>
          <a:lstStyle/>
          <a:p>
            <a:fld id="{0CBA7267-EEC7-4C8B-8D93-9652F396F72A}" type="slidenum">
              <a:rPr lang="en-GB" smtClean="0"/>
              <a:pPr/>
              <a:t>58</a:t>
            </a:fld>
            <a:endParaRPr lang="en-GB"/>
          </a:p>
        </p:txBody>
      </p:sp>
    </p:spTree>
    <p:extLst>
      <p:ext uri="{BB962C8B-B14F-4D97-AF65-F5344CB8AC3E}">
        <p14:creationId xmlns:p14="http://schemas.microsoft.com/office/powerpoint/2010/main" val="33674458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now</a:t>
            </a:r>
            <a:r>
              <a:rPr lang="en-GB" baseline="0" dirty="0" smtClean="0"/>
              <a:t> we’ve tried  F4 and F1, F4 and F2 etc … and F4 and F7 gets the best accuracy on the test set so pick F7</a:t>
            </a:r>
            <a:endParaRPr lang="en-GB" dirty="0"/>
          </a:p>
        </p:txBody>
      </p:sp>
      <p:sp>
        <p:nvSpPr>
          <p:cNvPr id="4" name="Slide Number Placeholder 3"/>
          <p:cNvSpPr>
            <a:spLocks noGrp="1"/>
          </p:cNvSpPr>
          <p:nvPr>
            <p:ph type="sldNum" sz="quarter" idx="10"/>
          </p:nvPr>
        </p:nvSpPr>
        <p:spPr/>
        <p:txBody>
          <a:bodyPr/>
          <a:lstStyle/>
          <a:p>
            <a:fld id="{0CBA7267-EEC7-4C8B-8D93-9652F396F72A}" type="slidenum">
              <a:rPr lang="en-GB" smtClean="0"/>
              <a:pPr/>
              <a:t>59</a:t>
            </a:fld>
            <a:endParaRPr lang="en-GB"/>
          </a:p>
        </p:txBody>
      </p:sp>
    </p:spTree>
    <p:extLst>
      <p:ext uri="{BB962C8B-B14F-4D97-AF65-F5344CB8AC3E}">
        <p14:creationId xmlns:p14="http://schemas.microsoft.com/office/powerpoint/2010/main" val="25535864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CBA7267-EEC7-4C8B-8D93-9652F396F72A}" type="slidenum">
              <a:rPr lang="en-GB" smtClean="0"/>
              <a:pPr/>
              <a:t>60</a:t>
            </a:fld>
            <a:endParaRPr lang="en-GB"/>
          </a:p>
        </p:txBody>
      </p:sp>
    </p:spTree>
    <p:extLst>
      <p:ext uri="{BB962C8B-B14F-4D97-AF65-F5344CB8AC3E}">
        <p14:creationId xmlns:p14="http://schemas.microsoft.com/office/powerpoint/2010/main" val="26783999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And repeat with F4, F7 and F1; F4, F7 and F2 </a:t>
            </a:r>
            <a:r>
              <a:rPr lang="en-GB" dirty="0" err="1" smtClean="0"/>
              <a:t>etc</a:t>
            </a:r>
            <a:endParaRPr lang="en-GB" dirty="0" smtClean="0"/>
          </a:p>
          <a:p>
            <a:r>
              <a:rPr lang="en-GB" dirty="0" smtClean="0"/>
              <a:t>Overall accuracy improves</a:t>
            </a:r>
            <a:r>
              <a:rPr lang="en-GB" baseline="0" dirty="0" smtClean="0"/>
              <a:t> as we add features</a:t>
            </a:r>
          </a:p>
          <a:p>
            <a:r>
              <a:rPr lang="en-GB" baseline="0" dirty="0" smtClean="0"/>
              <a:t>And then reduces. Stop adding attributes when it reduces.</a:t>
            </a:r>
            <a:endParaRPr lang="en-GB" dirty="0"/>
          </a:p>
        </p:txBody>
      </p:sp>
      <p:sp>
        <p:nvSpPr>
          <p:cNvPr id="4" name="Slide Number Placeholder 3"/>
          <p:cNvSpPr>
            <a:spLocks noGrp="1"/>
          </p:cNvSpPr>
          <p:nvPr>
            <p:ph type="sldNum" sz="quarter" idx="10"/>
          </p:nvPr>
        </p:nvSpPr>
        <p:spPr/>
        <p:txBody>
          <a:bodyPr/>
          <a:lstStyle/>
          <a:p>
            <a:fld id="{0CBA7267-EEC7-4C8B-8D93-9652F396F72A}" type="slidenum">
              <a:rPr lang="en-GB" smtClean="0"/>
              <a:pPr/>
              <a:t>61</a:t>
            </a:fld>
            <a:endParaRPr lang="en-GB"/>
          </a:p>
        </p:txBody>
      </p:sp>
    </p:spTree>
    <p:extLst>
      <p:ext uri="{BB962C8B-B14F-4D97-AF65-F5344CB8AC3E}">
        <p14:creationId xmlns:p14="http://schemas.microsoft.com/office/powerpoint/2010/main" val="38542723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Inverse</a:t>
            </a:r>
            <a:r>
              <a:rPr lang="en-GB" baseline="0" dirty="0" smtClean="0"/>
              <a:t> of forward methods</a:t>
            </a:r>
          </a:p>
          <a:p>
            <a:r>
              <a:rPr lang="en-GB" baseline="0" dirty="0" smtClean="0"/>
              <a:t>This should look familiar - Used backwards method with the Glass data in lab 2</a:t>
            </a:r>
          </a:p>
        </p:txBody>
      </p:sp>
      <p:sp>
        <p:nvSpPr>
          <p:cNvPr id="4" name="Slide Number Placeholder 3"/>
          <p:cNvSpPr>
            <a:spLocks noGrp="1"/>
          </p:cNvSpPr>
          <p:nvPr>
            <p:ph type="sldNum" sz="quarter" idx="10"/>
          </p:nvPr>
        </p:nvSpPr>
        <p:spPr/>
        <p:txBody>
          <a:bodyPr/>
          <a:lstStyle/>
          <a:p>
            <a:fld id="{0CBA7267-EEC7-4C8B-8D93-9652F396F72A}" type="slidenum">
              <a:rPr lang="en-GB" smtClean="0"/>
              <a:pPr/>
              <a:t>62</a:t>
            </a:fld>
            <a:endParaRPr lang="en-GB"/>
          </a:p>
        </p:txBody>
      </p:sp>
    </p:spTree>
    <p:extLst>
      <p:ext uri="{BB962C8B-B14F-4D97-AF65-F5344CB8AC3E}">
        <p14:creationId xmlns:p14="http://schemas.microsoft.com/office/powerpoint/2010/main" val="38764692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Forward starts with one</a:t>
            </a:r>
            <a:r>
              <a:rPr lang="en-GB" baseline="0" dirty="0" smtClean="0"/>
              <a:t> attribute – so it’s useful if you have a huge attribute set because you may never have to run the classifier on all the attributes at once.</a:t>
            </a:r>
          </a:p>
          <a:p>
            <a:r>
              <a:rPr lang="en-GB" baseline="0" dirty="0" smtClean="0"/>
              <a:t>Backward starts with all the attributes, so you have to run it many times on a large number of attributes</a:t>
            </a:r>
            <a:endParaRPr lang="en-GB" dirty="0"/>
          </a:p>
        </p:txBody>
      </p:sp>
      <p:sp>
        <p:nvSpPr>
          <p:cNvPr id="4" name="Slide Number Placeholder 3"/>
          <p:cNvSpPr>
            <a:spLocks noGrp="1"/>
          </p:cNvSpPr>
          <p:nvPr>
            <p:ph type="sldNum" sz="quarter" idx="10"/>
          </p:nvPr>
        </p:nvSpPr>
        <p:spPr/>
        <p:txBody>
          <a:bodyPr/>
          <a:lstStyle/>
          <a:p>
            <a:fld id="{0CBA7267-EEC7-4C8B-8D93-9652F396F72A}" type="slidenum">
              <a:rPr lang="en-GB" smtClean="0"/>
              <a:pPr/>
              <a:t>63</a:t>
            </a:fld>
            <a:endParaRPr lang="en-GB"/>
          </a:p>
        </p:txBody>
      </p:sp>
    </p:spTree>
    <p:extLst>
      <p:ext uri="{BB962C8B-B14F-4D97-AF65-F5344CB8AC3E}">
        <p14:creationId xmlns:p14="http://schemas.microsoft.com/office/powerpoint/2010/main" val="194605958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0CBA7267-EEC7-4C8B-8D93-9652F396F72A}" type="slidenum">
              <a:rPr lang="en-GB" smtClean="0"/>
              <a:pPr/>
              <a:t>64</a:t>
            </a:fld>
            <a:endParaRPr lang="en-GB"/>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GB" dirty="0" smtClean="0"/>
              <a:t>Wrapper: Build a model, rank the attributes, e.g. remove the least helpful ones, repeat…</a:t>
            </a:r>
          </a:p>
          <a:p>
            <a:pPr marL="0" marR="0" lvl="2" indent="0" algn="l" defTabSz="914400" rtl="0" eaLnBrk="1" fontAlgn="auto" latinLnBrk="0" hangingPunct="1">
              <a:lnSpc>
                <a:spcPct val="100000"/>
              </a:lnSpc>
              <a:spcBef>
                <a:spcPts val="0"/>
              </a:spcBef>
              <a:spcAft>
                <a:spcPts val="0"/>
              </a:spcAft>
              <a:buClrTx/>
              <a:buSzTx/>
              <a:buFontTx/>
              <a:buNone/>
              <a:tabLst/>
              <a:defRPr/>
            </a:pPr>
            <a:r>
              <a:rPr lang="en-GB" dirty="0" smtClean="0"/>
              <a:t>Filtering would be easy if there was always a reliable way to work out which attributes matter.</a:t>
            </a:r>
          </a:p>
          <a:p>
            <a:endParaRPr lang="en-GB" dirty="0"/>
          </a:p>
        </p:txBody>
      </p:sp>
      <p:sp>
        <p:nvSpPr>
          <p:cNvPr id="4" name="Slide Number Placeholder 3"/>
          <p:cNvSpPr>
            <a:spLocks noGrp="1"/>
          </p:cNvSpPr>
          <p:nvPr>
            <p:ph type="sldNum" sz="quarter" idx="10"/>
          </p:nvPr>
        </p:nvSpPr>
        <p:spPr/>
        <p:txBody>
          <a:bodyPr/>
          <a:lstStyle/>
          <a:p>
            <a:fld id="{0CBA7267-EEC7-4C8B-8D93-9652F396F72A}" type="slidenum">
              <a:rPr lang="en-GB" smtClean="0"/>
              <a:pPr/>
              <a:t>65</a:t>
            </a:fld>
            <a:endParaRPr lang="en-GB"/>
          </a:p>
        </p:txBody>
      </p:sp>
    </p:spTree>
    <p:extLst>
      <p:ext uri="{BB962C8B-B14F-4D97-AF65-F5344CB8AC3E}">
        <p14:creationId xmlns:p14="http://schemas.microsoft.com/office/powerpoint/2010/main" val="26025833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CBA7267-EEC7-4C8B-8D93-9652F396F72A}" type="slidenum">
              <a:rPr lang="en-GB" smtClean="0"/>
              <a:pPr/>
              <a:t>66</a:t>
            </a:fld>
            <a:endParaRPr lang="en-GB"/>
          </a:p>
        </p:txBody>
      </p:sp>
    </p:spTree>
    <p:extLst>
      <p:ext uri="{BB962C8B-B14F-4D97-AF65-F5344CB8AC3E}">
        <p14:creationId xmlns:p14="http://schemas.microsoft.com/office/powerpoint/2010/main" val="2440492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After 30,</a:t>
            </a:r>
            <a:r>
              <a:rPr lang="en-GB" baseline="0" dirty="0" smtClean="0"/>
              <a:t> </a:t>
            </a:r>
            <a:r>
              <a:rPr lang="en-GB" dirty="0" smtClean="0"/>
              <a:t>Accuracy goes DOWN as</a:t>
            </a:r>
            <a:r>
              <a:rPr lang="en-GB" baseline="0" dirty="0" smtClean="0"/>
              <a:t> the number of words that are used to categorise the file goes up</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Similar to the Glass dataset in the lab  - the  accuracy started to go up when (certain) attributes were removed</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p:txBody>
      </p:sp>
      <p:sp>
        <p:nvSpPr>
          <p:cNvPr id="4" name="Slide Number Placeholder 3"/>
          <p:cNvSpPr>
            <a:spLocks noGrp="1"/>
          </p:cNvSpPr>
          <p:nvPr>
            <p:ph type="sldNum" sz="quarter" idx="10"/>
          </p:nvPr>
        </p:nvSpPr>
        <p:spPr/>
        <p:txBody>
          <a:bodyPr/>
          <a:lstStyle/>
          <a:p>
            <a:fld id="{0CBA7267-EEC7-4C8B-8D93-9652F396F72A}" type="slidenum">
              <a:rPr lang="en-GB" smtClean="0"/>
              <a:pPr/>
              <a:t>6</a:t>
            </a:fld>
            <a:endParaRPr lang="en-GB"/>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Relief</a:t>
            </a:r>
            <a:r>
              <a:rPr lang="en-GB" baseline="0" dirty="0" smtClean="0"/>
              <a:t> method – it’s in Weka</a:t>
            </a:r>
            <a:endParaRPr lang="en-GB" dirty="0"/>
          </a:p>
        </p:txBody>
      </p:sp>
      <p:sp>
        <p:nvSpPr>
          <p:cNvPr id="4" name="Slide Number Placeholder 3"/>
          <p:cNvSpPr>
            <a:spLocks noGrp="1"/>
          </p:cNvSpPr>
          <p:nvPr>
            <p:ph type="sldNum" sz="quarter" idx="10"/>
          </p:nvPr>
        </p:nvSpPr>
        <p:spPr/>
        <p:txBody>
          <a:bodyPr/>
          <a:lstStyle/>
          <a:p>
            <a:fld id="{0CBA7267-EEC7-4C8B-8D93-9652F396F72A}" type="slidenum">
              <a:rPr lang="en-GB" smtClean="0"/>
              <a:pPr/>
              <a:t>67</a:t>
            </a:fld>
            <a:endParaRPr lang="en-GB"/>
          </a:p>
        </p:txBody>
      </p:sp>
    </p:spTree>
    <p:extLst>
      <p:ext uri="{BB962C8B-B14F-4D97-AF65-F5344CB8AC3E}">
        <p14:creationId xmlns:p14="http://schemas.microsoft.com/office/powerpoint/2010/main" val="83871801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CBA7267-EEC7-4C8B-8D93-9652F396F72A}" type="slidenum">
              <a:rPr lang="en-GB" smtClean="0"/>
              <a:pPr/>
              <a:t>68</a:t>
            </a:fld>
            <a:endParaRPr lang="en-GB"/>
          </a:p>
        </p:txBody>
      </p:sp>
    </p:spTree>
    <p:extLst>
      <p:ext uri="{BB962C8B-B14F-4D97-AF65-F5344CB8AC3E}">
        <p14:creationId xmlns:p14="http://schemas.microsoft.com/office/powerpoint/2010/main" val="24906818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CBA7267-EEC7-4C8B-8D93-9652F396F72A}" type="slidenum">
              <a:rPr lang="en-GB" smtClean="0"/>
              <a:pPr/>
              <a:t>69</a:t>
            </a:fld>
            <a:endParaRPr lang="en-GB"/>
          </a:p>
        </p:txBody>
      </p:sp>
    </p:spTree>
    <p:extLst>
      <p:ext uri="{BB962C8B-B14F-4D97-AF65-F5344CB8AC3E}">
        <p14:creationId xmlns:p14="http://schemas.microsoft.com/office/powerpoint/2010/main" val="130088228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CBA7267-EEC7-4C8B-8D93-9652F396F72A}" type="slidenum">
              <a:rPr lang="en-GB" smtClean="0"/>
              <a:pPr/>
              <a:t>70</a:t>
            </a:fld>
            <a:endParaRPr lang="en-GB"/>
          </a:p>
        </p:txBody>
      </p:sp>
    </p:spTree>
    <p:extLst>
      <p:ext uri="{BB962C8B-B14F-4D97-AF65-F5344CB8AC3E}">
        <p14:creationId xmlns:p14="http://schemas.microsoft.com/office/powerpoint/2010/main" val="272501306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CBA7267-EEC7-4C8B-8D93-9652F396F72A}" type="slidenum">
              <a:rPr lang="en-GB" smtClean="0"/>
              <a:pPr/>
              <a:t>71</a:t>
            </a:fld>
            <a:endParaRPr lang="en-GB"/>
          </a:p>
        </p:txBody>
      </p:sp>
    </p:spTree>
    <p:extLst>
      <p:ext uri="{BB962C8B-B14F-4D97-AF65-F5344CB8AC3E}">
        <p14:creationId xmlns:p14="http://schemas.microsoft.com/office/powerpoint/2010/main" val="315020185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CBA7267-EEC7-4C8B-8D93-9652F396F72A}" type="slidenum">
              <a:rPr lang="en-GB" smtClean="0"/>
              <a:pPr/>
              <a:t>72</a:t>
            </a:fld>
            <a:endParaRPr lang="en-GB"/>
          </a:p>
        </p:txBody>
      </p:sp>
    </p:spTree>
    <p:extLst>
      <p:ext uri="{BB962C8B-B14F-4D97-AF65-F5344CB8AC3E}">
        <p14:creationId xmlns:p14="http://schemas.microsoft.com/office/powerpoint/2010/main" val="10207790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CBA7267-EEC7-4C8B-8D93-9652F396F72A}" type="slidenum">
              <a:rPr lang="en-GB" smtClean="0"/>
              <a:pPr/>
              <a:t>73</a:t>
            </a:fld>
            <a:endParaRPr lang="en-GB"/>
          </a:p>
        </p:txBody>
      </p:sp>
    </p:spTree>
    <p:extLst>
      <p:ext uri="{BB962C8B-B14F-4D97-AF65-F5344CB8AC3E}">
        <p14:creationId xmlns:p14="http://schemas.microsoft.com/office/powerpoint/2010/main" val="82553074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CBA7267-EEC7-4C8B-8D93-9652F396F72A}" type="slidenum">
              <a:rPr lang="en-GB" smtClean="0"/>
              <a:pPr/>
              <a:t>74</a:t>
            </a:fld>
            <a:endParaRPr lang="en-GB"/>
          </a:p>
        </p:txBody>
      </p:sp>
    </p:spTree>
    <p:extLst>
      <p:ext uri="{BB962C8B-B14F-4D97-AF65-F5344CB8AC3E}">
        <p14:creationId xmlns:p14="http://schemas.microsoft.com/office/powerpoint/2010/main" val="267538839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First</a:t>
            </a:r>
            <a:r>
              <a:rPr lang="en-GB" baseline="0" dirty="0" smtClean="0"/>
              <a:t> </a:t>
            </a:r>
            <a:r>
              <a:rPr lang="en-GB" dirty="0" smtClean="0"/>
              <a:t>feature</a:t>
            </a:r>
            <a:r>
              <a:rPr lang="en-GB" baseline="0" dirty="0" smtClean="0"/>
              <a:t> is x</a:t>
            </a:r>
          </a:p>
          <a:p>
            <a:r>
              <a:rPr lang="en-GB" baseline="0" dirty="0" smtClean="0"/>
              <a:t>N is the number of samples we’re going to take, i.e. how many red circles  – we don’t have to do this for every instance</a:t>
            </a:r>
            <a:endParaRPr lang="en-GB" dirty="0"/>
          </a:p>
        </p:txBody>
      </p:sp>
      <p:sp>
        <p:nvSpPr>
          <p:cNvPr id="4" name="Slide Number Placeholder 3"/>
          <p:cNvSpPr>
            <a:spLocks noGrp="1"/>
          </p:cNvSpPr>
          <p:nvPr>
            <p:ph type="sldNum" sz="quarter" idx="10"/>
          </p:nvPr>
        </p:nvSpPr>
        <p:spPr/>
        <p:txBody>
          <a:bodyPr/>
          <a:lstStyle/>
          <a:p>
            <a:fld id="{0CBA7267-EEC7-4C8B-8D93-9652F396F72A}" type="slidenum">
              <a:rPr lang="en-GB" smtClean="0"/>
              <a:pPr/>
              <a:t>75</a:t>
            </a:fld>
            <a:endParaRPr lang="en-GB"/>
          </a:p>
        </p:txBody>
      </p:sp>
    </p:spTree>
    <p:extLst>
      <p:ext uri="{BB962C8B-B14F-4D97-AF65-F5344CB8AC3E}">
        <p14:creationId xmlns:p14="http://schemas.microsoft.com/office/powerpoint/2010/main" val="406791575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CBA7267-EEC7-4C8B-8D93-9652F396F72A}" type="slidenum">
              <a:rPr lang="en-GB" smtClean="0"/>
              <a:pPr/>
              <a:t>76</a:t>
            </a:fld>
            <a:endParaRPr lang="en-GB"/>
          </a:p>
        </p:txBody>
      </p:sp>
    </p:spTree>
    <p:extLst>
      <p:ext uri="{BB962C8B-B14F-4D97-AF65-F5344CB8AC3E}">
        <p14:creationId xmlns:p14="http://schemas.microsoft.com/office/powerpoint/2010/main" val="2164340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Accuracy</a:t>
            </a:r>
            <a:r>
              <a:rPr lang="en-GB" baseline="0" dirty="0" smtClean="0"/>
              <a:t> peaks and then goes DOWN as the number of features goes up</a:t>
            </a:r>
          </a:p>
          <a:p>
            <a:r>
              <a:rPr lang="en-GB" baseline="0" dirty="0" smtClean="0"/>
              <a:t>Similar to Lab 2</a:t>
            </a:r>
            <a:endParaRPr lang="en-GB" dirty="0"/>
          </a:p>
        </p:txBody>
      </p:sp>
      <p:sp>
        <p:nvSpPr>
          <p:cNvPr id="4" name="Slide Number Placeholder 3"/>
          <p:cNvSpPr>
            <a:spLocks noGrp="1"/>
          </p:cNvSpPr>
          <p:nvPr>
            <p:ph type="sldNum" sz="quarter" idx="10"/>
          </p:nvPr>
        </p:nvSpPr>
        <p:spPr/>
        <p:txBody>
          <a:bodyPr/>
          <a:lstStyle/>
          <a:p>
            <a:fld id="{0CBA7267-EEC7-4C8B-8D93-9652F396F72A}" type="slidenum">
              <a:rPr lang="en-GB" smtClean="0"/>
              <a:pPr/>
              <a:t>7</a:t>
            </a:fld>
            <a:endParaRPr lang="en-GB"/>
          </a:p>
        </p:txBody>
      </p:sp>
    </p:spTree>
    <p:extLst>
      <p:ext uri="{BB962C8B-B14F-4D97-AF65-F5344CB8AC3E}">
        <p14:creationId xmlns:p14="http://schemas.microsoft.com/office/powerpoint/2010/main" val="249272932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CBA7267-EEC7-4C8B-8D93-9652F396F72A}" type="slidenum">
              <a:rPr lang="en-GB" smtClean="0"/>
              <a:pPr/>
              <a:t>77</a:t>
            </a:fld>
            <a:endParaRPr lang="en-GB"/>
          </a:p>
        </p:txBody>
      </p:sp>
    </p:spTree>
    <p:extLst>
      <p:ext uri="{BB962C8B-B14F-4D97-AF65-F5344CB8AC3E}">
        <p14:creationId xmlns:p14="http://schemas.microsoft.com/office/powerpoint/2010/main" val="398022675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CBA7267-EEC7-4C8B-8D93-9652F396F72A}" type="slidenum">
              <a:rPr lang="en-GB" smtClean="0"/>
              <a:pPr/>
              <a:t>78</a:t>
            </a:fld>
            <a:endParaRPr lang="en-GB"/>
          </a:p>
        </p:txBody>
      </p:sp>
    </p:spTree>
    <p:extLst>
      <p:ext uri="{BB962C8B-B14F-4D97-AF65-F5344CB8AC3E}">
        <p14:creationId xmlns:p14="http://schemas.microsoft.com/office/powerpoint/2010/main" val="331690971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CBA7267-EEC7-4C8B-8D93-9652F396F72A}" type="slidenum">
              <a:rPr lang="en-GB" smtClean="0"/>
              <a:pPr/>
              <a:t>79</a:t>
            </a:fld>
            <a:endParaRPr lang="en-GB"/>
          </a:p>
        </p:txBody>
      </p:sp>
    </p:spTree>
    <p:extLst>
      <p:ext uri="{BB962C8B-B14F-4D97-AF65-F5344CB8AC3E}">
        <p14:creationId xmlns:p14="http://schemas.microsoft.com/office/powerpoint/2010/main" val="303998683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CBA7267-EEC7-4C8B-8D93-9652F396F72A}" type="slidenum">
              <a:rPr lang="en-GB" smtClean="0"/>
              <a:pPr/>
              <a:t>80</a:t>
            </a:fld>
            <a:endParaRPr lang="en-GB"/>
          </a:p>
        </p:txBody>
      </p:sp>
    </p:spTree>
    <p:extLst>
      <p:ext uri="{BB962C8B-B14F-4D97-AF65-F5344CB8AC3E}">
        <p14:creationId xmlns:p14="http://schemas.microsoft.com/office/powerpoint/2010/main" val="94649657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Relief is a Filter method because FIRST we choose all the attributes (using Relief) and THEN</a:t>
            </a:r>
            <a:r>
              <a:rPr lang="en-GB" baseline="0" dirty="0" smtClean="0"/>
              <a:t> we run the classifier</a:t>
            </a:r>
          </a:p>
          <a:p>
            <a:r>
              <a:rPr lang="en-GB" dirty="0" smtClean="0"/>
              <a:t>Hamming distance = Score 1 for every categorical attribute that is different from the selected one and add them up</a:t>
            </a:r>
          </a:p>
          <a:p>
            <a:r>
              <a:rPr lang="en-GB" dirty="0" smtClean="0"/>
              <a:t>Divide by n – n is the number of samples you</a:t>
            </a:r>
            <a:r>
              <a:rPr lang="en-GB" baseline="0" dirty="0" smtClean="0"/>
              <a:t> take, how many different red circles – could do all of them but probably overkill, may get an idea quite early on</a:t>
            </a:r>
          </a:p>
          <a:p>
            <a:r>
              <a:rPr lang="en-GB" dirty="0" smtClean="0"/>
              <a:t>For</a:t>
            </a:r>
            <a:r>
              <a:rPr lang="en-GB" baseline="0" dirty="0" smtClean="0"/>
              <a:t> multiclass problems – extend by treating as a series of two-class problems –  e.g. 3 classes iris </a:t>
            </a:r>
            <a:r>
              <a:rPr lang="en-GB" baseline="0" dirty="0" err="1" smtClean="0"/>
              <a:t>setosa</a:t>
            </a:r>
            <a:r>
              <a:rPr lang="en-GB" baseline="0" dirty="0" smtClean="0"/>
              <a:t> or not, iris versicolor or not iris </a:t>
            </a:r>
            <a:r>
              <a:rPr lang="en-GB" baseline="0" dirty="0" err="1" smtClean="0"/>
              <a:t>virginca</a:t>
            </a:r>
            <a:r>
              <a:rPr lang="en-GB" baseline="0" dirty="0" smtClean="0"/>
              <a:t> or not</a:t>
            </a:r>
            <a:endParaRPr lang="en-GB" dirty="0" smtClean="0"/>
          </a:p>
          <a:p>
            <a:pPr defTabSz="923087"/>
            <a:r>
              <a:rPr lang="en-GB" baseline="0" dirty="0" smtClean="0"/>
              <a:t>Downside: if lack of training data, not enough examples of can fool it: hit a “local maximum” </a:t>
            </a:r>
            <a:endParaRPr lang="en-GB" dirty="0" smtClean="0"/>
          </a:p>
          <a:p>
            <a:endParaRPr lang="en-GB" dirty="0"/>
          </a:p>
        </p:txBody>
      </p:sp>
      <p:sp>
        <p:nvSpPr>
          <p:cNvPr id="4" name="Slide Number Placeholder 3"/>
          <p:cNvSpPr>
            <a:spLocks noGrp="1"/>
          </p:cNvSpPr>
          <p:nvPr>
            <p:ph type="sldNum" sz="quarter" idx="10"/>
          </p:nvPr>
        </p:nvSpPr>
        <p:spPr/>
        <p:txBody>
          <a:bodyPr/>
          <a:lstStyle/>
          <a:p>
            <a:fld id="{0CBA7267-EEC7-4C8B-8D93-9652F396F72A}" type="slidenum">
              <a:rPr lang="en-GB" smtClean="0"/>
              <a:pPr/>
              <a:t>81</a:t>
            </a:fld>
            <a:endParaRPr lang="en-GB"/>
          </a:p>
        </p:txBody>
      </p:sp>
    </p:spTree>
    <p:extLst>
      <p:ext uri="{BB962C8B-B14F-4D97-AF65-F5344CB8AC3E}">
        <p14:creationId xmlns:p14="http://schemas.microsoft.com/office/powerpoint/2010/main" val="320513118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CBA7267-EEC7-4C8B-8D93-9652F396F72A}" type="slidenum">
              <a:rPr lang="en-GB" smtClean="0"/>
              <a:pPr/>
              <a:t>82</a:t>
            </a:fld>
            <a:endParaRPr lang="en-GB"/>
          </a:p>
        </p:txBody>
      </p:sp>
    </p:spTree>
    <p:extLst>
      <p:ext uri="{BB962C8B-B14F-4D97-AF65-F5344CB8AC3E}">
        <p14:creationId xmlns:p14="http://schemas.microsoft.com/office/powerpoint/2010/main" val="1202065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0CBA7267-EEC7-4C8B-8D93-9652F396F72A}" type="slidenum">
              <a:rPr lang="en-GB" smtClean="0"/>
              <a:pPr/>
              <a:t>9</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0CBA7267-EEC7-4C8B-8D93-9652F396F72A}" type="slidenum">
              <a:rPr lang="en-GB" smtClean="0"/>
              <a:pPr/>
              <a:t>10</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A296377-AF44-4DD6-BA23-C52E48E3ED3C}" type="datetime1">
              <a:rPr lang="en-GB" smtClean="0"/>
              <a:pPr/>
              <a:t>09/10/2018</a:t>
            </a:fld>
            <a:endParaRPr lang="en-GB"/>
          </a:p>
        </p:txBody>
      </p:sp>
      <p:sp>
        <p:nvSpPr>
          <p:cNvPr id="5" name="Footer Placeholder 4"/>
          <p:cNvSpPr>
            <a:spLocks noGrp="1"/>
          </p:cNvSpPr>
          <p:nvPr>
            <p:ph type="ftr" sz="quarter" idx="11"/>
          </p:nvPr>
        </p:nvSpPr>
        <p:spPr/>
        <p:txBody>
          <a:bodyPr/>
          <a:lstStyle/>
          <a:p>
            <a:r>
              <a:rPr lang="sv-SE" smtClean="0"/>
              <a:t>F20DL/ F21DL Diana Bental &amp; Ekaterina Komendantstkaya</a:t>
            </a:r>
            <a:endParaRPr lang="en-GB"/>
          </a:p>
        </p:txBody>
      </p:sp>
      <p:sp>
        <p:nvSpPr>
          <p:cNvPr id="6" name="Slide Number Placeholder 5"/>
          <p:cNvSpPr>
            <a:spLocks noGrp="1"/>
          </p:cNvSpPr>
          <p:nvPr>
            <p:ph type="sldNum" sz="quarter" idx="12"/>
          </p:nvPr>
        </p:nvSpPr>
        <p:spPr/>
        <p:txBody>
          <a:bodyPr/>
          <a:lstStyle/>
          <a:p>
            <a:fld id="{77CE25E3-0675-4E6D-B450-A01BD30D8410}" type="slidenum">
              <a:rPr lang="en-GB" smtClean="0"/>
              <a:pPr/>
              <a:t>‹#›</a:t>
            </a:fld>
            <a:endParaRPr lang="en-GB"/>
          </a:p>
        </p:txBody>
      </p:sp>
    </p:spTree>
    <p:extLst>
      <p:ext uri="{BB962C8B-B14F-4D97-AF65-F5344CB8AC3E}">
        <p14:creationId xmlns:p14="http://schemas.microsoft.com/office/powerpoint/2010/main" val="29463403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21EDCE-A86B-44D1-A34D-B9F7DBAA988F}" type="datetime1">
              <a:rPr lang="en-GB" smtClean="0"/>
              <a:pPr/>
              <a:t>09/10/2018</a:t>
            </a:fld>
            <a:endParaRPr lang="en-GB"/>
          </a:p>
        </p:txBody>
      </p:sp>
      <p:sp>
        <p:nvSpPr>
          <p:cNvPr id="6" name="Footer Placeholder 5"/>
          <p:cNvSpPr>
            <a:spLocks noGrp="1"/>
          </p:cNvSpPr>
          <p:nvPr>
            <p:ph type="ftr" sz="quarter" idx="11"/>
          </p:nvPr>
        </p:nvSpPr>
        <p:spPr/>
        <p:txBody>
          <a:bodyPr/>
          <a:lstStyle/>
          <a:p>
            <a:r>
              <a:rPr lang="sv-SE" smtClean="0"/>
              <a:t>F20DL/ F21DL Diana Bental &amp; Ekaterina Komendantstkaya</a:t>
            </a:r>
            <a:endParaRPr lang="en-GB"/>
          </a:p>
        </p:txBody>
      </p:sp>
      <p:sp>
        <p:nvSpPr>
          <p:cNvPr id="7" name="Slide Number Placeholder 6"/>
          <p:cNvSpPr>
            <a:spLocks noGrp="1"/>
          </p:cNvSpPr>
          <p:nvPr>
            <p:ph type="sldNum" sz="quarter" idx="12"/>
          </p:nvPr>
        </p:nvSpPr>
        <p:spPr/>
        <p:txBody>
          <a:bodyPr/>
          <a:lstStyle/>
          <a:p>
            <a:fld id="{77CE25E3-0675-4E6D-B450-A01BD30D8410}" type="slidenum">
              <a:rPr lang="en-GB" smtClean="0"/>
              <a:pPr/>
              <a:t>‹#›</a:t>
            </a:fld>
            <a:endParaRPr lang="en-GB"/>
          </a:p>
        </p:txBody>
      </p:sp>
    </p:spTree>
    <p:extLst>
      <p:ext uri="{BB962C8B-B14F-4D97-AF65-F5344CB8AC3E}">
        <p14:creationId xmlns:p14="http://schemas.microsoft.com/office/powerpoint/2010/main" val="728064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814661E-E18E-4BAD-AE43-3EEC87AECFAB}" type="datetime1">
              <a:rPr lang="en-GB" smtClean="0"/>
              <a:pPr/>
              <a:t>09/10/2018</a:t>
            </a:fld>
            <a:endParaRPr lang="en-GB"/>
          </a:p>
        </p:txBody>
      </p:sp>
      <p:sp>
        <p:nvSpPr>
          <p:cNvPr id="5" name="Footer Placeholder 4"/>
          <p:cNvSpPr>
            <a:spLocks noGrp="1"/>
          </p:cNvSpPr>
          <p:nvPr>
            <p:ph type="ftr" sz="quarter" idx="11"/>
          </p:nvPr>
        </p:nvSpPr>
        <p:spPr/>
        <p:txBody>
          <a:bodyPr/>
          <a:lstStyle/>
          <a:p>
            <a:r>
              <a:rPr lang="sv-SE" smtClean="0"/>
              <a:t>F20DL/ F21DL Diana Bental &amp; Ekaterina Komendantstkaya</a:t>
            </a:r>
            <a:endParaRPr lang="en-GB"/>
          </a:p>
        </p:txBody>
      </p:sp>
      <p:sp>
        <p:nvSpPr>
          <p:cNvPr id="6" name="Slide Number Placeholder 5"/>
          <p:cNvSpPr>
            <a:spLocks noGrp="1"/>
          </p:cNvSpPr>
          <p:nvPr>
            <p:ph type="sldNum" sz="quarter" idx="12"/>
          </p:nvPr>
        </p:nvSpPr>
        <p:spPr/>
        <p:txBody>
          <a:bodyPr/>
          <a:lstStyle/>
          <a:p>
            <a:fld id="{77CE25E3-0675-4E6D-B450-A01BD30D8410}" type="slidenum">
              <a:rPr lang="en-GB" smtClean="0"/>
              <a:pPr/>
              <a:t>‹#›</a:t>
            </a:fld>
            <a:endParaRPr lang="en-GB"/>
          </a:p>
        </p:txBody>
      </p:sp>
    </p:spTree>
    <p:extLst>
      <p:ext uri="{BB962C8B-B14F-4D97-AF65-F5344CB8AC3E}">
        <p14:creationId xmlns:p14="http://schemas.microsoft.com/office/powerpoint/2010/main" val="2826044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9B7E1A0-3C3E-4C0A-BD83-E702A8336025}" type="datetime1">
              <a:rPr lang="en-GB" smtClean="0"/>
              <a:pPr/>
              <a:t>09/10/2018</a:t>
            </a:fld>
            <a:endParaRPr lang="en-GB"/>
          </a:p>
        </p:txBody>
      </p:sp>
      <p:sp>
        <p:nvSpPr>
          <p:cNvPr id="5" name="Footer Placeholder 4"/>
          <p:cNvSpPr>
            <a:spLocks noGrp="1"/>
          </p:cNvSpPr>
          <p:nvPr>
            <p:ph type="ftr" sz="quarter" idx="11"/>
          </p:nvPr>
        </p:nvSpPr>
        <p:spPr/>
        <p:txBody>
          <a:bodyPr/>
          <a:lstStyle/>
          <a:p>
            <a:r>
              <a:rPr lang="sv-SE" smtClean="0"/>
              <a:t>F20DL/ F21DL Diana Bental &amp; Ekaterina Komendantstkaya</a:t>
            </a:r>
            <a:endParaRPr lang="en-GB"/>
          </a:p>
        </p:txBody>
      </p:sp>
      <p:sp>
        <p:nvSpPr>
          <p:cNvPr id="6" name="Slide Number Placeholder 5"/>
          <p:cNvSpPr>
            <a:spLocks noGrp="1"/>
          </p:cNvSpPr>
          <p:nvPr>
            <p:ph type="sldNum" sz="quarter" idx="12"/>
          </p:nvPr>
        </p:nvSpPr>
        <p:spPr/>
        <p:txBody>
          <a:bodyPr/>
          <a:lstStyle/>
          <a:p>
            <a:fld id="{77CE25E3-0675-4E6D-B450-A01BD30D8410}" type="slidenum">
              <a:rPr lang="en-GB" smtClean="0"/>
              <a:pPr/>
              <a:t>‹#›</a:t>
            </a:fld>
            <a:endParaRPr lang="en-GB"/>
          </a:p>
        </p:txBody>
      </p:sp>
    </p:spTree>
    <p:extLst>
      <p:ext uri="{BB962C8B-B14F-4D97-AF65-F5344CB8AC3E}">
        <p14:creationId xmlns:p14="http://schemas.microsoft.com/office/powerpoint/2010/main" val="3481652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685800" y="1981200"/>
            <a:ext cx="7772400" cy="4114800"/>
          </a:xfrm>
        </p:spPr>
        <p:txBody>
          <a:bodyPr/>
          <a:lstStyle/>
          <a:p>
            <a:pPr lvl="0"/>
            <a:endParaRPr lang="en-GB"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David Corne, and Nick Taylor,  Heriot-Watt University  -  dwcorne@gmail.com</a:t>
            </a:r>
          </a:p>
          <a:p>
            <a:pPr>
              <a:defRPr/>
            </a:pPr>
            <a:r>
              <a:rPr lang="en-GB"/>
              <a:t>These slides and related resources:   </a:t>
            </a:r>
            <a:r>
              <a:rPr lang="en-GB">
                <a:solidFill>
                  <a:schemeClr val="accent2"/>
                </a:solidFill>
              </a:rPr>
              <a:t>http://www.macs.hw.ac.uk/~dwcorne/Teaching/dmml.html</a:t>
            </a:r>
          </a:p>
        </p:txBody>
      </p:sp>
      <p:sp>
        <p:nvSpPr>
          <p:cNvPr id="6" name="Rectangle 6"/>
          <p:cNvSpPr>
            <a:spLocks noGrp="1" noChangeArrowheads="1"/>
          </p:cNvSpPr>
          <p:nvPr>
            <p:ph type="sldNum" sz="quarter" idx="12"/>
          </p:nvPr>
        </p:nvSpPr>
        <p:spPr>
          <a:ln/>
        </p:spPr>
        <p:txBody>
          <a:bodyPr/>
          <a:lstStyle>
            <a:lvl1pPr>
              <a:defRPr/>
            </a:lvl1pPr>
          </a:lstStyle>
          <a:p>
            <a:pPr>
              <a:defRPr/>
            </a:pPr>
            <a:fld id="{866428EF-E0A5-4BBE-9E7F-BB8FA8C517AC}" type="slidenum">
              <a:rPr lang="en-GB"/>
              <a:pPr>
                <a:defRPr/>
              </a:pPr>
              <a:t>‹#›</a:t>
            </a:fld>
            <a:endParaRPr lang="en-GB"/>
          </a:p>
        </p:txBody>
      </p:sp>
    </p:spTree>
    <p:extLst>
      <p:ext uri="{BB962C8B-B14F-4D97-AF65-F5344CB8AC3E}">
        <p14:creationId xmlns:p14="http://schemas.microsoft.com/office/powerpoint/2010/main" val="2885751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p:txBody>
          <a:bodyPr/>
          <a:lstStyle/>
          <a:p>
            <a:fld id="{8ABD1F70-77F5-4045-BC87-6A5BCC4954A0}" type="datetime1">
              <a:rPr lang="en-GB" smtClean="0"/>
              <a:pPr/>
              <a:t>09/10/2018</a:t>
            </a:fld>
            <a:endParaRPr lang="en-GB"/>
          </a:p>
        </p:txBody>
      </p:sp>
      <p:sp>
        <p:nvSpPr>
          <p:cNvPr id="5" name="Footer Placeholder 4"/>
          <p:cNvSpPr>
            <a:spLocks noGrp="1"/>
          </p:cNvSpPr>
          <p:nvPr>
            <p:ph type="ftr" sz="quarter" idx="11"/>
          </p:nvPr>
        </p:nvSpPr>
        <p:spPr>
          <a:xfrm>
            <a:off x="2375756" y="6381328"/>
            <a:ext cx="4392488" cy="365125"/>
          </a:xfrm>
        </p:spPr>
        <p:txBody>
          <a:bodyPr/>
          <a:lstStyle/>
          <a:p>
            <a:r>
              <a:rPr lang="sv-SE" dirty="0" smtClean="0"/>
              <a:t>F20DL/ F21DL Diana Bental &amp; Ekaterina Komendantstkaya</a:t>
            </a:r>
            <a:endParaRPr lang="en-GB" dirty="0"/>
          </a:p>
        </p:txBody>
      </p:sp>
      <p:sp>
        <p:nvSpPr>
          <p:cNvPr id="6" name="Slide Number Placeholder 5"/>
          <p:cNvSpPr>
            <a:spLocks noGrp="1"/>
          </p:cNvSpPr>
          <p:nvPr>
            <p:ph type="sldNum" sz="quarter" idx="12"/>
          </p:nvPr>
        </p:nvSpPr>
        <p:spPr/>
        <p:txBody>
          <a:bodyPr/>
          <a:lstStyle/>
          <a:p>
            <a:fld id="{77CE25E3-0675-4E6D-B450-A01BD30D8410}" type="slidenum">
              <a:rPr lang="en-GB" smtClean="0"/>
              <a:pPr/>
              <a:t>‹#›</a:t>
            </a:fld>
            <a:endParaRPr lang="en-GB"/>
          </a:p>
        </p:txBody>
      </p:sp>
    </p:spTree>
    <p:extLst>
      <p:ext uri="{BB962C8B-B14F-4D97-AF65-F5344CB8AC3E}">
        <p14:creationId xmlns:p14="http://schemas.microsoft.com/office/powerpoint/2010/main" val="5636975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A8E402C-4E5F-400C-B98F-ACCD5D992E76}" type="datetime1">
              <a:rPr lang="en-GB" smtClean="0"/>
              <a:pPr/>
              <a:t>09/10/2018</a:t>
            </a:fld>
            <a:endParaRPr lang="en-GB"/>
          </a:p>
        </p:txBody>
      </p:sp>
      <p:sp>
        <p:nvSpPr>
          <p:cNvPr id="4" name="Footer Placeholder 3"/>
          <p:cNvSpPr>
            <a:spLocks noGrp="1"/>
          </p:cNvSpPr>
          <p:nvPr>
            <p:ph type="ftr" sz="quarter" idx="11"/>
          </p:nvPr>
        </p:nvSpPr>
        <p:spPr/>
        <p:txBody>
          <a:bodyPr/>
          <a:lstStyle/>
          <a:p>
            <a:r>
              <a:rPr lang="sv-SE" smtClean="0"/>
              <a:t>F20DL/ F21DL Diana Bental &amp; Ekaterina Komendantstkaya</a:t>
            </a:r>
            <a:endParaRPr lang="en-GB" dirty="0"/>
          </a:p>
        </p:txBody>
      </p:sp>
      <p:sp>
        <p:nvSpPr>
          <p:cNvPr id="5" name="Slide Number Placeholder 4"/>
          <p:cNvSpPr>
            <a:spLocks noGrp="1"/>
          </p:cNvSpPr>
          <p:nvPr>
            <p:ph type="sldNum" sz="quarter" idx="12"/>
          </p:nvPr>
        </p:nvSpPr>
        <p:spPr/>
        <p:txBody>
          <a:bodyPr/>
          <a:lstStyle/>
          <a:p>
            <a:fld id="{77CE25E3-0675-4E6D-B450-A01BD30D8410}" type="slidenum">
              <a:rPr lang="en-GB" smtClean="0"/>
              <a:pPr/>
              <a:t>‹#›</a:t>
            </a:fld>
            <a:endParaRPr lang="en-GB"/>
          </a:p>
        </p:txBody>
      </p:sp>
    </p:spTree>
    <p:extLst>
      <p:ext uri="{BB962C8B-B14F-4D97-AF65-F5344CB8AC3E}">
        <p14:creationId xmlns:p14="http://schemas.microsoft.com/office/powerpoint/2010/main" val="63201566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649C03-31F4-4CB3-A858-C97969FFC711}" type="datetime1">
              <a:rPr lang="en-GB" smtClean="0"/>
              <a:pPr/>
              <a:t>09/10/2018</a:t>
            </a:fld>
            <a:endParaRPr lang="en-GB"/>
          </a:p>
        </p:txBody>
      </p:sp>
      <p:sp>
        <p:nvSpPr>
          <p:cNvPr id="5" name="Footer Placeholder 4"/>
          <p:cNvSpPr>
            <a:spLocks noGrp="1"/>
          </p:cNvSpPr>
          <p:nvPr>
            <p:ph type="ftr" sz="quarter" idx="11"/>
          </p:nvPr>
        </p:nvSpPr>
        <p:spPr/>
        <p:txBody>
          <a:bodyPr/>
          <a:lstStyle/>
          <a:p>
            <a:r>
              <a:rPr lang="sv-SE" smtClean="0"/>
              <a:t>F20DL/ F21DL Diana Bental &amp; Ekaterina Komendantstkaya</a:t>
            </a:r>
            <a:endParaRPr lang="en-GB"/>
          </a:p>
        </p:txBody>
      </p:sp>
      <p:sp>
        <p:nvSpPr>
          <p:cNvPr id="6" name="Slide Number Placeholder 5"/>
          <p:cNvSpPr>
            <a:spLocks noGrp="1"/>
          </p:cNvSpPr>
          <p:nvPr>
            <p:ph type="sldNum" sz="quarter" idx="12"/>
          </p:nvPr>
        </p:nvSpPr>
        <p:spPr/>
        <p:txBody>
          <a:bodyPr/>
          <a:lstStyle/>
          <a:p>
            <a:fld id="{77CE25E3-0675-4E6D-B450-A01BD30D8410}" type="slidenum">
              <a:rPr lang="en-GB" smtClean="0"/>
              <a:pPr/>
              <a:t>‹#›</a:t>
            </a:fld>
            <a:endParaRPr lang="en-GB"/>
          </a:p>
        </p:txBody>
      </p:sp>
    </p:spTree>
    <p:extLst>
      <p:ext uri="{BB962C8B-B14F-4D97-AF65-F5344CB8AC3E}">
        <p14:creationId xmlns:p14="http://schemas.microsoft.com/office/powerpoint/2010/main" val="4228491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DA19454-0DD3-4259-84D5-118A8F7D3D29}" type="datetime1">
              <a:rPr lang="en-GB" smtClean="0"/>
              <a:pPr/>
              <a:t>09/10/2018</a:t>
            </a:fld>
            <a:endParaRPr lang="en-GB"/>
          </a:p>
        </p:txBody>
      </p:sp>
      <p:sp>
        <p:nvSpPr>
          <p:cNvPr id="6" name="Footer Placeholder 5"/>
          <p:cNvSpPr>
            <a:spLocks noGrp="1"/>
          </p:cNvSpPr>
          <p:nvPr>
            <p:ph type="ftr" sz="quarter" idx="11"/>
          </p:nvPr>
        </p:nvSpPr>
        <p:spPr/>
        <p:txBody>
          <a:bodyPr/>
          <a:lstStyle/>
          <a:p>
            <a:r>
              <a:rPr lang="sv-SE" smtClean="0"/>
              <a:t>F20DL/ F21DL Diana Bental &amp; Ekaterina Komendantstkaya</a:t>
            </a:r>
            <a:endParaRPr lang="en-GB"/>
          </a:p>
        </p:txBody>
      </p:sp>
      <p:sp>
        <p:nvSpPr>
          <p:cNvPr id="7" name="Slide Number Placeholder 6"/>
          <p:cNvSpPr>
            <a:spLocks noGrp="1"/>
          </p:cNvSpPr>
          <p:nvPr>
            <p:ph type="sldNum" sz="quarter" idx="12"/>
          </p:nvPr>
        </p:nvSpPr>
        <p:spPr/>
        <p:txBody>
          <a:bodyPr/>
          <a:lstStyle/>
          <a:p>
            <a:fld id="{77CE25E3-0675-4E6D-B450-A01BD30D8410}" type="slidenum">
              <a:rPr lang="en-GB" smtClean="0"/>
              <a:pPr/>
              <a:t>‹#›</a:t>
            </a:fld>
            <a:endParaRPr lang="en-GB"/>
          </a:p>
        </p:txBody>
      </p:sp>
    </p:spTree>
    <p:extLst>
      <p:ext uri="{BB962C8B-B14F-4D97-AF65-F5344CB8AC3E}">
        <p14:creationId xmlns:p14="http://schemas.microsoft.com/office/powerpoint/2010/main" val="3576922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A6E5080-AB04-49A0-9631-593620CD82D0}" type="datetime1">
              <a:rPr lang="en-GB" smtClean="0"/>
              <a:pPr/>
              <a:t>09/10/2018</a:t>
            </a:fld>
            <a:endParaRPr lang="en-GB"/>
          </a:p>
        </p:txBody>
      </p:sp>
      <p:sp>
        <p:nvSpPr>
          <p:cNvPr id="8" name="Footer Placeholder 7"/>
          <p:cNvSpPr>
            <a:spLocks noGrp="1"/>
          </p:cNvSpPr>
          <p:nvPr>
            <p:ph type="ftr" sz="quarter" idx="11"/>
          </p:nvPr>
        </p:nvSpPr>
        <p:spPr/>
        <p:txBody>
          <a:bodyPr/>
          <a:lstStyle/>
          <a:p>
            <a:r>
              <a:rPr lang="sv-SE" smtClean="0"/>
              <a:t>F20DL/ F21DL Diana Bental &amp; Ekaterina Komendantstkaya</a:t>
            </a:r>
            <a:endParaRPr lang="en-GB"/>
          </a:p>
        </p:txBody>
      </p:sp>
      <p:sp>
        <p:nvSpPr>
          <p:cNvPr id="9" name="Slide Number Placeholder 8"/>
          <p:cNvSpPr>
            <a:spLocks noGrp="1"/>
          </p:cNvSpPr>
          <p:nvPr>
            <p:ph type="sldNum" sz="quarter" idx="12"/>
          </p:nvPr>
        </p:nvSpPr>
        <p:spPr/>
        <p:txBody>
          <a:bodyPr/>
          <a:lstStyle/>
          <a:p>
            <a:fld id="{77CE25E3-0675-4E6D-B450-A01BD30D8410}" type="slidenum">
              <a:rPr lang="en-GB" smtClean="0"/>
              <a:pPr/>
              <a:t>‹#›</a:t>
            </a:fld>
            <a:endParaRPr lang="en-GB"/>
          </a:p>
        </p:txBody>
      </p:sp>
    </p:spTree>
    <p:extLst>
      <p:ext uri="{BB962C8B-B14F-4D97-AF65-F5344CB8AC3E}">
        <p14:creationId xmlns:p14="http://schemas.microsoft.com/office/powerpoint/2010/main" val="4068202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D447032-2F2E-4133-B6AA-2E5A3D41AC19}" type="datetime1">
              <a:rPr lang="en-GB" smtClean="0"/>
              <a:pPr/>
              <a:t>09/10/2018</a:t>
            </a:fld>
            <a:endParaRPr lang="en-GB"/>
          </a:p>
        </p:txBody>
      </p:sp>
      <p:sp>
        <p:nvSpPr>
          <p:cNvPr id="4" name="Footer Placeholder 3"/>
          <p:cNvSpPr>
            <a:spLocks noGrp="1"/>
          </p:cNvSpPr>
          <p:nvPr>
            <p:ph type="ftr" sz="quarter" idx="11"/>
          </p:nvPr>
        </p:nvSpPr>
        <p:spPr/>
        <p:txBody>
          <a:bodyPr/>
          <a:lstStyle/>
          <a:p>
            <a:r>
              <a:rPr lang="sv-SE" smtClean="0"/>
              <a:t>F20DL/ F21DL Diana Bental &amp; Ekaterina Komendantstkaya</a:t>
            </a:r>
            <a:endParaRPr lang="en-GB"/>
          </a:p>
        </p:txBody>
      </p:sp>
      <p:sp>
        <p:nvSpPr>
          <p:cNvPr id="5" name="Slide Number Placeholder 4"/>
          <p:cNvSpPr>
            <a:spLocks noGrp="1"/>
          </p:cNvSpPr>
          <p:nvPr>
            <p:ph type="sldNum" sz="quarter" idx="12"/>
          </p:nvPr>
        </p:nvSpPr>
        <p:spPr/>
        <p:txBody>
          <a:bodyPr/>
          <a:lstStyle/>
          <a:p>
            <a:fld id="{77CE25E3-0675-4E6D-B450-A01BD30D8410}" type="slidenum">
              <a:rPr lang="en-GB" smtClean="0"/>
              <a:pPr/>
              <a:t>‹#›</a:t>
            </a:fld>
            <a:endParaRPr lang="en-GB"/>
          </a:p>
        </p:txBody>
      </p:sp>
    </p:spTree>
    <p:extLst>
      <p:ext uri="{BB962C8B-B14F-4D97-AF65-F5344CB8AC3E}">
        <p14:creationId xmlns:p14="http://schemas.microsoft.com/office/powerpoint/2010/main" val="381356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864B8B-0CC1-4F4A-97C6-9CA3B62781F3}" type="datetime1">
              <a:rPr lang="en-GB" smtClean="0"/>
              <a:pPr/>
              <a:t>09/10/2018</a:t>
            </a:fld>
            <a:endParaRPr lang="en-GB"/>
          </a:p>
        </p:txBody>
      </p:sp>
      <p:sp>
        <p:nvSpPr>
          <p:cNvPr id="3" name="Footer Placeholder 2"/>
          <p:cNvSpPr>
            <a:spLocks noGrp="1"/>
          </p:cNvSpPr>
          <p:nvPr>
            <p:ph type="ftr" sz="quarter" idx="11"/>
          </p:nvPr>
        </p:nvSpPr>
        <p:spPr/>
        <p:txBody>
          <a:bodyPr/>
          <a:lstStyle/>
          <a:p>
            <a:r>
              <a:rPr lang="sv-SE" smtClean="0"/>
              <a:t>F20DL/ F21DL Diana Bental &amp; Ekaterina Komendantstkaya</a:t>
            </a:r>
            <a:endParaRPr lang="en-GB"/>
          </a:p>
        </p:txBody>
      </p:sp>
      <p:sp>
        <p:nvSpPr>
          <p:cNvPr id="4" name="Slide Number Placeholder 3"/>
          <p:cNvSpPr>
            <a:spLocks noGrp="1"/>
          </p:cNvSpPr>
          <p:nvPr>
            <p:ph type="sldNum" sz="quarter" idx="12"/>
          </p:nvPr>
        </p:nvSpPr>
        <p:spPr/>
        <p:txBody>
          <a:bodyPr/>
          <a:lstStyle/>
          <a:p>
            <a:fld id="{77CE25E3-0675-4E6D-B450-A01BD30D8410}" type="slidenum">
              <a:rPr lang="en-GB" smtClean="0"/>
              <a:pPr/>
              <a:t>‹#›</a:t>
            </a:fld>
            <a:endParaRPr lang="en-GB"/>
          </a:p>
        </p:txBody>
      </p:sp>
    </p:spTree>
    <p:extLst>
      <p:ext uri="{BB962C8B-B14F-4D97-AF65-F5344CB8AC3E}">
        <p14:creationId xmlns:p14="http://schemas.microsoft.com/office/powerpoint/2010/main" val="2630941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38A3C4-16F0-4B4B-8DC4-50A57FB4A48F}" type="datetime1">
              <a:rPr lang="en-GB" smtClean="0"/>
              <a:pPr/>
              <a:t>09/10/2018</a:t>
            </a:fld>
            <a:endParaRPr lang="en-GB"/>
          </a:p>
        </p:txBody>
      </p:sp>
      <p:sp>
        <p:nvSpPr>
          <p:cNvPr id="6" name="Footer Placeholder 5"/>
          <p:cNvSpPr>
            <a:spLocks noGrp="1"/>
          </p:cNvSpPr>
          <p:nvPr>
            <p:ph type="ftr" sz="quarter" idx="11"/>
          </p:nvPr>
        </p:nvSpPr>
        <p:spPr/>
        <p:txBody>
          <a:bodyPr/>
          <a:lstStyle/>
          <a:p>
            <a:r>
              <a:rPr lang="sv-SE" smtClean="0"/>
              <a:t>F20DL/ F21DL Diana Bental &amp; Ekaterina Komendantstkaya</a:t>
            </a:r>
            <a:endParaRPr lang="en-GB"/>
          </a:p>
        </p:txBody>
      </p:sp>
      <p:sp>
        <p:nvSpPr>
          <p:cNvPr id="7" name="Slide Number Placeholder 6"/>
          <p:cNvSpPr>
            <a:spLocks noGrp="1"/>
          </p:cNvSpPr>
          <p:nvPr>
            <p:ph type="sldNum" sz="quarter" idx="12"/>
          </p:nvPr>
        </p:nvSpPr>
        <p:spPr/>
        <p:txBody>
          <a:bodyPr/>
          <a:lstStyle/>
          <a:p>
            <a:fld id="{77CE25E3-0675-4E6D-B450-A01BD30D8410}" type="slidenum">
              <a:rPr lang="en-GB" smtClean="0"/>
              <a:pPr/>
              <a:t>‹#›</a:t>
            </a:fld>
            <a:endParaRPr lang="en-GB"/>
          </a:p>
        </p:txBody>
      </p:sp>
    </p:spTree>
    <p:extLst>
      <p:ext uri="{BB962C8B-B14F-4D97-AF65-F5344CB8AC3E}">
        <p14:creationId xmlns:p14="http://schemas.microsoft.com/office/powerpoint/2010/main" val="1514724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7202FC-6562-4BF4-9BE9-C80EA77F1357}" type="datetime1">
              <a:rPr lang="en-GB" smtClean="0"/>
              <a:pPr/>
              <a:t>09/10/2018</a:t>
            </a:fld>
            <a:endParaRPr lang="en-GB"/>
          </a:p>
        </p:txBody>
      </p:sp>
      <p:sp>
        <p:nvSpPr>
          <p:cNvPr id="5" name="Footer Placeholder 4"/>
          <p:cNvSpPr>
            <a:spLocks noGrp="1"/>
          </p:cNvSpPr>
          <p:nvPr>
            <p:ph type="ftr" sz="quarter" idx="3"/>
          </p:nvPr>
        </p:nvSpPr>
        <p:spPr>
          <a:xfrm>
            <a:off x="2771800" y="6356350"/>
            <a:ext cx="3600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v-SE" smtClean="0"/>
              <a:t>F20DL/ F21DL Diana Bental &amp; Ekaterina Komendantstkaya</a:t>
            </a: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E25E3-0675-4E6D-B450-A01BD30D8410}" type="slidenum">
              <a:rPr lang="en-GB" smtClean="0"/>
              <a:pPr/>
              <a:t>‹#›</a:t>
            </a:fld>
            <a:endParaRPr lang="en-GB"/>
          </a:p>
        </p:txBody>
      </p:sp>
    </p:spTree>
    <p:extLst>
      <p:ext uri="{BB962C8B-B14F-4D97-AF65-F5344CB8AC3E}">
        <p14:creationId xmlns:p14="http://schemas.microsoft.com/office/powerpoint/2010/main" val="3175036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ncbi.nlm.nih.gov/sites/entrez?db=gd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ebi.ac.uk/pride/"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machinelearningmastery.com/perform-feature-selection-machine-learning-data-weka/"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elpub.scix.net/data/works/att/02-28.content.pdf" TargetMode="Externa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4704"/>
            <a:ext cx="7772400" cy="2664296"/>
          </a:xfrm>
        </p:spPr>
        <p:txBody>
          <a:bodyPr>
            <a:normAutofit fontScale="90000"/>
          </a:bodyPr>
          <a:lstStyle/>
          <a:p>
            <a:r>
              <a:rPr lang="en-GB" dirty="0" smtClean="0"/>
              <a:t>F20DL / F21DL  Data Mining and Machine Learning</a:t>
            </a:r>
            <a:br>
              <a:rPr lang="en-GB" dirty="0" smtClean="0"/>
            </a:br>
            <a:r>
              <a:rPr lang="en-GB" dirty="0" smtClean="0"/>
              <a:t>Lecture 9</a:t>
            </a:r>
            <a:br>
              <a:rPr lang="en-GB" dirty="0" smtClean="0"/>
            </a:br>
            <a:r>
              <a:rPr lang="en-GB" dirty="0" smtClean="0"/>
              <a:t>Attribute (feature) selection</a:t>
            </a:r>
            <a:endParaRPr lang="en-GB" dirty="0"/>
          </a:p>
        </p:txBody>
      </p:sp>
      <p:sp>
        <p:nvSpPr>
          <p:cNvPr id="3" name="Subtitle 2"/>
          <p:cNvSpPr>
            <a:spLocks noGrp="1"/>
          </p:cNvSpPr>
          <p:nvPr>
            <p:ph type="subTitle" idx="1"/>
          </p:nvPr>
        </p:nvSpPr>
        <p:spPr/>
        <p:txBody>
          <a:bodyPr/>
          <a:lstStyle/>
          <a:p>
            <a:r>
              <a:rPr lang="en-GB" dirty="0" smtClean="0"/>
              <a:t>Diana Bental</a:t>
            </a:r>
          </a:p>
          <a:p>
            <a:r>
              <a:rPr lang="en-GB" dirty="0" smtClean="0"/>
              <a:t>Ekaterina </a:t>
            </a:r>
            <a:r>
              <a:rPr lang="en-GB" dirty="0" err="1" smtClean="0"/>
              <a:t>Komendantskaya</a:t>
            </a:r>
            <a:endParaRPr lang="en-GB" dirty="0" smtClean="0"/>
          </a:p>
          <a:p>
            <a:r>
              <a:rPr lang="en-GB" dirty="0" smtClean="0"/>
              <a:t>(with material from David </a:t>
            </a:r>
            <a:r>
              <a:rPr lang="en-GB" dirty="0" err="1" smtClean="0"/>
              <a:t>Corne</a:t>
            </a:r>
            <a:r>
              <a:rPr lang="en-GB" dirty="0" smtClean="0"/>
              <a:t>)</a:t>
            </a:r>
            <a:endParaRPr lang="en-GB" dirty="0"/>
          </a:p>
        </p:txBody>
      </p:sp>
      <p:sp>
        <p:nvSpPr>
          <p:cNvPr id="4" name="Date Placeholder 3"/>
          <p:cNvSpPr>
            <a:spLocks noGrp="1"/>
          </p:cNvSpPr>
          <p:nvPr>
            <p:ph type="dt" sz="half" idx="10"/>
          </p:nvPr>
        </p:nvSpPr>
        <p:spPr/>
        <p:txBody>
          <a:bodyPr/>
          <a:lstStyle/>
          <a:p>
            <a:fld id="{A971E0CE-89DC-404D-9B8C-EF7327C680A1}" type="datetime1">
              <a:rPr lang="en-GB" smtClean="0"/>
              <a:pPr/>
              <a:t>09/10/2018</a:t>
            </a:fld>
            <a:endParaRPr lang="en-GB"/>
          </a:p>
        </p:txBody>
      </p:sp>
      <p:sp>
        <p:nvSpPr>
          <p:cNvPr id="5" name="Slide Number Placeholder 4"/>
          <p:cNvSpPr>
            <a:spLocks noGrp="1"/>
          </p:cNvSpPr>
          <p:nvPr>
            <p:ph type="sldNum" sz="quarter" idx="12"/>
          </p:nvPr>
        </p:nvSpPr>
        <p:spPr/>
        <p:txBody>
          <a:bodyPr/>
          <a:lstStyle/>
          <a:p>
            <a:fld id="{77CE25E3-0675-4E6D-B450-A01BD30D8410}" type="slidenum">
              <a:rPr lang="en-GB" smtClean="0"/>
              <a:pPr/>
              <a:t>1</a:t>
            </a:fld>
            <a:endParaRPr lang="en-GB"/>
          </a:p>
        </p:txBody>
      </p:sp>
      <p:sp>
        <p:nvSpPr>
          <p:cNvPr id="6" name="Footer Placeholder 5"/>
          <p:cNvSpPr>
            <a:spLocks noGrp="1"/>
          </p:cNvSpPr>
          <p:nvPr>
            <p:ph type="ftr" sz="quarter" idx="11"/>
          </p:nvPr>
        </p:nvSpPr>
        <p:spPr/>
        <p:txBody>
          <a:bodyPr/>
          <a:lstStyle/>
          <a:p>
            <a:r>
              <a:rPr lang="sv-SE" smtClean="0"/>
              <a:t>F20DL/ F21DL Diana Bental &amp; Ekaterina Komendantstkaya</a:t>
            </a:r>
            <a:endParaRPr lang="en-GB"/>
          </a:p>
        </p:txBody>
      </p:sp>
    </p:spTree>
    <p:extLst>
      <p:ext uri="{BB962C8B-B14F-4D97-AF65-F5344CB8AC3E}">
        <p14:creationId xmlns:p14="http://schemas.microsoft.com/office/powerpoint/2010/main" val="1845497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altLang="en-US" sz="3600" dirty="0"/>
              <a:t>Noise / Spurious Correlations / Explosion</a:t>
            </a:r>
            <a:endParaRPr lang="en-GB" sz="3600" dirty="0"/>
          </a:p>
        </p:txBody>
      </p:sp>
      <p:sp>
        <p:nvSpPr>
          <p:cNvPr id="3" name="Content Placeholder 2"/>
          <p:cNvSpPr>
            <a:spLocks noGrp="1"/>
          </p:cNvSpPr>
          <p:nvPr>
            <p:ph idx="1"/>
          </p:nvPr>
        </p:nvSpPr>
        <p:spPr>
          <a:xfrm>
            <a:off x="457200" y="1268760"/>
            <a:ext cx="8229600" cy="5040560"/>
          </a:xfrm>
        </p:spPr>
        <p:txBody>
          <a:bodyPr>
            <a:normAutofit/>
          </a:bodyPr>
          <a:lstStyle/>
          <a:p>
            <a:r>
              <a:rPr lang="en-GB" sz="2400" dirty="0"/>
              <a:t>The additional features typically add </a:t>
            </a:r>
            <a:r>
              <a:rPr lang="en-GB" sz="2400" b="1" dirty="0">
                <a:solidFill>
                  <a:srgbClr val="0070C0"/>
                </a:solidFill>
              </a:rPr>
              <a:t>noise</a:t>
            </a:r>
            <a:r>
              <a:rPr lang="en-GB" sz="2400" dirty="0"/>
              <a:t>. </a:t>
            </a:r>
          </a:p>
          <a:p>
            <a:r>
              <a:rPr lang="en-GB" sz="2400" dirty="0"/>
              <a:t>Machine learning will pick up on </a:t>
            </a:r>
            <a:r>
              <a:rPr lang="en-GB" sz="2400" b="1" dirty="0">
                <a:solidFill>
                  <a:srgbClr val="0070C0"/>
                </a:solidFill>
              </a:rPr>
              <a:t>spurious correlations</a:t>
            </a:r>
            <a:r>
              <a:rPr lang="en-GB" sz="2400" dirty="0"/>
              <a:t>, that might be true in the training set, but not in the test set</a:t>
            </a:r>
            <a:r>
              <a:rPr lang="en-GB" sz="2400" dirty="0" smtClean="0"/>
              <a:t>.</a:t>
            </a:r>
            <a:endParaRPr lang="en-GB" sz="2400" dirty="0"/>
          </a:p>
          <a:p>
            <a:r>
              <a:rPr lang="en-GB" sz="2400" dirty="0"/>
              <a:t>For some ML methods, more </a:t>
            </a:r>
            <a:r>
              <a:rPr lang="en-GB" sz="2400" dirty="0" smtClean="0"/>
              <a:t>attributes means </a:t>
            </a:r>
            <a:r>
              <a:rPr lang="en-GB" sz="2400" b="1" dirty="0">
                <a:solidFill>
                  <a:srgbClr val="0070C0"/>
                </a:solidFill>
              </a:rPr>
              <a:t>more parameters to learn </a:t>
            </a:r>
            <a:r>
              <a:rPr lang="en-GB" sz="2400" dirty="0"/>
              <a:t>(more NN weights, more decision tree nodes, </a:t>
            </a:r>
            <a:r>
              <a:rPr lang="en-GB" sz="2400" dirty="0" err="1"/>
              <a:t>etc</a:t>
            </a:r>
            <a:r>
              <a:rPr lang="en-GB" sz="2400" dirty="0"/>
              <a:t>…) – the increased space of possibilities is more difficult to search.</a:t>
            </a:r>
          </a:p>
          <a:p>
            <a:endParaRPr lang="en-GB" dirty="0"/>
          </a:p>
        </p:txBody>
      </p:sp>
      <p:sp>
        <p:nvSpPr>
          <p:cNvPr id="4" name="Date Placeholder 3"/>
          <p:cNvSpPr>
            <a:spLocks noGrp="1"/>
          </p:cNvSpPr>
          <p:nvPr>
            <p:ph type="dt" sz="half" idx="10"/>
          </p:nvPr>
        </p:nvSpPr>
        <p:spPr/>
        <p:txBody>
          <a:bodyPr/>
          <a:lstStyle/>
          <a:p>
            <a:fld id="{8ABD1F70-77F5-4045-BC87-6A5BCC4954A0}" type="datetime1">
              <a:rPr lang="en-GB" smtClean="0"/>
              <a:pPr/>
              <a:t>09/10/2018</a:t>
            </a:fld>
            <a:endParaRPr lang="en-GB"/>
          </a:p>
        </p:txBody>
      </p:sp>
      <p:sp>
        <p:nvSpPr>
          <p:cNvPr id="5" name="Footer Placeholder 4"/>
          <p:cNvSpPr>
            <a:spLocks noGrp="1"/>
          </p:cNvSpPr>
          <p:nvPr>
            <p:ph type="ftr" sz="quarter" idx="11"/>
          </p:nvPr>
        </p:nvSpPr>
        <p:spPr/>
        <p:txBody>
          <a:bodyPr/>
          <a:lstStyle/>
          <a:p>
            <a:r>
              <a:rPr lang="sv-SE" smtClean="0"/>
              <a:t>F20DL/ F21DL Diana Bental &amp; Ekaterina Komendantstkaya</a:t>
            </a:r>
            <a:endParaRPr lang="en-GB" dirty="0"/>
          </a:p>
        </p:txBody>
      </p:sp>
      <p:sp>
        <p:nvSpPr>
          <p:cNvPr id="6" name="Slide Number Placeholder 5"/>
          <p:cNvSpPr>
            <a:spLocks noGrp="1"/>
          </p:cNvSpPr>
          <p:nvPr>
            <p:ph type="sldNum" sz="quarter" idx="12"/>
          </p:nvPr>
        </p:nvSpPr>
        <p:spPr/>
        <p:txBody>
          <a:bodyPr/>
          <a:lstStyle/>
          <a:p>
            <a:fld id="{77CE25E3-0675-4E6D-B450-A01BD30D8410}" type="slidenum">
              <a:rPr lang="en-GB" smtClean="0"/>
              <a:pPr/>
              <a:t>10</a:t>
            </a:fld>
            <a:endParaRPr lang="en-GB"/>
          </a:p>
        </p:txBody>
      </p:sp>
      <p:pic>
        <p:nvPicPr>
          <p:cNvPr id="7" name="Picture 5" descr="http://i0.wp.com/www.blueboxresearch.com/wp-content/uploads/2015/07/correlation-causation1.jpg?fit=1030%2C10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3168" y="4005064"/>
            <a:ext cx="5165725" cy="23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54479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Attribute selection - </a:t>
            </a:r>
            <a:r>
              <a:rPr lang="en-GB" i="1" dirty="0" smtClean="0"/>
              <a:t>why?</a:t>
            </a:r>
            <a:endParaRPr lang="en-GB" i="1" dirty="0"/>
          </a:p>
        </p:txBody>
      </p:sp>
      <p:sp>
        <p:nvSpPr>
          <p:cNvPr id="3" name="Content Placeholder 2"/>
          <p:cNvSpPr>
            <a:spLocks noGrp="1"/>
          </p:cNvSpPr>
          <p:nvPr>
            <p:ph idx="1"/>
          </p:nvPr>
        </p:nvSpPr>
        <p:spPr/>
        <p:txBody>
          <a:bodyPr>
            <a:normAutofit/>
          </a:bodyPr>
          <a:lstStyle/>
          <a:p>
            <a:r>
              <a:rPr lang="en-GB" dirty="0" smtClean="0"/>
              <a:t>So: Aim to remove attributes that are redundant, irrelevant, only weakly relevant</a:t>
            </a:r>
          </a:p>
          <a:p>
            <a:pPr>
              <a:buNone/>
            </a:pPr>
            <a:endParaRPr lang="en-GB" altLang="en-US" dirty="0" smtClean="0"/>
          </a:p>
        </p:txBody>
      </p:sp>
      <p:sp>
        <p:nvSpPr>
          <p:cNvPr id="4" name="Date Placeholder 3"/>
          <p:cNvSpPr>
            <a:spLocks noGrp="1"/>
          </p:cNvSpPr>
          <p:nvPr>
            <p:ph type="dt" sz="half" idx="10"/>
          </p:nvPr>
        </p:nvSpPr>
        <p:spPr/>
        <p:txBody>
          <a:bodyPr/>
          <a:lstStyle/>
          <a:p>
            <a:fld id="{8ABD1F70-77F5-4045-BC87-6A5BCC4954A0}" type="datetime1">
              <a:rPr lang="en-GB" smtClean="0"/>
              <a:pPr/>
              <a:t>09/10/2018</a:t>
            </a:fld>
            <a:endParaRPr lang="en-GB"/>
          </a:p>
        </p:txBody>
      </p:sp>
      <p:sp>
        <p:nvSpPr>
          <p:cNvPr id="5" name="Footer Placeholder 4"/>
          <p:cNvSpPr>
            <a:spLocks noGrp="1"/>
          </p:cNvSpPr>
          <p:nvPr>
            <p:ph type="ftr" sz="quarter" idx="11"/>
          </p:nvPr>
        </p:nvSpPr>
        <p:spPr/>
        <p:txBody>
          <a:bodyPr/>
          <a:lstStyle/>
          <a:p>
            <a:r>
              <a:rPr lang="sv-SE" smtClean="0"/>
              <a:t>F20DL/ F21DL Diana Bental &amp; Ekaterina Komendantstkaya</a:t>
            </a:r>
            <a:endParaRPr lang="en-GB" dirty="0"/>
          </a:p>
        </p:txBody>
      </p:sp>
      <p:sp>
        <p:nvSpPr>
          <p:cNvPr id="6" name="Slide Number Placeholder 5"/>
          <p:cNvSpPr>
            <a:spLocks noGrp="1"/>
          </p:cNvSpPr>
          <p:nvPr>
            <p:ph type="sldNum" sz="quarter" idx="12"/>
          </p:nvPr>
        </p:nvSpPr>
        <p:spPr/>
        <p:txBody>
          <a:bodyPr/>
          <a:lstStyle/>
          <a:p>
            <a:fld id="{77CE25E3-0675-4E6D-B450-A01BD30D8410}" type="slidenum">
              <a:rPr lang="en-GB" smtClean="0"/>
              <a:pPr/>
              <a:t>11</a:t>
            </a:fld>
            <a:endParaRPr lang="en-GB"/>
          </a:p>
        </p:txBody>
      </p:sp>
    </p:spTree>
    <p:extLst>
      <p:ext uri="{BB962C8B-B14F-4D97-AF65-F5344CB8AC3E}">
        <p14:creationId xmlns:p14="http://schemas.microsoft.com/office/powerpoint/2010/main" val="13647085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Many attribute selection methods….</a:t>
            </a:r>
            <a:endParaRPr lang="en-GB" dirty="0"/>
          </a:p>
        </p:txBody>
      </p:sp>
      <p:sp>
        <p:nvSpPr>
          <p:cNvPr id="3" name="Content Placeholder 2"/>
          <p:cNvSpPr>
            <a:spLocks noGrp="1"/>
          </p:cNvSpPr>
          <p:nvPr>
            <p:ph idx="1"/>
          </p:nvPr>
        </p:nvSpPr>
        <p:spPr/>
        <p:txBody>
          <a:bodyPr/>
          <a:lstStyle/>
          <a:p>
            <a:endParaRPr lang="en-GB"/>
          </a:p>
        </p:txBody>
      </p:sp>
      <p:sp>
        <p:nvSpPr>
          <p:cNvPr id="4" name="Date Placeholder 3"/>
          <p:cNvSpPr>
            <a:spLocks noGrp="1"/>
          </p:cNvSpPr>
          <p:nvPr>
            <p:ph type="dt" sz="half" idx="10"/>
          </p:nvPr>
        </p:nvSpPr>
        <p:spPr/>
        <p:txBody>
          <a:bodyPr/>
          <a:lstStyle/>
          <a:p>
            <a:fld id="{8ABD1F70-77F5-4045-BC87-6A5BCC4954A0}" type="datetime1">
              <a:rPr lang="en-GB" smtClean="0"/>
              <a:pPr/>
              <a:t>09/10/2018</a:t>
            </a:fld>
            <a:endParaRPr lang="en-GB"/>
          </a:p>
        </p:txBody>
      </p:sp>
      <p:sp>
        <p:nvSpPr>
          <p:cNvPr id="5" name="Footer Placeholder 4"/>
          <p:cNvSpPr>
            <a:spLocks noGrp="1"/>
          </p:cNvSpPr>
          <p:nvPr>
            <p:ph type="ftr" sz="quarter" idx="11"/>
          </p:nvPr>
        </p:nvSpPr>
        <p:spPr/>
        <p:txBody>
          <a:bodyPr/>
          <a:lstStyle/>
          <a:p>
            <a:r>
              <a:rPr lang="sv-SE" smtClean="0"/>
              <a:t>F20DL/ F21DL Diana Bental &amp; Ekaterina Komendantstkaya</a:t>
            </a:r>
            <a:endParaRPr lang="en-GB" dirty="0"/>
          </a:p>
        </p:txBody>
      </p:sp>
      <p:sp>
        <p:nvSpPr>
          <p:cNvPr id="6" name="Slide Number Placeholder 5"/>
          <p:cNvSpPr>
            <a:spLocks noGrp="1"/>
          </p:cNvSpPr>
          <p:nvPr>
            <p:ph type="sldNum" sz="quarter" idx="12"/>
          </p:nvPr>
        </p:nvSpPr>
        <p:spPr/>
        <p:txBody>
          <a:bodyPr/>
          <a:lstStyle/>
          <a:p>
            <a:fld id="{77CE25E3-0675-4E6D-B450-A01BD30D8410}" type="slidenum">
              <a:rPr lang="en-GB" smtClean="0"/>
              <a:pPr/>
              <a:t>12</a:t>
            </a:fld>
            <a:endParaRPr lang="en-GB"/>
          </a:p>
        </p:txBody>
      </p:sp>
      <p:pic>
        <p:nvPicPr>
          <p:cNvPr id="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196752"/>
            <a:ext cx="9144000" cy="479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6228184" y="5373216"/>
            <a:ext cx="2304926" cy="369332"/>
          </a:xfrm>
          <a:prstGeom prst="rect">
            <a:avLst/>
          </a:prstGeom>
          <a:noFill/>
        </p:spPr>
        <p:txBody>
          <a:bodyPr wrap="none" rtlCol="0">
            <a:spAutoFit/>
          </a:bodyPr>
          <a:lstStyle/>
          <a:p>
            <a:r>
              <a:rPr lang="en-GB" altLang="en-US" dirty="0" smtClean="0"/>
              <a:t>From Dash &amp; Liu, 1997</a:t>
            </a: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Method types: Filter Methods and Wrapper Methods</a:t>
            </a:r>
            <a:endParaRPr lang="en-GB" dirty="0"/>
          </a:p>
        </p:txBody>
      </p:sp>
      <p:sp>
        <p:nvSpPr>
          <p:cNvPr id="7" name="Content Placeholder 6"/>
          <p:cNvSpPr>
            <a:spLocks noGrp="1"/>
          </p:cNvSpPr>
          <p:nvPr>
            <p:ph sz="half" idx="1"/>
          </p:nvPr>
        </p:nvSpPr>
        <p:spPr/>
        <p:txBody>
          <a:bodyPr/>
          <a:lstStyle/>
          <a:p>
            <a:r>
              <a:rPr lang="en-GB" dirty="0" smtClean="0"/>
              <a:t>Filter methods</a:t>
            </a:r>
          </a:p>
          <a:p>
            <a:pPr lvl="1"/>
            <a:r>
              <a:rPr lang="en-GB" dirty="0" smtClean="0"/>
              <a:t>Use correlation, or information gain, or some other method, to pick some attributes</a:t>
            </a:r>
          </a:p>
          <a:p>
            <a:pPr lvl="1"/>
            <a:r>
              <a:rPr lang="en-GB" dirty="0" smtClean="0"/>
              <a:t>Then run the machine learning method  on just those attributes</a:t>
            </a:r>
          </a:p>
          <a:p>
            <a:pPr lvl="1">
              <a:buNone/>
            </a:pPr>
            <a:endParaRPr lang="en-GB" dirty="0" smtClean="0"/>
          </a:p>
        </p:txBody>
      </p:sp>
      <p:sp>
        <p:nvSpPr>
          <p:cNvPr id="8" name="Content Placeholder 7"/>
          <p:cNvSpPr>
            <a:spLocks noGrp="1"/>
          </p:cNvSpPr>
          <p:nvPr>
            <p:ph sz="half" idx="2"/>
          </p:nvPr>
        </p:nvSpPr>
        <p:spPr/>
        <p:txBody>
          <a:bodyPr/>
          <a:lstStyle/>
          <a:p>
            <a:r>
              <a:rPr lang="en-GB" dirty="0" smtClean="0"/>
              <a:t>Wrapper methods</a:t>
            </a:r>
          </a:p>
          <a:p>
            <a:pPr lvl="1"/>
            <a:r>
              <a:rPr lang="en-GB" dirty="0" smtClean="0"/>
              <a:t>Choose some attributes</a:t>
            </a:r>
          </a:p>
          <a:p>
            <a:pPr lvl="1"/>
            <a:r>
              <a:rPr lang="en-GB" dirty="0" smtClean="0"/>
              <a:t>Run the machine  learning method</a:t>
            </a:r>
          </a:p>
          <a:p>
            <a:pPr lvl="1"/>
            <a:r>
              <a:rPr lang="en-GB" dirty="0" smtClean="0"/>
              <a:t>Is it good enough?</a:t>
            </a:r>
          </a:p>
          <a:p>
            <a:pPr lvl="1"/>
            <a:r>
              <a:rPr lang="en-GB" dirty="0" smtClean="0"/>
              <a:t>If so then stop.</a:t>
            </a:r>
          </a:p>
          <a:p>
            <a:pPr lvl="1"/>
            <a:r>
              <a:rPr lang="en-GB" dirty="0" smtClean="0"/>
              <a:t>If not then change the set of attributes</a:t>
            </a:r>
          </a:p>
          <a:p>
            <a:pPr lvl="1"/>
            <a:r>
              <a:rPr lang="en-GB" dirty="0" smtClean="0"/>
              <a:t>And repeat.</a:t>
            </a:r>
            <a:endParaRPr lang="en-GB" dirty="0"/>
          </a:p>
        </p:txBody>
      </p:sp>
      <p:sp>
        <p:nvSpPr>
          <p:cNvPr id="4" name="Date Placeholder 3"/>
          <p:cNvSpPr>
            <a:spLocks noGrp="1"/>
          </p:cNvSpPr>
          <p:nvPr>
            <p:ph type="dt" sz="half" idx="10"/>
          </p:nvPr>
        </p:nvSpPr>
        <p:spPr/>
        <p:txBody>
          <a:bodyPr/>
          <a:lstStyle/>
          <a:p>
            <a:fld id="{8ABD1F70-77F5-4045-BC87-6A5BCC4954A0}" type="datetime1">
              <a:rPr lang="en-GB" smtClean="0"/>
              <a:pPr/>
              <a:t>09/10/2018</a:t>
            </a:fld>
            <a:endParaRPr lang="en-GB"/>
          </a:p>
        </p:txBody>
      </p:sp>
      <p:sp>
        <p:nvSpPr>
          <p:cNvPr id="5" name="Footer Placeholder 4"/>
          <p:cNvSpPr>
            <a:spLocks noGrp="1"/>
          </p:cNvSpPr>
          <p:nvPr>
            <p:ph type="ftr" sz="quarter" idx="11"/>
          </p:nvPr>
        </p:nvSpPr>
        <p:spPr/>
        <p:txBody>
          <a:bodyPr/>
          <a:lstStyle/>
          <a:p>
            <a:r>
              <a:rPr lang="sv-SE" smtClean="0"/>
              <a:t>F20DL/ F21DL Diana Bental &amp; Ekaterina Komendantstkaya</a:t>
            </a:r>
            <a:endParaRPr lang="en-GB" dirty="0"/>
          </a:p>
        </p:txBody>
      </p:sp>
      <p:sp>
        <p:nvSpPr>
          <p:cNvPr id="6" name="Slide Number Placeholder 5"/>
          <p:cNvSpPr>
            <a:spLocks noGrp="1"/>
          </p:cNvSpPr>
          <p:nvPr>
            <p:ph type="sldNum" sz="quarter" idx="12"/>
          </p:nvPr>
        </p:nvSpPr>
        <p:spPr/>
        <p:txBody>
          <a:bodyPr/>
          <a:lstStyle/>
          <a:p>
            <a:fld id="{77CE25E3-0675-4E6D-B450-A01BD30D8410}" type="slidenum">
              <a:rPr lang="en-GB" smtClean="0"/>
              <a:pPr/>
              <a:t>13</a:t>
            </a:fld>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Filter Method: Correlation based ranking</a:t>
            </a:r>
            <a:endParaRPr lang="en-GB" dirty="0"/>
          </a:p>
        </p:txBody>
      </p:sp>
      <p:sp>
        <p:nvSpPr>
          <p:cNvPr id="10" name="Content Placeholder 9"/>
          <p:cNvSpPr>
            <a:spLocks noGrp="1"/>
          </p:cNvSpPr>
          <p:nvPr>
            <p:ph idx="1"/>
          </p:nvPr>
        </p:nvSpPr>
        <p:spPr/>
        <p:txBody>
          <a:bodyPr/>
          <a:lstStyle/>
          <a:p>
            <a:r>
              <a:rPr lang="en-GB" dirty="0" smtClean="0"/>
              <a:t>It is used often by practitioners </a:t>
            </a:r>
          </a:p>
          <a:p>
            <a:r>
              <a:rPr lang="en-GB" dirty="0" smtClean="0"/>
              <a:t>It is fine for certain datasets</a:t>
            </a:r>
          </a:p>
          <a:p>
            <a:r>
              <a:rPr lang="en-GB" dirty="0" smtClean="0"/>
              <a:t>(Not considered in Dash and Liu’s survey at all)</a:t>
            </a:r>
          </a:p>
          <a:p>
            <a:pPr>
              <a:buNone/>
            </a:pPr>
            <a:endParaRPr lang="en-GB" dirty="0"/>
          </a:p>
        </p:txBody>
      </p:sp>
      <p:sp>
        <p:nvSpPr>
          <p:cNvPr id="4" name="Date Placeholder 3"/>
          <p:cNvSpPr>
            <a:spLocks noGrp="1"/>
          </p:cNvSpPr>
          <p:nvPr>
            <p:ph type="dt" sz="half" idx="10"/>
          </p:nvPr>
        </p:nvSpPr>
        <p:spPr/>
        <p:txBody>
          <a:bodyPr/>
          <a:lstStyle/>
          <a:p>
            <a:fld id="{8ABD1F70-77F5-4045-BC87-6A5BCC4954A0}" type="datetime1">
              <a:rPr lang="en-GB" smtClean="0"/>
              <a:pPr/>
              <a:t>09/10/2018</a:t>
            </a:fld>
            <a:endParaRPr lang="en-GB"/>
          </a:p>
        </p:txBody>
      </p:sp>
      <p:sp>
        <p:nvSpPr>
          <p:cNvPr id="5" name="Footer Placeholder 4"/>
          <p:cNvSpPr>
            <a:spLocks noGrp="1"/>
          </p:cNvSpPr>
          <p:nvPr>
            <p:ph type="ftr" sz="quarter" idx="11"/>
          </p:nvPr>
        </p:nvSpPr>
        <p:spPr/>
        <p:txBody>
          <a:bodyPr/>
          <a:lstStyle/>
          <a:p>
            <a:r>
              <a:rPr lang="sv-SE" smtClean="0"/>
              <a:t>F20DL/ F21DL Diana Bental &amp; Ekaterina Komendantstkaya</a:t>
            </a:r>
            <a:endParaRPr lang="en-GB" dirty="0"/>
          </a:p>
        </p:txBody>
      </p:sp>
      <p:sp>
        <p:nvSpPr>
          <p:cNvPr id="6" name="Slide Number Placeholder 5"/>
          <p:cNvSpPr>
            <a:spLocks noGrp="1"/>
          </p:cNvSpPr>
          <p:nvPr>
            <p:ph type="sldNum" sz="quarter" idx="12"/>
          </p:nvPr>
        </p:nvSpPr>
        <p:spPr/>
        <p:txBody>
          <a:bodyPr/>
          <a:lstStyle/>
          <a:p>
            <a:fld id="{77CE25E3-0675-4E6D-B450-A01BD30D8410}" type="slidenum">
              <a:rPr lang="en-GB" smtClean="0"/>
              <a:pPr/>
              <a:t>14</a:t>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e.g. An interesting data set…</a:t>
            </a:r>
            <a:endParaRPr lang="en-GB" dirty="0"/>
          </a:p>
        </p:txBody>
      </p:sp>
      <p:sp>
        <p:nvSpPr>
          <p:cNvPr id="3" name="Content Placeholder 2"/>
          <p:cNvSpPr>
            <a:spLocks noGrp="1"/>
          </p:cNvSpPr>
          <p:nvPr>
            <p:ph idx="1"/>
          </p:nvPr>
        </p:nvSpPr>
        <p:spPr/>
        <p:txBody>
          <a:bodyPr/>
          <a:lstStyle/>
          <a:p>
            <a:r>
              <a:rPr lang="en-GB" dirty="0" smtClean="0"/>
              <a:t>The Communities and Crime dataset (C&amp;C)</a:t>
            </a:r>
            <a:endParaRPr lang="en-GB" dirty="0"/>
          </a:p>
        </p:txBody>
      </p:sp>
      <p:sp>
        <p:nvSpPr>
          <p:cNvPr id="4" name="Date Placeholder 3"/>
          <p:cNvSpPr>
            <a:spLocks noGrp="1"/>
          </p:cNvSpPr>
          <p:nvPr>
            <p:ph type="dt" sz="half" idx="10"/>
          </p:nvPr>
        </p:nvSpPr>
        <p:spPr/>
        <p:txBody>
          <a:bodyPr/>
          <a:lstStyle/>
          <a:p>
            <a:fld id="{8ABD1F70-77F5-4045-BC87-6A5BCC4954A0}" type="datetime1">
              <a:rPr lang="en-GB" smtClean="0"/>
              <a:pPr/>
              <a:t>09/10/2018</a:t>
            </a:fld>
            <a:endParaRPr lang="en-GB"/>
          </a:p>
        </p:txBody>
      </p:sp>
      <p:sp>
        <p:nvSpPr>
          <p:cNvPr id="5" name="Footer Placeholder 4"/>
          <p:cNvSpPr>
            <a:spLocks noGrp="1"/>
          </p:cNvSpPr>
          <p:nvPr>
            <p:ph type="ftr" sz="quarter" idx="11"/>
          </p:nvPr>
        </p:nvSpPr>
        <p:spPr/>
        <p:txBody>
          <a:bodyPr/>
          <a:lstStyle/>
          <a:p>
            <a:r>
              <a:rPr lang="sv-SE" smtClean="0"/>
              <a:t>F20DL/ F21DL Diana Bental &amp; Ekaterina Komendantstkaya</a:t>
            </a:r>
            <a:endParaRPr lang="en-GB" dirty="0"/>
          </a:p>
        </p:txBody>
      </p:sp>
      <p:sp>
        <p:nvSpPr>
          <p:cNvPr id="6" name="Slide Number Placeholder 5"/>
          <p:cNvSpPr>
            <a:spLocks noGrp="1"/>
          </p:cNvSpPr>
          <p:nvPr>
            <p:ph type="sldNum" sz="quarter" idx="12"/>
          </p:nvPr>
        </p:nvSpPr>
        <p:spPr/>
        <p:txBody>
          <a:bodyPr/>
          <a:lstStyle/>
          <a:p>
            <a:fld id="{77CE25E3-0675-4E6D-B450-A01BD30D8410}" type="slidenum">
              <a:rPr lang="en-GB" smtClean="0"/>
              <a:pPr/>
              <a:t>15</a:t>
            </a:fld>
            <a:endParaRPr lang="en-GB"/>
          </a:p>
        </p:txBody>
      </p:sp>
    </p:spTree>
    <p:extLst>
      <p:ext uri="{BB962C8B-B14F-4D97-AF65-F5344CB8AC3E}">
        <p14:creationId xmlns:p14="http://schemas.microsoft.com/office/powerpoint/2010/main" val="41387442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ABD1F70-77F5-4045-BC87-6A5BCC4954A0}" type="datetime1">
              <a:rPr lang="en-GB" smtClean="0"/>
              <a:pPr/>
              <a:t>09/10/2018</a:t>
            </a:fld>
            <a:endParaRPr lang="en-GB"/>
          </a:p>
        </p:txBody>
      </p:sp>
      <p:sp>
        <p:nvSpPr>
          <p:cNvPr id="5" name="Footer Placeholder 4"/>
          <p:cNvSpPr>
            <a:spLocks noGrp="1"/>
          </p:cNvSpPr>
          <p:nvPr>
            <p:ph type="ftr" sz="quarter" idx="11"/>
          </p:nvPr>
        </p:nvSpPr>
        <p:spPr/>
        <p:txBody>
          <a:bodyPr/>
          <a:lstStyle/>
          <a:p>
            <a:r>
              <a:rPr lang="sv-SE" smtClean="0"/>
              <a:t>F20DL/ F21DL Diana Bental &amp; Ekaterina Komendantstkaya</a:t>
            </a:r>
            <a:endParaRPr lang="en-GB" dirty="0"/>
          </a:p>
        </p:txBody>
      </p:sp>
      <p:sp>
        <p:nvSpPr>
          <p:cNvPr id="6" name="Slide Number Placeholder 5"/>
          <p:cNvSpPr>
            <a:spLocks noGrp="1"/>
          </p:cNvSpPr>
          <p:nvPr>
            <p:ph type="sldNum" sz="quarter" idx="12"/>
          </p:nvPr>
        </p:nvSpPr>
        <p:spPr/>
        <p:txBody>
          <a:bodyPr/>
          <a:lstStyle/>
          <a:p>
            <a:fld id="{77CE25E3-0675-4E6D-B450-A01BD30D8410}" type="slidenum">
              <a:rPr lang="en-GB" smtClean="0"/>
              <a:pPr/>
              <a:t>16</a:t>
            </a:fld>
            <a:endParaRPr lang="en-GB"/>
          </a:p>
        </p:txBody>
      </p:sp>
      <p:pic>
        <p:nvPicPr>
          <p:cNvPr id="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288" y="333375"/>
            <a:ext cx="8415337" cy="602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08787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864B8B-0CC1-4F4A-97C6-9CA3B62781F3}" type="datetime1">
              <a:rPr lang="en-GB" smtClean="0"/>
              <a:pPr/>
              <a:t>09/10/2018</a:t>
            </a:fld>
            <a:endParaRPr lang="en-GB"/>
          </a:p>
        </p:txBody>
      </p:sp>
      <p:sp>
        <p:nvSpPr>
          <p:cNvPr id="3" name="Footer Placeholder 2"/>
          <p:cNvSpPr>
            <a:spLocks noGrp="1"/>
          </p:cNvSpPr>
          <p:nvPr>
            <p:ph type="ftr" sz="quarter" idx="11"/>
          </p:nvPr>
        </p:nvSpPr>
        <p:spPr/>
        <p:txBody>
          <a:bodyPr/>
          <a:lstStyle/>
          <a:p>
            <a:r>
              <a:rPr lang="sv-SE" smtClean="0"/>
              <a:t>F20DL/ F21DL Diana Bental &amp; Ekaterina Komendantstkaya</a:t>
            </a:r>
            <a:endParaRPr lang="en-GB"/>
          </a:p>
        </p:txBody>
      </p:sp>
      <p:sp>
        <p:nvSpPr>
          <p:cNvPr id="4" name="Slide Number Placeholder 3"/>
          <p:cNvSpPr>
            <a:spLocks noGrp="1"/>
          </p:cNvSpPr>
          <p:nvPr>
            <p:ph type="sldNum" sz="quarter" idx="12"/>
          </p:nvPr>
        </p:nvSpPr>
        <p:spPr/>
        <p:txBody>
          <a:bodyPr/>
          <a:lstStyle/>
          <a:p>
            <a:fld id="{77CE25E3-0675-4E6D-B450-A01BD30D8410}" type="slidenum">
              <a:rPr lang="en-GB" smtClean="0"/>
              <a:pPr/>
              <a:t>17</a:t>
            </a:fld>
            <a:endParaRPr lang="en-GB"/>
          </a:p>
        </p:txBody>
      </p:sp>
      <p:sp>
        <p:nvSpPr>
          <p:cNvPr id="5" name="Rectangle 3"/>
          <p:cNvSpPr txBox="1">
            <a:spLocks noChangeArrowheads="1"/>
          </p:cNvSpPr>
          <p:nvPr/>
        </p:nvSpPr>
        <p:spPr>
          <a:xfrm>
            <a:off x="323850" y="260350"/>
            <a:ext cx="8134350" cy="58356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buFontTx/>
              <a:buNone/>
            </a:pPr>
            <a:r>
              <a:rPr lang="en-GB" altLang="en-US" sz="1600" dirty="0" smtClean="0"/>
              <a:t>-- </a:t>
            </a:r>
            <a:r>
              <a:rPr lang="en-GB" altLang="en-US" sz="1600" b="1" dirty="0" smtClean="0"/>
              <a:t>state</a:t>
            </a:r>
            <a:r>
              <a:rPr lang="en-GB" altLang="en-US" sz="1600" dirty="0" smtClean="0"/>
              <a:t>: US state (by number) -  </a:t>
            </a:r>
          </a:p>
          <a:p>
            <a:pPr>
              <a:lnSpc>
                <a:spcPct val="80000"/>
              </a:lnSpc>
              <a:buFontTx/>
              <a:buNone/>
            </a:pPr>
            <a:r>
              <a:rPr lang="en-GB" altLang="en-US" sz="1600" dirty="0" smtClean="0"/>
              <a:t>-- </a:t>
            </a:r>
            <a:r>
              <a:rPr lang="en-GB" altLang="en-US" sz="1600" b="1" dirty="0" smtClean="0"/>
              <a:t>county</a:t>
            </a:r>
            <a:r>
              <a:rPr lang="en-GB" altLang="en-US" sz="1600" dirty="0" smtClean="0"/>
              <a:t>: numeric code for county </a:t>
            </a:r>
          </a:p>
          <a:p>
            <a:pPr>
              <a:lnSpc>
                <a:spcPct val="80000"/>
              </a:lnSpc>
              <a:buFontTx/>
              <a:buNone/>
            </a:pPr>
            <a:r>
              <a:rPr lang="en-GB" altLang="en-US" sz="1600" dirty="0" smtClean="0"/>
              <a:t>-- </a:t>
            </a:r>
            <a:r>
              <a:rPr lang="en-GB" altLang="en-US" sz="1600" b="1" dirty="0" smtClean="0"/>
              <a:t>community</a:t>
            </a:r>
            <a:r>
              <a:rPr lang="en-GB" altLang="en-US" sz="1600" dirty="0" smtClean="0"/>
              <a:t>: numeric code for community -  </a:t>
            </a:r>
          </a:p>
          <a:p>
            <a:pPr>
              <a:lnSpc>
                <a:spcPct val="80000"/>
              </a:lnSpc>
              <a:buFontTx/>
              <a:buNone/>
            </a:pPr>
            <a:r>
              <a:rPr lang="en-GB" altLang="en-US" sz="1600" dirty="0" smtClean="0"/>
              <a:t>-- </a:t>
            </a:r>
            <a:r>
              <a:rPr lang="en-GB" altLang="en-US" sz="1600" b="1" dirty="0" err="1" smtClean="0"/>
              <a:t>communityname</a:t>
            </a:r>
            <a:r>
              <a:rPr lang="en-GB" altLang="en-US" sz="1600" dirty="0" smtClean="0"/>
              <a:t>: community name – </a:t>
            </a:r>
          </a:p>
          <a:p>
            <a:pPr>
              <a:lnSpc>
                <a:spcPct val="80000"/>
              </a:lnSpc>
              <a:buFontTx/>
              <a:buNone/>
            </a:pPr>
            <a:r>
              <a:rPr lang="en-GB" altLang="en-US" sz="1600" dirty="0" smtClean="0"/>
              <a:t>-- </a:t>
            </a:r>
            <a:r>
              <a:rPr lang="en-GB" altLang="en-US" sz="1600" b="1" dirty="0" smtClean="0"/>
              <a:t>fold</a:t>
            </a:r>
            <a:r>
              <a:rPr lang="en-GB" altLang="en-US" sz="1600" dirty="0" smtClean="0"/>
              <a:t>: fold number for non-random 10 fold cross validation,  </a:t>
            </a:r>
          </a:p>
          <a:p>
            <a:pPr>
              <a:lnSpc>
                <a:spcPct val="80000"/>
              </a:lnSpc>
              <a:buFontTx/>
              <a:buNone/>
            </a:pPr>
            <a:r>
              <a:rPr lang="en-GB" altLang="en-US" sz="1600" dirty="0" smtClean="0"/>
              <a:t>-- </a:t>
            </a:r>
            <a:r>
              <a:rPr lang="en-GB" altLang="en-US" sz="1600" b="1" dirty="0" smtClean="0"/>
              <a:t>population</a:t>
            </a:r>
            <a:r>
              <a:rPr lang="en-GB" altLang="en-US" sz="1600" dirty="0" smtClean="0"/>
              <a:t>: population for community: (numeric - decimal) </a:t>
            </a:r>
          </a:p>
          <a:p>
            <a:pPr>
              <a:lnSpc>
                <a:spcPct val="80000"/>
              </a:lnSpc>
              <a:buFontTx/>
              <a:buNone/>
            </a:pPr>
            <a:r>
              <a:rPr lang="en-GB" altLang="en-US" sz="1600" dirty="0" smtClean="0"/>
              <a:t>-- </a:t>
            </a:r>
            <a:r>
              <a:rPr lang="en-GB" altLang="en-US" sz="1600" b="1" dirty="0" err="1" smtClean="0"/>
              <a:t>householdsize</a:t>
            </a:r>
            <a:r>
              <a:rPr lang="en-GB" altLang="en-US" sz="1600" dirty="0" smtClean="0"/>
              <a:t>: mean people per household (numeric - decimal) </a:t>
            </a:r>
          </a:p>
          <a:p>
            <a:pPr>
              <a:lnSpc>
                <a:spcPct val="80000"/>
              </a:lnSpc>
              <a:buFontTx/>
              <a:buNone/>
            </a:pPr>
            <a:r>
              <a:rPr lang="en-GB" altLang="en-US" sz="1600" dirty="0" smtClean="0"/>
              <a:t>-- </a:t>
            </a:r>
            <a:r>
              <a:rPr lang="en-GB" altLang="en-US" sz="1600" b="1" dirty="0" smtClean="0"/>
              <a:t>agePct12t21</a:t>
            </a:r>
            <a:r>
              <a:rPr lang="en-GB" altLang="en-US" sz="1600" dirty="0" smtClean="0"/>
              <a:t>: percentage of population that is 12-21 in age (numeric - decimal) </a:t>
            </a:r>
          </a:p>
          <a:p>
            <a:pPr>
              <a:lnSpc>
                <a:spcPct val="80000"/>
              </a:lnSpc>
              <a:buFontTx/>
              <a:buNone/>
            </a:pPr>
            <a:r>
              <a:rPr lang="en-GB" altLang="en-US" sz="1600" dirty="0" smtClean="0"/>
              <a:t>-- </a:t>
            </a:r>
            <a:r>
              <a:rPr lang="en-GB" altLang="en-US" sz="1600" b="1" dirty="0" smtClean="0"/>
              <a:t>agePct12t29</a:t>
            </a:r>
            <a:r>
              <a:rPr lang="en-GB" altLang="en-US" sz="1600" dirty="0" smtClean="0"/>
              <a:t>: percentage of population that is 12-29 in age (numeric - decimal) </a:t>
            </a:r>
          </a:p>
          <a:p>
            <a:pPr>
              <a:lnSpc>
                <a:spcPct val="80000"/>
              </a:lnSpc>
              <a:buFontTx/>
              <a:buNone/>
            </a:pPr>
            <a:r>
              <a:rPr lang="en-GB" altLang="en-US" sz="1600" dirty="0" smtClean="0"/>
              <a:t>-- </a:t>
            </a:r>
            <a:r>
              <a:rPr lang="en-GB" altLang="en-US" sz="1600" b="1" dirty="0" smtClean="0"/>
              <a:t>agePct16t24</a:t>
            </a:r>
            <a:r>
              <a:rPr lang="en-GB" altLang="en-US" sz="1600" dirty="0" smtClean="0"/>
              <a:t>: percentage of population that is 16-24 in age (numeric - decimal) </a:t>
            </a:r>
          </a:p>
          <a:p>
            <a:pPr>
              <a:lnSpc>
                <a:spcPct val="80000"/>
              </a:lnSpc>
              <a:buFontTx/>
              <a:buNone/>
            </a:pPr>
            <a:r>
              <a:rPr lang="en-GB" altLang="en-US" sz="1600" dirty="0" smtClean="0"/>
              <a:t>-- </a:t>
            </a:r>
            <a:r>
              <a:rPr lang="en-GB" altLang="en-US" sz="1600" b="1" dirty="0" smtClean="0"/>
              <a:t>agePct65up</a:t>
            </a:r>
            <a:r>
              <a:rPr lang="en-GB" altLang="en-US" sz="1600" dirty="0" smtClean="0"/>
              <a:t>: percentage of population that is 65 and over in age (numeric - decimal) </a:t>
            </a:r>
          </a:p>
          <a:p>
            <a:pPr>
              <a:lnSpc>
                <a:spcPct val="80000"/>
              </a:lnSpc>
              <a:buFontTx/>
              <a:buNone/>
            </a:pPr>
            <a:r>
              <a:rPr lang="en-GB" altLang="en-US" sz="1600" dirty="0" smtClean="0"/>
              <a:t>-- </a:t>
            </a:r>
            <a:r>
              <a:rPr lang="en-GB" altLang="en-US" sz="1600" b="1" dirty="0" err="1" smtClean="0"/>
              <a:t>numbUrban</a:t>
            </a:r>
            <a:r>
              <a:rPr lang="en-GB" altLang="en-US" sz="1600" dirty="0" smtClean="0"/>
              <a:t>: number of people living in areas classified as urban (numeric - decimal) </a:t>
            </a:r>
          </a:p>
          <a:p>
            <a:pPr>
              <a:lnSpc>
                <a:spcPct val="80000"/>
              </a:lnSpc>
              <a:buFontTx/>
              <a:buNone/>
            </a:pPr>
            <a:r>
              <a:rPr lang="en-GB" altLang="en-US" sz="1600" dirty="0" smtClean="0"/>
              <a:t>-- </a:t>
            </a:r>
            <a:r>
              <a:rPr lang="en-GB" altLang="en-US" sz="1600" b="1" dirty="0" err="1" smtClean="0"/>
              <a:t>pctUrban</a:t>
            </a:r>
            <a:r>
              <a:rPr lang="en-GB" altLang="en-US" sz="1600" dirty="0" smtClean="0"/>
              <a:t>: percentage of people living in areas classified as urban (numeric - decimal) </a:t>
            </a:r>
          </a:p>
          <a:p>
            <a:pPr>
              <a:lnSpc>
                <a:spcPct val="80000"/>
              </a:lnSpc>
              <a:buFontTx/>
              <a:buNone/>
            </a:pPr>
            <a:r>
              <a:rPr lang="en-GB" altLang="en-US" sz="1600" dirty="0" smtClean="0"/>
              <a:t>-- </a:t>
            </a:r>
            <a:r>
              <a:rPr lang="en-GB" altLang="en-US" sz="1600" b="1" dirty="0" err="1" smtClean="0"/>
              <a:t>medIncome</a:t>
            </a:r>
            <a:r>
              <a:rPr lang="en-GB" altLang="en-US" sz="1600" dirty="0" smtClean="0"/>
              <a:t>: median household income (numeric - decimal) –</a:t>
            </a:r>
          </a:p>
          <a:p>
            <a:pPr>
              <a:lnSpc>
                <a:spcPct val="80000"/>
              </a:lnSpc>
              <a:buFontTx/>
              <a:buNone/>
            </a:pPr>
            <a:r>
              <a:rPr lang="en-GB" altLang="en-US" sz="1600" dirty="0" smtClean="0"/>
              <a:t>-- </a:t>
            </a:r>
            <a:r>
              <a:rPr lang="en-GB" altLang="en-US" sz="1600" b="1" dirty="0" err="1" smtClean="0"/>
              <a:t>pctWWage</a:t>
            </a:r>
            <a:r>
              <a:rPr lang="en-GB" altLang="en-US" sz="1600" dirty="0" smtClean="0"/>
              <a:t>: percentage of households with wage or salary income in 1989 (numeric - decimal) </a:t>
            </a:r>
          </a:p>
          <a:p>
            <a:pPr>
              <a:lnSpc>
                <a:spcPct val="80000"/>
              </a:lnSpc>
              <a:buFontTx/>
              <a:buNone/>
            </a:pPr>
            <a:r>
              <a:rPr lang="en-GB" altLang="en-US" sz="1600" dirty="0" smtClean="0"/>
              <a:t>-- </a:t>
            </a:r>
            <a:r>
              <a:rPr lang="en-GB" altLang="en-US" sz="1600" b="1" dirty="0" err="1" smtClean="0"/>
              <a:t>pctWFarmSelf</a:t>
            </a:r>
            <a:r>
              <a:rPr lang="en-GB" altLang="en-US" sz="1600" dirty="0" smtClean="0"/>
              <a:t>: percentage of households with farm or self employment income in 1989 </a:t>
            </a:r>
          </a:p>
          <a:p>
            <a:pPr>
              <a:lnSpc>
                <a:spcPct val="80000"/>
              </a:lnSpc>
              <a:buFontTx/>
              <a:buNone/>
            </a:pPr>
            <a:r>
              <a:rPr lang="en-GB" altLang="en-US" sz="1600" dirty="0" smtClean="0"/>
              <a:t>[</a:t>
            </a:r>
            <a:r>
              <a:rPr lang="en-GB" altLang="en-US" sz="1600" dirty="0" err="1" smtClean="0"/>
              <a:t>etc</a:t>
            </a:r>
            <a:r>
              <a:rPr lang="en-GB" altLang="en-US" sz="1600" dirty="0" smtClean="0"/>
              <a:t> </a:t>
            </a:r>
            <a:r>
              <a:rPr lang="en-GB" altLang="en-US" sz="1600" dirty="0" err="1" smtClean="0"/>
              <a:t>etc</a:t>
            </a:r>
            <a:r>
              <a:rPr lang="en-GB" altLang="en-US" sz="1600" dirty="0" smtClean="0"/>
              <a:t> </a:t>
            </a:r>
            <a:r>
              <a:rPr lang="en-GB" altLang="en-US" sz="1600" dirty="0" err="1" smtClean="0"/>
              <a:t>etc</a:t>
            </a:r>
            <a:r>
              <a:rPr lang="en-GB" altLang="en-US" sz="1600" dirty="0" smtClean="0"/>
              <a:t> --- 128 fields altogether] </a:t>
            </a:r>
          </a:p>
          <a:p>
            <a:pPr>
              <a:lnSpc>
                <a:spcPct val="80000"/>
              </a:lnSpc>
              <a:buFontTx/>
              <a:buNone/>
            </a:pPr>
            <a:endParaRPr lang="en-GB" altLang="en-US" sz="1600" dirty="0" smtClean="0"/>
          </a:p>
          <a:p>
            <a:pPr>
              <a:lnSpc>
                <a:spcPct val="80000"/>
              </a:lnSpc>
              <a:buFontTx/>
              <a:buNone/>
            </a:pPr>
            <a:r>
              <a:rPr lang="en-GB" altLang="en-US" sz="1600" dirty="0" smtClean="0"/>
              <a:t>-- </a:t>
            </a:r>
            <a:r>
              <a:rPr lang="en-GB" altLang="en-US" sz="1600" b="1" dirty="0" err="1" smtClean="0"/>
              <a:t>ViolentCrimesPerPop</a:t>
            </a:r>
            <a:r>
              <a:rPr lang="en-GB" altLang="en-US" sz="1600" dirty="0" smtClean="0"/>
              <a:t>: total number of violent crimes per 100K population (numeric - decimal) class attribute (to be predicted) </a:t>
            </a:r>
          </a:p>
        </p:txBody>
      </p:sp>
    </p:spTree>
    <p:extLst>
      <p:ext uri="{BB962C8B-B14F-4D97-AF65-F5344CB8AC3E}">
        <p14:creationId xmlns:p14="http://schemas.microsoft.com/office/powerpoint/2010/main" val="24323850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864B8B-0CC1-4F4A-97C6-9CA3B62781F3}" type="datetime1">
              <a:rPr lang="en-GB" smtClean="0"/>
              <a:pPr/>
              <a:t>09/10/2018</a:t>
            </a:fld>
            <a:endParaRPr lang="en-GB"/>
          </a:p>
        </p:txBody>
      </p:sp>
      <p:sp>
        <p:nvSpPr>
          <p:cNvPr id="3" name="Footer Placeholder 2"/>
          <p:cNvSpPr>
            <a:spLocks noGrp="1"/>
          </p:cNvSpPr>
          <p:nvPr>
            <p:ph type="ftr" sz="quarter" idx="11"/>
          </p:nvPr>
        </p:nvSpPr>
        <p:spPr/>
        <p:txBody>
          <a:bodyPr/>
          <a:lstStyle/>
          <a:p>
            <a:r>
              <a:rPr lang="sv-SE" smtClean="0"/>
              <a:t>F20DL/ F21DL Diana Bental &amp; Ekaterina Komendantstkaya</a:t>
            </a:r>
            <a:endParaRPr lang="en-GB"/>
          </a:p>
        </p:txBody>
      </p:sp>
      <p:sp>
        <p:nvSpPr>
          <p:cNvPr id="4" name="Slide Number Placeholder 3"/>
          <p:cNvSpPr>
            <a:spLocks noGrp="1"/>
          </p:cNvSpPr>
          <p:nvPr>
            <p:ph type="sldNum" sz="quarter" idx="12"/>
          </p:nvPr>
        </p:nvSpPr>
        <p:spPr/>
        <p:txBody>
          <a:bodyPr/>
          <a:lstStyle/>
          <a:p>
            <a:fld id="{77CE25E3-0675-4E6D-B450-A01BD30D8410}" type="slidenum">
              <a:rPr lang="en-GB" smtClean="0"/>
              <a:pPr/>
              <a:t>18</a:t>
            </a:fld>
            <a:endParaRPr lang="en-GB"/>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60350"/>
            <a:ext cx="9144000"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187624" y="5085184"/>
            <a:ext cx="2373791" cy="369332"/>
          </a:xfrm>
          <a:prstGeom prst="rect">
            <a:avLst/>
          </a:prstGeom>
          <a:noFill/>
        </p:spPr>
        <p:txBody>
          <a:bodyPr wrap="none" rtlCol="0">
            <a:spAutoFit/>
          </a:bodyPr>
          <a:lstStyle/>
          <a:p>
            <a:r>
              <a:rPr lang="en-GB" dirty="0" smtClean="0"/>
              <a:t>.. About 2000 instances</a:t>
            </a:r>
            <a:endParaRPr lang="en-GB" dirty="0"/>
          </a:p>
        </p:txBody>
      </p:sp>
    </p:spTree>
    <p:extLst>
      <p:ext uri="{BB962C8B-B14F-4D97-AF65-F5344CB8AC3E}">
        <p14:creationId xmlns:p14="http://schemas.microsoft.com/office/powerpoint/2010/main" val="7398634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Recap: Correlation</a:t>
            </a:r>
            <a:endParaRPr lang="en-GB" dirty="0"/>
          </a:p>
        </p:txBody>
      </p:sp>
      <p:sp>
        <p:nvSpPr>
          <p:cNvPr id="3" name="Content Placeholder 2"/>
          <p:cNvSpPr>
            <a:spLocks noGrp="1"/>
          </p:cNvSpPr>
          <p:nvPr>
            <p:ph idx="1"/>
          </p:nvPr>
        </p:nvSpPr>
        <p:spPr/>
        <p:txBody>
          <a:bodyPr/>
          <a:lstStyle/>
          <a:p>
            <a:r>
              <a:rPr lang="en-GB" altLang="en-US" dirty="0" smtClean="0"/>
              <a:t>Remember how to calculate r</a:t>
            </a:r>
          </a:p>
          <a:p>
            <a:r>
              <a:rPr lang="en-GB" dirty="0" smtClean="0"/>
              <a:t>If we have pairs of values (x, y) Pearson’s </a:t>
            </a:r>
            <a:r>
              <a:rPr lang="en-GB" i="1" dirty="0" smtClean="0"/>
              <a:t>r</a:t>
            </a:r>
            <a:r>
              <a:rPr lang="en-GB" dirty="0" smtClean="0"/>
              <a:t> is</a:t>
            </a:r>
          </a:p>
          <a:p>
            <a:endParaRPr lang="en-GB" dirty="0"/>
          </a:p>
          <a:p>
            <a:endParaRPr lang="en-GB" dirty="0" smtClean="0"/>
          </a:p>
          <a:p>
            <a:endParaRPr lang="en-GB" dirty="0"/>
          </a:p>
          <a:p>
            <a:endParaRPr lang="en-GB" dirty="0" smtClean="0"/>
          </a:p>
          <a:p>
            <a:r>
              <a:rPr lang="en-GB" i="1" dirty="0" smtClean="0"/>
              <a:t>r</a:t>
            </a:r>
            <a:r>
              <a:rPr lang="en-GB" dirty="0" smtClean="0"/>
              <a:t> between -1 and 1, 0 = no correlation</a:t>
            </a:r>
            <a:endParaRPr lang="en-GB" dirty="0"/>
          </a:p>
        </p:txBody>
      </p:sp>
      <p:sp>
        <p:nvSpPr>
          <p:cNvPr id="4" name="Date Placeholder 3"/>
          <p:cNvSpPr>
            <a:spLocks noGrp="1"/>
          </p:cNvSpPr>
          <p:nvPr>
            <p:ph type="dt" sz="half" idx="10"/>
          </p:nvPr>
        </p:nvSpPr>
        <p:spPr/>
        <p:txBody>
          <a:bodyPr/>
          <a:lstStyle/>
          <a:p>
            <a:fld id="{03D0E9D6-900C-4401-8C40-32FB7CAA0170}" type="datetime1">
              <a:rPr lang="en-GB" smtClean="0"/>
              <a:pPr/>
              <a:t>09/10/2018</a:t>
            </a:fld>
            <a:endParaRPr lang="en-GB"/>
          </a:p>
        </p:txBody>
      </p:sp>
      <p:sp>
        <p:nvSpPr>
          <p:cNvPr id="5" name="Slide Number Placeholder 4"/>
          <p:cNvSpPr>
            <a:spLocks noGrp="1"/>
          </p:cNvSpPr>
          <p:nvPr>
            <p:ph type="sldNum" sz="quarter" idx="12"/>
          </p:nvPr>
        </p:nvSpPr>
        <p:spPr/>
        <p:txBody>
          <a:bodyPr/>
          <a:lstStyle/>
          <a:p>
            <a:fld id="{77CE25E3-0675-4E6D-B450-A01BD30D8410}" type="slidenum">
              <a:rPr lang="en-GB" smtClean="0"/>
              <a:pPr/>
              <a:t>19</a:t>
            </a:fld>
            <a:endParaRPr lang="en-GB"/>
          </a:p>
        </p:txBody>
      </p:sp>
      <p:sp>
        <p:nvSpPr>
          <p:cNvPr id="6" name="Footer Placeholder 5"/>
          <p:cNvSpPr>
            <a:spLocks noGrp="1"/>
          </p:cNvSpPr>
          <p:nvPr>
            <p:ph type="ftr" sz="quarter" idx="11"/>
          </p:nvPr>
        </p:nvSpPr>
        <p:spPr>
          <a:xfrm>
            <a:off x="2195736" y="6356350"/>
            <a:ext cx="4680520" cy="365125"/>
          </a:xfrm>
        </p:spPr>
        <p:txBody>
          <a:bodyPr/>
          <a:lstStyle/>
          <a:p>
            <a:r>
              <a:rPr lang="en-GB" dirty="0" smtClean="0"/>
              <a:t>F20DL/ F21DL Diana Bental &amp; Ekaterina </a:t>
            </a:r>
            <a:r>
              <a:rPr lang="en-GB" dirty="0" err="1" smtClean="0"/>
              <a:t>Komendantstkaya</a:t>
            </a:r>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3812411440"/>
              </p:ext>
            </p:extLst>
          </p:nvPr>
        </p:nvGraphicFramePr>
        <p:xfrm>
          <a:off x="713581" y="2924944"/>
          <a:ext cx="7716838" cy="1706563"/>
        </p:xfrm>
        <a:graphic>
          <a:graphicData uri="http://schemas.openxmlformats.org/presentationml/2006/ole">
            <mc:AlternateContent xmlns:mc="http://schemas.openxmlformats.org/markup-compatibility/2006">
              <mc:Choice xmlns:v="urn:schemas-microsoft-com:vml" Requires="v">
                <p:oleObj spid="_x0000_s15394" name="Equation" r:id="rId4" imgW="2146300" imgH="469900" progId="">
                  <p:embed/>
                </p:oleObj>
              </mc:Choice>
              <mc:Fallback>
                <p:oleObj name="Equation" r:id="rId4" imgW="2146300" imgH="469900" progId="">
                  <p:embed/>
                  <p:pic>
                    <p:nvPicPr>
                      <p:cNvPr id="0"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581" y="2924944"/>
                        <a:ext cx="7716838" cy="170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19063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Attribute selection</a:t>
            </a:r>
            <a:endParaRPr lang="en-GB" dirty="0"/>
          </a:p>
        </p:txBody>
      </p:sp>
      <p:sp>
        <p:nvSpPr>
          <p:cNvPr id="3" name="Content Placeholder 2"/>
          <p:cNvSpPr>
            <a:spLocks noGrp="1"/>
          </p:cNvSpPr>
          <p:nvPr>
            <p:ph idx="1"/>
          </p:nvPr>
        </p:nvSpPr>
        <p:spPr/>
        <p:txBody>
          <a:bodyPr/>
          <a:lstStyle/>
          <a:p>
            <a:r>
              <a:rPr lang="en-GB" dirty="0" smtClean="0"/>
              <a:t>You should be able to</a:t>
            </a:r>
          </a:p>
          <a:p>
            <a:pPr lvl="1"/>
            <a:r>
              <a:rPr lang="en-GB" dirty="0" smtClean="0"/>
              <a:t>Decide when to apply attribute selection</a:t>
            </a:r>
          </a:p>
          <a:p>
            <a:pPr lvl="1"/>
            <a:r>
              <a:rPr lang="en-GB" dirty="0" smtClean="0"/>
              <a:t>Choose suitable methods</a:t>
            </a:r>
          </a:p>
          <a:p>
            <a:pPr lvl="1"/>
            <a:r>
              <a:rPr lang="en-GB" dirty="0" smtClean="0"/>
              <a:t>Evaluate the results</a:t>
            </a:r>
          </a:p>
          <a:p>
            <a:r>
              <a:rPr lang="en-GB" dirty="0" smtClean="0"/>
              <a:t>Coursework 1</a:t>
            </a:r>
          </a:p>
          <a:p>
            <a:endParaRPr lang="en-GB" dirty="0" smtClean="0"/>
          </a:p>
          <a:p>
            <a:endParaRPr lang="en-GB" dirty="0"/>
          </a:p>
        </p:txBody>
      </p:sp>
      <p:sp>
        <p:nvSpPr>
          <p:cNvPr id="4" name="Date Placeholder 3"/>
          <p:cNvSpPr>
            <a:spLocks noGrp="1"/>
          </p:cNvSpPr>
          <p:nvPr>
            <p:ph type="dt" sz="half" idx="10"/>
          </p:nvPr>
        </p:nvSpPr>
        <p:spPr/>
        <p:txBody>
          <a:bodyPr/>
          <a:lstStyle/>
          <a:p>
            <a:fld id="{8ABD1F70-77F5-4045-BC87-6A5BCC4954A0}" type="datetime1">
              <a:rPr lang="en-GB" smtClean="0"/>
              <a:pPr/>
              <a:t>09/10/2018</a:t>
            </a:fld>
            <a:endParaRPr lang="en-GB"/>
          </a:p>
        </p:txBody>
      </p:sp>
      <p:sp>
        <p:nvSpPr>
          <p:cNvPr id="5" name="Footer Placeholder 4"/>
          <p:cNvSpPr>
            <a:spLocks noGrp="1"/>
          </p:cNvSpPr>
          <p:nvPr>
            <p:ph type="ftr" sz="quarter" idx="11"/>
          </p:nvPr>
        </p:nvSpPr>
        <p:spPr/>
        <p:txBody>
          <a:bodyPr/>
          <a:lstStyle/>
          <a:p>
            <a:r>
              <a:rPr lang="sv-SE" smtClean="0"/>
              <a:t>F20DL/ F21DL Diana Bental &amp; Ekaterina Komendantstkaya</a:t>
            </a:r>
            <a:endParaRPr lang="en-GB" dirty="0"/>
          </a:p>
        </p:txBody>
      </p:sp>
      <p:sp>
        <p:nvSpPr>
          <p:cNvPr id="6" name="Slide Number Placeholder 5"/>
          <p:cNvSpPr>
            <a:spLocks noGrp="1"/>
          </p:cNvSpPr>
          <p:nvPr>
            <p:ph type="sldNum" sz="quarter" idx="12"/>
          </p:nvPr>
        </p:nvSpPr>
        <p:spPr/>
        <p:txBody>
          <a:bodyPr/>
          <a:lstStyle/>
          <a:p>
            <a:fld id="{77CE25E3-0675-4E6D-B450-A01BD30D8410}" type="slidenum">
              <a:rPr lang="en-GB" smtClean="0"/>
              <a:pPr/>
              <a:t>2</a:t>
            </a:fld>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8001" name="Group 577"/>
          <p:cNvGraphicFramePr>
            <a:graphicFrameLocks noGrp="1"/>
          </p:cNvGraphicFramePr>
          <p:nvPr>
            <p:ph idx="1"/>
            <p:extLst>
              <p:ext uri="{D42A27DB-BD31-4B8C-83A1-F6EECF244321}">
                <p14:modId xmlns:p14="http://schemas.microsoft.com/office/powerpoint/2010/main" val="3581121894"/>
              </p:ext>
            </p:extLst>
          </p:nvPr>
        </p:nvGraphicFramePr>
        <p:xfrm>
          <a:off x="381000" y="450850"/>
          <a:ext cx="8231187" cy="6126312"/>
        </p:xfrm>
        <a:graphic>
          <a:graphicData uri="http://schemas.openxmlformats.org/drawingml/2006/table">
            <a:tbl>
              <a:tblPr/>
              <a:tblGrid>
                <a:gridCol w="2297112">
                  <a:extLst>
                    <a:ext uri="{9D8B030D-6E8A-4147-A177-3AD203B41FA5}">
                      <a16:colId xmlns:a16="http://schemas.microsoft.com/office/drawing/2014/main" val="20000"/>
                    </a:ext>
                  </a:extLst>
                </a:gridCol>
                <a:gridCol w="515938">
                  <a:extLst>
                    <a:ext uri="{9D8B030D-6E8A-4147-A177-3AD203B41FA5}">
                      <a16:colId xmlns:a16="http://schemas.microsoft.com/office/drawing/2014/main" val="20001"/>
                    </a:ext>
                  </a:extLst>
                </a:gridCol>
                <a:gridCol w="619125">
                  <a:extLst>
                    <a:ext uri="{9D8B030D-6E8A-4147-A177-3AD203B41FA5}">
                      <a16:colId xmlns:a16="http://schemas.microsoft.com/office/drawing/2014/main" val="20002"/>
                    </a:ext>
                  </a:extLst>
                </a:gridCol>
                <a:gridCol w="849312">
                  <a:extLst>
                    <a:ext uri="{9D8B030D-6E8A-4147-A177-3AD203B41FA5}">
                      <a16:colId xmlns:a16="http://schemas.microsoft.com/office/drawing/2014/main" val="20003"/>
                    </a:ext>
                  </a:extLst>
                </a:gridCol>
                <a:gridCol w="850900">
                  <a:extLst>
                    <a:ext uri="{9D8B030D-6E8A-4147-A177-3AD203B41FA5}">
                      <a16:colId xmlns:a16="http://schemas.microsoft.com/office/drawing/2014/main" val="20004"/>
                    </a:ext>
                  </a:extLst>
                </a:gridCol>
                <a:gridCol w="1258888">
                  <a:extLst>
                    <a:ext uri="{9D8B030D-6E8A-4147-A177-3AD203B41FA5}">
                      <a16:colId xmlns:a16="http://schemas.microsoft.com/office/drawing/2014/main" val="20005"/>
                    </a:ext>
                  </a:extLst>
                </a:gridCol>
                <a:gridCol w="987425">
                  <a:extLst>
                    <a:ext uri="{9D8B030D-6E8A-4147-A177-3AD203B41FA5}">
                      <a16:colId xmlns:a16="http://schemas.microsoft.com/office/drawing/2014/main" val="20006"/>
                    </a:ext>
                  </a:extLst>
                </a:gridCol>
                <a:gridCol w="852487">
                  <a:extLst>
                    <a:ext uri="{9D8B030D-6E8A-4147-A177-3AD203B41FA5}">
                      <a16:colId xmlns:a16="http://schemas.microsoft.com/office/drawing/2014/main" val="20007"/>
                    </a:ext>
                  </a:extLst>
                </a:gridCol>
              </a:tblGrid>
              <a:tr h="6400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3200" b="0" i="0" u="none" strike="noStrike" cap="none" normalizeH="0" baseline="0" dirty="0" smtClean="0">
                        <a:ln>
                          <a:noFill/>
                        </a:ln>
                        <a:solidFill>
                          <a:schemeClr val="tx1"/>
                        </a:solidFill>
                        <a:effectLst/>
                        <a:latin typeface="Times New Roman" pitchFamily="18" charset="0"/>
                        <a:cs typeface="Arial" charset="0"/>
                      </a:endParaRPr>
                    </a:p>
                  </a:txBody>
                  <a:tcPr marT="45716" marB="45716" anchor="b" horzOverflow="overflow">
                    <a:lnL cap="flat">
                      <a:noFill/>
                    </a:lnL>
                    <a:lnR>
                      <a:noFill/>
                    </a:lnR>
                    <a:lnT cap="fla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min</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cap="fla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cs typeface="Arial" charset="0"/>
                      </a:endParaRPr>
                    </a:p>
                    <a:p>
                      <a:pPr marL="342900" marR="0" lvl="0" indent="-342900" algn="l" defTabSz="914400" rtl="0" eaLnBrk="1" fontAlgn="b"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cs typeface="Arial" charset="0"/>
                      </a:endParaRPr>
                    </a:p>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Max</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cap="fla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mean</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cap="fla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std</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cap="fla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correlation</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cap="fla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median</a:t>
                      </a:r>
                      <a:endParaRPr kumimoji="0" lang="en-US" sz="2800" b="0" i="0" u="none" strike="noStrike" cap="none" normalizeH="0" baseline="0" dirty="0" smtClean="0">
                        <a:ln>
                          <a:noFill/>
                        </a:ln>
                        <a:solidFill>
                          <a:schemeClr val="tx1"/>
                        </a:solidFill>
                        <a:effectLst/>
                        <a:latin typeface="Times New Roman" pitchFamily="18" charset="0"/>
                        <a:cs typeface="Arial" charset="0"/>
                      </a:endParaRPr>
                    </a:p>
                  </a:txBody>
                  <a:tcPr marT="45716" marB="45716" anchor="b" horzOverflow="overflow">
                    <a:lnL>
                      <a:noFill/>
                    </a:lnL>
                    <a:lnR>
                      <a:noFill/>
                    </a:lnR>
                    <a:lnT cap="fla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mode</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27431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Population</a:t>
                      </a:r>
                      <a:endParaRPr kumimoji="0" lang="en-US" sz="2800" b="0" i="0" u="none" strike="noStrike" cap="none" normalizeH="0" baseline="0" dirty="0" smtClean="0">
                        <a:ln>
                          <a:noFill/>
                        </a:ln>
                        <a:solidFill>
                          <a:schemeClr val="tx1"/>
                        </a:solidFill>
                        <a:effectLst/>
                        <a:latin typeface="Times New Roman" pitchFamily="18"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0.06</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0.13</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0.37</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0.02</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0.01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27431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Arial" charset="0"/>
                          <a:cs typeface="Arial" charset="0"/>
                        </a:rPr>
                        <a:t>Householdsize</a:t>
                      </a:r>
                      <a:endParaRPr kumimoji="0" lang="en-US" sz="2800" b="0" i="0" u="none" strike="noStrike" cap="none" normalizeH="0" baseline="0" dirty="0" smtClean="0">
                        <a:ln>
                          <a:noFill/>
                        </a:ln>
                        <a:solidFill>
                          <a:schemeClr val="tx1"/>
                        </a:solidFill>
                        <a:effectLst/>
                        <a:latin typeface="Times New Roman" pitchFamily="18"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0.46</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0.16</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-0.03</a:t>
                      </a:r>
                      <a:endParaRPr kumimoji="0" lang="en-US" sz="2800" b="0" i="0" u="none" strike="noStrike" cap="none" normalizeH="0" baseline="0" dirty="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0.44</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0.41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7431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agePct12t21</a:t>
                      </a:r>
                      <a:endParaRPr kumimoji="0" lang="en-US" sz="2800" b="0" i="0" u="none" strike="noStrike" cap="none" normalizeH="0" baseline="0" dirty="0" smtClean="0">
                        <a:ln>
                          <a:noFill/>
                        </a:ln>
                        <a:solidFill>
                          <a:schemeClr val="tx1"/>
                        </a:solidFill>
                        <a:effectLst/>
                        <a:latin typeface="Times New Roman" pitchFamily="18"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0.42</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0.16</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0.06</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0.4</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0.38</a:t>
                      </a:r>
                      <a:endParaRPr kumimoji="0" lang="en-US" sz="2800" b="0" i="0" u="none" strike="noStrike" cap="none" normalizeH="0" baseline="0" dirty="0" smtClean="0">
                        <a:ln>
                          <a:noFill/>
                        </a:ln>
                        <a:solidFill>
                          <a:schemeClr val="tx1"/>
                        </a:solidFill>
                        <a:effectLst/>
                        <a:latin typeface="Times New Roman" pitchFamily="18"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27431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agePct12t29</a:t>
                      </a:r>
                      <a:endParaRPr kumimoji="0" lang="en-US" sz="2800" b="0" i="0" u="none" strike="noStrike" cap="none" normalizeH="0" baseline="0" dirty="0" smtClean="0">
                        <a:ln>
                          <a:noFill/>
                        </a:ln>
                        <a:solidFill>
                          <a:schemeClr val="tx1"/>
                        </a:solidFill>
                        <a:effectLst/>
                        <a:latin typeface="Times New Roman" pitchFamily="18"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0.49</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0.14</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0.15</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0.48</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0.49</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27431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agePct16t24</a:t>
                      </a:r>
                      <a:endParaRPr kumimoji="0" lang="en-US" sz="2800" b="0" i="0" u="none" strike="noStrike" cap="none" normalizeH="0" baseline="0" dirty="0" smtClean="0">
                        <a:ln>
                          <a:noFill/>
                        </a:ln>
                        <a:solidFill>
                          <a:schemeClr val="tx1"/>
                        </a:solidFill>
                        <a:effectLst/>
                        <a:latin typeface="Times New Roman" pitchFamily="18"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0.34</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0.17</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0.29</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0.29</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27431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agePct65up</a:t>
                      </a:r>
                      <a:endParaRPr kumimoji="0" lang="en-US" sz="2800" b="0" i="0" u="none" strike="noStrike" cap="none" normalizeH="0" baseline="0" dirty="0" smtClean="0">
                        <a:ln>
                          <a:noFill/>
                        </a:ln>
                        <a:solidFill>
                          <a:schemeClr val="tx1"/>
                        </a:solidFill>
                        <a:effectLst/>
                        <a:latin typeface="Times New Roman" pitchFamily="18"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0.42</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0.18</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0.07</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0.42</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0.47</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0"/>
                  </a:ext>
                </a:extLst>
              </a:tr>
              <a:tr h="27431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numbUrban</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0.06</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0.13</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0.36</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0.03</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1"/>
                  </a:ext>
                </a:extLst>
              </a:tr>
              <a:tr h="27431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pctUrban</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0.7</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0.44</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0.08</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2"/>
                  </a:ext>
                </a:extLst>
              </a:tr>
              <a:tr h="27431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medIncome</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0.36</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0.21</a:t>
                      </a:r>
                      <a:endParaRPr kumimoji="0" lang="en-US" sz="2800" b="0" i="0" u="none" strike="noStrike" cap="none" normalizeH="0" baseline="0" dirty="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-0.42</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0.32</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0.23</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3"/>
                  </a:ext>
                </a:extLst>
              </a:tr>
              <a:tr h="27431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Arial" charset="0"/>
                          <a:cs typeface="Arial" charset="0"/>
                        </a:rPr>
                        <a:t>pctWWage</a:t>
                      </a:r>
                      <a:endParaRPr kumimoji="0" lang="en-US" sz="2800" b="0" i="0" u="none" strike="noStrike" cap="none" normalizeH="0" baseline="0" dirty="0" smtClean="0">
                        <a:ln>
                          <a:noFill/>
                        </a:ln>
                        <a:solidFill>
                          <a:schemeClr val="tx1"/>
                        </a:solidFill>
                        <a:effectLst/>
                        <a:latin typeface="Times New Roman" pitchFamily="18"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0.56</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0.18</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-0.31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0.56</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0.58</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4"/>
                  </a:ext>
                </a:extLst>
              </a:tr>
              <a:tr h="27431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Arial" charset="0"/>
                          <a:cs typeface="Arial" charset="0"/>
                        </a:rPr>
                        <a:t>pctWFarmSelf</a:t>
                      </a:r>
                      <a:endParaRPr kumimoji="0" lang="en-US" sz="2800" b="0" i="0" u="none" strike="noStrike" cap="none" normalizeH="0" baseline="0" dirty="0" smtClean="0">
                        <a:ln>
                          <a:noFill/>
                        </a:ln>
                        <a:solidFill>
                          <a:schemeClr val="tx1"/>
                        </a:solidFill>
                        <a:effectLst/>
                        <a:latin typeface="Times New Roman" pitchFamily="18"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0.29</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0.2</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-0.15</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0.23</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0.16</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5"/>
                  </a:ext>
                </a:extLst>
              </a:tr>
              <a:tr h="27431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pctWInvInc</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0.5</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0.18</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-0.58</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0.48</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0.41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6"/>
                  </a:ext>
                </a:extLst>
              </a:tr>
              <a:tr h="27431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pctWSocSec</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0.47</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0.17</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0.12</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0.475</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0.56</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7"/>
                  </a:ext>
                </a:extLst>
              </a:tr>
              <a:tr h="27431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pctWPubAsst</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0.32</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0.22</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0.57</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0.26</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8"/>
                  </a:ext>
                </a:extLst>
              </a:tr>
              <a:tr h="27431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pctWRetire</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0.48</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0.17</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0.47</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0.44</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9"/>
                  </a:ext>
                </a:extLst>
              </a:tr>
              <a:tr h="27431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medFamInc</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0.38</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0.2</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-0.44</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0.33</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0.25</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20"/>
                  </a:ext>
                </a:extLst>
              </a:tr>
              <a:tr h="27431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perCapInc</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0.35</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0.19</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-0.35</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0.3</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0.23</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21"/>
                  </a:ext>
                </a:extLst>
              </a:tr>
              <a:tr h="27431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Arial" charset="0"/>
                          <a:cs typeface="Arial" charset="0"/>
                        </a:rPr>
                        <a:t>NumUnderPov</a:t>
                      </a:r>
                      <a:endParaRPr kumimoji="0" lang="en-US" sz="2800" b="0" i="0" u="none" strike="noStrike" cap="none" normalizeH="0" baseline="0" dirty="0" smtClean="0">
                        <a:ln>
                          <a:noFill/>
                        </a:ln>
                        <a:solidFill>
                          <a:schemeClr val="tx1"/>
                        </a:solidFill>
                        <a:effectLst/>
                        <a:latin typeface="Times New Roman" pitchFamily="18"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0.06</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0.13</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0.45</a:t>
                      </a:r>
                      <a:endParaRPr kumimoji="0" lang="en-US" sz="2800" b="0" i="0" u="none" strike="noStrike" cap="none" normalizeH="0" baseline="0" dirty="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0.02</a:t>
                      </a:r>
                      <a:endParaRPr kumimoji="0" lang="en-US" sz="2800" b="0" i="0" u="none" strike="noStrike" cap="none" normalizeH="0" baseline="0" dirty="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0.01</a:t>
                      </a:r>
                      <a:endParaRPr kumimoji="0" lang="en-US" sz="2800" b="0" i="0" u="none" strike="noStrike" cap="none" normalizeH="0" baseline="0" dirty="0" smtClean="0">
                        <a:ln>
                          <a:noFill/>
                        </a:ln>
                        <a:solidFill>
                          <a:schemeClr val="tx1"/>
                        </a:solidFill>
                        <a:effectLst/>
                        <a:latin typeface="Times New Roman" pitchFamily="18"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28"/>
                  </a:ext>
                </a:extLst>
              </a:tr>
              <a:tr h="27431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PctPopUnderPov</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0.3</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0.23</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0.52</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0.25</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0.08</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29"/>
                  </a:ext>
                </a:extLst>
              </a:tr>
              <a:tr h="27431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PctLess9thGrade</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cap="flat">
                      <a:noFill/>
                    </a:lnL>
                    <a:lnR>
                      <a:noFill/>
                    </a:lnR>
                    <a:lnT>
                      <a:noFill/>
                    </a:lnT>
                    <a:lnB cap="flat">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cap="flat">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cap="flat">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0.32</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cap="flat">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0.21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cap="flat">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0.41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cap="flat">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0.27</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cap="flat">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0.19</a:t>
                      </a:r>
                      <a:endParaRPr kumimoji="0" lang="en-US" sz="2800" b="0" i="0" u="none" strike="noStrike" cap="none" normalizeH="0" baseline="0" dirty="0" smtClean="0">
                        <a:ln>
                          <a:noFill/>
                        </a:ln>
                        <a:solidFill>
                          <a:schemeClr val="tx1"/>
                        </a:solidFill>
                        <a:effectLst/>
                        <a:latin typeface="Times New Roman" pitchFamily="18" charset="0"/>
                        <a:cs typeface="Arial" charset="0"/>
                      </a:endParaRPr>
                    </a:p>
                  </a:txBody>
                  <a:tcPr marT="45716" marB="45716" anchor="b"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30"/>
                  </a:ext>
                </a:extLst>
              </a:tr>
            </a:tbl>
          </a:graphicData>
        </a:graphic>
      </p:graphicFrame>
      <p:sp>
        <p:nvSpPr>
          <p:cNvPr id="6395" name="Text Box 578"/>
          <p:cNvSpPr txBox="1">
            <a:spLocks noChangeArrowheads="1"/>
          </p:cNvSpPr>
          <p:nvPr/>
        </p:nvSpPr>
        <p:spPr bwMode="auto">
          <a:xfrm>
            <a:off x="1547664" y="0"/>
            <a:ext cx="640592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dirty="0"/>
              <a:t>The names file in the C&amp;C dataset has correlation </a:t>
            </a:r>
            <a:endParaRPr lang="en-GB" altLang="en-US" sz="2400" dirty="0" smtClean="0"/>
          </a:p>
          <a:p>
            <a:pPr eaLnBrk="1" hangingPunct="1">
              <a:spcBef>
                <a:spcPct val="0"/>
              </a:spcBef>
              <a:buFontTx/>
              <a:buNone/>
            </a:pPr>
            <a:r>
              <a:rPr lang="en-GB" altLang="en-US" sz="2400" dirty="0" smtClean="0"/>
              <a:t>values (with the class attribute) for </a:t>
            </a:r>
            <a:r>
              <a:rPr lang="en-GB" altLang="en-US" sz="2400" dirty="0"/>
              <a:t>each </a:t>
            </a:r>
            <a:r>
              <a:rPr lang="en-GB" altLang="en-US" sz="2400" dirty="0" smtClean="0"/>
              <a:t>attribute</a:t>
            </a:r>
            <a:endParaRPr lang="en-GB" altLang="en-US" sz="2400" dirty="0"/>
          </a:p>
        </p:txBody>
      </p:sp>
    </p:spTree>
    <p:extLst>
      <p:ext uri="{BB962C8B-B14F-4D97-AF65-F5344CB8AC3E}">
        <p14:creationId xmlns:p14="http://schemas.microsoft.com/office/powerpoint/2010/main" val="33363415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endParaRPr lang="en-GB" altLang="en-US" smtClean="0"/>
          </a:p>
        </p:txBody>
      </p:sp>
      <p:graphicFrame>
        <p:nvGraphicFramePr>
          <p:cNvPr id="491523" name="Group 3"/>
          <p:cNvGraphicFramePr>
            <a:graphicFrameLocks noGrp="1"/>
          </p:cNvGraphicFramePr>
          <p:nvPr>
            <p:ph idx="1"/>
            <p:extLst>
              <p:ext uri="{D42A27DB-BD31-4B8C-83A1-F6EECF244321}">
                <p14:modId xmlns:p14="http://schemas.microsoft.com/office/powerpoint/2010/main" val="3923224600"/>
              </p:ext>
            </p:extLst>
          </p:nvPr>
        </p:nvGraphicFramePr>
        <p:xfrm>
          <a:off x="192088" y="152400"/>
          <a:ext cx="8231187" cy="6126312"/>
        </p:xfrm>
        <a:graphic>
          <a:graphicData uri="http://schemas.openxmlformats.org/drawingml/2006/table">
            <a:tbl>
              <a:tblPr/>
              <a:tblGrid>
                <a:gridCol w="2297112">
                  <a:extLst>
                    <a:ext uri="{9D8B030D-6E8A-4147-A177-3AD203B41FA5}">
                      <a16:colId xmlns:a16="http://schemas.microsoft.com/office/drawing/2014/main" val="20000"/>
                    </a:ext>
                  </a:extLst>
                </a:gridCol>
                <a:gridCol w="515938">
                  <a:extLst>
                    <a:ext uri="{9D8B030D-6E8A-4147-A177-3AD203B41FA5}">
                      <a16:colId xmlns:a16="http://schemas.microsoft.com/office/drawing/2014/main" val="20001"/>
                    </a:ext>
                  </a:extLst>
                </a:gridCol>
                <a:gridCol w="619125">
                  <a:extLst>
                    <a:ext uri="{9D8B030D-6E8A-4147-A177-3AD203B41FA5}">
                      <a16:colId xmlns:a16="http://schemas.microsoft.com/office/drawing/2014/main" val="20002"/>
                    </a:ext>
                  </a:extLst>
                </a:gridCol>
                <a:gridCol w="849312">
                  <a:extLst>
                    <a:ext uri="{9D8B030D-6E8A-4147-A177-3AD203B41FA5}">
                      <a16:colId xmlns:a16="http://schemas.microsoft.com/office/drawing/2014/main" val="20003"/>
                    </a:ext>
                  </a:extLst>
                </a:gridCol>
                <a:gridCol w="850900">
                  <a:extLst>
                    <a:ext uri="{9D8B030D-6E8A-4147-A177-3AD203B41FA5}">
                      <a16:colId xmlns:a16="http://schemas.microsoft.com/office/drawing/2014/main" val="20004"/>
                    </a:ext>
                  </a:extLst>
                </a:gridCol>
                <a:gridCol w="1258888">
                  <a:extLst>
                    <a:ext uri="{9D8B030D-6E8A-4147-A177-3AD203B41FA5}">
                      <a16:colId xmlns:a16="http://schemas.microsoft.com/office/drawing/2014/main" val="20005"/>
                    </a:ext>
                  </a:extLst>
                </a:gridCol>
                <a:gridCol w="987425">
                  <a:extLst>
                    <a:ext uri="{9D8B030D-6E8A-4147-A177-3AD203B41FA5}">
                      <a16:colId xmlns:a16="http://schemas.microsoft.com/office/drawing/2014/main" val="20006"/>
                    </a:ext>
                  </a:extLst>
                </a:gridCol>
                <a:gridCol w="852487">
                  <a:extLst>
                    <a:ext uri="{9D8B030D-6E8A-4147-A177-3AD203B41FA5}">
                      <a16:colId xmlns:a16="http://schemas.microsoft.com/office/drawing/2014/main" val="20007"/>
                    </a:ext>
                  </a:extLst>
                </a:gridCol>
              </a:tblGrid>
              <a:tr h="6400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32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cap="flat">
                      <a:noFill/>
                    </a:lnL>
                    <a:lnR>
                      <a:noFill/>
                    </a:lnR>
                    <a:lnT cap="fla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min</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cap="fla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cs typeface="Arial" charset="0"/>
                      </a:endParaRPr>
                    </a:p>
                    <a:p>
                      <a:pPr marL="342900" marR="0" lvl="0" indent="-342900" algn="l" defTabSz="914400" rtl="0" eaLnBrk="1" fontAlgn="b"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cs typeface="Arial" charset="0"/>
                      </a:endParaRPr>
                    </a:p>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Max</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cap="fla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mean</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cap="fla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std</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cap="fla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correlation</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cap="fla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median</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cap="fla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mode</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27431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Population</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0.06</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0.13</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0.37</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0.02</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0.01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27431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Householdsize</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0.46</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0.16</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-0.03</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0.44</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0.41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7431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agePct12t21</a:t>
                      </a:r>
                      <a:endParaRPr kumimoji="0" lang="en-US" sz="2800" b="0" i="0" u="none" strike="noStrike" cap="none" normalizeH="0" baseline="0" dirty="0" smtClean="0">
                        <a:ln>
                          <a:noFill/>
                        </a:ln>
                        <a:solidFill>
                          <a:schemeClr val="tx1"/>
                        </a:solidFill>
                        <a:effectLst/>
                        <a:latin typeface="Times New Roman" pitchFamily="18"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0</a:t>
                      </a:r>
                      <a:endParaRPr kumimoji="0" lang="en-US" sz="2800" b="0" i="0" u="none" strike="noStrike" cap="none" normalizeH="0" baseline="0" dirty="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1</a:t>
                      </a:r>
                      <a:endParaRPr kumimoji="0" lang="en-US" sz="2800" b="0" i="0" u="none" strike="noStrike" cap="none" normalizeH="0" baseline="0" dirty="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0.42</a:t>
                      </a:r>
                      <a:endParaRPr kumimoji="0" lang="en-US" sz="2800" b="0" i="0" u="none" strike="noStrike" cap="none" normalizeH="0" baseline="0" dirty="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0.16</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0.06</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0.4</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0.38</a:t>
                      </a:r>
                      <a:endParaRPr kumimoji="0" lang="en-US" sz="2800" b="0" i="0" u="none" strike="noStrike" cap="none" normalizeH="0" baseline="0" dirty="0" smtClean="0">
                        <a:ln>
                          <a:noFill/>
                        </a:ln>
                        <a:solidFill>
                          <a:schemeClr val="tx1"/>
                        </a:solidFill>
                        <a:effectLst/>
                        <a:latin typeface="Times New Roman" pitchFamily="18"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27431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agePct12t29</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0.49</a:t>
                      </a:r>
                      <a:endParaRPr kumimoji="0" lang="en-US" sz="2800" b="0" i="0" u="none" strike="noStrike" cap="none" normalizeH="0" baseline="0" dirty="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0.14</a:t>
                      </a:r>
                      <a:endParaRPr kumimoji="0" lang="en-US" sz="2800" b="0" i="0" u="none" strike="noStrike" cap="none" normalizeH="0" baseline="0" dirty="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0.15</a:t>
                      </a:r>
                      <a:endParaRPr kumimoji="0" lang="en-US" sz="2800" b="0" i="0" u="none" strike="noStrike" cap="none" normalizeH="0" baseline="0" dirty="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0.48</a:t>
                      </a:r>
                      <a:endParaRPr kumimoji="0" lang="en-US" sz="2800" b="0" i="0" u="none" strike="noStrike" cap="none" normalizeH="0" baseline="0" dirty="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0.49</a:t>
                      </a:r>
                      <a:endParaRPr kumimoji="0" lang="en-US" sz="2800" b="0" i="0" u="none" strike="noStrike" cap="none" normalizeH="0" baseline="0" dirty="0" smtClean="0">
                        <a:ln>
                          <a:noFill/>
                        </a:ln>
                        <a:solidFill>
                          <a:schemeClr val="tx1"/>
                        </a:solidFill>
                        <a:effectLst/>
                        <a:latin typeface="Times New Roman" pitchFamily="18"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27431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agePct16t24</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0.34</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0.17</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0.29</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0.29</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27431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agePct65up</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0.42</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0.18</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0.07</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0.42</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0.47</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0"/>
                  </a:ext>
                </a:extLst>
              </a:tr>
              <a:tr h="27431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numbUrban</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0.06</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0.13</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0.36</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0.03</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1"/>
                  </a:ext>
                </a:extLst>
              </a:tr>
              <a:tr h="27431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pctUrban</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0.7</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0.44</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0.08</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2"/>
                  </a:ext>
                </a:extLst>
              </a:tr>
              <a:tr h="27431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medIncome</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0.36</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0.21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-0.42</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0.32</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0.23</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3"/>
                  </a:ext>
                </a:extLst>
              </a:tr>
              <a:tr h="27431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pctWWage</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0.56</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0.18</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-0.31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0.56</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0.58</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4"/>
                  </a:ext>
                </a:extLst>
              </a:tr>
              <a:tr h="27431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pctWFarmSelf</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0.29</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0.2</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-0.15</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0.23</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0.16</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5"/>
                  </a:ext>
                </a:extLst>
              </a:tr>
              <a:tr h="27431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pctWInvInc</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0.5</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0.18</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-0.58</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0.48</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0.41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6"/>
                  </a:ext>
                </a:extLst>
              </a:tr>
              <a:tr h="27431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pctWSocSec</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0.47</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0.17</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0.12</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0.475</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0.56</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7"/>
                  </a:ext>
                </a:extLst>
              </a:tr>
              <a:tr h="27431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pctWPubAsst</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0.32</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0.22</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0.57</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0.26</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8"/>
                  </a:ext>
                </a:extLst>
              </a:tr>
              <a:tr h="27431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pctWRetire</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0.48</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0.17</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0.47</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0.44</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9"/>
                  </a:ext>
                </a:extLst>
              </a:tr>
              <a:tr h="27431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medFamInc</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0.38</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0.2</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-0.44</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0.33</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0.25</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20"/>
                  </a:ext>
                </a:extLst>
              </a:tr>
              <a:tr h="27431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perCapInc</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0.35</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0.19</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-0.35</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0.3</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0.23</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21"/>
                  </a:ext>
                </a:extLst>
              </a:tr>
              <a:tr h="27431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Arial" charset="0"/>
                          <a:cs typeface="Arial" charset="0"/>
                        </a:rPr>
                        <a:t>NumUnderPov</a:t>
                      </a:r>
                      <a:endParaRPr kumimoji="0" lang="en-US" sz="2800" b="0" i="0" u="none" strike="noStrike" cap="none" normalizeH="0" baseline="0" dirty="0" smtClean="0">
                        <a:ln>
                          <a:noFill/>
                        </a:ln>
                        <a:solidFill>
                          <a:schemeClr val="tx1"/>
                        </a:solidFill>
                        <a:effectLst/>
                        <a:latin typeface="Times New Roman" pitchFamily="18"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0.06</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0.13</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0.45</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0.02</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0.01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28"/>
                  </a:ext>
                </a:extLst>
              </a:tr>
              <a:tr h="27431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PctPopUnderPov</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0.3</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0.23</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0.52</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0.25</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0.08</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29"/>
                  </a:ext>
                </a:extLst>
              </a:tr>
              <a:tr h="27431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PctLess9thGrade</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cap="flat">
                      <a:noFill/>
                    </a:lnL>
                    <a:lnR>
                      <a:noFill/>
                    </a:lnR>
                    <a:lnT>
                      <a:noFill/>
                    </a:lnT>
                    <a:lnB cap="flat">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cap="flat">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cap="flat">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0.32</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cap="flat">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0.21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cap="flat">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0.41</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cap="flat">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0.27</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marT="45716" marB="45716" anchor="b" horzOverflow="overflow">
                    <a:lnL>
                      <a:noFill/>
                    </a:lnL>
                    <a:lnR>
                      <a:noFill/>
                    </a:lnR>
                    <a:lnT>
                      <a:noFill/>
                    </a:lnT>
                    <a:lnB cap="flat">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0.19</a:t>
                      </a:r>
                      <a:endParaRPr kumimoji="0" lang="en-US" sz="2800" b="0" i="0" u="none" strike="noStrike" cap="none" normalizeH="0" baseline="0" dirty="0" smtClean="0">
                        <a:ln>
                          <a:noFill/>
                        </a:ln>
                        <a:solidFill>
                          <a:schemeClr val="tx1"/>
                        </a:solidFill>
                        <a:effectLst/>
                        <a:latin typeface="Times New Roman" pitchFamily="18" charset="0"/>
                        <a:cs typeface="Arial" charset="0"/>
                      </a:endParaRPr>
                    </a:p>
                  </a:txBody>
                  <a:tcPr marT="45716" marB="45716" anchor="b"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30"/>
                  </a:ext>
                </a:extLst>
              </a:tr>
            </a:tbl>
          </a:graphicData>
        </a:graphic>
      </p:graphicFrame>
      <p:sp>
        <p:nvSpPr>
          <p:cNvPr id="7420" name="Text Box 256"/>
          <p:cNvSpPr txBox="1">
            <a:spLocks noChangeArrowheads="1"/>
          </p:cNvSpPr>
          <p:nvPr/>
        </p:nvSpPr>
        <p:spPr bwMode="auto">
          <a:xfrm>
            <a:off x="0" y="0"/>
            <a:ext cx="1098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a:t>here …</a:t>
            </a:r>
          </a:p>
        </p:txBody>
      </p:sp>
      <p:sp>
        <p:nvSpPr>
          <p:cNvPr id="7421" name="Rectangle 257"/>
          <p:cNvSpPr>
            <a:spLocks noChangeArrowheads="1"/>
          </p:cNvSpPr>
          <p:nvPr/>
        </p:nvSpPr>
        <p:spPr bwMode="auto">
          <a:xfrm>
            <a:off x="5392739" y="398463"/>
            <a:ext cx="1339502" cy="6032649"/>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Tree>
    <p:extLst>
      <p:ext uri="{BB962C8B-B14F-4D97-AF65-F5344CB8AC3E}">
        <p14:creationId xmlns:p14="http://schemas.microsoft.com/office/powerpoint/2010/main" val="32470695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2546" name="Group 2"/>
          <p:cNvGraphicFramePr>
            <a:graphicFrameLocks noGrp="1"/>
          </p:cNvGraphicFramePr>
          <p:nvPr>
            <p:ph type="tbl" idx="1"/>
            <p:extLst>
              <p:ext uri="{D42A27DB-BD31-4B8C-83A1-F6EECF244321}">
                <p14:modId xmlns:p14="http://schemas.microsoft.com/office/powerpoint/2010/main" val="2246962508"/>
              </p:ext>
            </p:extLst>
          </p:nvPr>
        </p:nvGraphicFramePr>
        <p:xfrm>
          <a:off x="263525" y="1136650"/>
          <a:ext cx="8181975" cy="2438400"/>
        </p:xfrm>
        <a:graphic>
          <a:graphicData uri="http://schemas.openxmlformats.org/drawingml/2006/table">
            <a:tbl>
              <a:tblPr/>
              <a:tblGrid>
                <a:gridCol w="2654300">
                  <a:extLst>
                    <a:ext uri="{9D8B030D-6E8A-4147-A177-3AD203B41FA5}">
                      <a16:colId xmlns:a16="http://schemas.microsoft.com/office/drawing/2014/main" val="20000"/>
                    </a:ext>
                  </a:extLst>
                </a:gridCol>
                <a:gridCol w="433388">
                  <a:extLst>
                    <a:ext uri="{9D8B030D-6E8A-4147-A177-3AD203B41FA5}">
                      <a16:colId xmlns:a16="http://schemas.microsoft.com/office/drawing/2014/main" val="20001"/>
                    </a:ext>
                  </a:extLst>
                </a:gridCol>
                <a:gridCol w="436562">
                  <a:extLst>
                    <a:ext uri="{9D8B030D-6E8A-4147-A177-3AD203B41FA5}">
                      <a16:colId xmlns:a16="http://schemas.microsoft.com/office/drawing/2014/main" val="20002"/>
                    </a:ext>
                  </a:extLst>
                </a:gridCol>
                <a:gridCol w="733425">
                  <a:extLst>
                    <a:ext uri="{9D8B030D-6E8A-4147-A177-3AD203B41FA5}">
                      <a16:colId xmlns:a16="http://schemas.microsoft.com/office/drawing/2014/main" val="20003"/>
                    </a:ext>
                  </a:extLst>
                </a:gridCol>
                <a:gridCol w="733425">
                  <a:extLst>
                    <a:ext uri="{9D8B030D-6E8A-4147-A177-3AD203B41FA5}">
                      <a16:colId xmlns:a16="http://schemas.microsoft.com/office/drawing/2014/main" val="20004"/>
                    </a:ext>
                  </a:extLst>
                </a:gridCol>
                <a:gridCol w="809625">
                  <a:extLst>
                    <a:ext uri="{9D8B030D-6E8A-4147-A177-3AD203B41FA5}">
                      <a16:colId xmlns:a16="http://schemas.microsoft.com/office/drawing/2014/main" val="20005"/>
                    </a:ext>
                  </a:extLst>
                </a:gridCol>
                <a:gridCol w="854075">
                  <a:extLst>
                    <a:ext uri="{9D8B030D-6E8A-4147-A177-3AD203B41FA5}">
                      <a16:colId xmlns:a16="http://schemas.microsoft.com/office/drawing/2014/main" val="20006"/>
                    </a:ext>
                  </a:extLst>
                </a:gridCol>
                <a:gridCol w="733425">
                  <a:extLst>
                    <a:ext uri="{9D8B030D-6E8A-4147-A177-3AD203B41FA5}">
                      <a16:colId xmlns:a16="http://schemas.microsoft.com/office/drawing/2014/main" val="20007"/>
                    </a:ext>
                  </a:extLst>
                </a:gridCol>
                <a:gridCol w="793750">
                  <a:extLst>
                    <a:ext uri="{9D8B030D-6E8A-4147-A177-3AD203B41FA5}">
                      <a16:colId xmlns:a16="http://schemas.microsoft.com/office/drawing/2014/main" val="20008"/>
                    </a:ext>
                  </a:extLst>
                </a:gridCol>
              </a:tblGrid>
              <a:tr h="2063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Arial" charset="0"/>
                          <a:cs typeface="Arial" charset="0"/>
                        </a:rPr>
                        <a:t>ViolentCrimesPerPop</a:t>
                      </a: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cap="flat">
                      <a:noFill/>
                    </a:lnL>
                    <a:lnR>
                      <a:noFill/>
                    </a:lnR>
                    <a:lnT cap="fla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0.24</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0.23</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0.15</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0.03</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20478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Arial" charset="0"/>
                          <a:cs typeface="Arial" charset="0"/>
                        </a:rPr>
                        <a:t>PctIlleg</a:t>
                      </a: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0.25</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0.23</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0.74</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0.17</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0.09</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2063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PctKids2Par</a:t>
                      </a: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0.62</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0.21</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-0.74</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0.64</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0.72</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0478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PctFam2Par</a:t>
                      </a: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0.61</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0.2</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-0.71</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0.63</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0.7</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2063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PctYoungKids2Par</a:t>
                      </a: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0.66</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0.22</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-0.67</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0.7</a:t>
                      </a: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0.91</a:t>
                      </a: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0</a:t>
                      </a: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20478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PctTeen2Par</a:t>
                      </a: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0.58</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0.19</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-0.66</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0.61</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0.6</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2063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Arial" charset="0"/>
                          <a:cs typeface="Arial" charset="0"/>
                        </a:rPr>
                        <a:t>pctWPubAsst</a:t>
                      </a: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0.32</a:t>
                      </a: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0.22</a:t>
                      </a: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0.57</a:t>
                      </a: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0.26</a:t>
                      </a: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0.1</a:t>
                      </a: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2063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Arial" charset="0"/>
                          <a:cs typeface="Arial" charset="0"/>
                        </a:rPr>
                        <a:t>FemalePctDiv</a:t>
                      </a: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0.49</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0.18</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0.56</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0.5</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0.54</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0"/>
                  </a:ext>
                </a:extLst>
              </a:tr>
              <a:tr h="20478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TotalPctDiv</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0.49</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0.18</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0.55</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0.5</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0.57</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1"/>
                  </a:ext>
                </a:extLst>
              </a:tr>
              <a:tr h="20478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Arial" charset="0"/>
                          <a:cs typeface="Arial" charset="0"/>
                        </a:rPr>
                        <a:t>MalePctDivorce</a:t>
                      </a: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0.46</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0.18</a:t>
                      </a: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0.53</a:t>
                      </a: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0.47</a:t>
                      </a: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0.56</a:t>
                      </a: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0</a:t>
                      </a: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3"/>
                  </a:ext>
                </a:extLst>
              </a:tr>
            </a:tbl>
          </a:graphicData>
        </a:graphic>
      </p:graphicFrame>
      <p:sp>
        <p:nvSpPr>
          <p:cNvPr id="8375" name="Rectangle 188"/>
          <p:cNvSpPr>
            <a:spLocks noChangeArrowheads="1"/>
          </p:cNvSpPr>
          <p:nvPr/>
        </p:nvSpPr>
        <p:spPr bwMode="auto">
          <a:xfrm>
            <a:off x="5392738" y="925513"/>
            <a:ext cx="866775" cy="2791519"/>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376" name="Text Box 656"/>
          <p:cNvSpPr txBox="1">
            <a:spLocks noChangeArrowheads="1"/>
          </p:cNvSpPr>
          <p:nvPr/>
        </p:nvSpPr>
        <p:spPr bwMode="auto">
          <a:xfrm>
            <a:off x="790575" y="133350"/>
            <a:ext cx="769152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dirty="0"/>
              <a:t>Here are the top </a:t>
            </a:r>
            <a:r>
              <a:rPr lang="en-GB" altLang="en-US" sz="2400" dirty="0" smtClean="0"/>
              <a:t>10 </a:t>
            </a:r>
            <a:r>
              <a:rPr lang="en-GB" altLang="en-US" sz="2400" dirty="0"/>
              <a:t>(although the first doesn’t count)  - this</a:t>
            </a:r>
          </a:p>
          <a:p>
            <a:pPr eaLnBrk="1" hangingPunct="1">
              <a:spcBef>
                <a:spcPct val="0"/>
              </a:spcBef>
              <a:buFontTx/>
              <a:buNone/>
            </a:pPr>
            <a:r>
              <a:rPr lang="en-GB" altLang="en-US" sz="2400" dirty="0"/>
              <a:t>hints at how we might use correlation for </a:t>
            </a:r>
            <a:r>
              <a:rPr lang="en-GB" altLang="en-US" sz="2400" b="1" dirty="0" smtClean="0"/>
              <a:t>attribute selection</a:t>
            </a:r>
            <a:endParaRPr lang="en-GB" altLang="en-US" sz="2400" b="1" dirty="0"/>
          </a:p>
        </p:txBody>
      </p:sp>
    </p:spTree>
    <p:extLst>
      <p:ext uri="{BB962C8B-B14F-4D97-AF65-F5344CB8AC3E}">
        <p14:creationId xmlns:p14="http://schemas.microsoft.com/office/powerpoint/2010/main" val="10297588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But…</a:t>
            </a:r>
            <a:endParaRPr lang="en-GB" dirty="0"/>
          </a:p>
        </p:txBody>
      </p:sp>
      <p:sp>
        <p:nvSpPr>
          <p:cNvPr id="3" name="Content Placeholder 2"/>
          <p:cNvSpPr>
            <a:spLocks noGrp="1"/>
          </p:cNvSpPr>
          <p:nvPr>
            <p:ph idx="1"/>
          </p:nvPr>
        </p:nvSpPr>
        <p:spPr>
          <a:xfrm>
            <a:off x="457200" y="1340768"/>
            <a:ext cx="8229600" cy="4525963"/>
          </a:xfrm>
        </p:spPr>
        <p:txBody>
          <a:bodyPr>
            <a:normAutofit fontScale="92500" lnSpcReduction="20000"/>
          </a:bodyPr>
          <a:lstStyle/>
          <a:p>
            <a:r>
              <a:rPr lang="en-GB" altLang="en-US" dirty="0"/>
              <a:t>Can anyone see a potential problem with choosing only (for example) the 1</a:t>
            </a:r>
            <a:r>
              <a:rPr lang="en-GB" altLang="en-US" dirty="0" smtClean="0"/>
              <a:t>0 attributes that </a:t>
            </a:r>
            <a:r>
              <a:rPr lang="en-GB" altLang="en-US" dirty="0"/>
              <a:t>correlate best with the target class </a:t>
            </a:r>
            <a:r>
              <a:rPr lang="en-GB" altLang="en-US" dirty="0" smtClean="0"/>
              <a:t>?</a:t>
            </a:r>
          </a:p>
          <a:p>
            <a:r>
              <a:rPr lang="en-GB" dirty="0" smtClean="0"/>
              <a:t>So .. Look </a:t>
            </a:r>
            <a:r>
              <a:rPr lang="en-GB" dirty="0"/>
              <a:t>for </a:t>
            </a:r>
            <a:r>
              <a:rPr lang="en-GB" dirty="0" smtClean="0"/>
              <a:t>attributes which </a:t>
            </a:r>
            <a:r>
              <a:rPr lang="en-GB" dirty="0"/>
              <a:t>correlate </a:t>
            </a:r>
            <a:r>
              <a:rPr lang="en-GB" b="1" dirty="0" smtClean="0">
                <a:solidFill>
                  <a:schemeClr val="accent1"/>
                </a:solidFill>
              </a:rPr>
              <a:t>highly </a:t>
            </a:r>
            <a:r>
              <a:rPr lang="en-GB" dirty="0" smtClean="0"/>
              <a:t>with </a:t>
            </a:r>
            <a:r>
              <a:rPr lang="en-GB" dirty="0"/>
              <a:t>the class attribute and do </a:t>
            </a:r>
            <a:r>
              <a:rPr lang="en-GB" b="1" dirty="0">
                <a:solidFill>
                  <a:schemeClr val="accent1"/>
                </a:solidFill>
              </a:rPr>
              <a:t>not</a:t>
            </a:r>
            <a:r>
              <a:rPr lang="en-GB" dirty="0">
                <a:solidFill>
                  <a:schemeClr val="accent1"/>
                </a:solidFill>
              </a:rPr>
              <a:t> </a:t>
            </a:r>
            <a:r>
              <a:rPr lang="en-GB" dirty="0"/>
              <a:t>correlate with each </a:t>
            </a:r>
            <a:r>
              <a:rPr lang="en-GB" dirty="0" smtClean="0"/>
              <a:t>other</a:t>
            </a:r>
          </a:p>
          <a:p>
            <a:r>
              <a:rPr lang="en-GB" dirty="0" smtClean="0"/>
              <a:t>Other filter methods:</a:t>
            </a:r>
          </a:p>
          <a:p>
            <a:pPr lvl="1"/>
            <a:r>
              <a:rPr lang="en-GB" dirty="0" smtClean="0"/>
              <a:t>Entropy/Information gain methods.</a:t>
            </a:r>
          </a:p>
          <a:p>
            <a:pPr lvl="1"/>
            <a:r>
              <a:rPr lang="en-GB" dirty="0" smtClean="0"/>
              <a:t>Build a decision tree and reject the unused attributes, then use nearest neighbour</a:t>
            </a:r>
          </a:p>
          <a:p>
            <a:pPr lvl="1"/>
            <a:r>
              <a:rPr lang="en-GB" dirty="0" smtClean="0"/>
              <a:t>Relief method – see end slides if interested</a:t>
            </a:r>
            <a:endParaRPr lang="en-GB" dirty="0"/>
          </a:p>
          <a:p>
            <a:endParaRPr lang="en-GB" dirty="0"/>
          </a:p>
        </p:txBody>
      </p:sp>
      <p:sp>
        <p:nvSpPr>
          <p:cNvPr id="4" name="Date Placeholder 3"/>
          <p:cNvSpPr>
            <a:spLocks noGrp="1"/>
          </p:cNvSpPr>
          <p:nvPr>
            <p:ph type="dt" sz="half" idx="10"/>
          </p:nvPr>
        </p:nvSpPr>
        <p:spPr/>
        <p:txBody>
          <a:bodyPr/>
          <a:lstStyle/>
          <a:p>
            <a:fld id="{8ABD1F70-77F5-4045-BC87-6A5BCC4954A0}" type="datetime1">
              <a:rPr lang="en-GB" smtClean="0"/>
              <a:pPr/>
              <a:t>09/10/2018</a:t>
            </a:fld>
            <a:endParaRPr lang="en-GB"/>
          </a:p>
        </p:txBody>
      </p:sp>
      <p:sp>
        <p:nvSpPr>
          <p:cNvPr id="5" name="Footer Placeholder 4"/>
          <p:cNvSpPr>
            <a:spLocks noGrp="1"/>
          </p:cNvSpPr>
          <p:nvPr>
            <p:ph type="ftr" sz="quarter" idx="11"/>
          </p:nvPr>
        </p:nvSpPr>
        <p:spPr/>
        <p:txBody>
          <a:bodyPr/>
          <a:lstStyle/>
          <a:p>
            <a:r>
              <a:rPr lang="sv-SE" smtClean="0"/>
              <a:t>F20DL/ F21DL Diana Bental &amp; Ekaterina Komendantstkaya</a:t>
            </a:r>
            <a:endParaRPr lang="en-GB" dirty="0"/>
          </a:p>
        </p:txBody>
      </p:sp>
      <p:sp>
        <p:nvSpPr>
          <p:cNvPr id="6" name="Slide Number Placeholder 5"/>
          <p:cNvSpPr>
            <a:spLocks noGrp="1"/>
          </p:cNvSpPr>
          <p:nvPr>
            <p:ph type="sldNum" sz="quarter" idx="12"/>
          </p:nvPr>
        </p:nvSpPr>
        <p:spPr/>
        <p:txBody>
          <a:bodyPr/>
          <a:lstStyle/>
          <a:p>
            <a:fld id="{77CE25E3-0675-4E6D-B450-A01BD30D8410}" type="slidenum">
              <a:rPr lang="en-GB" smtClean="0"/>
              <a:pPr/>
              <a:t>23</a:t>
            </a:fld>
            <a:endParaRPr lang="en-GB"/>
          </a:p>
        </p:txBody>
      </p:sp>
    </p:spTree>
    <p:extLst>
      <p:ext uri="{BB962C8B-B14F-4D97-AF65-F5344CB8AC3E}">
        <p14:creationId xmlns:p14="http://schemas.microsoft.com/office/powerpoint/2010/main" val="55389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Filter methods</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First choose the attributes, and </a:t>
            </a:r>
            <a:r>
              <a:rPr lang="en-GB" i="1" dirty="0" smtClean="0"/>
              <a:t>then</a:t>
            </a:r>
            <a:r>
              <a:rPr lang="en-GB" dirty="0" smtClean="0"/>
              <a:t> apply machine learning</a:t>
            </a:r>
          </a:p>
          <a:p>
            <a:r>
              <a:rPr lang="en-GB" dirty="0" smtClean="0"/>
              <a:t>Use a heuristic (clever guessing method) to decide which attributes are </a:t>
            </a:r>
            <a:r>
              <a:rPr lang="en-GB" i="1" dirty="0" smtClean="0"/>
              <a:t>likely</a:t>
            </a:r>
            <a:r>
              <a:rPr lang="en-GB" dirty="0" smtClean="0"/>
              <a:t> to be best</a:t>
            </a:r>
          </a:p>
          <a:p>
            <a:r>
              <a:rPr lang="en-GB" dirty="0" smtClean="0"/>
              <a:t>Can use different kinds of machine learning methods afterwards</a:t>
            </a:r>
          </a:p>
          <a:p>
            <a:r>
              <a:rPr lang="en-GB" dirty="0" smtClean="0"/>
              <a:t>Fast – not iterative, chooses attributes without repeatedly running the machine learning method</a:t>
            </a:r>
          </a:p>
          <a:p>
            <a:r>
              <a:rPr lang="en-GB" dirty="0" smtClean="0"/>
              <a:t>May </a:t>
            </a:r>
            <a:r>
              <a:rPr lang="en-GB" dirty="0" err="1" smtClean="0"/>
              <a:t>overfit</a:t>
            </a:r>
            <a:r>
              <a:rPr lang="en-GB" dirty="0" smtClean="0"/>
              <a:t> to the data</a:t>
            </a:r>
          </a:p>
          <a:p>
            <a:r>
              <a:rPr lang="en-GB" dirty="0" smtClean="0"/>
              <a:t>Tend to select big subsets - may select the full attribute set as the "best" set</a:t>
            </a:r>
          </a:p>
          <a:p>
            <a:r>
              <a:rPr lang="en-GB" dirty="0" smtClean="0"/>
              <a:t>Filter methods generally look at attributes individually</a:t>
            </a:r>
          </a:p>
        </p:txBody>
      </p:sp>
      <p:sp>
        <p:nvSpPr>
          <p:cNvPr id="4" name="Date Placeholder 3"/>
          <p:cNvSpPr>
            <a:spLocks noGrp="1"/>
          </p:cNvSpPr>
          <p:nvPr>
            <p:ph type="dt" sz="half" idx="10"/>
          </p:nvPr>
        </p:nvSpPr>
        <p:spPr/>
        <p:txBody>
          <a:bodyPr/>
          <a:lstStyle/>
          <a:p>
            <a:fld id="{8ABD1F70-77F5-4045-BC87-6A5BCC4954A0}" type="datetime1">
              <a:rPr lang="en-GB" smtClean="0"/>
              <a:pPr/>
              <a:t>09/10/2018</a:t>
            </a:fld>
            <a:endParaRPr lang="en-GB"/>
          </a:p>
        </p:txBody>
      </p:sp>
      <p:sp>
        <p:nvSpPr>
          <p:cNvPr id="5" name="Footer Placeholder 4"/>
          <p:cNvSpPr>
            <a:spLocks noGrp="1"/>
          </p:cNvSpPr>
          <p:nvPr>
            <p:ph type="ftr" sz="quarter" idx="11"/>
          </p:nvPr>
        </p:nvSpPr>
        <p:spPr/>
        <p:txBody>
          <a:bodyPr/>
          <a:lstStyle/>
          <a:p>
            <a:r>
              <a:rPr lang="sv-SE" smtClean="0"/>
              <a:t>F20DL/ F21DL Diana Bental &amp; Ekaterina Komendantstkaya</a:t>
            </a:r>
            <a:endParaRPr lang="en-GB" dirty="0"/>
          </a:p>
        </p:txBody>
      </p:sp>
      <p:sp>
        <p:nvSpPr>
          <p:cNvPr id="6" name="Slide Number Placeholder 5"/>
          <p:cNvSpPr>
            <a:spLocks noGrp="1"/>
          </p:cNvSpPr>
          <p:nvPr>
            <p:ph type="sldNum" sz="quarter" idx="12"/>
          </p:nvPr>
        </p:nvSpPr>
        <p:spPr/>
        <p:txBody>
          <a:bodyPr/>
          <a:lstStyle/>
          <a:p>
            <a:fld id="{77CE25E3-0675-4E6D-B450-A01BD30D8410}" type="slidenum">
              <a:rPr lang="en-GB" smtClean="0"/>
              <a:pPr/>
              <a:t>24</a:t>
            </a:fld>
            <a:endParaRPr lang="en-GB"/>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GB" altLang="en-US" smtClean="0"/>
              <a:t>A made-up dataset</a:t>
            </a:r>
          </a:p>
        </p:txBody>
      </p:sp>
      <p:graphicFrame>
        <p:nvGraphicFramePr>
          <p:cNvPr id="530494" name="Group 62"/>
          <p:cNvGraphicFramePr>
            <a:graphicFrameLocks noGrp="1"/>
          </p:cNvGraphicFramePr>
          <p:nvPr>
            <p:ph idx="1"/>
          </p:nvPr>
        </p:nvGraphicFramePr>
        <p:xfrm>
          <a:off x="685800" y="1981200"/>
          <a:ext cx="7772400" cy="4114803"/>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tblGrid>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f1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f2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f3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f4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5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5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GB" altLang="en-US" smtClean="0"/>
              <a:t>Correlated with the class</a:t>
            </a:r>
          </a:p>
        </p:txBody>
      </p:sp>
      <p:graphicFrame>
        <p:nvGraphicFramePr>
          <p:cNvPr id="532483" name="Group 3"/>
          <p:cNvGraphicFramePr>
            <a:graphicFrameLocks noGrp="1"/>
          </p:cNvGraphicFramePr>
          <p:nvPr>
            <p:ph idx="1"/>
          </p:nvPr>
        </p:nvGraphicFramePr>
        <p:xfrm>
          <a:off x="685800" y="1981200"/>
          <a:ext cx="7772400" cy="4114803"/>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tblGrid>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f1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f2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f3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f4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5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5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8733" name="Rectangle 61"/>
          <p:cNvSpPr>
            <a:spLocks noChangeArrowheads="1"/>
          </p:cNvSpPr>
          <p:nvPr/>
        </p:nvSpPr>
        <p:spPr bwMode="auto">
          <a:xfrm>
            <a:off x="635000" y="1816100"/>
            <a:ext cx="965200" cy="4229100"/>
          </a:xfrm>
          <a:prstGeom prst="rect">
            <a:avLst/>
          </a:prstGeom>
          <a:noFill/>
          <a:ln w="31750">
            <a:solidFill>
              <a:srgbClr val="9933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28734" name="Rectangle 62"/>
          <p:cNvSpPr>
            <a:spLocks noChangeArrowheads="1"/>
          </p:cNvSpPr>
          <p:nvPr/>
        </p:nvSpPr>
        <p:spPr bwMode="auto">
          <a:xfrm>
            <a:off x="2062163" y="1795463"/>
            <a:ext cx="965200" cy="4229100"/>
          </a:xfrm>
          <a:prstGeom prst="rect">
            <a:avLst/>
          </a:prstGeom>
          <a:noFill/>
          <a:ln w="31750">
            <a:solidFill>
              <a:srgbClr val="9933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xfrm>
            <a:off x="611560" y="6381328"/>
            <a:ext cx="7992887" cy="476672"/>
          </a:xfrm>
          <a:noFill/>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1600" dirty="0" smtClean="0"/>
              <a:t>David </a:t>
            </a:r>
            <a:r>
              <a:rPr lang="en-GB" altLang="en-US" sz="1600" dirty="0" err="1" smtClean="0"/>
              <a:t>Corne</a:t>
            </a:r>
            <a:r>
              <a:rPr lang="en-GB" altLang="en-US" sz="1600" dirty="0" smtClean="0"/>
              <a:t>, and Nick Taylor,  Heriot-Watt University  -  dwcorne@gmail.com</a:t>
            </a:r>
          </a:p>
          <a:p>
            <a:pPr eaLnBrk="1" hangingPunct="1">
              <a:spcBef>
                <a:spcPct val="0"/>
              </a:spcBef>
              <a:buFontTx/>
              <a:buNone/>
            </a:pPr>
            <a:r>
              <a:rPr lang="en-GB" altLang="en-US" sz="1600" dirty="0" smtClean="0"/>
              <a:t>These slides and related resources:   </a:t>
            </a:r>
            <a:r>
              <a:rPr lang="en-GB" altLang="en-US" sz="1600" dirty="0" smtClean="0">
                <a:solidFill>
                  <a:schemeClr val="accent2"/>
                </a:solidFill>
              </a:rPr>
              <a:t>http://www.macs.hw.ac.uk/~dwcorne/Teaching/dmml.html</a:t>
            </a:r>
          </a:p>
        </p:txBody>
      </p:sp>
      <p:sp>
        <p:nvSpPr>
          <p:cNvPr id="29699" name="Rectangle 2"/>
          <p:cNvSpPr>
            <a:spLocks noGrp="1" noChangeArrowheads="1"/>
          </p:cNvSpPr>
          <p:nvPr>
            <p:ph type="title"/>
          </p:nvPr>
        </p:nvSpPr>
        <p:spPr/>
        <p:txBody>
          <a:bodyPr>
            <a:normAutofit fontScale="90000"/>
          </a:bodyPr>
          <a:lstStyle/>
          <a:p>
            <a:pPr eaLnBrk="1" hangingPunct="1"/>
            <a:r>
              <a:rPr lang="en-GB" altLang="en-US" sz="4000" smtClean="0"/>
              <a:t>uncorrelated with the class / seemingly random</a:t>
            </a:r>
          </a:p>
        </p:txBody>
      </p:sp>
      <p:graphicFrame>
        <p:nvGraphicFramePr>
          <p:cNvPr id="533507" name="Group 3"/>
          <p:cNvGraphicFramePr>
            <a:graphicFrameLocks noGrp="1"/>
          </p:cNvGraphicFramePr>
          <p:nvPr>
            <p:ph idx="1"/>
          </p:nvPr>
        </p:nvGraphicFramePr>
        <p:xfrm>
          <a:off x="685800" y="1981200"/>
          <a:ext cx="7772400" cy="4114803"/>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tblGrid>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smtClean="0">
                          <a:ln>
                            <a:noFill/>
                          </a:ln>
                          <a:solidFill>
                            <a:schemeClr val="tx1"/>
                          </a:solidFill>
                          <a:effectLst/>
                          <a:latin typeface="Times New Roman" pitchFamily="18" charset="0"/>
                          <a:cs typeface="Arial" charset="0"/>
                        </a:rPr>
                        <a:t>f1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f2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f3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f4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5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5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smtClean="0">
                          <a:ln>
                            <a:noFill/>
                          </a:ln>
                          <a:solidFill>
                            <a:schemeClr val="tx1"/>
                          </a:solidFill>
                          <a:effectLst/>
                          <a:latin typeface="Times New Roman" pitchFamily="18" charset="0"/>
                          <a:cs typeface="Arial" charset="0"/>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smtClean="0">
                          <a:ln>
                            <a:noFill/>
                          </a:ln>
                          <a:solidFill>
                            <a:schemeClr val="tx1"/>
                          </a:solidFill>
                          <a:effectLst/>
                          <a:latin typeface="Times New Roman" pitchFamily="18" charset="0"/>
                          <a:cs typeface="Arial"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smtClean="0">
                          <a:ln>
                            <a:noFill/>
                          </a:ln>
                          <a:solidFill>
                            <a:schemeClr val="tx1"/>
                          </a:solidFill>
                          <a:effectLst/>
                          <a:latin typeface="Times New Roman" pitchFamily="18" charset="0"/>
                          <a:cs typeface="Arial" charset="0"/>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smtClean="0">
                          <a:ln>
                            <a:noFill/>
                          </a:ln>
                          <a:solidFill>
                            <a:schemeClr val="tx1"/>
                          </a:solidFill>
                          <a:effectLst/>
                          <a:latin typeface="Times New Roman" pitchFamily="18"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9758" name="Rectangle 61"/>
          <p:cNvSpPr>
            <a:spLocks noChangeArrowheads="1"/>
          </p:cNvSpPr>
          <p:nvPr/>
        </p:nvSpPr>
        <p:spPr bwMode="auto">
          <a:xfrm>
            <a:off x="3289300" y="1816100"/>
            <a:ext cx="965200" cy="4229100"/>
          </a:xfrm>
          <a:prstGeom prst="rect">
            <a:avLst/>
          </a:prstGeom>
          <a:noFill/>
          <a:ln w="31750">
            <a:solidFill>
              <a:srgbClr val="9933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29759" name="Rectangle 62"/>
          <p:cNvSpPr>
            <a:spLocks noChangeArrowheads="1"/>
          </p:cNvSpPr>
          <p:nvPr/>
        </p:nvSpPr>
        <p:spPr bwMode="auto">
          <a:xfrm>
            <a:off x="4500563" y="1820863"/>
            <a:ext cx="965200" cy="4229100"/>
          </a:xfrm>
          <a:prstGeom prst="rect">
            <a:avLst/>
          </a:prstGeom>
          <a:noFill/>
          <a:ln w="31750">
            <a:solidFill>
              <a:srgbClr val="9933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hangingPunct="1"/>
            <a:r>
              <a:rPr lang="en-GB" altLang="en-US" sz="4000" dirty="0" smtClean="0"/>
              <a:t>So correlation based attribute selection reduces the dataset to this.</a:t>
            </a:r>
          </a:p>
        </p:txBody>
      </p:sp>
      <p:graphicFrame>
        <p:nvGraphicFramePr>
          <p:cNvPr id="534531" name="Group 3"/>
          <p:cNvGraphicFramePr>
            <a:graphicFrameLocks noGrp="1"/>
          </p:cNvGraphicFramePr>
          <p:nvPr>
            <p:ph idx="1"/>
          </p:nvPr>
        </p:nvGraphicFramePr>
        <p:xfrm>
          <a:off x="685800" y="1981200"/>
          <a:ext cx="7772400" cy="4114803"/>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tblGrid>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smtClean="0">
                          <a:ln>
                            <a:noFill/>
                          </a:ln>
                          <a:solidFill>
                            <a:schemeClr val="tx1"/>
                          </a:solidFill>
                          <a:effectLst/>
                          <a:latin typeface="Times New Roman" pitchFamily="18" charset="0"/>
                          <a:cs typeface="Arial" charset="0"/>
                        </a:rPr>
                        <a:t>f1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f2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5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smtClean="0">
                          <a:ln>
                            <a:noFill/>
                          </a:ln>
                          <a:solidFill>
                            <a:schemeClr val="tx1"/>
                          </a:solidFill>
                          <a:effectLst/>
                          <a:latin typeface="Times New Roman" pitchFamily="18" charset="0"/>
                          <a:cs typeface="Arial"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5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eaLnBrk="1" hangingPunct="1"/>
            <a:r>
              <a:rPr lang="en-GB" altLang="en-US" sz="4000" smtClean="0"/>
              <a:t>But, col 5 shows us f3 + f4 – which is perfectly correlated with the class!</a:t>
            </a:r>
          </a:p>
        </p:txBody>
      </p:sp>
      <p:graphicFrame>
        <p:nvGraphicFramePr>
          <p:cNvPr id="535555" name="Group 3"/>
          <p:cNvGraphicFramePr>
            <a:graphicFrameLocks noGrp="1"/>
          </p:cNvGraphicFramePr>
          <p:nvPr>
            <p:ph idx="1"/>
            <p:extLst>
              <p:ext uri="{D42A27DB-BD31-4B8C-83A1-F6EECF244321}">
                <p14:modId xmlns:p14="http://schemas.microsoft.com/office/powerpoint/2010/main" val="1969798150"/>
              </p:ext>
            </p:extLst>
          </p:nvPr>
        </p:nvGraphicFramePr>
        <p:xfrm>
          <a:off x="685800" y="1981200"/>
          <a:ext cx="7772400" cy="4114803"/>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tblGrid>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smtClean="0">
                          <a:ln>
                            <a:noFill/>
                          </a:ln>
                          <a:solidFill>
                            <a:schemeClr val="tx1"/>
                          </a:solidFill>
                          <a:effectLst/>
                          <a:latin typeface="Times New Roman" pitchFamily="18" charset="0"/>
                          <a:cs typeface="Arial" charset="0"/>
                        </a:rPr>
                        <a:t>f1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f2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f3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f4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smtClean="0">
                          <a:ln>
                            <a:noFill/>
                          </a:ln>
                          <a:solidFill>
                            <a:schemeClr val="tx1"/>
                          </a:solidFill>
                          <a:effectLst/>
                          <a:latin typeface="Times New Roman" pitchFamily="18" charset="0"/>
                          <a:cs typeface="Arial" charset="0"/>
                        </a:rPr>
                        <a:t>f5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5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5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smtClean="0">
                          <a:ln>
                            <a:noFill/>
                          </a:ln>
                          <a:solidFill>
                            <a:schemeClr val="tx1"/>
                          </a:solidFill>
                          <a:effectLst/>
                          <a:latin typeface="Times New Roman" pitchFamily="18"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1805" name="Rectangle 61"/>
          <p:cNvSpPr>
            <a:spLocks noChangeArrowheads="1"/>
          </p:cNvSpPr>
          <p:nvPr/>
        </p:nvSpPr>
        <p:spPr bwMode="auto">
          <a:xfrm>
            <a:off x="3289300" y="1816100"/>
            <a:ext cx="965200" cy="4229100"/>
          </a:xfrm>
          <a:prstGeom prst="rect">
            <a:avLst/>
          </a:prstGeom>
          <a:noFill/>
          <a:ln w="31750">
            <a:solidFill>
              <a:srgbClr val="9933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31806" name="Rectangle 62"/>
          <p:cNvSpPr>
            <a:spLocks noChangeArrowheads="1"/>
          </p:cNvSpPr>
          <p:nvPr/>
        </p:nvSpPr>
        <p:spPr bwMode="auto">
          <a:xfrm>
            <a:off x="4500563" y="1820863"/>
            <a:ext cx="965200" cy="4229100"/>
          </a:xfrm>
          <a:prstGeom prst="rect">
            <a:avLst/>
          </a:prstGeom>
          <a:noFill/>
          <a:ln w="31750">
            <a:solidFill>
              <a:srgbClr val="9933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Attribute (feature) selection – </a:t>
            </a:r>
            <a:r>
              <a:rPr lang="en-GB" i="1" dirty="0" smtClean="0"/>
              <a:t>what</a:t>
            </a:r>
            <a:r>
              <a:rPr lang="en-GB" dirty="0" smtClean="0"/>
              <a:t>?</a:t>
            </a:r>
            <a:endParaRPr lang="en-GB" dirty="0"/>
          </a:p>
        </p:txBody>
      </p:sp>
      <p:sp>
        <p:nvSpPr>
          <p:cNvPr id="3" name="Content Placeholder 2"/>
          <p:cNvSpPr>
            <a:spLocks noGrp="1"/>
          </p:cNvSpPr>
          <p:nvPr>
            <p:ph idx="1"/>
          </p:nvPr>
        </p:nvSpPr>
        <p:spPr/>
        <p:txBody>
          <a:bodyPr>
            <a:normAutofit lnSpcReduction="10000"/>
          </a:bodyPr>
          <a:lstStyle/>
          <a:p>
            <a:r>
              <a:rPr lang="en-GB" dirty="0"/>
              <a:t>You have some data, and you want to use it </a:t>
            </a:r>
            <a:r>
              <a:rPr lang="en-GB" dirty="0" smtClean="0"/>
              <a:t>to build </a:t>
            </a:r>
            <a:r>
              <a:rPr lang="en-GB" dirty="0"/>
              <a:t>a </a:t>
            </a:r>
            <a:r>
              <a:rPr lang="en-GB" dirty="0" smtClean="0"/>
              <a:t>classifier </a:t>
            </a:r>
            <a:r>
              <a:rPr lang="en-GB" dirty="0"/>
              <a:t>so that you can predict </a:t>
            </a:r>
            <a:r>
              <a:rPr lang="en-GB" dirty="0" smtClean="0"/>
              <a:t>something (e.g</a:t>
            </a:r>
            <a:r>
              <a:rPr lang="en-GB" dirty="0"/>
              <a:t>. likelihood of cancer</a:t>
            </a:r>
            <a:r>
              <a:rPr lang="en-GB" dirty="0" smtClean="0"/>
              <a:t>)</a:t>
            </a:r>
          </a:p>
          <a:p>
            <a:r>
              <a:rPr lang="en-GB" dirty="0"/>
              <a:t>The data has </a:t>
            </a:r>
            <a:r>
              <a:rPr lang="en-GB" b="1" dirty="0" smtClean="0"/>
              <a:t>10 000</a:t>
            </a:r>
            <a:r>
              <a:rPr lang="en-GB" dirty="0" smtClean="0"/>
              <a:t> attributes (features)</a:t>
            </a:r>
          </a:p>
          <a:p>
            <a:r>
              <a:rPr lang="en-GB" dirty="0" smtClean="0">
                <a:solidFill>
                  <a:srgbClr val="0070C0"/>
                </a:solidFill>
              </a:rPr>
              <a:t>You </a:t>
            </a:r>
            <a:r>
              <a:rPr lang="en-GB" dirty="0">
                <a:solidFill>
                  <a:srgbClr val="0070C0"/>
                </a:solidFill>
              </a:rPr>
              <a:t>need to cut it down to </a:t>
            </a:r>
            <a:r>
              <a:rPr lang="en-GB" b="1" dirty="0" smtClean="0">
                <a:solidFill>
                  <a:srgbClr val="0070C0"/>
                </a:solidFill>
              </a:rPr>
              <a:t>1 000</a:t>
            </a:r>
            <a:r>
              <a:rPr lang="en-GB" dirty="0" smtClean="0">
                <a:solidFill>
                  <a:srgbClr val="0070C0"/>
                </a:solidFill>
              </a:rPr>
              <a:t> </a:t>
            </a:r>
            <a:r>
              <a:rPr lang="en-GB" dirty="0">
                <a:solidFill>
                  <a:srgbClr val="0070C0"/>
                </a:solidFill>
              </a:rPr>
              <a:t>fields </a:t>
            </a:r>
            <a:r>
              <a:rPr lang="en-GB" dirty="0" smtClean="0">
                <a:solidFill>
                  <a:srgbClr val="0070C0"/>
                </a:solidFill>
              </a:rPr>
              <a:t>before you </a:t>
            </a:r>
            <a:r>
              <a:rPr lang="en-GB" dirty="0">
                <a:solidFill>
                  <a:srgbClr val="0070C0"/>
                </a:solidFill>
              </a:rPr>
              <a:t>try machine learning. Which 1,000</a:t>
            </a:r>
            <a:r>
              <a:rPr lang="en-GB" dirty="0" smtClean="0">
                <a:solidFill>
                  <a:srgbClr val="0070C0"/>
                </a:solidFill>
              </a:rPr>
              <a:t>?</a:t>
            </a:r>
          </a:p>
          <a:p>
            <a:r>
              <a:rPr lang="en-GB" dirty="0"/>
              <a:t>The process of choosing the 1,000 fields to use is called </a:t>
            </a:r>
            <a:r>
              <a:rPr lang="en-GB" b="1" dirty="0" smtClean="0">
                <a:solidFill>
                  <a:srgbClr val="0070C0"/>
                </a:solidFill>
              </a:rPr>
              <a:t>Attribute</a:t>
            </a:r>
            <a:r>
              <a:rPr lang="en-GB" dirty="0" smtClean="0">
                <a:solidFill>
                  <a:srgbClr val="0070C0"/>
                </a:solidFill>
              </a:rPr>
              <a:t> </a:t>
            </a:r>
            <a:r>
              <a:rPr lang="en-GB" b="1" dirty="0">
                <a:solidFill>
                  <a:srgbClr val="0070C0"/>
                </a:solidFill>
              </a:rPr>
              <a:t>Selection </a:t>
            </a:r>
            <a:r>
              <a:rPr lang="en-GB" dirty="0"/>
              <a:t>(or </a:t>
            </a:r>
            <a:r>
              <a:rPr lang="en-GB" b="1" dirty="0">
                <a:solidFill>
                  <a:srgbClr val="0070C0"/>
                </a:solidFill>
              </a:rPr>
              <a:t>Feature </a:t>
            </a:r>
            <a:r>
              <a:rPr lang="en-GB" b="1" dirty="0" smtClean="0">
                <a:solidFill>
                  <a:srgbClr val="0070C0"/>
                </a:solidFill>
              </a:rPr>
              <a:t> Selection)</a:t>
            </a:r>
          </a:p>
          <a:p>
            <a:endParaRPr lang="en-GB" dirty="0"/>
          </a:p>
          <a:p>
            <a:endParaRPr lang="en-GB" dirty="0" smtClean="0"/>
          </a:p>
          <a:p>
            <a:endParaRPr lang="en-GB" dirty="0"/>
          </a:p>
        </p:txBody>
      </p:sp>
      <p:sp>
        <p:nvSpPr>
          <p:cNvPr id="4" name="Date Placeholder 3"/>
          <p:cNvSpPr>
            <a:spLocks noGrp="1"/>
          </p:cNvSpPr>
          <p:nvPr>
            <p:ph type="dt" sz="half" idx="10"/>
          </p:nvPr>
        </p:nvSpPr>
        <p:spPr/>
        <p:txBody>
          <a:bodyPr/>
          <a:lstStyle/>
          <a:p>
            <a:fld id="{8ABD1F70-77F5-4045-BC87-6A5BCC4954A0}" type="datetime1">
              <a:rPr lang="en-GB" smtClean="0"/>
              <a:pPr/>
              <a:t>09/10/2018</a:t>
            </a:fld>
            <a:endParaRPr lang="en-GB"/>
          </a:p>
        </p:txBody>
      </p:sp>
      <p:sp>
        <p:nvSpPr>
          <p:cNvPr id="5" name="Footer Placeholder 4"/>
          <p:cNvSpPr>
            <a:spLocks noGrp="1"/>
          </p:cNvSpPr>
          <p:nvPr>
            <p:ph type="ftr" sz="quarter" idx="11"/>
          </p:nvPr>
        </p:nvSpPr>
        <p:spPr/>
        <p:txBody>
          <a:bodyPr/>
          <a:lstStyle/>
          <a:p>
            <a:r>
              <a:rPr lang="sv-SE" smtClean="0"/>
              <a:t>F20DL/ F21DL Diana Bental &amp; Ekaterina Komendantstkaya</a:t>
            </a:r>
            <a:endParaRPr lang="en-GB" dirty="0"/>
          </a:p>
        </p:txBody>
      </p:sp>
      <p:sp>
        <p:nvSpPr>
          <p:cNvPr id="6" name="Slide Number Placeholder 5"/>
          <p:cNvSpPr>
            <a:spLocks noGrp="1"/>
          </p:cNvSpPr>
          <p:nvPr>
            <p:ph type="sldNum" sz="quarter" idx="12"/>
          </p:nvPr>
        </p:nvSpPr>
        <p:spPr/>
        <p:txBody>
          <a:bodyPr/>
          <a:lstStyle/>
          <a:p>
            <a:fld id="{77CE25E3-0675-4E6D-B450-A01BD30D8410}" type="slidenum">
              <a:rPr lang="en-GB" smtClean="0"/>
              <a:pPr/>
              <a:t>3</a:t>
            </a:fld>
            <a:endParaRPr lang="en-GB"/>
          </a:p>
        </p:txBody>
      </p:sp>
    </p:spTree>
    <p:extLst>
      <p:ext uri="{BB962C8B-B14F-4D97-AF65-F5344CB8AC3E}">
        <p14:creationId xmlns:p14="http://schemas.microsoft.com/office/powerpoint/2010/main" val="27185390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That example is cheating a bit…</a:t>
            </a:r>
            <a:endParaRPr lang="en-GB" dirty="0"/>
          </a:p>
        </p:txBody>
      </p:sp>
      <p:sp>
        <p:nvSpPr>
          <p:cNvPr id="3" name="Content Placeholder 2"/>
          <p:cNvSpPr>
            <a:spLocks noGrp="1"/>
          </p:cNvSpPr>
          <p:nvPr>
            <p:ph idx="1"/>
          </p:nvPr>
        </p:nvSpPr>
        <p:spPr/>
        <p:txBody>
          <a:bodyPr>
            <a:normAutofit/>
          </a:bodyPr>
          <a:lstStyle/>
          <a:p>
            <a:r>
              <a:rPr lang="en-GB" dirty="0" smtClean="0"/>
              <a:t>Adding a new attribute based on existing attributes is </a:t>
            </a:r>
            <a:r>
              <a:rPr lang="en-GB" b="1" dirty="0" smtClean="0">
                <a:solidFill>
                  <a:srgbClr val="0070C0"/>
                </a:solidFill>
              </a:rPr>
              <a:t>feature extraction</a:t>
            </a:r>
            <a:endParaRPr lang="en-GB" dirty="0" smtClean="0"/>
          </a:p>
          <a:p>
            <a:r>
              <a:rPr lang="en-GB" dirty="0" smtClean="0"/>
              <a:t>It would be very hard to guess that we should add </a:t>
            </a:r>
            <a:r>
              <a:rPr lang="en-GB" dirty="0" smtClean="0"/>
              <a:t>those two </a:t>
            </a:r>
            <a:r>
              <a:rPr lang="en-GB" dirty="0" smtClean="0"/>
              <a:t>attributes together</a:t>
            </a:r>
          </a:p>
          <a:p>
            <a:r>
              <a:rPr lang="en-GB" dirty="0" smtClean="0"/>
              <a:t>But feature extraction is a common operation in </a:t>
            </a:r>
            <a:r>
              <a:rPr lang="en-GB" dirty="0"/>
              <a:t>e.g. image </a:t>
            </a:r>
            <a:r>
              <a:rPr lang="en-GB" dirty="0" smtClean="0"/>
              <a:t>processing</a:t>
            </a:r>
          </a:p>
          <a:p>
            <a:pPr lvl="1"/>
            <a:r>
              <a:rPr lang="en-GB" dirty="0" smtClean="0"/>
              <a:t>Look for edges, surfaces, eyes... Before interpreting the image as a whole</a:t>
            </a:r>
            <a:endParaRPr lang="en-GB" dirty="0"/>
          </a:p>
        </p:txBody>
      </p:sp>
      <p:sp>
        <p:nvSpPr>
          <p:cNvPr id="4" name="Date Placeholder 3"/>
          <p:cNvSpPr>
            <a:spLocks noGrp="1"/>
          </p:cNvSpPr>
          <p:nvPr>
            <p:ph type="dt" sz="half" idx="10"/>
          </p:nvPr>
        </p:nvSpPr>
        <p:spPr/>
        <p:txBody>
          <a:bodyPr/>
          <a:lstStyle/>
          <a:p>
            <a:fld id="{8ABD1F70-77F5-4045-BC87-6A5BCC4954A0}" type="datetime1">
              <a:rPr lang="en-GB" smtClean="0"/>
              <a:pPr/>
              <a:t>09/10/2018</a:t>
            </a:fld>
            <a:endParaRPr lang="en-GB"/>
          </a:p>
        </p:txBody>
      </p:sp>
      <p:sp>
        <p:nvSpPr>
          <p:cNvPr id="5" name="Footer Placeholder 4"/>
          <p:cNvSpPr>
            <a:spLocks noGrp="1"/>
          </p:cNvSpPr>
          <p:nvPr>
            <p:ph type="ftr" sz="quarter" idx="11"/>
          </p:nvPr>
        </p:nvSpPr>
        <p:spPr/>
        <p:txBody>
          <a:bodyPr/>
          <a:lstStyle/>
          <a:p>
            <a:r>
              <a:rPr lang="sv-SE" smtClean="0"/>
              <a:t>F20DL/ F21DL Diana Bental &amp; Ekaterina Komendantstkaya</a:t>
            </a:r>
            <a:endParaRPr lang="en-GB" dirty="0"/>
          </a:p>
        </p:txBody>
      </p:sp>
      <p:sp>
        <p:nvSpPr>
          <p:cNvPr id="6" name="Slide Number Placeholder 5"/>
          <p:cNvSpPr>
            <a:spLocks noGrp="1"/>
          </p:cNvSpPr>
          <p:nvPr>
            <p:ph type="sldNum" sz="quarter" idx="12"/>
          </p:nvPr>
        </p:nvSpPr>
        <p:spPr/>
        <p:txBody>
          <a:bodyPr/>
          <a:lstStyle/>
          <a:p>
            <a:fld id="{77CE25E3-0675-4E6D-B450-A01BD30D8410}" type="slidenum">
              <a:rPr lang="en-GB" smtClean="0"/>
              <a:pPr/>
              <a:t>30</a:t>
            </a:fld>
            <a:endParaRPr lang="en-GB"/>
          </a:p>
        </p:txBody>
      </p:sp>
    </p:spTree>
    <p:extLst>
      <p:ext uri="{BB962C8B-B14F-4D97-AF65-F5344CB8AC3E}">
        <p14:creationId xmlns:p14="http://schemas.microsoft.com/office/powerpoint/2010/main" val="41183572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altLang="en-US" dirty="0" smtClean="0"/>
              <a:t>So… Need </a:t>
            </a:r>
            <a:r>
              <a:rPr lang="en-GB" altLang="en-US" dirty="0"/>
              <a:t>to consider how well </a:t>
            </a:r>
            <a:r>
              <a:rPr lang="en-GB" altLang="en-US" dirty="0" smtClean="0"/>
              <a:t>attributes work </a:t>
            </a:r>
            <a:r>
              <a:rPr lang="en-GB" altLang="en-US" i="1" dirty="0"/>
              <a:t>together </a:t>
            </a:r>
          </a:p>
          <a:p>
            <a:pPr>
              <a:buNone/>
            </a:pPr>
            <a:endParaRPr lang="en-GB" altLang="en-US" dirty="0"/>
          </a:p>
        </p:txBody>
      </p:sp>
      <p:sp>
        <p:nvSpPr>
          <p:cNvPr id="4" name="Date Placeholder 3"/>
          <p:cNvSpPr>
            <a:spLocks noGrp="1"/>
          </p:cNvSpPr>
          <p:nvPr>
            <p:ph type="dt" sz="half" idx="10"/>
          </p:nvPr>
        </p:nvSpPr>
        <p:spPr/>
        <p:txBody>
          <a:bodyPr/>
          <a:lstStyle/>
          <a:p>
            <a:fld id="{8ABD1F70-77F5-4045-BC87-6A5BCC4954A0}" type="datetime1">
              <a:rPr lang="en-GB" smtClean="0"/>
              <a:pPr/>
              <a:t>09/10/2018</a:t>
            </a:fld>
            <a:endParaRPr lang="en-GB"/>
          </a:p>
        </p:txBody>
      </p:sp>
      <p:sp>
        <p:nvSpPr>
          <p:cNvPr id="5" name="Footer Placeholder 4"/>
          <p:cNvSpPr>
            <a:spLocks noGrp="1"/>
          </p:cNvSpPr>
          <p:nvPr>
            <p:ph type="ftr" sz="quarter" idx="11"/>
          </p:nvPr>
        </p:nvSpPr>
        <p:spPr/>
        <p:txBody>
          <a:bodyPr/>
          <a:lstStyle/>
          <a:p>
            <a:r>
              <a:rPr lang="sv-SE" smtClean="0"/>
              <a:t>F20DL/ F21DL Diana Bental &amp; Ekaterina Komendantstkaya</a:t>
            </a:r>
            <a:endParaRPr lang="en-GB" dirty="0"/>
          </a:p>
        </p:txBody>
      </p:sp>
      <p:sp>
        <p:nvSpPr>
          <p:cNvPr id="6" name="Slide Number Placeholder 5"/>
          <p:cNvSpPr>
            <a:spLocks noGrp="1"/>
          </p:cNvSpPr>
          <p:nvPr>
            <p:ph type="sldNum" sz="quarter" idx="12"/>
          </p:nvPr>
        </p:nvSpPr>
        <p:spPr/>
        <p:txBody>
          <a:bodyPr/>
          <a:lstStyle/>
          <a:p>
            <a:fld id="{77CE25E3-0675-4E6D-B450-A01BD30D8410}" type="slidenum">
              <a:rPr lang="en-GB" smtClean="0"/>
              <a:pPr/>
              <a:t>31</a:t>
            </a:fld>
            <a:endParaRPr lang="en-GB"/>
          </a:p>
        </p:txBody>
      </p:sp>
      <p:sp>
        <p:nvSpPr>
          <p:cNvPr id="7" name="Title 6"/>
          <p:cNvSpPr>
            <a:spLocks noGrp="1"/>
          </p:cNvSpPr>
          <p:nvPr>
            <p:ph type="title"/>
          </p:nvPr>
        </p:nvSpPr>
        <p:spPr/>
        <p:txBody>
          <a:bodyPr/>
          <a:lstStyle/>
          <a:p>
            <a:endParaRPr lang="en-GB"/>
          </a:p>
        </p:txBody>
      </p:sp>
    </p:spTree>
    <p:extLst>
      <p:ext uri="{BB962C8B-B14F-4D97-AF65-F5344CB8AC3E}">
        <p14:creationId xmlns:p14="http://schemas.microsoft.com/office/powerpoint/2010/main" val="4497678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`Complete’ methods</a:t>
            </a:r>
            <a:endParaRPr lang="en-GB" dirty="0"/>
          </a:p>
        </p:txBody>
      </p:sp>
      <p:sp>
        <p:nvSpPr>
          <p:cNvPr id="3" name="Content Placeholder 2"/>
          <p:cNvSpPr>
            <a:spLocks noGrp="1"/>
          </p:cNvSpPr>
          <p:nvPr>
            <p:ph idx="1"/>
          </p:nvPr>
        </p:nvSpPr>
        <p:spPr/>
        <p:txBody>
          <a:bodyPr/>
          <a:lstStyle/>
          <a:p>
            <a:r>
              <a:rPr lang="en-GB" dirty="0"/>
              <a:t>Original dataset has N </a:t>
            </a:r>
            <a:r>
              <a:rPr lang="en-GB" dirty="0" smtClean="0"/>
              <a:t>attributes</a:t>
            </a:r>
            <a:endParaRPr lang="en-GB" dirty="0"/>
          </a:p>
          <a:p>
            <a:r>
              <a:rPr lang="en-GB" dirty="0"/>
              <a:t>You want to use a subset of </a:t>
            </a:r>
            <a:r>
              <a:rPr lang="en-GB" i="1" dirty="0"/>
              <a:t>k</a:t>
            </a:r>
            <a:r>
              <a:rPr lang="en-GB" dirty="0"/>
              <a:t> </a:t>
            </a:r>
            <a:r>
              <a:rPr lang="en-GB" dirty="0"/>
              <a:t>attributes</a:t>
            </a:r>
            <a:endParaRPr lang="en-GB" dirty="0"/>
          </a:p>
          <a:p>
            <a:r>
              <a:rPr lang="en-GB" dirty="0"/>
              <a:t>A </a:t>
            </a:r>
            <a:r>
              <a:rPr lang="en-GB" i="1" dirty="0"/>
              <a:t>complete</a:t>
            </a:r>
            <a:r>
              <a:rPr lang="en-GB" dirty="0"/>
              <a:t> </a:t>
            </a:r>
            <a:r>
              <a:rPr lang="en-GB" dirty="0" smtClean="0"/>
              <a:t>attribute selection </a:t>
            </a:r>
            <a:r>
              <a:rPr lang="en-GB" dirty="0"/>
              <a:t>method means:  try every subset of </a:t>
            </a:r>
            <a:r>
              <a:rPr lang="en-GB" i="1" dirty="0"/>
              <a:t>k</a:t>
            </a:r>
            <a:r>
              <a:rPr lang="en-GB" dirty="0"/>
              <a:t> </a:t>
            </a:r>
            <a:r>
              <a:rPr lang="en-GB" dirty="0"/>
              <a:t>attributes, </a:t>
            </a:r>
            <a:r>
              <a:rPr lang="en-GB" dirty="0"/>
              <a:t>and choose the </a:t>
            </a:r>
            <a:r>
              <a:rPr lang="en-GB" dirty="0" smtClean="0"/>
              <a:t>best!</a:t>
            </a:r>
          </a:p>
          <a:p>
            <a:pPr lvl="1"/>
            <a:r>
              <a:rPr lang="en-GB" dirty="0" smtClean="0"/>
              <a:t>the </a:t>
            </a:r>
            <a:r>
              <a:rPr lang="en-GB" dirty="0"/>
              <a:t>number of subsets is N! / </a:t>
            </a:r>
            <a:r>
              <a:rPr lang="en-GB" i="1" dirty="0"/>
              <a:t>k</a:t>
            </a:r>
            <a:r>
              <a:rPr lang="en-GB" dirty="0"/>
              <a:t>!(N−</a:t>
            </a:r>
            <a:r>
              <a:rPr lang="en-GB" i="1" dirty="0"/>
              <a:t>k</a:t>
            </a:r>
            <a:r>
              <a:rPr lang="en-GB" dirty="0" smtClean="0"/>
              <a:t>)!</a:t>
            </a:r>
          </a:p>
          <a:p>
            <a:pPr lvl="1"/>
            <a:r>
              <a:rPr lang="en-GB" dirty="0" smtClean="0"/>
              <a:t>what </a:t>
            </a:r>
            <a:r>
              <a:rPr lang="en-GB" dirty="0"/>
              <a:t>is this when N is </a:t>
            </a:r>
            <a:r>
              <a:rPr lang="en-GB" dirty="0">
                <a:solidFill>
                  <a:srgbClr val="0070C0"/>
                </a:solidFill>
              </a:rPr>
              <a:t>100 </a:t>
            </a:r>
            <a:r>
              <a:rPr lang="en-GB" dirty="0"/>
              <a:t>and </a:t>
            </a:r>
            <a:r>
              <a:rPr lang="en-GB" i="1" dirty="0"/>
              <a:t>k</a:t>
            </a:r>
            <a:r>
              <a:rPr lang="en-GB" dirty="0"/>
              <a:t> is </a:t>
            </a:r>
            <a:r>
              <a:rPr lang="en-GB" dirty="0">
                <a:solidFill>
                  <a:srgbClr val="0070C0"/>
                </a:solidFill>
              </a:rPr>
              <a:t>5</a:t>
            </a:r>
            <a:r>
              <a:rPr lang="en-GB" dirty="0"/>
              <a:t>? </a:t>
            </a:r>
            <a:endParaRPr lang="en-GB" dirty="0" smtClean="0"/>
          </a:p>
          <a:p>
            <a:pPr lvl="1"/>
            <a:r>
              <a:rPr lang="en-GB" altLang="en-US" dirty="0"/>
              <a:t>75,287,520    -- almost nothing</a:t>
            </a:r>
            <a:endParaRPr lang="en-GB" dirty="0"/>
          </a:p>
          <a:p>
            <a:endParaRPr lang="en-GB" dirty="0"/>
          </a:p>
        </p:txBody>
      </p:sp>
      <p:sp>
        <p:nvSpPr>
          <p:cNvPr id="4" name="Date Placeholder 3"/>
          <p:cNvSpPr>
            <a:spLocks noGrp="1"/>
          </p:cNvSpPr>
          <p:nvPr>
            <p:ph type="dt" sz="half" idx="10"/>
          </p:nvPr>
        </p:nvSpPr>
        <p:spPr/>
        <p:txBody>
          <a:bodyPr/>
          <a:lstStyle/>
          <a:p>
            <a:fld id="{8ABD1F70-77F5-4045-BC87-6A5BCC4954A0}" type="datetime1">
              <a:rPr lang="en-GB" smtClean="0"/>
              <a:pPr/>
              <a:t>09/10/2018</a:t>
            </a:fld>
            <a:endParaRPr lang="en-GB"/>
          </a:p>
        </p:txBody>
      </p:sp>
      <p:sp>
        <p:nvSpPr>
          <p:cNvPr id="5" name="Footer Placeholder 4"/>
          <p:cNvSpPr>
            <a:spLocks noGrp="1"/>
          </p:cNvSpPr>
          <p:nvPr>
            <p:ph type="ftr" sz="quarter" idx="11"/>
          </p:nvPr>
        </p:nvSpPr>
        <p:spPr/>
        <p:txBody>
          <a:bodyPr/>
          <a:lstStyle/>
          <a:p>
            <a:r>
              <a:rPr lang="sv-SE" smtClean="0"/>
              <a:t>F20DL/ F21DL Diana Bental &amp; Ekaterina Komendantstkaya</a:t>
            </a:r>
            <a:endParaRPr lang="en-GB" dirty="0"/>
          </a:p>
        </p:txBody>
      </p:sp>
      <p:sp>
        <p:nvSpPr>
          <p:cNvPr id="6" name="Slide Number Placeholder 5"/>
          <p:cNvSpPr>
            <a:spLocks noGrp="1"/>
          </p:cNvSpPr>
          <p:nvPr>
            <p:ph type="sldNum" sz="quarter" idx="12"/>
          </p:nvPr>
        </p:nvSpPr>
        <p:spPr/>
        <p:txBody>
          <a:bodyPr/>
          <a:lstStyle/>
          <a:p>
            <a:fld id="{77CE25E3-0675-4E6D-B450-A01BD30D8410}" type="slidenum">
              <a:rPr lang="en-GB" smtClean="0"/>
              <a:pPr/>
              <a:t>32</a:t>
            </a:fld>
            <a:endParaRPr lang="en-GB"/>
          </a:p>
        </p:txBody>
      </p:sp>
    </p:spTree>
    <p:extLst>
      <p:ext uri="{BB962C8B-B14F-4D97-AF65-F5344CB8AC3E}">
        <p14:creationId xmlns:p14="http://schemas.microsoft.com/office/powerpoint/2010/main" val="18711827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`Complete’ methods</a:t>
            </a:r>
            <a:endParaRPr lang="en-GB" dirty="0"/>
          </a:p>
        </p:txBody>
      </p:sp>
      <p:sp>
        <p:nvSpPr>
          <p:cNvPr id="3" name="Content Placeholder 2"/>
          <p:cNvSpPr>
            <a:spLocks noGrp="1"/>
          </p:cNvSpPr>
          <p:nvPr>
            <p:ph idx="1"/>
          </p:nvPr>
        </p:nvSpPr>
        <p:spPr/>
        <p:txBody>
          <a:bodyPr/>
          <a:lstStyle/>
          <a:p>
            <a:r>
              <a:rPr lang="en-GB" dirty="0"/>
              <a:t>Original dataset has N attributes</a:t>
            </a:r>
          </a:p>
          <a:p>
            <a:r>
              <a:rPr lang="en-GB" dirty="0"/>
              <a:t>You want to use a subset of </a:t>
            </a:r>
            <a:r>
              <a:rPr lang="en-GB" i="1" dirty="0"/>
              <a:t>k</a:t>
            </a:r>
            <a:r>
              <a:rPr lang="en-GB" dirty="0"/>
              <a:t> attributes</a:t>
            </a:r>
          </a:p>
          <a:p>
            <a:r>
              <a:rPr lang="en-GB" dirty="0"/>
              <a:t>A </a:t>
            </a:r>
            <a:r>
              <a:rPr lang="en-GB" i="1" dirty="0"/>
              <a:t>complete</a:t>
            </a:r>
            <a:r>
              <a:rPr lang="en-GB" dirty="0"/>
              <a:t> </a:t>
            </a:r>
            <a:r>
              <a:rPr lang="en-GB" dirty="0" smtClean="0"/>
              <a:t>attribute selection </a:t>
            </a:r>
            <a:r>
              <a:rPr lang="en-GB" dirty="0"/>
              <a:t>method means:  try every subset of </a:t>
            </a:r>
            <a:r>
              <a:rPr lang="en-GB" i="1" dirty="0"/>
              <a:t>k</a:t>
            </a:r>
            <a:r>
              <a:rPr lang="en-GB" dirty="0"/>
              <a:t> attributes, and choose the </a:t>
            </a:r>
            <a:r>
              <a:rPr lang="en-GB" dirty="0" smtClean="0"/>
              <a:t>best!</a:t>
            </a:r>
          </a:p>
          <a:p>
            <a:pPr lvl="1"/>
            <a:r>
              <a:rPr lang="en-GB" dirty="0" smtClean="0"/>
              <a:t>the </a:t>
            </a:r>
            <a:r>
              <a:rPr lang="en-GB" dirty="0"/>
              <a:t>number of subsets is N! / </a:t>
            </a:r>
            <a:r>
              <a:rPr lang="en-GB" i="1" dirty="0"/>
              <a:t>k</a:t>
            </a:r>
            <a:r>
              <a:rPr lang="en-GB" dirty="0"/>
              <a:t>!(N−</a:t>
            </a:r>
            <a:r>
              <a:rPr lang="en-GB" i="1" dirty="0"/>
              <a:t>k</a:t>
            </a:r>
            <a:r>
              <a:rPr lang="en-GB" dirty="0" smtClean="0"/>
              <a:t>)!</a:t>
            </a:r>
          </a:p>
          <a:p>
            <a:pPr lvl="1"/>
            <a:r>
              <a:rPr lang="en-GB" dirty="0" smtClean="0"/>
              <a:t>what </a:t>
            </a:r>
            <a:r>
              <a:rPr lang="en-GB" dirty="0"/>
              <a:t>is this when N is </a:t>
            </a:r>
            <a:r>
              <a:rPr lang="en-GB" dirty="0" smtClean="0">
                <a:solidFill>
                  <a:srgbClr val="0070C0"/>
                </a:solidFill>
              </a:rPr>
              <a:t>10 000 </a:t>
            </a:r>
            <a:r>
              <a:rPr lang="en-GB" dirty="0"/>
              <a:t>and </a:t>
            </a:r>
            <a:r>
              <a:rPr lang="en-GB" i="1" dirty="0"/>
              <a:t>k</a:t>
            </a:r>
            <a:r>
              <a:rPr lang="en-GB" dirty="0"/>
              <a:t> is </a:t>
            </a:r>
            <a:r>
              <a:rPr lang="en-GB" dirty="0" smtClean="0">
                <a:solidFill>
                  <a:srgbClr val="0070C0"/>
                </a:solidFill>
              </a:rPr>
              <a:t>100</a:t>
            </a:r>
            <a:r>
              <a:rPr lang="en-GB" dirty="0" smtClean="0"/>
              <a:t>? </a:t>
            </a:r>
            <a:endParaRPr lang="en-GB" dirty="0"/>
          </a:p>
          <a:p>
            <a:pPr marL="0" indent="0">
              <a:buNone/>
            </a:pPr>
            <a:endParaRPr lang="en-GB" dirty="0"/>
          </a:p>
        </p:txBody>
      </p:sp>
      <p:sp>
        <p:nvSpPr>
          <p:cNvPr id="4" name="Date Placeholder 3"/>
          <p:cNvSpPr>
            <a:spLocks noGrp="1"/>
          </p:cNvSpPr>
          <p:nvPr>
            <p:ph type="dt" sz="half" idx="10"/>
          </p:nvPr>
        </p:nvSpPr>
        <p:spPr/>
        <p:txBody>
          <a:bodyPr/>
          <a:lstStyle/>
          <a:p>
            <a:fld id="{8ABD1F70-77F5-4045-BC87-6A5BCC4954A0}" type="datetime1">
              <a:rPr lang="en-GB" smtClean="0"/>
              <a:pPr/>
              <a:t>09/10/2018</a:t>
            </a:fld>
            <a:endParaRPr lang="en-GB"/>
          </a:p>
        </p:txBody>
      </p:sp>
      <p:sp>
        <p:nvSpPr>
          <p:cNvPr id="5" name="Footer Placeholder 4"/>
          <p:cNvSpPr>
            <a:spLocks noGrp="1"/>
          </p:cNvSpPr>
          <p:nvPr>
            <p:ph type="ftr" sz="quarter" idx="11"/>
          </p:nvPr>
        </p:nvSpPr>
        <p:spPr/>
        <p:txBody>
          <a:bodyPr/>
          <a:lstStyle/>
          <a:p>
            <a:r>
              <a:rPr lang="sv-SE" smtClean="0"/>
              <a:t>F20DL/ F21DL Diana Bental &amp; Ekaterina Komendantstkaya</a:t>
            </a:r>
            <a:endParaRPr lang="en-GB" dirty="0"/>
          </a:p>
        </p:txBody>
      </p:sp>
      <p:sp>
        <p:nvSpPr>
          <p:cNvPr id="6" name="Slide Number Placeholder 5"/>
          <p:cNvSpPr>
            <a:spLocks noGrp="1"/>
          </p:cNvSpPr>
          <p:nvPr>
            <p:ph type="sldNum" sz="quarter" idx="12"/>
          </p:nvPr>
        </p:nvSpPr>
        <p:spPr/>
        <p:txBody>
          <a:bodyPr/>
          <a:lstStyle/>
          <a:p>
            <a:fld id="{77CE25E3-0675-4E6D-B450-A01BD30D8410}" type="slidenum">
              <a:rPr lang="en-GB" smtClean="0"/>
              <a:pPr/>
              <a:t>33</a:t>
            </a:fld>
            <a:endParaRPr lang="en-GB"/>
          </a:p>
        </p:txBody>
      </p:sp>
    </p:spTree>
    <p:extLst>
      <p:ext uri="{BB962C8B-B14F-4D97-AF65-F5344CB8AC3E}">
        <p14:creationId xmlns:p14="http://schemas.microsoft.com/office/powerpoint/2010/main" val="31161801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`Complete’ methods</a:t>
            </a:r>
            <a:endParaRPr lang="en-GB" dirty="0"/>
          </a:p>
        </p:txBody>
      </p:sp>
      <p:sp>
        <p:nvSpPr>
          <p:cNvPr id="3" name="Content Placeholder 2"/>
          <p:cNvSpPr>
            <a:spLocks noGrp="1"/>
          </p:cNvSpPr>
          <p:nvPr>
            <p:ph idx="1"/>
          </p:nvPr>
        </p:nvSpPr>
        <p:spPr/>
        <p:txBody>
          <a:bodyPr/>
          <a:lstStyle/>
          <a:p>
            <a:r>
              <a:rPr lang="en-GB" dirty="0"/>
              <a:t>Original dataset has N attributes</a:t>
            </a:r>
          </a:p>
          <a:p>
            <a:r>
              <a:rPr lang="en-GB" dirty="0"/>
              <a:t>You want to use a subset of k attributes</a:t>
            </a:r>
          </a:p>
          <a:p>
            <a:r>
              <a:rPr lang="en-GB" dirty="0"/>
              <a:t>A </a:t>
            </a:r>
            <a:r>
              <a:rPr lang="en-GB" i="1" dirty="0"/>
              <a:t>complete</a:t>
            </a:r>
            <a:r>
              <a:rPr lang="en-GB" dirty="0"/>
              <a:t> </a:t>
            </a:r>
            <a:r>
              <a:rPr lang="en-GB" dirty="0" smtClean="0"/>
              <a:t>attribute selection </a:t>
            </a:r>
            <a:r>
              <a:rPr lang="en-GB" dirty="0"/>
              <a:t>method means:  try every subset of </a:t>
            </a:r>
            <a:r>
              <a:rPr lang="en-GB" i="1" dirty="0"/>
              <a:t>k</a:t>
            </a:r>
            <a:r>
              <a:rPr lang="en-GB" dirty="0"/>
              <a:t> </a:t>
            </a:r>
            <a:r>
              <a:rPr lang="en-GB" dirty="0" smtClean="0"/>
              <a:t>attributes, </a:t>
            </a:r>
            <a:r>
              <a:rPr lang="en-GB" dirty="0"/>
              <a:t>and choose the </a:t>
            </a:r>
            <a:r>
              <a:rPr lang="en-GB" dirty="0" smtClean="0"/>
              <a:t>best!</a:t>
            </a:r>
          </a:p>
          <a:p>
            <a:pPr lvl="1"/>
            <a:r>
              <a:rPr lang="en-GB" dirty="0" smtClean="0"/>
              <a:t>the </a:t>
            </a:r>
            <a:r>
              <a:rPr lang="en-GB" dirty="0"/>
              <a:t>number of subsets is N! / </a:t>
            </a:r>
            <a:r>
              <a:rPr lang="en-GB" i="1" dirty="0"/>
              <a:t>k</a:t>
            </a:r>
            <a:r>
              <a:rPr lang="en-GB" dirty="0"/>
              <a:t>!(N−</a:t>
            </a:r>
            <a:r>
              <a:rPr lang="en-GB" i="1" dirty="0"/>
              <a:t>k</a:t>
            </a:r>
            <a:r>
              <a:rPr lang="en-GB" dirty="0" smtClean="0"/>
              <a:t>)!</a:t>
            </a:r>
          </a:p>
          <a:p>
            <a:pPr lvl="1"/>
            <a:r>
              <a:rPr lang="en-GB" dirty="0" smtClean="0"/>
              <a:t>what </a:t>
            </a:r>
            <a:r>
              <a:rPr lang="en-GB" dirty="0"/>
              <a:t>is this when N is </a:t>
            </a:r>
            <a:r>
              <a:rPr lang="en-GB" dirty="0" smtClean="0">
                <a:solidFill>
                  <a:srgbClr val="0070C0"/>
                </a:solidFill>
              </a:rPr>
              <a:t>10 000 </a:t>
            </a:r>
            <a:r>
              <a:rPr lang="en-GB" dirty="0"/>
              <a:t>and </a:t>
            </a:r>
            <a:r>
              <a:rPr lang="en-GB" i="1" dirty="0"/>
              <a:t>k</a:t>
            </a:r>
            <a:r>
              <a:rPr lang="en-GB" dirty="0"/>
              <a:t> is </a:t>
            </a:r>
            <a:r>
              <a:rPr lang="en-GB" dirty="0" smtClean="0">
                <a:solidFill>
                  <a:srgbClr val="0070C0"/>
                </a:solidFill>
              </a:rPr>
              <a:t>100</a:t>
            </a:r>
            <a:r>
              <a:rPr lang="en-GB" dirty="0" smtClean="0"/>
              <a:t>?</a:t>
            </a:r>
          </a:p>
          <a:p>
            <a:pPr lvl="1"/>
            <a:r>
              <a:rPr lang="en-GB" altLang="en-US" dirty="0"/>
              <a:t>5,000,000,000,000,000,000,000,000,000,</a:t>
            </a:r>
            <a:r>
              <a:rPr lang="en-GB" dirty="0" smtClean="0"/>
              <a:t> </a:t>
            </a:r>
            <a:endParaRPr lang="en-GB" dirty="0"/>
          </a:p>
          <a:p>
            <a:pPr marL="0" indent="0">
              <a:buNone/>
            </a:pPr>
            <a:endParaRPr lang="en-GB" dirty="0"/>
          </a:p>
        </p:txBody>
      </p:sp>
      <p:sp>
        <p:nvSpPr>
          <p:cNvPr id="4" name="Date Placeholder 3"/>
          <p:cNvSpPr>
            <a:spLocks noGrp="1"/>
          </p:cNvSpPr>
          <p:nvPr>
            <p:ph type="dt" sz="half" idx="10"/>
          </p:nvPr>
        </p:nvSpPr>
        <p:spPr/>
        <p:txBody>
          <a:bodyPr/>
          <a:lstStyle/>
          <a:p>
            <a:fld id="{8ABD1F70-77F5-4045-BC87-6A5BCC4954A0}" type="datetime1">
              <a:rPr lang="en-GB" smtClean="0"/>
              <a:pPr/>
              <a:t>09/10/2018</a:t>
            </a:fld>
            <a:endParaRPr lang="en-GB"/>
          </a:p>
        </p:txBody>
      </p:sp>
      <p:sp>
        <p:nvSpPr>
          <p:cNvPr id="5" name="Footer Placeholder 4"/>
          <p:cNvSpPr>
            <a:spLocks noGrp="1"/>
          </p:cNvSpPr>
          <p:nvPr>
            <p:ph type="ftr" sz="quarter" idx="11"/>
          </p:nvPr>
        </p:nvSpPr>
        <p:spPr/>
        <p:txBody>
          <a:bodyPr/>
          <a:lstStyle/>
          <a:p>
            <a:r>
              <a:rPr lang="sv-SE" smtClean="0"/>
              <a:t>F20DL/ F21DL Diana Bental &amp; Ekaterina Komendantstkaya</a:t>
            </a:r>
            <a:endParaRPr lang="en-GB" dirty="0"/>
          </a:p>
        </p:txBody>
      </p:sp>
      <p:sp>
        <p:nvSpPr>
          <p:cNvPr id="6" name="Slide Number Placeholder 5"/>
          <p:cNvSpPr>
            <a:spLocks noGrp="1"/>
          </p:cNvSpPr>
          <p:nvPr>
            <p:ph type="sldNum" sz="quarter" idx="12"/>
          </p:nvPr>
        </p:nvSpPr>
        <p:spPr/>
        <p:txBody>
          <a:bodyPr/>
          <a:lstStyle/>
          <a:p>
            <a:fld id="{77CE25E3-0675-4E6D-B450-A01BD30D8410}" type="slidenum">
              <a:rPr lang="en-GB" smtClean="0"/>
              <a:pPr/>
              <a:t>34</a:t>
            </a:fld>
            <a:endParaRPr lang="en-GB"/>
          </a:p>
        </p:txBody>
      </p:sp>
    </p:spTree>
    <p:extLst>
      <p:ext uri="{BB962C8B-B14F-4D97-AF65-F5344CB8AC3E}">
        <p14:creationId xmlns:p14="http://schemas.microsoft.com/office/powerpoint/2010/main" val="15863580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endParaRPr lang="en-GB" altLang="en-US" smtClean="0"/>
          </a:p>
        </p:txBody>
      </p:sp>
      <p:sp>
        <p:nvSpPr>
          <p:cNvPr id="37891" name="Rectangle 3"/>
          <p:cNvSpPr>
            <a:spLocks noGrp="1" noChangeArrowheads="1"/>
          </p:cNvSpPr>
          <p:nvPr>
            <p:ph type="body" idx="1"/>
          </p:nvPr>
        </p:nvSpPr>
        <p:spPr>
          <a:xfrm>
            <a:off x="685800" y="330200"/>
            <a:ext cx="7772400" cy="5765800"/>
          </a:xfrm>
        </p:spPr>
        <p:txBody>
          <a:bodyPr/>
          <a:lstStyle/>
          <a:p>
            <a:pPr eaLnBrk="1" hangingPunct="1">
              <a:lnSpc>
                <a:spcPct val="90000"/>
              </a:lnSpc>
              <a:buFontTx/>
              <a:buNone/>
            </a:pPr>
            <a:r>
              <a:rPr lang="en-GB" altLang="en-US" smtClean="0"/>
              <a:t>000,000,000,000,000,000,000,000,000,000,</a:t>
            </a:r>
          </a:p>
          <a:p>
            <a:pPr eaLnBrk="1" hangingPunct="1">
              <a:lnSpc>
                <a:spcPct val="90000"/>
              </a:lnSpc>
              <a:buFontTx/>
              <a:buNone/>
            </a:pPr>
            <a:r>
              <a:rPr lang="en-GB" altLang="en-US" smtClean="0"/>
              <a:t>000,000,000,000,000,000,000,000,000,000,</a:t>
            </a:r>
          </a:p>
          <a:p>
            <a:pPr eaLnBrk="1" hangingPunct="1">
              <a:lnSpc>
                <a:spcPct val="90000"/>
              </a:lnSpc>
              <a:buFontTx/>
              <a:buNone/>
            </a:pPr>
            <a:r>
              <a:rPr lang="en-GB" altLang="en-US" smtClean="0"/>
              <a:t>000,000,000,000,000,000,000,000,000,000,</a:t>
            </a:r>
          </a:p>
          <a:p>
            <a:pPr eaLnBrk="1" hangingPunct="1">
              <a:lnSpc>
                <a:spcPct val="90000"/>
              </a:lnSpc>
              <a:buFontTx/>
              <a:buNone/>
            </a:pPr>
            <a:r>
              <a:rPr lang="en-GB" altLang="en-US" smtClean="0"/>
              <a:t>000,000,000,000,000,000,000,000,000,000,</a:t>
            </a:r>
          </a:p>
          <a:p>
            <a:pPr eaLnBrk="1" hangingPunct="1">
              <a:lnSpc>
                <a:spcPct val="90000"/>
              </a:lnSpc>
              <a:buFontTx/>
              <a:buNone/>
            </a:pPr>
            <a:r>
              <a:rPr lang="en-GB" altLang="en-US" smtClean="0"/>
              <a:t>000,000,000,000,000,000,000,000,000,000,</a:t>
            </a:r>
          </a:p>
          <a:p>
            <a:pPr eaLnBrk="1" hangingPunct="1">
              <a:lnSpc>
                <a:spcPct val="90000"/>
              </a:lnSpc>
              <a:buFontTx/>
              <a:buNone/>
            </a:pPr>
            <a:r>
              <a:rPr lang="en-GB" altLang="en-US" smtClean="0"/>
              <a:t>000,000,000,000,000,000,000,000,000,000,</a:t>
            </a:r>
          </a:p>
          <a:p>
            <a:pPr eaLnBrk="1" hangingPunct="1">
              <a:lnSpc>
                <a:spcPct val="90000"/>
              </a:lnSpc>
              <a:buFontTx/>
              <a:buNone/>
            </a:pPr>
            <a:r>
              <a:rPr lang="en-GB" altLang="en-US" smtClean="0"/>
              <a:t>000,000,000,000,000,000,000,000,000,000,</a:t>
            </a:r>
          </a:p>
          <a:p>
            <a:pPr eaLnBrk="1" hangingPunct="1">
              <a:lnSpc>
                <a:spcPct val="90000"/>
              </a:lnSpc>
              <a:buFontTx/>
              <a:buNone/>
            </a:pPr>
            <a:r>
              <a:rPr lang="en-GB" altLang="en-US" smtClean="0"/>
              <a:t>000,000,000,000,000,000,000,000,000,000,</a:t>
            </a:r>
          </a:p>
          <a:p>
            <a:pPr eaLnBrk="1" hangingPunct="1">
              <a:lnSpc>
                <a:spcPct val="90000"/>
              </a:lnSpc>
              <a:buFontTx/>
              <a:buNone/>
            </a:pPr>
            <a:r>
              <a:rPr lang="en-GB" altLang="en-US" smtClean="0"/>
              <a:t>000,000,000,000,000,000,000,000,000,000,</a:t>
            </a:r>
          </a:p>
          <a:p>
            <a:pPr eaLnBrk="1" hangingPunct="1">
              <a:lnSpc>
                <a:spcPct val="90000"/>
              </a:lnSpc>
              <a:buFontTx/>
              <a:buNone/>
            </a:pPr>
            <a:r>
              <a:rPr lang="en-GB" altLang="en-US" smtClean="0"/>
              <a:t>000,000,000,000,000,000,000,000,000,000,</a:t>
            </a:r>
          </a:p>
          <a:p>
            <a:pPr eaLnBrk="1" hangingPunct="1">
              <a:lnSpc>
                <a:spcPct val="90000"/>
              </a:lnSpc>
              <a:buFontTx/>
              <a:buNone/>
            </a:pPr>
            <a:endParaRPr lang="en-GB" altLang="en-US" smtClean="0"/>
          </a:p>
          <a:p>
            <a:pPr eaLnBrk="1" hangingPunct="1">
              <a:lnSpc>
                <a:spcPct val="90000"/>
              </a:lnSpc>
              <a:buFontTx/>
              <a:buNone/>
            </a:pPr>
            <a:endParaRPr lang="en-GB" altLang="en-US" smtClean="0"/>
          </a:p>
        </p:txBody>
      </p:sp>
      <p:sp>
        <p:nvSpPr>
          <p:cNvPr id="5" name="TextBox 4"/>
          <p:cNvSpPr txBox="1"/>
          <p:nvPr/>
        </p:nvSpPr>
        <p:spPr>
          <a:xfrm>
            <a:off x="5791200" y="6116638"/>
            <a:ext cx="3027363" cy="461962"/>
          </a:xfrm>
          <a:prstGeom prst="rect">
            <a:avLst/>
          </a:prstGeom>
          <a:noFill/>
          <a:ln>
            <a:solidFill>
              <a:schemeClr val="accent1">
                <a:shade val="50000"/>
              </a:schemeClr>
            </a:solidFill>
          </a:ln>
        </p:spPr>
        <p:txBody>
          <a:bodyPr>
            <a:spAutoFit/>
          </a:bodyPr>
          <a:lstStyle/>
          <a:p>
            <a:pPr>
              <a:defRPr/>
            </a:pPr>
            <a:r>
              <a:rPr lang="en-GB" b="1" i="1" dirty="0">
                <a:cs typeface="Arial" pitchFamily="34" charset="0"/>
              </a:rPr>
              <a:t>Continued 2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endParaRPr lang="en-GB" altLang="en-US" smtClean="0"/>
          </a:p>
        </p:txBody>
      </p:sp>
      <p:sp>
        <p:nvSpPr>
          <p:cNvPr id="38915" name="Rectangle 3"/>
          <p:cNvSpPr>
            <a:spLocks noGrp="1" noChangeArrowheads="1"/>
          </p:cNvSpPr>
          <p:nvPr>
            <p:ph type="body" idx="1"/>
          </p:nvPr>
        </p:nvSpPr>
        <p:spPr>
          <a:xfrm>
            <a:off x="685800" y="330200"/>
            <a:ext cx="7772400" cy="5765800"/>
          </a:xfrm>
        </p:spPr>
        <p:txBody>
          <a:bodyPr/>
          <a:lstStyle/>
          <a:p>
            <a:pPr eaLnBrk="1" hangingPunct="1">
              <a:lnSpc>
                <a:spcPct val="90000"/>
              </a:lnSpc>
              <a:buFontTx/>
              <a:buNone/>
            </a:pPr>
            <a:r>
              <a:rPr lang="en-GB" altLang="en-US" smtClean="0"/>
              <a:t>000,000,000,000,000,000,000,000,000,000,</a:t>
            </a:r>
          </a:p>
          <a:p>
            <a:pPr eaLnBrk="1" hangingPunct="1">
              <a:lnSpc>
                <a:spcPct val="90000"/>
              </a:lnSpc>
              <a:buFontTx/>
              <a:buNone/>
            </a:pPr>
            <a:r>
              <a:rPr lang="en-GB" altLang="en-US" smtClean="0"/>
              <a:t>000,000,000,000,000,000,000,000,000,000,</a:t>
            </a:r>
          </a:p>
          <a:p>
            <a:pPr eaLnBrk="1" hangingPunct="1">
              <a:lnSpc>
                <a:spcPct val="90000"/>
              </a:lnSpc>
              <a:buFontTx/>
              <a:buNone/>
            </a:pPr>
            <a:r>
              <a:rPr lang="en-GB" altLang="en-US" smtClean="0"/>
              <a:t>000,000,000,000,000,000,000,000,000,000,</a:t>
            </a:r>
          </a:p>
          <a:p>
            <a:pPr eaLnBrk="1" hangingPunct="1">
              <a:lnSpc>
                <a:spcPct val="90000"/>
              </a:lnSpc>
              <a:buFontTx/>
              <a:buNone/>
            </a:pPr>
            <a:r>
              <a:rPr lang="en-GB" altLang="en-US" smtClean="0"/>
              <a:t>000,000,000,000,000,000,000,000,000,000,</a:t>
            </a:r>
          </a:p>
          <a:p>
            <a:pPr eaLnBrk="1" hangingPunct="1">
              <a:lnSpc>
                <a:spcPct val="90000"/>
              </a:lnSpc>
              <a:buFontTx/>
              <a:buNone/>
            </a:pPr>
            <a:r>
              <a:rPr lang="en-GB" altLang="en-US" smtClean="0"/>
              <a:t>000,000,000,000,000,000,000,000,000,000,</a:t>
            </a:r>
          </a:p>
          <a:p>
            <a:pPr eaLnBrk="1" hangingPunct="1">
              <a:lnSpc>
                <a:spcPct val="90000"/>
              </a:lnSpc>
              <a:buFontTx/>
              <a:buNone/>
            </a:pPr>
            <a:r>
              <a:rPr lang="en-GB" altLang="en-US" smtClean="0"/>
              <a:t>000,000,000,000,000,000,000,000,000,000,</a:t>
            </a:r>
          </a:p>
          <a:p>
            <a:pPr eaLnBrk="1" hangingPunct="1">
              <a:lnSpc>
                <a:spcPct val="90000"/>
              </a:lnSpc>
              <a:buFontTx/>
              <a:buNone/>
            </a:pPr>
            <a:r>
              <a:rPr lang="en-GB" altLang="en-US" smtClean="0"/>
              <a:t>000,000,000,000,000,000,000,000,000,000,</a:t>
            </a:r>
          </a:p>
          <a:p>
            <a:pPr eaLnBrk="1" hangingPunct="1">
              <a:lnSpc>
                <a:spcPct val="90000"/>
              </a:lnSpc>
              <a:buFontTx/>
              <a:buNone/>
            </a:pPr>
            <a:r>
              <a:rPr lang="en-GB" altLang="en-US" smtClean="0"/>
              <a:t>000,000,000,000,000,000,000,000,000,000,</a:t>
            </a:r>
          </a:p>
          <a:p>
            <a:pPr eaLnBrk="1" hangingPunct="1">
              <a:lnSpc>
                <a:spcPct val="90000"/>
              </a:lnSpc>
              <a:buFontTx/>
              <a:buNone/>
            </a:pPr>
            <a:r>
              <a:rPr lang="en-GB" altLang="en-US" smtClean="0"/>
              <a:t>000,000,000,000,000,000,000,000,000,000,</a:t>
            </a:r>
          </a:p>
          <a:p>
            <a:pPr eaLnBrk="1" hangingPunct="1">
              <a:lnSpc>
                <a:spcPct val="90000"/>
              </a:lnSpc>
              <a:buFontTx/>
              <a:buNone/>
            </a:pPr>
            <a:r>
              <a:rPr lang="en-GB" altLang="en-US" smtClean="0"/>
              <a:t>000,000,000,000,000,000,000,000,000,000,</a:t>
            </a:r>
          </a:p>
          <a:p>
            <a:pPr eaLnBrk="1" hangingPunct="1">
              <a:lnSpc>
                <a:spcPct val="90000"/>
              </a:lnSpc>
              <a:buFontTx/>
              <a:buNone/>
            </a:pPr>
            <a:endParaRPr lang="en-GB" altLang="en-US" smtClean="0"/>
          </a:p>
          <a:p>
            <a:pPr eaLnBrk="1" hangingPunct="1">
              <a:lnSpc>
                <a:spcPct val="90000"/>
              </a:lnSpc>
              <a:buFontTx/>
              <a:buNone/>
            </a:pPr>
            <a:endParaRPr lang="en-GB" altLang="en-US" smtClean="0"/>
          </a:p>
        </p:txBody>
      </p:sp>
      <p:sp>
        <p:nvSpPr>
          <p:cNvPr id="5" name="TextBox 4"/>
          <p:cNvSpPr txBox="1"/>
          <p:nvPr/>
        </p:nvSpPr>
        <p:spPr>
          <a:xfrm>
            <a:off x="5791200" y="6116638"/>
            <a:ext cx="3027363" cy="461962"/>
          </a:xfrm>
          <a:prstGeom prst="rect">
            <a:avLst/>
          </a:prstGeom>
          <a:noFill/>
          <a:ln>
            <a:solidFill>
              <a:schemeClr val="accent1">
                <a:shade val="50000"/>
              </a:schemeClr>
            </a:solidFill>
          </a:ln>
        </p:spPr>
        <p:txBody>
          <a:bodyPr>
            <a:spAutoFit/>
          </a:bodyPr>
          <a:lstStyle/>
          <a:p>
            <a:pPr>
              <a:defRPr/>
            </a:pPr>
            <a:r>
              <a:rPr lang="en-GB" b="1" i="1" dirty="0">
                <a:cs typeface="Arial" pitchFamily="34" charset="0"/>
              </a:rPr>
              <a:t>Continued 3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endParaRPr lang="en-GB" altLang="en-US" smtClean="0"/>
          </a:p>
        </p:txBody>
      </p:sp>
      <p:sp>
        <p:nvSpPr>
          <p:cNvPr id="39939" name="Rectangle 3"/>
          <p:cNvSpPr>
            <a:spLocks noGrp="1" noChangeArrowheads="1"/>
          </p:cNvSpPr>
          <p:nvPr>
            <p:ph type="body" idx="1"/>
          </p:nvPr>
        </p:nvSpPr>
        <p:spPr>
          <a:xfrm>
            <a:off x="685800" y="330200"/>
            <a:ext cx="7772400" cy="5765800"/>
          </a:xfrm>
        </p:spPr>
        <p:txBody>
          <a:bodyPr/>
          <a:lstStyle/>
          <a:p>
            <a:pPr eaLnBrk="1" hangingPunct="1">
              <a:lnSpc>
                <a:spcPct val="90000"/>
              </a:lnSpc>
              <a:buFontTx/>
              <a:buNone/>
            </a:pPr>
            <a:r>
              <a:rPr lang="en-GB" altLang="en-US" dirty="0" smtClean="0"/>
              <a:t>000,000,000,000,000,000,000,000,000,000,</a:t>
            </a:r>
          </a:p>
          <a:p>
            <a:pPr eaLnBrk="1" hangingPunct="1">
              <a:lnSpc>
                <a:spcPct val="90000"/>
              </a:lnSpc>
              <a:buFontTx/>
              <a:buNone/>
            </a:pPr>
            <a:r>
              <a:rPr lang="en-GB" altLang="en-US" dirty="0" smtClean="0"/>
              <a:t>000,000,000,000,000,000,000,000,000,000,</a:t>
            </a:r>
          </a:p>
          <a:p>
            <a:pPr eaLnBrk="1" hangingPunct="1">
              <a:lnSpc>
                <a:spcPct val="90000"/>
              </a:lnSpc>
              <a:buFontTx/>
              <a:buNone/>
            </a:pPr>
            <a:r>
              <a:rPr lang="en-GB" altLang="en-US" dirty="0" smtClean="0"/>
              <a:t>000,000,000,000,000,000,000,000,000,000,</a:t>
            </a:r>
          </a:p>
          <a:p>
            <a:pPr eaLnBrk="1" hangingPunct="1">
              <a:lnSpc>
                <a:spcPct val="90000"/>
              </a:lnSpc>
              <a:buFontTx/>
              <a:buNone/>
            </a:pPr>
            <a:r>
              <a:rPr lang="en-GB" altLang="en-US" dirty="0" smtClean="0"/>
              <a:t>000,000,000,000,000,000,000,000,000,000,</a:t>
            </a:r>
          </a:p>
          <a:p>
            <a:pPr eaLnBrk="1" hangingPunct="1">
              <a:lnSpc>
                <a:spcPct val="90000"/>
              </a:lnSpc>
              <a:buFontTx/>
              <a:buNone/>
            </a:pPr>
            <a:r>
              <a:rPr lang="en-GB" altLang="en-US" dirty="0" smtClean="0"/>
              <a:t>000,000,000,000,000,000,000,000,000,000,</a:t>
            </a:r>
          </a:p>
          <a:p>
            <a:pPr eaLnBrk="1" hangingPunct="1">
              <a:lnSpc>
                <a:spcPct val="90000"/>
              </a:lnSpc>
              <a:buFontTx/>
              <a:buNone/>
            </a:pPr>
            <a:r>
              <a:rPr lang="en-GB" altLang="en-US" dirty="0" smtClean="0"/>
              <a:t>000,000,000,000,000,000,000,000,000,000,</a:t>
            </a:r>
          </a:p>
          <a:p>
            <a:pPr eaLnBrk="1" hangingPunct="1">
              <a:lnSpc>
                <a:spcPct val="90000"/>
              </a:lnSpc>
              <a:buFontTx/>
              <a:buNone/>
            </a:pPr>
            <a:r>
              <a:rPr lang="en-GB" altLang="en-US" dirty="0" smtClean="0"/>
              <a:t>000,000,000,000,000,000,000,000,000,000,</a:t>
            </a:r>
          </a:p>
          <a:p>
            <a:pPr eaLnBrk="1" hangingPunct="1">
              <a:lnSpc>
                <a:spcPct val="90000"/>
              </a:lnSpc>
              <a:buFontTx/>
              <a:buNone/>
            </a:pPr>
            <a:r>
              <a:rPr lang="en-GB" altLang="en-US" smtClean="0"/>
              <a:t>000,000,000,000,000,000,000,000,000,000,</a:t>
            </a:r>
          </a:p>
          <a:p>
            <a:pPr eaLnBrk="1" hangingPunct="1">
              <a:lnSpc>
                <a:spcPct val="90000"/>
              </a:lnSpc>
              <a:buFontTx/>
              <a:buNone/>
            </a:pPr>
            <a:r>
              <a:rPr lang="en-GB" altLang="en-US" dirty="0" smtClean="0"/>
              <a:t>000,000,000,000,000,000,000,000,000,000,</a:t>
            </a:r>
          </a:p>
          <a:p>
            <a:pPr eaLnBrk="1" hangingPunct="1">
              <a:lnSpc>
                <a:spcPct val="90000"/>
              </a:lnSpc>
              <a:buFontTx/>
              <a:buNone/>
            </a:pPr>
            <a:r>
              <a:rPr lang="en-GB" altLang="en-US" dirty="0" smtClean="0"/>
              <a:t>000,000,000,000,000,000,000,000,000,000,</a:t>
            </a:r>
          </a:p>
          <a:p>
            <a:pPr eaLnBrk="1" hangingPunct="1">
              <a:lnSpc>
                <a:spcPct val="90000"/>
              </a:lnSpc>
              <a:buFontTx/>
              <a:buNone/>
            </a:pPr>
            <a:endParaRPr lang="en-GB" altLang="en-US" dirty="0" smtClean="0"/>
          </a:p>
          <a:p>
            <a:pPr eaLnBrk="1" hangingPunct="1">
              <a:lnSpc>
                <a:spcPct val="90000"/>
              </a:lnSpc>
              <a:buFontTx/>
              <a:buNone/>
            </a:pPr>
            <a:endParaRPr lang="en-GB" altLang="en-US" dirty="0" smtClean="0"/>
          </a:p>
        </p:txBody>
      </p:sp>
      <p:sp>
        <p:nvSpPr>
          <p:cNvPr id="5" name="TextBox 4"/>
          <p:cNvSpPr txBox="1"/>
          <p:nvPr/>
        </p:nvSpPr>
        <p:spPr>
          <a:xfrm>
            <a:off x="5791200" y="6116638"/>
            <a:ext cx="3027363" cy="461962"/>
          </a:xfrm>
          <a:prstGeom prst="rect">
            <a:avLst/>
          </a:prstGeom>
          <a:noFill/>
          <a:ln>
            <a:solidFill>
              <a:schemeClr val="accent1">
                <a:shade val="50000"/>
              </a:schemeClr>
            </a:solidFill>
          </a:ln>
        </p:spPr>
        <p:txBody>
          <a:bodyPr>
            <a:spAutoFit/>
          </a:bodyPr>
          <a:lstStyle/>
          <a:p>
            <a:pPr>
              <a:defRPr/>
            </a:pPr>
            <a:r>
              <a:rPr lang="en-GB" b="1" i="1" dirty="0">
                <a:cs typeface="Arial" pitchFamily="34" charset="0"/>
              </a:rPr>
              <a:t>Continued 4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endParaRPr lang="en-GB" altLang="en-US" smtClean="0"/>
          </a:p>
        </p:txBody>
      </p:sp>
      <p:sp>
        <p:nvSpPr>
          <p:cNvPr id="40963" name="Rectangle 3"/>
          <p:cNvSpPr>
            <a:spLocks noGrp="1" noChangeArrowheads="1"/>
          </p:cNvSpPr>
          <p:nvPr>
            <p:ph type="body" idx="1"/>
          </p:nvPr>
        </p:nvSpPr>
        <p:spPr/>
        <p:txBody>
          <a:bodyPr/>
          <a:lstStyle/>
          <a:p>
            <a:pPr eaLnBrk="1" hangingPunct="1">
              <a:buFontTx/>
              <a:buNone/>
            </a:pPr>
            <a:r>
              <a:rPr lang="en-GB" altLang="en-US" smtClean="0"/>
              <a:t>… continued for another 114 slides.</a:t>
            </a:r>
          </a:p>
          <a:p>
            <a:pPr eaLnBrk="1" hangingPunct="1">
              <a:buFontTx/>
              <a:buNone/>
            </a:pPr>
            <a:endParaRPr lang="en-GB" altLang="en-US" smtClean="0"/>
          </a:p>
          <a:p>
            <a:pPr eaLnBrk="1" hangingPunct="1">
              <a:buFontTx/>
              <a:buNone/>
            </a:pPr>
            <a:endParaRPr lang="en-GB" altLang="en-US" smtClean="0">
              <a:cs typeface="Times New Roman" pitchFamily="18" charset="0"/>
            </a:endParaRPr>
          </a:p>
          <a:p>
            <a:pPr eaLnBrk="1" hangingPunct="1">
              <a:buFontTx/>
              <a:buNone/>
            </a:pPr>
            <a:r>
              <a:rPr lang="en-GB" altLang="en-US" smtClean="0"/>
              <a:t>Actually it is around 5 </a:t>
            </a:r>
            <a:r>
              <a:rPr lang="en-GB" altLang="en-US" smtClean="0">
                <a:cs typeface="Times New Roman" pitchFamily="18" charset="0"/>
              </a:rPr>
              <a:t>×</a:t>
            </a:r>
            <a:r>
              <a:rPr lang="en-GB" altLang="en-US" smtClean="0"/>
              <a:t> 10</a:t>
            </a:r>
            <a:r>
              <a:rPr lang="en-GB" altLang="en-US" baseline="30000" smtClean="0"/>
              <a:t>35,101</a:t>
            </a:r>
          </a:p>
          <a:p>
            <a:pPr eaLnBrk="1" hangingPunct="1">
              <a:buFontTx/>
              <a:buNone/>
            </a:pPr>
            <a:r>
              <a:rPr lang="en-GB" altLang="en-US" smtClean="0"/>
              <a:t>(there are around 10</a:t>
            </a:r>
            <a:r>
              <a:rPr lang="en-GB" altLang="en-US" baseline="30000" smtClean="0"/>
              <a:t>80</a:t>
            </a:r>
            <a:r>
              <a:rPr lang="en-GB" altLang="en-US" smtClean="0"/>
              <a:t>  atoms in the universe)</a:t>
            </a:r>
          </a:p>
          <a:p>
            <a:pPr eaLnBrk="1" hangingPunct="1">
              <a:buFontTx/>
              <a:buNone/>
            </a:pPr>
            <a:endParaRPr lang="en-GB" alt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`Complete’ methods</a:t>
            </a:r>
            <a:endParaRPr lang="en-GB" dirty="0"/>
          </a:p>
        </p:txBody>
      </p:sp>
      <p:sp>
        <p:nvSpPr>
          <p:cNvPr id="3" name="Content Placeholder 2"/>
          <p:cNvSpPr>
            <a:spLocks noGrp="1"/>
          </p:cNvSpPr>
          <p:nvPr>
            <p:ph idx="1"/>
          </p:nvPr>
        </p:nvSpPr>
        <p:spPr/>
        <p:txBody>
          <a:bodyPr/>
          <a:lstStyle/>
          <a:p>
            <a:r>
              <a:rPr lang="en-GB" dirty="0" smtClean="0"/>
              <a:t>Can you see a problem with complete methods?</a:t>
            </a:r>
            <a:endParaRPr lang="en-GB" dirty="0"/>
          </a:p>
          <a:p>
            <a:endParaRPr lang="en-GB" dirty="0"/>
          </a:p>
        </p:txBody>
      </p:sp>
      <p:sp>
        <p:nvSpPr>
          <p:cNvPr id="4" name="Date Placeholder 3"/>
          <p:cNvSpPr>
            <a:spLocks noGrp="1"/>
          </p:cNvSpPr>
          <p:nvPr>
            <p:ph type="dt" sz="half" idx="10"/>
          </p:nvPr>
        </p:nvSpPr>
        <p:spPr/>
        <p:txBody>
          <a:bodyPr/>
          <a:lstStyle/>
          <a:p>
            <a:fld id="{8ABD1F70-77F5-4045-BC87-6A5BCC4954A0}" type="datetime1">
              <a:rPr lang="en-GB" smtClean="0"/>
              <a:pPr/>
              <a:t>09/10/2018</a:t>
            </a:fld>
            <a:endParaRPr lang="en-GB"/>
          </a:p>
        </p:txBody>
      </p:sp>
      <p:sp>
        <p:nvSpPr>
          <p:cNvPr id="5" name="Footer Placeholder 4"/>
          <p:cNvSpPr>
            <a:spLocks noGrp="1"/>
          </p:cNvSpPr>
          <p:nvPr>
            <p:ph type="ftr" sz="quarter" idx="11"/>
          </p:nvPr>
        </p:nvSpPr>
        <p:spPr/>
        <p:txBody>
          <a:bodyPr/>
          <a:lstStyle/>
          <a:p>
            <a:r>
              <a:rPr lang="sv-SE" smtClean="0"/>
              <a:t>F20DL/ F21DL Diana Bental &amp; Ekaterina Komendantstkaya</a:t>
            </a:r>
            <a:endParaRPr lang="en-GB" dirty="0"/>
          </a:p>
        </p:txBody>
      </p:sp>
      <p:sp>
        <p:nvSpPr>
          <p:cNvPr id="6" name="Slide Number Placeholder 5"/>
          <p:cNvSpPr>
            <a:spLocks noGrp="1"/>
          </p:cNvSpPr>
          <p:nvPr>
            <p:ph type="sldNum" sz="quarter" idx="12"/>
          </p:nvPr>
        </p:nvSpPr>
        <p:spPr/>
        <p:txBody>
          <a:bodyPr/>
          <a:lstStyle/>
          <a:p>
            <a:fld id="{77CE25E3-0675-4E6D-B450-A01BD30D8410}" type="slidenum">
              <a:rPr lang="en-GB" smtClean="0"/>
              <a:pPr/>
              <a:t>39</a:t>
            </a:fld>
            <a:endParaRPr lang="en-GB"/>
          </a:p>
        </p:txBody>
      </p:sp>
    </p:spTree>
    <p:extLst>
      <p:ext uri="{BB962C8B-B14F-4D97-AF65-F5344CB8AC3E}">
        <p14:creationId xmlns:p14="http://schemas.microsoft.com/office/powerpoint/2010/main" val="20557720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Attribute selection – </a:t>
            </a:r>
            <a:r>
              <a:rPr lang="en-GB" i="1" dirty="0" smtClean="0"/>
              <a:t>why</a:t>
            </a:r>
            <a:r>
              <a:rPr lang="en-GB" dirty="0" smtClean="0"/>
              <a:t>?</a:t>
            </a:r>
            <a:endParaRPr lang="en-GB" dirty="0"/>
          </a:p>
        </p:txBody>
      </p:sp>
      <p:sp>
        <p:nvSpPr>
          <p:cNvPr id="3" name="Content Placeholder 2"/>
          <p:cNvSpPr>
            <a:spLocks noGrp="1"/>
          </p:cNvSpPr>
          <p:nvPr>
            <p:ph idx="1"/>
          </p:nvPr>
        </p:nvSpPr>
        <p:spPr/>
        <p:txBody>
          <a:bodyPr>
            <a:normAutofit/>
          </a:bodyPr>
          <a:lstStyle/>
          <a:p>
            <a:endParaRPr lang="en-GB" dirty="0"/>
          </a:p>
          <a:p>
            <a:endParaRPr lang="en-GB" dirty="0" smtClean="0"/>
          </a:p>
          <a:p>
            <a:endParaRPr lang="en-GB" dirty="0"/>
          </a:p>
        </p:txBody>
      </p:sp>
      <p:sp>
        <p:nvSpPr>
          <p:cNvPr id="4" name="Date Placeholder 3"/>
          <p:cNvSpPr>
            <a:spLocks noGrp="1"/>
          </p:cNvSpPr>
          <p:nvPr>
            <p:ph type="dt" sz="half" idx="10"/>
          </p:nvPr>
        </p:nvSpPr>
        <p:spPr/>
        <p:txBody>
          <a:bodyPr/>
          <a:lstStyle/>
          <a:p>
            <a:fld id="{8ABD1F70-77F5-4045-BC87-6A5BCC4954A0}" type="datetime1">
              <a:rPr lang="en-GB" smtClean="0"/>
              <a:pPr/>
              <a:t>09/10/2018</a:t>
            </a:fld>
            <a:endParaRPr lang="en-GB"/>
          </a:p>
        </p:txBody>
      </p:sp>
      <p:sp>
        <p:nvSpPr>
          <p:cNvPr id="5" name="Footer Placeholder 4"/>
          <p:cNvSpPr>
            <a:spLocks noGrp="1"/>
          </p:cNvSpPr>
          <p:nvPr>
            <p:ph type="ftr" sz="quarter" idx="11"/>
          </p:nvPr>
        </p:nvSpPr>
        <p:spPr/>
        <p:txBody>
          <a:bodyPr/>
          <a:lstStyle/>
          <a:p>
            <a:r>
              <a:rPr lang="sv-SE" smtClean="0"/>
              <a:t>F20DL/ F21DL Diana Bental &amp; Ekaterina Komendantstkaya</a:t>
            </a:r>
            <a:endParaRPr lang="en-GB" dirty="0"/>
          </a:p>
        </p:txBody>
      </p:sp>
      <p:sp>
        <p:nvSpPr>
          <p:cNvPr id="6" name="Slide Number Placeholder 5"/>
          <p:cNvSpPr>
            <a:spLocks noGrp="1"/>
          </p:cNvSpPr>
          <p:nvPr>
            <p:ph type="sldNum" sz="quarter" idx="12"/>
          </p:nvPr>
        </p:nvSpPr>
        <p:spPr/>
        <p:txBody>
          <a:bodyPr/>
          <a:lstStyle/>
          <a:p>
            <a:fld id="{77CE25E3-0675-4E6D-B450-A01BD30D8410}" type="slidenum">
              <a:rPr lang="en-GB" smtClean="0"/>
              <a:pPr/>
              <a:t>4</a:t>
            </a:fld>
            <a:endParaRPr lang="en-GB"/>
          </a:p>
        </p:txBody>
      </p:sp>
    </p:spTree>
    <p:extLst>
      <p:ext uri="{BB962C8B-B14F-4D97-AF65-F5344CB8AC3E}">
        <p14:creationId xmlns:p14="http://schemas.microsoft.com/office/powerpoint/2010/main" val="27185390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sz="3600" dirty="0" smtClean="0"/>
              <a:t>Stochastic filter methods</a:t>
            </a:r>
            <a:endParaRPr lang="en-GB" sz="3600" dirty="0"/>
          </a:p>
        </p:txBody>
      </p:sp>
      <p:sp>
        <p:nvSpPr>
          <p:cNvPr id="3" name="Content Placeholder 2"/>
          <p:cNvSpPr>
            <a:spLocks noGrp="1"/>
          </p:cNvSpPr>
          <p:nvPr>
            <p:ph idx="1"/>
          </p:nvPr>
        </p:nvSpPr>
        <p:spPr/>
        <p:txBody>
          <a:bodyPr>
            <a:normAutofit/>
          </a:bodyPr>
          <a:lstStyle/>
          <a:p>
            <a:r>
              <a:rPr lang="en-GB" dirty="0" smtClean="0"/>
              <a:t>One </a:t>
            </a:r>
            <a:r>
              <a:rPr lang="en-GB" dirty="0"/>
              <a:t>way to try to find a good subset is to run a </a:t>
            </a:r>
            <a:r>
              <a:rPr lang="en-GB" dirty="0" smtClean="0"/>
              <a:t>stochastic </a:t>
            </a:r>
            <a:r>
              <a:rPr lang="en-GB" dirty="0"/>
              <a:t>search </a:t>
            </a:r>
            <a:r>
              <a:rPr lang="en-GB" dirty="0" smtClean="0"/>
              <a:t>algorithm</a:t>
            </a:r>
          </a:p>
          <a:p>
            <a:pPr lvl="1"/>
            <a:r>
              <a:rPr lang="en-GB" dirty="0" smtClean="0"/>
              <a:t>e.g</a:t>
            </a:r>
            <a:r>
              <a:rPr lang="en-GB" dirty="0"/>
              <a:t>.   </a:t>
            </a:r>
            <a:r>
              <a:rPr lang="en-GB" dirty="0" err="1"/>
              <a:t>Hillclimbing</a:t>
            </a:r>
            <a:r>
              <a:rPr lang="en-GB" dirty="0"/>
              <a:t>, simulated annealing, genetic </a:t>
            </a:r>
            <a:r>
              <a:rPr lang="en-GB" dirty="0" smtClean="0"/>
              <a:t>algorithm, particle </a:t>
            </a:r>
            <a:r>
              <a:rPr lang="en-GB" dirty="0"/>
              <a:t>swarm optimisation, </a:t>
            </a:r>
            <a:r>
              <a:rPr lang="en-GB" dirty="0" smtClean="0"/>
              <a:t>…</a:t>
            </a:r>
          </a:p>
          <a:p>
            <a:pPr lvl="1"/>
            <a:endParaRPr lang="en-GB" dirty="0"/>
          </a:p>
          <a:p>
            <a:endParaRPr lang="en-GB" dirty="0"/>
          </a:p>
        </p:txBody>
      </p:sp>
      <p:sp>
        <p:nvSpPr>
          <p:cNvPr id="4" name="Date Placeholder 3"/>
          <p:cNvSpPr>
            <a:spLocks noGrp="1"/>
          </p:cNvSpPr>
          <p:nvPr>
            <p:ph type="dt" sz="half" idx="10"/>
          </p:nvPr>
        </p:nvSpPr>
        <p:spPr/>
        <p:txBody>
          <a:bodyPr/>
          <a:lstStyle/>
          <a:p>
            <a:fld id="{8ABD1F70-77F5-4045-BC87-6A5BCC4954A0}" type="datetime1">
              <a:rPr lang="en-GB" smtClean="0"/>
              <a:pPr/>
              <a:t>09/10/2018</a:t>
            </a:fld>
            <a:endParaRPr lang="en-GB"/>
          </a:p>
        </p:txBody>
      </p:sp>
      <p:sp>
        <p:nvSpPr>
          <p:cNvPr id="5" name="Footer Placeholder 4"/>
          <p:cNvSpPr>
            <a:spLocks noGrp="1"/>
          </p:cNvSpPr>
          <p:nvPr>
            <p:ph type="ftr" sz="quarter" idx="11"/>
          </p:nvPr>
        </p:nvSpPr>
        <p:spPr/>
        <p:txBody>
          <a:bodyPr/>
          <a:lstStyle/>
          <a:p>
            <a:r>
              <a:rPr lang="sv-SE" smtClean="0"/>
              <a:t>F20DL/ F21DL Diana Bental &amp; Ekaterina Komendantstkaya</a:t>
            </a:r>
            <a:endParaRPr lang="en-GB" dirty="0"/>
          </a:p>
        </p:txBody>
      </p:sp>
      <p:sp>
        <p:nvSpPr>
          <p:cNvPr id="6" name="Slide Number Placeholder 5"/>
          <p:cNvSpPr>
            <a:spLocks noGrp="1"/>
          </p:cNvSpPr>
          <p:nvPr>
            <p:ph type="sldNum" sz="quarter" idx="12"/>
          </p:nvPr>
        </p:nvSpPr>
        <p:spPr/>
        <p:txBody>
          <a:bodyPr/>
          <a:lstStyle/>
          <a:p>
            <a:fld id="{77CE25E3-0675-4E6D-B450-A01BD30D8410}" type="slidenum">
              <a:rPr lang="en-GB" smtClean="0"/>
              <a:pPr/>
              <a:t>40</a:t>
            </a:fld>
            <a:endParaRPr lang="en-GB"/>
          </a:p>
        </p:txBody>
      </p:sp>
    </p:spTree>
    <p:extLst>
      <p:ext uri="{BB962C8B-B14F-4D97-AF65-F5344CB8AC3E}">
        <p14:creationId xmlns:p14="http://schemas.microsoft.com/office/powerpoint/2010/main" val="12180580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Wrapper methods</a:t>
            </a:r>
            <a:endParaRPr lang="en-GB" dirty="0"/>
          </a:p>
        </p:txBody>
      </p:sp>
      <p:sp>
        <p:nvSpPr>
          <p:cNvPr id="3" name="Content Placeholder 2"/>
          <p:cNvSpPr>
            <a:spLocks noGrp="1"/>
          </p:cNvSpPr>
          <p:nvPr>
            <p:ph sz="half" idx="1"/>
          </p:nvPr>
        </p:nvSpPr>
        <p:spPr>
          <a:xfrm>
            <a:off x="457200" y="1268760"/>
            <a:ext cx="4038600" cy="4857403"/>
          </a:xfrm>
        </p:spPr>
        <p:txBody>
          <a:bodyPr>
            <a:normAutofit lnSpcReduction="10000"/>
          </a:bodyPr>
          <a:lstStyle/>
          <a:p>
            <a:r>
              <a:rPr lang="en-GB" dirty="0" smtClean="0"/>
              <a:t>Choose the attributes alternately with running the machine learning method</a:t>
            </a:r>
          </a:p>
          <a:p>
            <a:endParaRPr lang="en-GB" dirty="0" smtClean="0"/>
          </a:p>
          <a:p>
            <a:endParaRPr lang="en-GB" dirty="0" smtClean="0"/>
          </a:p>
          <a:p>
            <a:endParaRPr lang="en-GB" dirty="0" smtClean="0"/>
          </a:p>
          <a:p>
            <a:r>
              <a:rPr lang="en-GB" dirty="0" smtClean="0"/>
              <a:t>Compare the accuracy</a:t>
            </a:r>
          </a:p>
          <a:p>
            <a:r>
              <a:rPr lang="en-GB" dirty="0" smtClean="0"/>
              <a:t>Until the results are good enough, or don’t get better</a:t>
            </a:r>
          </a:p>
        </p:txBody>
      </p:sp>
      <p:sp>
        <p:nvSpPr>
          <p:cNvPr id="7" name="Content Placeholder 6"/>
          <p:cNvSpPr>
            <a:spLocks noGrp="1"/>
          </p:cNvSpPr>
          <p:nvPr>
            <p:ph sz="half" idx="2"/>
          </p:nvPr>
        </p:nvSpPr>
        <p:spPr/>
        <p:txBody>
          <a:bodyPr>
            <a:normAutofit lnSpcReduction="10000"/>
          </a:bodyPr>
          <a:lstStyle/>
          <a:p>
            <a:endParaRPr lang="en-GB" dirty="0"/>
          </a:p>
        </p:txBody>
      </p:sp>
      <p:sp>
        <p:nvSpPr>
          <p:cNvPr id="4" name="Date Placeholder 3"/>
          <p:cNvSpPr>
            <a:spLocks noGrp="1"/>
          </p:cNvSpPr>
          <p:nvPr>
            <p:ph type="dt" sz="half" idx="10"/>
          </p:nvPr>
        </p:nvSpPr>
        <p:spPr/>
        <p:txBody>
          <a:bodyPr/>
          <a:lstStyle/>
          <a:p>
            <a:fld id="{8ABD1F70-77F5-4045-BC87-6A5BCC4954A0}" type="datetime1">
              <a:rPr lang="en-GB" smtClean="0"/>
              <a:pPr/>
              <a:t>09/10/2018</a:t>
            </a:fld>
            <a:endParaRPr lang="en-GB"/>
          </a:p>
        </p:txBody>
      </p:sp>
      <p:sp>
        <p:nvSpPr>
          <p:cNvPr id="5" name="Footer Placeholder 4"/>
          <p:cNvSpPr>
            <a:spLocks noGrp="1"/>
          </p:cNvSpPr>
          <p:nvPr>
            <p:ph type="ftr" sz="quarter" idx="11"/>
          </p:nvPr>
        </p:nvSpPr>
        <p:spPr/>
        <p:txBody>
          <a:bodyPr/>
          <a:lstStyle/>
          <a:p>
            <a:r>
              <a:rPr lang="sv-SE" smtClean="0"/>
              <a:t>F20DL/ F21DL Diana Bental &amp; Ekaterina Komendantstkaya</a:t>
            </a:r>
            <a:endParaRPr lang="en-GB" dirty="0"/>
          </a:p>
        </p:txBody>
      </p:sp>
      <p:sp>
        <p:nvSpPr>
          <p:cNvPr id="6" name="Slide Number Placeholder 5"/>
          <p:cNvSpPr>
            <a:spLocks noGrp="1"/>
          </p:cNvSpPr>
          <p:nvPr>
            <p:ph type="sldNum" sz="quarter" idx="12"/>
          </p:nvPr>
        </p:nvSpPr>
        <p:spPr/>
        <p:txBody>
          <a:bodyPr/>
          <a:lstStyle/>
          <a:p>
            <a:fld id="{77CE25E3-0675-4E6D-B450-A01BD30D8410}" type="slidenum">
              <a:rPr lang="en-GB" smtClean="0"/>
              <a:pPr/>
              <a:t>41</a:t>
            </a:fld>
            <a:endParaRPr lang="en-GB"/>
          </a:p>
        </p:txBody>
      </p:sp>
      <p:cxnSp>
        <p:nvCxnSpPr>
          <p:cNvPr id="32" name="Straight Arrow Connector 31"/>
          <p:cNvCxnSpPr>
            <a:stCxn id="12" idx="3"/>
            <a:endCxn id="10" idx="1"/>
          </p:cNvCxnSpPr>
          <p:nvPr/>
        </p:nvCxnSpPr>
        <p:spPr>
          <a:xfrm>
            <a:off x="5364088" y="3382144"/>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2987824" y="1268760"/>
            <a:ext cx="5904656" cy="4298776"/>
            <a:chOff x="2267744" y="1772816"/>
            <a:chExt cx="5904656" cy="4298776"/>
          </a:xfrm>
        </p:grpSpPr>
        <p:sp>
          <p:nvSpPr>
            <p:cNvPr id="8" name="Rectangle 7"/>
            <p:cNvSpPr/>
            <p:nvPr/>
          </p:nvSpPr>
          <p:spPr>
            <a:xfrm>
              <a:off x="5220072" y="1772816"/>
              <a:ext cx="237626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Choose attributes</a:t>
              </a:r>
              <a:endParaRPr lang="en-GB" sz="2400" dirty="0"/>
            </a:p>
          </p:txBody>
        </p:sp>
        <p:sp>
          <p:nvSpPr>
            <p:cNvPr id="10" name="Rectangle 9"/>
            <p:cNvSpPr/>
            <p:nvPr/>
          </p:nvSpPr>
          <p:spPr>
            <a:xfrm>
              <a:off x="5220072" y="3429000"/>
              <a:ext cx="237626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Machine learning</a:t>
              </a:r>
              <a:endParaRPr lang="en-GB" sz="2400" dirty="0"/>
            </a:p>
          </p:txBody>
        </p:sp>
        <p:sp>
          <p:nvSpPr>
            <p:cNvPr id="11" name="Rectangle 10"/>
            <p:cNvSpPr/>
            <p:nvPr/>
          </p:nvSpPr>
          <p:spPr>
            <a:xfrm>
              <a:off x="5220072" y="5157192"/>
              <a:ext cx="237626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Evaluate  the model</a:t>
              </a:r>
              <a:endParaRPr lang="en-GB" sz="2400" dirty="0"/>
            </a:p>
          </p:txBody>
        </p:sp>
        <p:sp>
          <p:nvSpPr>
            <p:cNvPr id="12" name="Rectangle 11"/>
            <p:cNvSpPr/>
            <p:nvPr/>
          </p:nvSpPr>
          <p:spPr>
            <a:xfrm>
              <a:off x="2267744" y="3429000"/>
              <a:ext cx="237626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Change attributes</a:t>
              </a:r>
              <a:endParaRPr lang="en-GB" sz="2400" dirty="0"/>
            </a:p>
          </p:txBody>
        </p:sp>
        <p:cxnSp>
          <p:nvCxnSpPr>
            <p:cNvPr id="16" name="Straight Arrow Connector 15"/>
            <p:cNvCxnSpPr>
              <a:stCxn id="8" idx="2"/>
              <a:endCxn id="10" idx="0"/>
            </p:cNvCxnSpPr>
            <p:nvPr/>
          </p:nvCxnSpPr>
          <p:spPr>
            <a:xfrm>
              <a:off x="6408204" y="2687216"/>
              <a:ext cx="0" cy="741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2"/>
              <a:endCxn id="11" idx="0"/>
            </p:cNvCxnSpPr>
            <p:nvPr/>
          </p:nvCxnSpPr>
          <p:spPr>
            <a:xfrm>
              <a:off x="6408204" y="4343400"/>
              <a:ext cx="0" cy="813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1"/>
              <a:endCxn id="12" idx="2"/>
            </p:cNvCxnSpPr>
            <p:nvPr/>
          </p:nvCxnSpPr>
          <p:spPr>
            <a:xfrm flipH="1" flipV="1">
              <a:off x="3455876" y="4343400"/>
              <a:ext cx="1764196" cy="1270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7596336" y="5661248"/>
              <a:ext cx="576064" cy="25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GB" altLang="en-US" dirty="0" smtClean="0"/>
              <a:t>`Forward’ wrapper methods</a:t>
            </a:r>
          </a:p>
        </p:txBody>
      </p:sp>
      <p:sp>
        <p:nvSpPr>
          <p:cNvPr id="43011" name="Rectangle 3"/>
          <p:cNvSpPr>
            <a:spLocks noGrp="1" noChangeArrowheads="1"/>
          </p:cNvSpPr>
          <p:nvPr>
            <p:ph type="body" idx="1"/>
          </p:nvPr>
        </p:nvSpPr>
        <p:spPr/>
        <p:txBody>
          <a:bodyPr/>
          <a:lstStyle/>
          <a:p>
            <a:pPr marL="609600" indent="-609600" eaLnBrk="1" hangingPunct="1">
              <a:buFontTx/>
              <a:buNone/>
            </a:pPr>
            <a:r>
              <a:rPr lang="en-GB" altLang="en-US" dirty="0" smtClean="0"/>
              <a:t>These methods `grow’ a set S of attributes – </a:t>
            </a:r>
          </a:p>
          <a:p>
            <a:pPr marL="609600" indent="-609600" eaLnBrk="1" hangingPunct="1">
              <a:buFont typeface="+mj-lt"/>
              <a:buAutoNum type="arabicPeriod"/>
            </a:pPr>
            <a:r>
              <a:rPr lang="en-GB" altLang="en-US" dirty="0" smtClean="0"/>
              <a:t>S starts empty</a:t>
            </a:r>
          </a:p>
          <a:p>
            <a:pPr marL="609600" indent="-609600" eaLnBrk="1" hangingPunct="1">
              <a:buFont typeface="+mj-lt"/>
              <a:buAutoNum type="arabicPeriod"/>
            </a:pPr>
            <a:r>
              <a:rPr lang="en-GB" altLang="en-US" dirty="0" smtClean="0"/>
              <a:t>Find the best attribute to add (by checking each attribute in turn to see which one gives best performance on a test set when combined with S). </a:t>
            </a:r>
          </a:p>
          <a:p>
            <a:pPr marL="609600" indent="-609600" eaLnBrk="1" hangingPunct="1">
              <a:buFont typeface="+mj-lt"/>
              <a:buAutoNum type="arabicPeriod"/>
            </a:pPr>
            <a:r>
              <a:rPr lang="en-GB" altLang="en-US" dirty="0" smtClean="0"/>
              <a:t>If overall performance has improved, return to step 2; else stop</a:t>
            </a:r>
          </a:p>
          <a:p>
            <a:pPr marL="609600" indent="-609600" eaLnBrk="1" hangingPunct="1"/>
            <a:endParaRPr lang="en-GB" alt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GB" altLang="en-US" smtClean="0"/>
              <a:t>Forward selection illustrated</a:t>
            </a:r>
          </a:p>
        </p:txBody>
      </p:sp>
      <p:graphicFrame>
        <p:nvGraphicFramePr>
          <p:cNvPr id="5" name="Content Placeholder 4"/>
          <p:cNvGraphicFramePr>
            <a:graphicFrameLocks noGrp="1"/>
          </p:cNvGraphicFramePr>
          <p:nvPr>
            <p:ph idx="1"/>
          </p:nvPr>
        </p:nvGraphicFramePr>
        <p:xfrm>
          <a:off x="685800" y="1981200"/>
          <a:ext cx="7772400" cy="3297240"/>
        </p:xfrm>
        <a:graphic>
          <a:graphicData uri="http://schemas.openxmlformats.org/drawingml/2006/table">
            <a:tbl>
              <a:tblPr firstRow="1" bandRow="1">
                <a:tableStyleId>{5940675A-B579-460E-94D1-54222C63F5DA}</a:tableStyleId>
              </a:tblPr>
              <a:tblGrid>
                <a:gridCol w="777240">
                  <a:extLst>
                    <a:ext uri="{9D8B030D-6E8A-4147-A177-3AD203B41FA5}">
                      <a16:colId xmlns:a16="http://schemas.microsoft.com/office/drawing/2014/main" val="20000"/>
                    </a:ext>
                  </a:extLst>
                </a:gridCol>
                <a:gridCol w="777240">
                  <a:extLst>
                    <a:ext uri="{9D8B030D-6E8A-4147-A177-3AD203B41FA5}">
                      <a16:colId xmlns:a16="http://schemas.microsoft.com/office/drawing/2014/main" val="20001"/>
                    </a:ext>
                  </a:extLst>
                </a:gridCol>
                <a:gridCol w="777240">
                  <a:extLst>
                    <a:ext uri="{9D8B030D-6E8A-4147-A177-3AD203B41FA5}">
                      <a16:colId xmlns:a16="http://schemas.microsoft.com/office/drawing/2014/main" val="20002"/>
                    </a:ext>
                  </a:extLst>
                </a:gridCol>
                <a:gridCol w="777240">
                  <a:extLst>
                    <a:ext uri="{9D8B030D-6E8A-4147-A177-3AD203B41FA5}">
                      <a16:colId xmlns:a16="http://schemas.microsoft.com/office/drawing/2014/main" val="20003"/>
                    </a:ext>
                  </a:extLst>
                </a:gridCol>
                <a:gridCol w="777240">
                  <a:extLst>
                    <a:ext uri="{9D8B030D-6E8A-4147-A177-3AD203B41FA5}">
                      <a16:colId xmlns:a16="http://schemas.microsoft.com/office/drawing/2014/main" val="20004"/>
                    </a:ext>
                  </a:extLst>
                </a:gridCol>
                <a:gridCol w="777240">
                  <a:extLst>
                    <a:ext uri="{9D8B030D-6E8A-4147-A177-3AD203B41FA5}">
                      <a16:colId xmlns:a16="http://schemas.microsoft.com/office/drawing/2014/main" val="20005"/>
                    </a:ext>
                  </a:extLst>
                </a:gridCol>
                <a:gridCol w="777240">
                  <a:extLst>
                    <a:ext uri="{9D8B030D-6E8A-4147-A177-3AD203B41FA5}">
                      <a16:colId xmlns:a16="http://schemas.microsoft.com/office/drawing/2014/main" val="20006"/>
                    </a:ext>
                  </a:extLst>
                </a:gridCol>
                <a:gridCol w="777240">
                  <a:extLst>
                    <a:ext uri="{9D8B030D-6E8A-4147-A177-3AD203B41FA5}">
                      <a16:colId xmlns:a16="http://schemas.microsoft.com/office/drawing/2014/main" val="20007"/>
                    </a:ext>
                  </a:extLst>
                </a:gridCol>
                <a:gridCol w="777240">
                  <a:extLst>
                    <a:ext uri="{9D8B030D-6E8A-4147-A177-3AD203B41FA5}">
                      <a16:colId xmlns:a16="http://schemas.microsoft.com/office/drawing/2014/main" val="20008"/>
                    </a:ext>
                  </a:extLst>
                </a:gridCol>
                <a:gridCol w="777240">
                  <a:extLst>
                    <a:ext uri="{9D8B030D-6E8A-4147-A177-3AD203B41FA5}">
                      <a16:colId xmlns:a16="http://schemas.microsoft.com/office/drawing/2014/main" val="20009"/>
                    </a:ext>
                  </a:extLst>
                </a:gridCol>
              </a:tblGrid>
              <a:tr h="701108">
                <a:tc>
                  <a:txBody>
                    <a:bodyPr/>
                    <a:lstStyle/>
                    <a:p>
                      <a:r>
                        <a:rPr lang="en-GB" sz="2000" b="1" dirty="0" smtClean="0"/>
                        <a:t>F1</a:t>
                      </a:r>
                      <a:endParaRPr lang="en-GB" sz="2000" b="1" dirty="0"/>
                    </a:p>
                  </a:txBody>
                  <a:tcPr marT="45724" marB="45724"/>
                </a:tc>
                <a:tc>
                  <a:txBody>
                    <a:bodyPr/>
                    <a:lstStyle/>
                    <a:p>
                      <a:r>
                        <a:rPr lang="en-GB" sz="2000" b="1" dirty="0" smtClean="0"/>
                        <a:t>F2</a:t>
                      </a:r>
                      <a:endParaRPr lang="en-GB" sz="2000" b="1" dirty="0"/>
                    </a:p>
                  </a:txBody>
                  <a:tcPr marT="45724" marB="45724"/>
                </a:tc>
                <a:tc>
                  <a:txBody>
                    <a:bodyPr/>
                    <a:lstStyle/>
                    <a:p>
                      <a:r>
                        <a:rPr lang="en-GB" sz="2000" b="1" dirty="0" smtClean="0"/>
                        <a:t>F3</a:t>
                      </a:r>
                      <a:endParaRPr lang="en-GB" sz="2000" b="1" dirty="0"/>
                    </a:p>
                  </a:txBody>
                  <a:tcPr marT="45724" marB="45724"/>
                </a:tc>
                <a:tc>
                  <a:txBody>
                    <a:bodyPr/>
                    <a:lstStyle/>
                    <a:p>
                      <a:r>
                        <a:rPr lang="en-GB" sz="2000" b="1" dirty="0" smtClean="0"/>
                        <a:t>F4</a:t>
                      </a:r>
                      <a:endParaRPr lang="en-GB" sz="2000" b="1" dirty="0"/>
                    </a:p>
                  </a:txBody>
                  <a:tcPr marT="45724" marB="45724"/>
                </a:tc>
                <a:tc>
                  <a:txBody>
                    <a:bodyPr/>
                    <a:lstStyle/>
                    <a:p>
                      <a:r>
                        <a:rPr lang="en-GB" sz="2000" b="1" dirty="0" smtClean="0"/>
                        <a:t>F5</a:t>
                      </a:r>
                      <a:endParaRPr lang="en-GB" sz="2000" b="1" dirty="0"/>
                    </a:p>
                  </a:txBody>
                  <a:tcPr marT="45724" marB="45724"/>
                </a:tc>
                <a:tc>
                  <a:txBody>
                    <a:bodyPr/>
                    <a:lstStyle/>
                    <a:p>
                      <a:r>
                        <a:rPr lang="en-GB" sz="2000" b="1" dirty="0" smtClean="0"/>
                        <a:t>F6</a:t>
                      </a:r>
                      <a:endParaRPr lang="en-GB" sz="2000" b="1" dirty="0"/>
                    </a:p>
                  </a:txBody>
                  <a:tcPr marT="45724" marB="45724"/>
                </a:tc>
                <a:tc>
                  <a:txBody>
                    <a:bodyPr/>
                    <a:lstStyle/>
                    <a:p>
                      <a:r>
                        <a:rPr lang="en-GB" sz="2000" b="1" dirty="0" smtClean="0"/>
                        <a:t>F7</a:t>
                      </a:r>
                      <a:endParaRPr lang="en-GB" sz="2000" b="1" dirty="0"/>
                    </a:p>
                  </a:txBody>
                  <a:tcPr marT="45724" marB="45724"/>
                </a:tc>
                <a:tc>
                  <a:txBody>
                    <a:bodyPr/>
                    <a:lstStyle/>
                    <a:p>
                      <a:r>
                        <a:rPr lang="en-GB" sz="2000" b="1" dirty="0" smtClean="0"/>
                        <a:t>F8</a:t>
                      </a:r>
                      <a:endParaRPr lang="en-GB" sz="2000" b="1" dirty="0"/>
                    </a:p>
                  </a:txBody>
                  <a:tcPr marT="45724" marB="45724"/>
                </a:tc>
                <a:tc>
                  <a:txBody>
                    <a:bodyPr/>
                    <a:lstStyle/>
                    <a:p>
                      <a:r>
                        <a:rPr lang="en-GB" sz="2000" b="1" dirty="0" smtClean="0"/>
                        <a:t>F9</a:t>
                      </a:r>
                      <a:endParaRPr lang="en-GB" sz="2000" b="1" dirty="0"/>
                    </a:p>
                  </a:txBody>
                  <a:tcPr marT="45724" marB="45724"/>
                </a:tc>
                <a:tc>
                  <a:txBody>
                    <a:bodyPr/>
                    <a:lstStyle/>
                    <a:p>
                      <a:r>
                        <a:rPr lang="en-GB" sz="2000" b="1" dirty="0" err="1" smtClean="0"/>
                        <a:t>Etc</a:t>
                      </a:r>
                      <a:r>
                        <a:rPr lang="en-GB" sz="2000" b="1" dirty="0" smtClean="0"/>
                        <a:t>…</a:t>
                      </a:r>
                      <a:endParaRPr lang="en-GB" sz="2000" b="1" dirty="0"/>
                    </a:p>
                  </a:txBody>
                  <a:tcPr marT="45724" marB="45724"/>
                </a:tc>
                <a:extLst>
                  <a:ext uri="{0D108BD9-81ED-4DB2-BD59-A6C34878D82A}">
                    <a16:rowId xmlns:a16="http://schemas.microsoft.com/office/drawing/2014/main" val="10000"/>
                  </a:ext>
                </a:extLst>
              </a:tr>
              <a:tr h="370876">
                <a:tc>
                  <a:txBody>
                    <a:bodyPr/>
                    <a:lstStyle/>
                    <a:p>
                      <a:r>
                        <a:rPr lang="en-GB" sz="1800" dirty="0" smtClean="0"/>
                        <a:t>2</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65</a:t>
                      </a:r>
                      <a:endParaRPr lang="en-GB" sz="1800" dirty="0"/>
                    </a:p>
                  </a:txBody>
                  <a:tcPr marT="45724" marB="45724"/>
                </a:tc>
                <a:tc>
                  <a:txBody>
                    <a:bodyPr/>
                    <a:lstStyle/>
                    <a:p>
                      <a:r>
                        <a:rPr lang="en-GB" sz="1800" dirty="0" smtClean="0"/>
                        <a:t>67</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12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234</a:t>
                      </a:r>
                      <a:endParaRPr lang="en-GB" sz="1800" dirty="0"/>
                    </a:p>
                  </a:txBody>
                  <a:tcPr marT="45724" marB="45724"/>
                </a:tc>
                <a:tc>
                  <a:txBody>
                    <a:bodyPr/>
                    <a:lstStyle/>
                    <a:p>
                      <a:r>
                        <a:rPr lang="en-GB" sz="1800" dirty="0" smtClean="0"/>
                        <a:t>…</a:t>
                      </a:r>
                      <a:endParaRPr lang="en-GB" sz="1800" dirty="0"/>
                    </a:p>
                  </a:txBody>
                  <a:tcPr marT="45724" marB="45724"/>
                </a:tc>
                <a:extLst>
                  <a:ext uri="{0D108BD9-81ED-4DB2-BD59-A6C34878D82A}">
                    <a16:rowId xmlns:a16="http://schemas.microsoft.com/office/drawing/2014/main" val="10001"/>
                  </a:ext>
                </a:extLst>
              </a:tr>
              <a:tr h="370876">
                <a:tc>
                  <a:txBody>
                    <a:bodyPr/>
                    <a:lstStyle/>
                    <a:p>
                      <a:r>
                        <a:rPr lang="en-GB" sz="1800" dirty="0" smtClean="0"/>
                        <a:t>1</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12</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2"/>
                  </a:ext>
                </a:extLst>
              </a:tr>
              <a:tr h="370876">
                <a:tc>
                  <a:txBody>
                    <a:bodyPr/>
                    <a:lstStyle/>
                    <a:p>
                      <a:r>
                        <a:rPr lang="en-GB" sz="1800" dirty="0" smtClean="0"/>
                        <a:t>4</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3"/>
                  </a:ext>
                </a:extLst>
              </a:tr>
              <a:tr h="370876">
                <a:tc>
                  <a:txBody>
                    <a:bodyPr/>
                    <a:lstStyle/>
                    <a:p>
                      <a:r>
                        <a:rPr lang="en-GB" sz="1800" dirty="0" smtClean="0"/>
                        <a:t>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4"/>
                  </a:ext>
                </a:extLst>
              </a:tr>
              <a:tr h="370876">
                <a:tc>
                  <a:txBody>
                    <a:bodyPr/>
                    <a:lstStyle/>
                    <a:p>
                      <a:r>
                        <a:rPr lang="en-GB" sz="1800" dirty="0" smtClean="0"/>
                        <a:t>3</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5"/>
                  </a:ext>
                </a:extLst>
              </a:tr>
              <a:tr h="370876">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6"/>
                  </a:ext>
                </a:extLst>
              </a:tr>
              <a:tr h="370876">
                <a:tc>
                  <a:txBody>
                    <a:bodyPr/>
                    <a:lstStyle/>
                    <a:p>
                      <a:r>
                        <a:rPr lang="en-GB" sz="1800" dirty="0" smtClean="0"/>
                        <a:t>1</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55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55</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a:t>
                      </a:r>
                      <a:endParaRPr lang="en-GB" sz="1800" dirty="0"/>
                    </a:p>
                  </a:txBody>
                  <a:tcPr marT="45724" marB="45724"/>
                </a:tc>
                <a:extLst>
                  <a:ext uri="{0D108BD9-81ED-4DB2-BD59-A6C34878D82A}">
                    <a16:rowId xmlns:a16="http://schemas.microsoft.com/office/drawing/2014/main" val="10007"/>
                  </a:ext>
                </a:extLst>
              </a:tr>
            </a:tbl>
          </a:graphicData>
        </a:graphic>
      </p:graphicFrame>
      <p:sp>
        <p:nvSpPr>
          <p:cNvPr id="44136" name="TextBox 5"/>
          <p:cNvSpPr txBox="1">
            <a:spLocks noChangeArrowheads="1"/>
          </p:cNvSpPr>
          <p:nvPr/>
        </p:nvSpPr>
        <p:spPr bwMode="auto">
          <a:xfrm>
            <a:off x="935038" y="5781675"/>
            <a:ext cx="33201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dirty="0"/>
              <a:t>Selected attribute set   </a:t>
            </a:r>
            <a:r>
              <a:rPr lang="en-GB" altLang="en-US" sz="2800" dirty="0"/>
              <a:t>{}</a:t>
            </a:r>
            <a:endParaRPr lang="en-GB" altLang="en-US" sz="24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normAutofit/>
          </a:bodyPr>
          <a:lstStyle/>
          <a:p>
            <a:r>
              <a:rPr lang="en-GB" altLang="en-US" sz="3200" dirty="0" smtClean="0"/>
              <a:t>Run ML with each attribute in turn to find out which works best with current attribute </a:t>
            </a:r>
            <a:r>
              <a:rPr lang="en-GB" altLang="en-US" sz="3200" dirty="0"/>
              <a:t>set </a:t>
            </a:r>
            <a:r>
              <a:rPr lang="en-GB" altLang="en-US" sz="3200" dirty="0" smtClean="0"/>
              <a:t>…</a:t>
            </a:r>
          </a:p>
        </p:txBody>
      </p:sp>
      <p:graphicFrame>
        <p:nvGraphicFramePr>
          <p:cNvPr id="5" name="Content Placeholder 4"/>
          <p:cNvGraphicFramePr>
            <a:graphicFrameLocks noGrp="1"/>
          </p:cNvGraphicFramePr>
          <p:nvPr>
            <p:ph idx="1"/>
          </p:nvPr>
        </p:nvGraphicFramePr>
        <p:xfrm>
          <a:off x="685800" y="1981200"/>
          <a:ext cx="7772400" cy="3297240"/>
        </p:xfrm>
        <a:graphic>
          <a:graphicData uri="http://schemas.openxmlformats.org/drawingml/2006/table">
            <a:tbl>
              <a:tblPr firstRow="1" bandRow="1">
                <a:tableStyleId>{5940675A-B579-460E-94D1-54222C63F5DA}</a:tableStyleId>
              </a:tblPr>
              <a:tblGrid>
                <a:gridCol w="777240">
                  <a:extLst>
                    <a:ext uri="{9D8B030D-6E8A-4147-A177-3AD203B41FA5}">
                      <a16:colId xmlns:a16="http://schemas.microsoft.com/office/drawing/2014/main" val="20000"/>
                    </a:ext>
                  </a:extLst>
                </a:gridCol>
                <a:gridCol w="777240">
                  <a:extLst>
                    <a:ext uri="{9D8B030D-6E8A-4147-A177-3AD203B41FA5}">
                      <a16:colId xmlns:a16="http://schemas.microsoft.com/office/drawing/2014/main" val="20001"/>
                    </a:ext>
                  </a:extLst>
                </a:gridCol>
                <a:gridCol w="777240">
                  <a:extLst>
                    <a:ext uri="{9D8B030D-6E8A-4147-A177-3AD203B41FA5}">
                      <a16:colId xmlns:a16="http://schemas.microsoft.com/office/drawing/2014/main" val="20002"/>
                    </a:ext>
                  </a:extLst>
                </a:gridCol>
                <a:gridCol w="777240">
                  <a:extLst>
                    <a:ext uri="{9D8B030D-6E8A-4147-A177-3AD203B41FA5}">
                      <a16:colId xmlns:a16="http://schemas.microsoft.com/office/drawing/2014/main" val="20003"/>
                    </a:ext>
                  </a:extLst>
                </a:gridCol>
                <a:gridCol w="777240">
                  <a:extLst>
                    <a:ext uri="{9D8B030D-6E8A-4147-A177-3AD203B41FA5}">
                      <a16:colId xmlns:a16="http://schemas.microsoft.com/office/drawing/2014/main" val="20004"/>
                    </a:ext>
                  </a:extLst>
                </a:gridCol>
                <a:gridCol w="777240">
                  <a:extLst>
                    <a:ext uri="{9D8B030D-6E8A-4147-A177-3AD203B41FA5}">
                      <a16:colId xmlns:a16="http://schemas.microsoft.com/office/drawing/2014/main" val="20005"/>
                    </a:ext>
                  </a:extLst>
                </a:gridCol>
                <a:gridCol w="777240">
                  <a:extLst>
                    <a:ext uri="{9D8B030D-6E8A-4147-A177-3AD203B41FA5}">
                      <a16:colId xmlns:a16="http://schemas.microsoft.com/office/drawing/2014/main" val="20006"/>
                    </a:ext>
                  </a:extLst>
                </a:gridCol>
                <a:gridCol w="777240">
                  <a:extLst>
                    <a:ext uri="{9D8B030D-6E8A-4147-A177-3AD203B41FA5}">
                      <a16:colId xmlns:a16="http://schemas.microsoft.com/office/drawing/2014/main" val="20007"/>
                    </a:ext>
                  </a:extLst>
                </a:gridCol>
                <a:gridCol w="777240">
                  <a:extLst>
                    <a:ext uri="{9D8B030D-6E8A-4147-A177-3AD203B41FA5}">
                      <a16:colId xmlns:a16="http://schemas.microsoft.com/office/drawing/2014/main" val="20008"/>
                    </a:ext>
                  </a:extLst>
                </a:gridCol>
                <a:gridCol w="777240">
                  <a:extLst>
                    <a:ext uri="{9D8B030D-6E8A-4147-A177-3AD203B41FA5}">
                      <a16:colId xmlns:a16="http://schemas.microsoft.com/office/drawing/2014/main" val="20009"/>
                    </a:ext>
                  </a:extLst>
                </a:gridCol>
              </a:tblGrid>
              <a:tr h="701108">
                <a:tc>
                  <a:txBody>
                    <a:bodyPr/>
                    <a:lstStyle/>
                    <a:p>
                      <a:r>
                        <a:rPr lang="en-GB" sz="2000" b="1" dirty="0" smtClean="0"/>
                        <a:t>F1</a:t>
                      </a:r>
                      <a:endParaRPr lang="en-GB" sz="2000" b="1" dirty="0"/>
                    </a:p>
                  </a:txBody>
                  <a:tcPr marT="45724" marB="45724"/>
                </a:tc>
                <a:tc>
                  <a:txBody>
                    <a:bodyPr/>
                    <a:lstStyle/>
                    <a:p>
                      <a:r>
                        <a:rPr lang="en-GB" sz="2000" b="1" dirty="0" smtClean="0"/>
                        <a:t>F2</a:t>
                      </a:r>
                      <a:endParaRPr lang="en-GB" sz="2000" b="1" dirty="0"/>
                    </a:p>
                  </a:txBody>
                  <a:tcPr marT="45724" marB="45724"/>
                </a:tc>
                <a:tc>
                  <a:txBody>
                    <a:bodyPr/>
                    <a:lstStyle/>
                    <a:p>
                      <a:r>
                        <a:rPr lang="en-GB" sz="2000" b="1" dirty="0" smtClean="0"/>
                        <a:t>F3</a:t>
                      </a:r>
                      <a:endParaRPr lang="en-GB" sz="2000" b="1" dirty="0"/>
                    </a:p>
                  </a:txBody>
                  <a:tcPr marT="45724" marB="45724"/>
                </a:tc>
                <a:tc>
                  <a:txBody>
                    <a:bodyPr/>
                    <a:lstStyle/>
                    <a:p>
                      <a:r>
                        <a:rPr lang="en-GB" sz="2000" b="1" dirty="0" smtClean="0"/>
                        <a:t>F4</a:t>
                      </a:r>
                      <a:endParaRPr lang="en-GB" sz="2000" b="1" dirty="0"/>
                    </a:p>
                  </a:txBody>
                  <a:tcPr marT="45724" marB="45724"/>
                </a:tc>
                <a:tc>
                  <a:txBody>
                    <a:bodyPr/>
                    <a:lstStyle/>
                    <a:p>
                      <a:r>
                        <a:rPr lang="en-GB" sz="2000" b="1" dirty="0" smtClean="0"/>
                        <a:t>F5</a:t>
                      </a:r>
                      <a:endParaRPr lang="en-GB" sz="2000" b="1" dirty="0"/>
                    </a:p>
                  </a:txBody>
                  <a:tcPr marT="45724" marB="45724"/>
                </a:tc>
                <a:tc>
                  <a:txBody>
                    <a:bodyPr/>
                    <a:lstStyle/>
                    <a:p>
                      <a:r>
                        <a:rPr lang="en-GB" sz="2000" b="1" dirty="0" smtClean="0"/>
                        <a:t>F6</a:t>
                      </a:r>
                      <a:endParaRPr lang="en-GB" sz="2000" b="1" dirty="0"/>
                    </a:p>
                  </a:txBody>
                  <a:tcPr marT="45724" marB="45724"/>
                </a:tc>
                <a:tc>
                  <a:txBody>
                    <a:bodyPr/>
                    <a:lstStyle/>
                    <a:p>
                      <a:r>
                        <a:rPr lang="en-GB" sz="2000" b="1" dirty="0" smtClean="0"/>
                        <a:t>F7</a:t>
                      </a:r>
                      <a:endParaRPr lang="en-GB" sz="2000" b="1" dirty="0"/>
                    </a:p>
                  </a:txBody>
                  <a:tcPr marT="45724" marB="45724"/>
                </a:tc>
                <a:tc>
                  <a:txBody>
                    <a:bodyPr/>
                    <a:lstStyle/>
                    <a:p>
                      <a:r>
                        <a:rPr lang="en-GB" sz="2000" b="1" dirty="0" smtClean="0"/>
                        <a:t>F8</a:t>
                      </a:r>
                      <a:endParaRPr lang="en-GB" sz="2000" b="1" dirty="0"/>
                    </a:p>
                  </a:txBody>
                  <a:tcPr marT="45724" marB="45724"/>
                </a:tc>
                <a:tc>
                  <a:txBody>
                    <a:bodyPr/>
                    <a:lstStyle/>
                    <a:p>
                      <a:r>
                        <a:rPr lang="en-GB" sz="2000" b="1" dirty="0" smtClean="0"/>
                        <a:t>F9</a:t>
                      </a:r>
                      <a:endParaRPr lang="en-GB" sz="2000" b="1" dirty="0"/>
                    </a:p>
                  </a:txBody>
                  <a:tcPr marT="45724" marB="45724"/>
                </a:tc>
                <a:tc>
                  <a:txBody>
                    <a:bodyPr/>
                    <a:lstStyle/>
                    <a:p>
                      <a:r>
                        <a:rPr lang="en-GB" sz="2000" b="1" dirty="0" err="1" smtClean="0"/>
                        <a:t>Etc</a:t>
                      </a:r>
                      <a:r>
                        <a:rPr lang="en-GB" sz="2000" b="1" dirty="0" smtClean="0"/>
                        <a:t>…</a:t>
                      </a:r>
                      <a:endParaRPr lang="en-GB" sz="2000" b="1" dirty="0"/>
                    </a:p>
                  </a:txBody>
                  <a:tcPr marT="45724" marB="45724"/>
                </a:tc>
                <a:extLst>
                  <a:ext uri="{0D108BD9-81ED-4DB2-BD59-A6C34878D82A}">
                    <a16:rowId xmlns:a16="http://schemas.microsoft.com/office/drawing/2014/main" val="10000"/>
                  </a:ext>
                </a:extLst>
              </a:tr>
              <a:tr h="370876">
                <a:tc>
                  <a:txBody>
                    <a:bodyPr/>
                    <a:lstStyle/>
                    <a:p>
                      <a:r>
                        <a:rPr lang="en-GB" sz="1800" dirty="0" smtClean="0"/>
                        <a:t>2</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65</a:t>
                      </a:r>
                      <a:endParaRPr lang="en-GB" sz="1800" dirty="0"/>
                    </a:p>
                  </a:txBody>
                  <a:tcPr marT="45724" marB="45724"/>
                </a:tc>
                <a:tc>
                  <a:txBody>
                    <a:bodyPr/>
                    <a:lstStyle/>
                    <a:p>
                      <a:r>
                        <a:rPr lang="en-GB" sz="1800" dirty="0" smtClean="0"/>
                        <a:t>67</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12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234</a:t>
                      </a:r>
                      <a:endParaRPr lang="en-GB" sz="1800" dirty="0"/>
                    </a:p>
                  </a:txBody>
                  <a:tcPr marT="45724" marB="45724"/>
                </a:tc>
                <a:tc>
                  <a:txBody>
                    <a:bodyPr/>
                    <a:lstStyle/>
                    <a:p>
                      <a:r>
                        <a:rPr lang="en-GB" sz="1800" dirty="0" smtClean="0"/>
                        <a:t>…</a:t>
                      </a:r>
                      <a:endParaRPr lang="en-GB" sz="1800" dirty="0"/>
                    </a:p>
                  </a:txBody>
                  <a:tcPr marT="45724" marB="45724"/>
                </a:tc>
                <a:extLst>
                  <a:ext uri="{0D108BD9-81ED-4DB2-BD59-A6C34878D82A}">
                    <a16:rowId xmlns:a16="http://schemas.microsoft.com/office/drawing/2014/main" val="10001"/>
                  </a:ext>
                </a:extLst>
              </a:tr>
              <a:tr h="370876">
                <a:tc>
                  <a:txBody>
                    <a:bodyPr/>
                    <a:lstStyle/>
                    <a:p>
                      <a:r>
                        <a:rPr lang="en-GB" sz="1800" dirty="0" smtClean="0"/>
                        <a:t>1</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12</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2"/>
                  </a:ext>
                </a:extLst>
              </a:tr>
              <a:tr h="370876">
                <a:tc>
                  <a:txBody>
                    <a:bodyPr/>
                    <a:lstStyle/>
                    <a:p>
                      <a:r>
                        <a:rPr lang="en-GB" sz="1800" dirty="0" smtClean="0"/>
                        <a:t>4</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3"/>
                  </a:ext>
                </a:extLst>
              </a:tr>
              <a:tr h="370876">
                <a:tc>
                  <a:txBody>
                    <a:bodyPr/>
                    <a:lstStyle/>
                    <a:p>
                      <a:r>
                        <a:rPr lang="en-GB" sz="1800" dirty="0" smtClean="0"/>
                        <a:t>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4"/>
                  </a:ext>
                </a:extLst>
              </a:tr>
              <a:tr h="370876">
                <a:tc>
                  <a:txBody>
                    <a:bodyPr/>
                    <a:lstStyle/>
                    <a:p>
                      <a:r>
                        <a:rPr lang="en-GB" sz="1800" dirty="0" smtClean="0"/>
                        <a:t>3</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5"/>
                  </a:ext>
                </a:extLst>
              </a:tr>
              <a:tr h="370876">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6"/>
                  </a:ext>
                </a:extLst>
              </a:tr>
              <a:tr h="370876">
                <a:tc>
                  <a:txBody>
                    <a:bodyPr/>
                    <a:lstStyle/>
                    <a:p>
                      <a:r>
                        <a:rPr lang="en-GB" sz="1800" dirty="0" smtClean="0"/>
                        <a:t>1</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55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55</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a:t>
                      </a:r>
                      <a:endParaRPr lang="en-GB" sz="1800" dirty="0"/>
                    </a:p>
                  </a:txBody>
                  <a:tcPr marT="45724" marB="45724"/>
                </a:tc>
                <a:extLst>
                  <a:ext uri="{0D108BD9-81ED-4DB2-BD59-A6C34878D82A}">
                    <a16:rowId xmlns:a16="http://schemas.microsoft.com/office/drawing/2014/main" val="10007"/>
                  </a:ext>
                </a:extLst>
              </a:tr>
            </a:tbl>
          </a:graphicData>
        </a:graphic>
      </p:graphicFrame>
      <p:sp>
        <p:nvSpPr>
          <p:cNvPr id="45160" name="TextBox 5"/>
          <p:cNvSpPr txBox="1">
            <a:spLocks noChangeArrowheads="1"/>
          </p:cNvSpPr>
          <p:nvPr/>
        </p:nvSpPr>
        <p:spPr bwMode="auto">
          <a:xfrm>
            <a:off x="935038" y="5781675"/>
            <a:ext cx="33201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dirty="0"/>
              <a:t>Selected </a:t>
            </a:r>
            <a:r>
              <a:rPr lang="en-GB" altLang="en-US" sz="2400" dirty="0" smtClean="0"/>
              <a:t>attribute set   </a:t>
            </a:r>
            <a:r>
              <a:rPr lang="en-GB" altLang="en-US" sz="2800" dirty="0"/>
              <a:t>{}</a:t>
            </a:r>
            <a:endParaRPr lang="en-GB" altLang="en-US" sz="24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GB" altLang="en-US" sz="3200" dirty="0" smtClean="0"/>
              <a:t>Test each attribute in turn to find out which works best with current </a:t>
            </a:r>
            <a:r>
              <a:rPr lang="en-GB" altLang="en-US" sz="3200" dirty="0"/>
              <a:t>attribute set </a:t>
            </a:r>
            <a:r>
              <a:rPr lang="en-GB" altLang="en-US" sz="3200" dirty="0" smtClean="0"/>
              <a:t>…</a:t>
            </a:r>
          </a:p>
        </p:txBody>
      </p:sp>
      <p:graphicFrame>
        <p:nvGraphicFramePr>
          <p:cNvPr id="5" name="Content Placeholder 4"/>
          <p:cNvGraphicFramePr>
            <a:graphicFrameLocks noGrp="1"/>
          </p:cNvGraphicFramePr>
          <p:nvPr>
            <p:ph idx="1"/>
          </p:nvPr>
        </p:nvGraphicFramePr>
        <p:xfrm>
          <a:off x="685800" y="1981200"/>
          <a:ext cx="7772400" cy="3297240"/>
        </p:xfrm>
        <a:graphic>
          <a:graphicData uri="http://schemas.openxmlformats.org/drawingml/2006/table">
            <a:tbl>
              <a:tblPr firstRow="1" bandRow="1">
                <a:tableStyleId>{5940675A-B579-460E-94D1-54222C63F5DA}</a:tableStyleId>
              </a:tblPr>
              <a:tblGrid>
                <a:gridCol w="777240">
                  <a:extLst>
                    <a:ext uri="{9D8B030D-6E8A-4147-A177-3AD203B41FA5}">
                      <a16:colId xmlns:a16="http://schemas.microsoft.com/office/drawing/2014/main" val="20000"/>
                    </a:ext>
                  </a:extLst>
                </a:gridCol>
                <a:gridCol w="777240">
                  <a:extLst>
                    <a:ext uri="{9D8B030D-6E8A-4147-A177-3AD203B41FA5}">
                      <a16:colId xmlns:a16="http://schemas.microsoft.com/office/drawing/2014/main" val="20001"/>
                    </a:ext>
                  </a:extLst>
                </a:gridCol>
                <a:gridCol w="777240">
                  <a:extLst>
                    <a:ext uri="{9D8B030D-6E8A-4147-A177-3AD203B41FA5}">
                      <a16:colId xmlns:a16="http://schemas.microsoft.com/office/drawing/2014/main" val="20002"/>
                    </a:ext>
                  </a:extLst>
                </a:gridCol>
                <a:gridCol w="777240">
                  <a:extLst>
                    <a:ext uri="{9D8B030D-6E8A-4147-A177-3AD203B41FA5}">
                      <a16:colId xmlns:a16="http://schemas.microsoft.com/office/drawing/2014/main" val="20003"/>
                    </a:ext>
                  </a:extLst>
                </a:gridCol>
                <a:gridCol w="777240">
                  <a:extLst>
                    <a:ext uri="{9D8B030D-6E8A-4147-A177-3AD203B41FA5}">
                      <a16:colId xmlns:a16="http://schemas.microsoft.com/office/drawing/2014/main" val="20004"/>
                    </a:ext>
                  </a:extLst>
                </a:gridCol>
                <a:gridCol w="777240">
                  <a:extLst>
                    <a:ext uri="{9D8B030D-6E8A-4147-A177-3AD203B41FA5}">
                      <a16:colId xmlns:a16="http://schemas.microsoft.com/office/drawing/2014/main" val="20005"/>
                    </a:ext>
                  </a:extLst>
                </a:gridCol>
                <a:gridCol w="777240">
                  <a:extLst>
                    <a:ext uri="{9D8B030D-6E8A-4147-A177-3AD203B41FA5}">
                      <a16:colId xmlns:a16="http://schemas.microsoft.com/office/drawing/2014/main" val="20006"/>
                    </a:ext>
                  </a:extLst>
                </a:gridCol>
                <a:gridCol w="777240">
                  <a:extLst>
                    <a:ext uri="{9D8B030D-6E8A-4147-A177-3AD203B41FA5}">
                      <a16:colId xmlns:a16="http://schemas.microsoft.com/office/drawing/2014/main" val="20007"/>
                    </a:ext>
                  </a:extLst>
                </a:gridCol>
                <a:gridCol w="777240">
                  <a:extLst>
                    <a:ext uri="{9D8B030D-6E8A-4147-A177-3AD203B41FA5}">
                      <a16:colId xmlns:a16="http://schemas.microsoft.com/office/drawing/2014/main" val="20008"/>
                    </a:ext>
                  </a:extLst>
                </a:gridCol>
                <a:gridCol w="777240">
                  <a:extLst>
                    <a:ext uri="{9D8B030D-6E8A-4147-A177-3AD203B41FA5}">
                      <a16:colId xmlns:a16="http://schemas.microsoft.com/office/drawing/2014/main" val="20009"/>
                    </a:ext>
                  </a:extLst>
                </a:gridCol>
              </a:tblGrid>
              <a:tr h="701108">
                <a:tc>
                  <a:txBody>
                    <a:bodyPr/>
                    <a:lstStyle/>
                    <a:p>
                      <a:r>
                        <a:rPr lang="en-GB" sz="2000" b="1" dirty="0" smtClean="0"/>
                        <a:t>F1</a:t>
                      </a:r>
                      <a:endParaRPr lang="en-GB" sz="2000" b="1" dirty="0"/>
                    </a:p>
                  </a:txBody>
                  <a:tcPr marT="45724" marB="45724"/>
                </a:tc>
                <a:tc>
                  <a:txBody>
                    <a:bodyPr/>
                    <a:lstStyle/>
                    <a:p>
                      <a:r>
                        <a:rPr lang="en-GB" sz="2000" b="1" dirty="0" smtClean="0"/>
                        <a:t>F2</a:t>
                      </a:r>
                      <a:endParaRPr lang="en-GB" sz="2000" b="1" dirty="0"/>
                    </a:p>
                  </a:txBody>
                  <a:tcPr marT="45724" marB="45724"/>
                </a:tc>
                <a:tc>
                  <a:txBody>
                    <a:bodyPr/>
                    <a:lstStyle/>
                    <a:p>
                      <a:r>
                        <a:rPr lang="en-GB" sz="2000" b="1" dirty="0" smtClean="0"/>
                        <a:t>F3</a:t>
                      </a:r>
                      <a:endParaRPr lang="en-GB" sz="2000" b="1" dirty="0"/>
                    </a:p>
                  </a:txBody>
                  <a:tcPr marT="45724" marB="45724"/>
                </a:tc>
                <a:tc>
                  <a:txBody>
                    <a:bodyPr/>
                    <a:lstStyle/>
                    <a:p>
                      <a:r>
                        <a:rPr lang="en-GB" sz="2000" b="1" dirty="0" smtClean="0"/>
                        <a:t>F4</a:t>
                      </a:r>
                      <a:endParaRPr lang="en-GB" sz="2000" b="1" dirty="0"/>
                    </a:p>
                  </a:txBody>
                  <a:tcPr marT="45724" marB="45724"/>
                </a:tc>
                <a:tc>
                  <a:txBody>
                    <a:bodyPr/>
                    <a:lstStyle/>
                    <a:p>
                      <a:r>
                        <a:rPr lang="en-GB" sz="2000" b="1" dirty="0" smtClean="0"/>
                        <a:t>F5</a:t>
                      </a:r>
                      <a:endParaRPr lang="en-GB" sz="2000" b="1" dirty="0"/>
                    </a:p>
                  </a:txBody>
                  <a:tcPr marT="45724" marB="45724"/>
                </a:tc>
                <a:tc>
                  <a:txBody>
                    <a:bodyPr/>
                    <a:lstStyle/>
                    <a:p>
                      <a:r>
                        <a:rPr lang="en-GB" sz="2000" b="1" dirty="0" smtClean="0"/>
                        <a:t>F6</a:t>
                      </a:r>
                      <a:endParaRPr lang="en-GB" sz="2000" b="1" dirty="0"/>
                    </a:p>
                  </a:txBody>
                  <a:tcPr marT="45724" marB="45724"/>
                </a:tc>
                <a:tc>
                  <a:txBody>
                    <a:bodyPr/>
                    <a:lstStyle/>
                    <a:p>
                      <a:r>
                        <a:rPr lang="en-GB" sz="2000" b="1" dirty="0" smtClean="0"/>
                        <a:t>F7</a:t>
                      </a:r>
                      <a:endParaRPr lang="en-GB" sz="2000" b="1" dirty="0"/>
                    </a:p>
                  </a:txBody>
                  <a:tcPr marT="45724" marB="45724"/>
                </a:tc>
                <a:tc>
                  <a:txBody>
                    <a:bodyPr/>
                    <a:lstStyle/>
                    <a:p>
                      <a:r>
                        <a:rPr lang="en-GB" sz="2000" b="1" dirty="0" smtClean="0"/>
                        <a:t>F8</a:t>
                      </a:r>
                      <a:endParaRPr lang="en-GB" sz="2000" b="1" dirty="0"/>
                    </a:p>
                  </a:txBody>
                  <a:tcPr marT="45724" marB="45724"/>
                </a:tc>
                <a:tc>
                  <a:txBody>
                    <a:bodyPr/>
                    <a:lstStyle/>
                    <a:p>
                      <a:r>
                        <a:rPr lang="en-GB" sz="2000" b="1" dirty="0" smtClean="0"/>
                        <a:t>F9</a:t>
                      </a:r>
                      <a:endParaRPr lang="en-GB" sz="2000" b="1" dirty="0"/>
                    </a:p>
                  </a:txBody>
                  <a:tcPr marT="45724" marB="45724"/>
                </a:tc>
                <a:tc>
                  <a:txBody>
                    <a:bodyPr/>
                    <a:lstStyle/>
                    <a:p>
                      <a:r>
                        <a:rPr lang="en-GB" sz="2000" b="1" dirty="0" err="1" smtClean="0"/>
                        <a:t>Etc</a:t>
                      </a:r>
                      <a:r>
                        <a:rPr lang="en-GB" sz="2000" b="1" dirty="0" smtClean="0"/>
                        <a:t>…</a:t>
                      </a:r>
                      <a:endParaRPr lang="en-GB" sz="2000" b="1" dirty="0"/>
                    </a:p>
                  </a:txBody>
                  <a:tcPr marT="45724" marB="45724"/>
                </a:tc>
                <a:extLst>
                  <a:ext uri="{0D108BD9-81ED-4DB2-BD59-A6C34878D82A}">
                    <a16:rowId xmlns:a16="http://schemas.microsoft.com/office/drawing/2014/main" val="10000"/>
                  </a:ext>
                </a:extLst>
              </a:tr>
              <a:tr h="370876">
                <a:tc>
                  <a:txBody>
                    <a:bodyPr/>
                    <a:lstStyle/>
                    <a:p>
                      <a:r>
                        <a:rPr lang="en-GB" sz="1800" dirty="0" smtClean="0"/>
                        <a:t>2</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65</a:t>
                      </a:r>
                      <a:endParaRPr lang="en-GB" sz="1800" dirty="0"/>
                    </a:p>
                  </a:txBody>
                  <a:tcPr marT="45724" marB="45724"/>
                </a:tc>
                <a:tc>
                  <a:txBody>
                    <a:bodyPr/>
                    <a:lstStyle/>
                    <a:p>
                      <a:r>
                        <a:rPr lang="en-GB" sz="1800" dirty="0" smtClean="0"/>
                        <a:t>67</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12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234</a:t>
                      </a:r>
                      <a:endParaRPr lang="en-GB" sz="1800" dirty="0"/>
                    </a:p>
                  </a:txBody>
                  <a:tcPr marT="45724" marB="45724"/>
                </a:tc>
                <a:tc>
                  <a:txBody>
                    <a:bodyPr/>
                    <a:lstStyle/>
                    <a:p>
                      <a:r>
                        <a:rPr lang="en-GB" sz="1800" dirty="0" smtClean="0"/>
                        <a:t>…</a:t>
                      </a:r>
                      <a:endParaRPr lang="en-GB" sz="1800" dirty="0"/>
                    </a:p>
                  </a:txBody>
                  <a:tcPr marT="45724" marB="45724"/>
                </a:tc>
                <a:extLst>
                  <a:ext uri="{0D108BD9-81ED-4DB2-BD59-A6C34878D82A}">
                    <a16:rowId xmlns:a16="http://schemas.microsoft.com/office/drawing/2014/main" val="10001"/>
                  </a:ext>
                </a:extLst>
              </a:tr>
              <a:tr h="370876">
                <a:tc>
                  <a:txBody>
                    <a:bodyPr/>
                    <a:lstStyle/>
                    <a:p>
                      <a:r>
                        <a:rPr lang="en-GB" sz="1800" dirty="0" smtClean="0"/>
                        <a:t>1</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12</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2"/>
                  </a:ext>
                </a:extLst>
              </a:tr>
              <a:tr h="370876">
                <a:tc>
                  <a:txBody>
                    <a:bodyPr/>
                    <a:lstStyle/>
                    <a:p>
                      <a:r>
                        <a:rPr lang="en-GB" sz="1800" dirty="0" smtClean="0"/>
                        <a:t>4</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3"/>
                  </a:ext>
                </a:extLst>
              </a:tr>
              <a:tr h="370876">
                <a:tc>
                  <a:txBody>
                    <a:bodyPr/>
                    <a:lstStyle/>
                    <a:p>
                      <a:r>
                        <a:rPr lang="en-GB" sz="1800" dirty="0" smtClean="0"/>
                        <a:t>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4"/>
                  </a:ext>
                </a:extLst>
              </a:tr>
              <a:tr h="370876">
                <a:tc>
                  <a:txBody>
                    <a:bodyPr/>
                    <a:lstStyle/>
                    <a:p>
                      <a:r>
                        <a:rPr lang="en-GB" sz="1800" dirty="0" smtClean="0"/>
                        <a:t>3</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5"/>
                  </a:ext>
                </a:extLst>
              </a:tr>
              <a:tr h="370876">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6"/>
                  </a:ext>
                </a:extLst>
              </a:tr>
              <a:tr h="370876">
                <a:tc>
                  <a:txBody>
                    <a:bodyPr/>
                    <a:lstStyle/>
                    <a:p>
                      <a:r>
                        <a:rPr lang="en-GB" sz="1800" dirty="0" smtClean="0"/>
                        <a:t>1</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55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55</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a:t>
                      </a:r>
                      <a:endParaRPr lang="en-GB" sz="1800" dirty="0"/>
                    </a:p>
                  </a:txBody>
                  <a:tcPr marT="45724" marB="45724"/>
                </a:tc>
                <a:extLst>
                  <a:ext uri="{0D108BD9-81ED-4DB2-BD59-A6C34878D82A}">
                    <a16:rowId xmlns:a16="http://schemas.microsoft.com/office/drawing/2014/main" val="10007"/>
                  </a:ext>
                </a:extLst>
              </a:tr>
            </a:tbl>
          </a:graphicData>
        </a:graphic>
      </p:graphicFrame>
      <p:sp>
        <p:nvSpPr>
          <p:cNvPr id="46184" name="TextBox 5"/>
          <p:cNvSpPr txBox="1">
            <a:spLocks noChangeArrowheads="1"/>
          </p:cNvSpPr>
          <p:nvPr/>
        </p:nvSpPr>
        <p:spPr bwMode="auto">
          <a:xfrm>
            <a:off x="935038" y="5781675"/>
            <a:ext cx="33201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dirty="0"/>
              <a:t>Selected attribute set   </a:t>
            </a:r>
            <a:r>
              <a:rPr lang="en-GB" altLang="en-US" sz="2800" dirty="0"/>
              <a:t>{}</a:t>
            </a:r>
            <a:endParaRPr lang="en-GB" altLang="en-US" sz="2400" dirty="0"/>
          </a:p>
        </p:txBody>
      </p:sp>
      <p:sp>
        <p:nvSpPr>
          <p:cNvPr id="3" name="Rounded Rectangle 2"/>
          <p:cNvSpPr/>
          <p:nvPr/>
        </p:nvSpPr>
        <p:spPr>
          <a:xfrm>
            <a:off x="549275" y="1930400"/>
            <a:ext cx="1025525" cy="3851275"/>
          </a:xfrm>
          <a:prstGeom prst="round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4" name="TextBox 3"/>
          <p:cNvSpPr txBox="1"/>
          <p:nvPr/>
        </p:nvSpPr>
        <p:spPr>
          <a:xfrm>
            <a:off x="661988" y="5303838"/>
            <a:ext cx="800100" cy="461962"/>
          </a:xfrm>
          <a:prstGeom prst="rect">
            <a:avLst/>
          </a:prstGeom>
          <a:noFill/>
        </p:spPr>
        <p:txBody>
          <a:bodyPr wrap="none">
            <a:spAutoFit/>
          </a:bodyPr>
          <a:lstStyle/>
          <a:p>
            <a:pPr>
              <a:defRPr/>
            </a:pPr>
            <a:r>
              <a:rPr lang="en-GB" b="1" dirty="0">
                <a:solidFill>
                  <a:schemeClr val="accent6">
                    <a:lumMod val="75000"/>
                  </a:schemeClr>
                </a:solidFill>
              </a:rPr>
              <a:t>65%</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GB" altLang="en-US" sz="3200" dirty="0" smtClean="0"/>
              <a:t>Test each </a:t>
            </a:r>
            <a:r>
              <a:rPr lang="en-GB" altLang="en-US" sz="3200" dirty="0"/>
              <a:t>attribute in </a:t>
            </a:r>
            <a:r>
              <a:rPr lang="en-GB" altLang="en-US" sz="3200" dirty="0" smtClean="0"/>
              <a:t>turn to find out which works best with current </a:t>
            </a:r>
            <a:r>
              <a:rPr lang="en-GB" altLang="en-US" sz="3200" dirty="0"/>
              <a:t>attribute set </a:t>
            </a:r>
            <a:r>
              <a:rPr lang="en-GB" altLang="en-US" sz="3200" dirty="0" smtClean="0"/>
              <a:t>…</a:t>
            </a:r>
          </a:p>
        </p:txBody>
      </p:sp>
      <p:graphicFrame>
        <p:nvGraphicFramePr>
          <p:cNvPr id="5" name="Content Placeholder 4"/>
          <p:cNvGraphicFramePr>
            <a:graphicFrameLocks noGrp="1"/>
          </p:cNvGraphicFramePr>
          <p:nvPr>
            <p:ph idx="1"/>
          </p:nvPr>
        </p:nvGraphicFramePr>
        <p:xfrm>
          <a:off x="685800" y="1981200"/>
          <a:ext cx="7772400" cy="3297240"/>
        </p:xfrm>
        <a:graphic>
          <a:graphicData uri="http://schemas.openxmlformats.org/drawingml/2006/table">
            <a:tbl>
              <a:tblPr firstRow="1" bandRow="1">
                <a:tableStyleId>{5940675A-B579-460E-94D1-54222C63F5DA}</a:tableStyleId>
              </a:tblPr>
              <a:tblGrid>
                <a:gridCol w="777240">
                  <a:extLst>
                    <a:ext uri="{9D8B030D-6E8A-4147-A177-3AD203B41FA5}">
                      <a16:colId xmlns:a16="http://schemas.microsoft.com/office/drawing/2014/main" val="20000"/>
                    </a:ext>
                  </a:extLst>
                </a:gridCol>
                <a:gridCol w="777240">
                  <a:extLst>
                    <a:ext uri="{9D8B030D-6E8A-4147-A177-3AD203B41FA5}">
                      <a16:colId xmlns:a16="http://schemas.microsoft.com/office/drawing/2014/main" val="20001"/>
                    </a:ext>
                  </a:extLst>
                </a:gridCol>
                <a:gridCol w="777240">
                  <a:extLst>
                    <a:ext uri="{9D8B030D-6E8A-4147-A177-3AD203B41FA5}">
                      <a16:colId xmlns:a16="http://schemas.microsoft.com/office/drawing/2014/main" val="20002"/>
                    </a:ext>
                  </a:extLst>
                </a:gridCol>
                <a:gridCol w="777240">
                  <a:extLst>
                    <a:ext uri="{9D8B030D-6E8A-4147-A177-3AD203B41FA5}">
                      <a16:colId xmlns:a16="http://schemas.microsoft.com/office/drawing/2014/main" val="20003"/>
                    </a:ext>
                  </a:extLst>
                </a:gridCol>
                <a:gridCol w="777240">
                  <a:extLst>
                    <a:ext uri="{9D8B030D-6E8A-4147-A177-3AD203B41FA5}">
                      <a16:colId xmlns:a16="http://schemas.microsoft.com/office/drawing/2014/main" val="20004"/>
                    </a:ext>
                  </a:extLst>
                </a:gridCol>
                <a:gridCol w="777240">
                  <a:extLst>
                    <a:ext uri="{9D8B030D-6E8A-4147-A177-3AD203B41FA5}">
                      <a16:colId xmlns:a16="http://schemas.microsoft.com/office/drawing/2014/main" val="20005"/>
                    </a:ext>
                  </a:extLst>
                </a:gridCol>
                <a:gridCol w="777240">
                  <a:extLst>
                    <a:ext uri="{9D8B030D-6E8A-4147-A177-3AD203B41FA5}">
                      <a16:colId xmlns:a16="http://schemas.microsoft.com/office/drawing/2014/main" val="20006"/>
                    </a:ext>
                  </a:extLst>
                </a:gridCol>
                <a:gridCol w="777240">
                  <a:extLst>
                    <a:ext uri="{9D8B030D-6E8A-4147-A177-3AD203B41FA5}">
                      <a16:colId xmlns:a16="http://schemas.microsoft.com/office/drawing/2014/main" val="20007"/>
                    </a:ext>
                  </a:extLst>
                </a:gridCol>
                <a:gridCol w="777240">
                  <a:extLst>
                    <a:ext uri="{9D8B030D-6E8A-4147-A177-3AD203B41FA5}">
                      <a16:colId xmlns:a16="http://schemas.microsoft.com/office/drawing/2014/main" val="20008"/>
                    </a:ext>
                  </a:extLst>
                </a:gridCol>
                <a:gridCol w="777240">
                  <a:extLst>
                    <a:ext uri="{9D8B030D-6E8A-4147-A177-3AD203B41FA5}">
                      <a16:colId xmlns:a16="http://schemas.microsoft.com/office/drawing/2014/main" val="20009"/>
                    </a:ext>
                  </a:extLst>
                </a:gridCol>
              </a:tblGrid>
              <a:tr h="701108">
                <a:tc>
                  <a:txBody>
                    <a:bodyPr/>
                    <a:lstStyle/>
                    <a:p>
                      <a:r>
                        <a:rPr lang="en-GB" sz="2000" b="1" dirty="0" smtClean="0"/>
                        <a:t>F1</a:t>
                      </a:r>
                      <a:endParaRPr lang="en-GB" sz="2000" b="1" dirty="0"/>
                    </a:p>
                  </a:txBody>
                  <a:tcPr marT="45724" marB="45724"/>
                </a:tc>
                <a:tc>
                  <a:txBody>
                    <a:bodyPr/>
                    <a:lstStyle/>
                    <a:p>
                      <a:r>
                        <a:rPr lang="en-GB" sz="2000" b="1" dirty="0" smtClean="0"/>
                        <a:t>F2</a:t>
                      </a:r>
                      <a:endParaRPr lang="en-GB" sz="2000" b="1" dirty="0"/>
                    </a:p>
                  </a:txBody>
                  <a:tcPr marT="45724" marB="45724"/>
                </a:tc>
                <a:tc>
                  <a:txBody>
                    <a:bodyPr/>
                    <a:lstStyle/>
                    <a:p>
                      <a:r>
                        <a:rPr lang="en-GB" sz="2000" b="1" dirty="0" smtClean="0"/>
                        <a:t>F3</a:t>
                      </a:r>
                      <a:endParaRPr lang="en-GB" sz="2000" b="1" dirty="0"/>
                    </a:p>
                  </a:txBody>
                  <a:tcPr marT="45724" marB="45724"/>
                </a:tc>
                <a:tc>
                  <a:txBody>
                    <a:bodyPr/>
                    <a:lstStyle/>
                    <a:p>
                      <a:r>
                        <a:rPr lang="en-GB" sz="2000" b="1" dirty="0" smtClean="0"/>
                        <a:t>F4</a:t>
                      </a:r>
                      <a:endParaRPr lang="en-GB" sz="2000" b="1" dirty="0"/>
                    </a:p>
                  </a:txBody>
                  <a:tcPr marT="45724" marB="45724"/>
                </a:tc>
                <a:tc>
                  <a:txBody>
                    <a:bodyPr/>
                    <a:lstStyle/>
                    <a:p>
                      <a:r>
                        <a:rPr lang="en-GB" sz="2000" b="1" dirty="0" smtClean="0"/>
                        <a:t>F5</a:t>
                      </a:r>
                      <a:endParaRPr lang="en-GB" sz="2000" b="1" dirty="0"/>
                    </a:p>
                  </a:txBody>
                  <a:tcPr marT="45724" marB="45724"/>
                </a:tc>
                <a:tc>
                  <a:txBody>
                    <a:bodyPr/>
                    <a:lstStyle/>
                    <a:p>
                      <a:r>
                        <a:rPr lang="en-GB" sz="2000" b="1" dirty="0" smtClean="0"/>
                        <a:t>F6</a:t>
                      </a:r>
                      <a:endParaRPr lang="en-GB" sz="2000" b="1" dirty="0"/>
                    </a:p>
                  </a:txBody>
                  <a:tcPr marT="45724" marB="45724"/>
                </a:tc>
                <a:tc>
                  <a:txBody>
                    <a:bodyPr/>
                    <a:lstStyle/>
                    <a:p>
                      <a:r>
                        <a:rPr lang="en-GB" sz="2000" b="1" dirty="0" smtClean="0"/>
                        <a:t>F7</a:t>
                      </a:r>
                      <a:endParaRPr lang="en-GB" sz="2000" b="1" dirty="0"/>
                    </a:p>
                  </a:txBody>
                  <a:tcPr marT="45724" marB="45724"/>
                </a:tc>
                <a:tc>
                  <a:txBody>
                    <a:bodyPr/>
                    <a:lstStyle/>
                    <a:p>
                      <a:r>
                        <a:rPr lang="en-GB" sz="2000" b="1" dirty="0" smtClean="0"/>
                        <a:t>F8</a:t>
                      </a:r>
                      <a:endParaRPr lang="en-GB" sz="2000" b="1" dirty="0"/>
                    </a:p>
                  </a:txBody>
                  <a:tcPr marT="45724" marB="45724"/>
                </a:tc>
                <a:tc>
                  <a:txBody>
                    <a:bodyPr/>
                    <a:lstStyle/>
                    <a:p>
                      <a:r>
                        <a:rPr lang="en-GB" sz="2000" b="1" dirty="0" smtClean="0"/>
                        <a:t>F9</a:t>
                      </a:r>
                      <a:endParaRPr lang="en-GB" sz="2000" b="1" dirty="0"/>
                    </a:p>
                  </a:txBody>
                  <a:tcPr marT="45724" marB="45724"/>
                </a:tc>
                <a:tc>
                  <a:txBody>
                    <a:bodyPr/>
                    <a:lstStyle/>
                    <a:p>
                      <a:r>
                        <a:rPr lang="en-GB" sz="2000" b="1" dirty="0" err="1" smtClean="0"/>
                        <a:t>Etc</a:t>
                      </a:r>
                      <a:r>
                        <a:rPr lang="en-GB" sz="2000" b="1" dirty="0" smtClean="0"/>
                        <a:t>…</a:t>
                      </a:r>
                      <a:endParaRPr lang="en-GB" sz="2000" b="1" dirty="0"/>
                    </a:p>
                  </a:txBody>
                  <a:tcPr marT="45724" marB="45724"/>
                </a:tc>
                <a:extLst>
                  <a:ext uri="{0D108BD9-81ED-4DB2-BD59-A6C34878D82A}">
                    <a16:rowId xmlns:a16="http://schemas.microsoft.com/office/drawing/2014/main" val="10000"/>
                  </a:ext>
                </a:extLst>
              </a:tr>
              <a:tr h="370876">
                <a:tc>
                  <a:txBody>
                    <a:bodyPr/>
                    <a:lstStyle/>
                    <a:p>
                      <a:r>
                        <a:rPr lang="en-GB" sz="1800" dirty="0" smtClean="0"/>
                        <a:t>2</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65</a:t>
                      </a:r>
                      <a:endParaRPr lang="en-GB" sz="1800" dirty="0"/>
                    </a:p>
                  </a:txBody>
                  <a:tcPr marT="45724" marB="45724"/>
                </a:tc>
                <a:tc>
                  <a:txBody>
                    <a:bodyPr/>
                    <a:lstStyle/>
                    <a:p>
                      <a:r>
                        <a:rPr lang="en-GB" sz="1800" dirty="0" smtClean="0"/>
                        <a:t>67</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12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234</a:t>
                      </a:r>
                      <a:endParaRPr lang="en-GB" sz="1800" dirty="0"/>
                    </a:p>
                  </a:txBody>
                  <a:tcPr marT="45724" marB="45724"/>
                </a:tc>
                <a:tc>
                  <a:txBody>
                    <a:bodyPr/>
                    <a:lstStyle/>
                    <a:p>
                      <a:r>
                        <a:rPr lang="en-GB" sz="1800" dirty="0" smtClean="0"/>
                        <a:t>…</a:t>
                      </a:r>
                      <a:endParaRPr lang="en-GB" sz="1800" dirty="0"/>
                    </a:p>
                  </a:txBody>
                  <a:tcPr marT="45724" marB="45724"/>
                </a:tc>
                <a:extLst>
                  <a:ext uri="{0D108BD9-81ED-4DB2-BD59-A6C34878D82A}">
                    <a16:rowId xmlns:a16="http://schemas.microsoft.com/office/drawing/2014/main" val="10001"/>
                  </a:ext>
                </a:extLst>
              </a:tr>
              <a:tr h="370876">
                <a:tc>
                  <a:txBody>
                    <a:bodyPr/>
                    <a:lstStyle/>
                    <a:p>
                      <a:r>
                        <a:rPr lang="en-GB" sz="1800" dirty="0" smtClean="0"/>
                        <a:t>1</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12</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2"/>
                  </a:ext>
                </a:extLst>
              </a:tr>
              <a:tr h="370876">
                <a:tc>
                  <a:txBody>
                    <a:bodyPr/>
                    <a:lstStyle/>
                    <a:p>
                      <a:r>
                        <a:rPr lang="en-GB" sz="1800" dirty="0" smtClean="0"/>
                        <a:t>4</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3"/>
                  </a:ext>
                </a:extLst>
              </a:tr>
              <a:tr h="370876">
                <a:tc>
                  <a:txBody>
                    <a:bodyPr/>
                    <a:lstStyle/>
                    <a:p>
                      <a:r>
                        <a:rPr lang="en-GB" sz="1800" dirty="0" smtClean="0"/>
                        <a:t>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4"/>
                  </a:ext>
                </a:extLst>
              </a:tr>
              <a:tr h="370876">
                <a:tc>
                  <a:txBody>
                    <a:bodyPr/>
                    <a:lstStyle/>
                    <a:p>
                      <a:r>
                        <a:rPr lang="en-GB" sz="1800" dirty="0" smtClean="0"/>
                        <a:t>3</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5"/>
                  </a:ext>
                </a:extLst>
              </a:tr>
              <a:tr h="370876">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6"/>
                  </a:ext>
                </a:extLst>
              </a:tr>
              <a:tr h="370876">
                <a:tc>
                  <a:txBody>
                    <a:bodyPr/>
                    <a:lstStyle/>
                    <a:p>
                      <a:r>
                        <a:rPr lang="en-GB" sz="1800" dirty="0" smtClean="0"/>
                        <a:t>1</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55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55</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a:t>
                      </a:r>
                      <a:endParaRPr lang="en-GB" sz="1800" dirty="0"/>
                    </a:p>
                  </a:txBody>
                  <a:tcPr marT="45724" marB="45724"/>
                </a:tc>
                <a:extLst>
                  <a:ext uri="{0D108BD9-81ED-4DB2-BD59-A6C34878D82A}">
                    <a16:rowId xmlns:a16="http://schemas.microsoft.com/office/drawing/2014/main" val="10007"/>
                  </a:ext>
                </a:extLst>
              </a:tr>
            </a:tbl>
          </a:graphicData>
        </a:graphic>
      </p:graphicFrame>
      <p:sp>
        <p:nvSpPr>
          <p:cNvPr id="47208" name="TextBox 5"/>
          <p:cNvSpPr txBox="1">
            <a:spLocks noChangeArrowheads="1"/>
          </p:cNvSpPr>
          <p:nvPr/>
        </p:nvSpPr>
        <p:spPr bwMode="auto">
          <a:xfrm>
            <a:off x="935038" y="5781675"/>
            <a:ext cx="33201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dirty="0"/>
              <a:t>Selected attribute set   </a:t>
            </a:r>
            <a:r>
              <a:rPr lang="en-GB" altLang="en-US" sz="2800" dirty="0"/>
              <a:t>{}</a:t>
            </a:r>
            <a:endParaRPr lang="en-GB" altLang="en-US" sz="2400" dirty="0"/>
          </a:p>
        </p:txBody>
      </p:sp>
      <p:sp>
        <p:nvSpPr>
          <p:cNvPr id="3" name="Rounded Rectangle 2"/>
          <p:cNvSpPr/>
          <p:nvPr/>
        </p:nvSpPr>
        <p:spPr>
          <a:xfrm>
            <a:off x="1311275" y="1930400"/>
            <a:ext cx="1025525" cy="3851275"/>
          </a:xfrm>
          <a:prstGeom prst="round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4" name="TextBox 3"/>
          <p:cNvSpPr txBox="1"/>
          <p:nvPr/>
        </p:nvSpPr>
        <p:spPr>
          <a:xfrm>
            <a:off x="1454150" y="5303838"/>
            <a:ext cx="800100" cy="461962"/>
          </a:xfrm>
          <a:prstGeom prst="rect">
            <a:avLst/>
          </a:prstGeom>
          <a:noFill/>
        </p:spPr>
        <p:txBody>
          <a:bodyPr wrap="none">
            <a:spAutoFit/>
          </a:bodyPr>
          <a:lstStyle/>
          <a:p>
            <a:pPr>
              <a:defRPr/>
            </a:pPr>
            <a:r>
              <a:rPr lang="en-GB" b="1" dirty="0">
                <a:solidFill>
                  <a:schemeClr val="accent6">
                    <a:lumMod val="75000"/>
                  </a:schemeClr>
                </a:solidFill>
              </a:rPr>
              <a:t>58%</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GB" altLang="en-US" sz="3200" dirty="0" smtClean="0"/>
              <a:t>Test each </a:t>
            </a:r>
            <a:r>
              <a:rPr lang="en-GB" altLang="en-US" sz="3200" dirty="0"/>
              <a:t>attribute in </a:t>
            </a:r>
            <a:r>
              <a:rPr lang="en-GB" altLang="en-US" sz="3200" dirty="0" smtClean="0"/>
              <a:t>turn to find out which works best with current </a:t>
            </a:r>
            <a:r>
              <a:rPr lang="en-GB" altLang="en-US" sz="3200" dirty="0"/>
              <a:t>attribute set </a:t>
            </a:r>
            <a:r>
              <a:rPr lang="en-GB" altLang="en-US" sz="3200" dirty="0" smtClean="0"/>
              <a:t>…</a:t>
            </a:r>
          </a:p>
        </p:txBody>
      </p:sp>
      <p:graphicFrame>
        <p:nvGraphicFramePr>
          <p:cNvPr id="5" name="Content Placeholder 4"/>
          <p:cNvGraphicFramePr>
            <a:graphicFrameLocks noGrp="1"/>
          </p:cNvGraphicFramePr>
          <p:nvPr>
            <p:ph idx="1"/>
          </p:nvPr>
        </p:nvGraphicFramePr>
        <p:xfrm>
          <a:off x="685800" y="1981200"/>
          <a:ext cx="7772400" cy="3297240"/>
        </p:xfrm>
        <a:graphic>
          <a:graphicData uri="http://schemas.openxmlformats.org/drawingml/2006/table">
            <a:tbl>
              <a:tblPr firstRow="1" bandRow="1">
                <a:tableStyleId>{5940675A-B579-460E-94D1-54222C63F5DA}</a:tableStyleId>
              </a:tblPr>
              <a:tblGrid>
                <a:gridCol w="777240">
                  <a:extLst>
                    <a:ext uri="{9D8B030D-6E8A-4147-A177-3AD203B41FA5}">
                      <a16:colId xmlns:a16="http://schemas.microsoft.com/office/drawing/2014/main" val="20000"/>
                    </a:ext>
                  </a:extLst>
                </a:gridCol>
                <a:gridCol w="777240">
                  <a:extLst>
                    <a:ext uri="{9D8B030D-6E8A-4147-A177-3AD203B41FA5}">
                      <a16:colId xmlns:a16="http://schemas.microsoft.com/office/drawing/2014/main" val="20001"/>
                    </a:ext>
                  </a:extLst>
                </a:gridCol>
                <a:gridCol w="777240">
                  <a:extLst>
                    <a:ext uri="{9D8B030D-6E8A-4147-A177-3AD203B41FA5}">
                      <a16:colId xmlns:a16="http://schemas.microsoft.com/office/drawing/2014/main" val="20002"/>
                    </a:ext>
                  </a:extLst>
                </a:gridCol>
                <a:gridCol w="777240">
                  <a:extLst>
                    <a:ext uri="{9D8B030D-6E8A-4147-A177-3AD203B41FA5}">
                      <a16:colId xmlns:a16="http://schemas.microsoft.com/office/drawing/2014/main" val="20003"/>
                    </a:ext>
                  </a:extLst>
                </a:gridCol>
                <a:gridCol w="777240">
                  <a:extLst>
                    <a:ext uri="{9D8B030D-6E8A-4147-A177-3AD203B41FA5}">
                      <a16:colId xmlns:a16="http://schemas.microsoft.com/office/drawing/2014/main" val="20004"/>
                    </a:ext>
                  </a:extLst>
                </a:gridCol>
                <a:gridCol w="777240">
                  <a:extLst>
                    <a:ext uri="{9D8B030D-6E8A-4147-A177-3AD203B41FA5}">
                      <a16:colId xmlns:a16="http://schemas.microsoft.com/office/drawing/2014/main" val="20005"/>
                    </a:ext>
                  </a:extLst>
                </a:gridCol>
                <a:gridCol w="777240">
                  <a:extLst>
                    <a:ext uri="{9D8B030D-6E8A-4147-A177-3AD203B41FA5}">
                      <a16:colId xmlns:a16="http://schemas.microsoft.com/office/drawing/2014/main" val="20006"/>
                    </a:ext>
                  </a:extLst>
                </a:gridCol>
                <a:gridCol w="777240">
                  <a:extLst>
                    <a:ext uri="{9D8B030D-6E8A-4147-A177-3AD203B41FA5}">
                      <a16:colId xmlns:a16="http://schemas.microsoft.com/office/drawing/2014/main" val="20007"/>
                    </a:ext>
                  </a:extLst>
                </a:gridCol>
                <a:gridCol w="777240">
                  <a:extLst>
                    <a:ext uri="{9D8B030D-6E8A-4147-A177-3AD203B41FA5}">
                      <a16:colId xmlns:a16="http://schemas.microsoft.com/office/drawing/2014/main" val="20008"/>
                    </a:ext>
                  </a:extLst>
                </a:gridCol>
                <a:gridCol w="777240">
                  <a:extLst>
                    <a:ext uri="{9D8B030D-6E8A-4147-A177-3AD203B41FA5}">
                      <a16:colId xmlns:a16="http://schemas.microsoft.com/office/drawing/2014/main" val="20009"/>
                    </a:ext>
                  </a:extLst>
                </a:gridCol>
              </a:tblGrid>
              <a:tr h="701108">
                <a:tc>
                  <a:txBody>
                    <a:bodyPr/>
                    <a:lstStyle/>
                    <a:p>
                      <a:r>
                        <a:rPr lang="en-GB" sz="2000" b="1" dirty="0" smtClean="0"/>
                        <a:t>F1</a:t>
                      </a:r>
                      <a:endParaRPr lang="en-GB" sz="2000" b="1" dirty="0"/>
                    </a:p>
                  </a:txBody>
                  <a:tcPr marT="45724" marB="45724"/>
                </a:tc>
                <a:tc>
                  <a:txBody>
                    <a:bodyPr/>
                    <a:lstStyle/>
                    <a:p>
                      <a:r>
                        <a:rPr lang="en-GB" sz="2000" b="1" dirty="0" smtClean="0"/>
                        <a:t>F2</a:t>
                      </a:r>
                      <a:endParaRPr lang="en-GB" sz="2000" b="1" dirty="0"/>
                    </a:p>
                  </a:txBody>
                  <a:tcPr marT="45724" marB="45724"/>
                </a:tc>
                <a:tc>
                  <a:txBody>
                    <a:bodyPr/>
                    <a:lstStyle/>
                    <a:p>
                      <a:r>
                        <a:rPr lang="en-GB" sz="2000" b="1" dirty="0" smtClean="0"/>
                        <a:t>F3</a:t>
                      </a:r>
                      <a:endParaRPr lang="en-GB" sz="2000" b="1" dirty="0"/>
                    </a:p>
                  </a:txBody>
                  <a:tcPr marT="45724" marB="45724"/>
                </a:tc>
                <a:tc>
                  <a:txBody>
                    <a:bodyPr/>
                    <a:lstStyle/>
                    <a:p>
                      <a:r>
                        <a:rPr lang="en-GB" sz="2000" b="1" dirty="0" smtClean="0"/>
                        <a:t>F4</a:t>
                      </a:r>
                      <a:endParaRPr lang="en-GB" sz="2000" b="1" dirty="0"/>
                    </a:p>
                  </a:txBody>
                  <a:tcPr marT="45724" marB="45724"/>
                </a:tc>
                <a:tc>
                  <a:txBody>
                    <a:bodyPr/>
                    <a:lstStyle/>
                    <a:p>
                      <a:r>
                        <a:rPr lang="en-GB" sz="2000" b="1" dirty="0" smtClean="0"/>
                        <a:t>F5</a:t>
                      </a:r>
                      <a:endParaRPr lang="en-GB" sz="2000" b="1" dirty="0"/>
                    </a:p>
                  </a:txBody>
                  <a:tcPr marT="45724" marB="45724"/>
                </a:tc>
                <a:tc>
                  <a:txBody>
                    <a:bodyPr/>
                    <a:lstStyle/>
                    <a:p>
                      <a:r>
                        <a:rPr lang="en-GB" sz="2000" b="1" dirty="0" smtClean="0"/>
                        <a:t>F6</a:t>
                      </a:r>
                      <a:endParaRPr lang="en-GB" sz="2000" b="1" dirty="0"/>
                    </a:p>
                  </a:txBody>
                  <a:tcPr marT="45724" marB="45724"/>
                </a:tc>
                <a:tc>
                  <a:txBody>
                    <a:bodyPr/>
                    <a:lstStyle/>
                    <a:p>
                      <a:r>
                        <a:rPr lang="en-GB" sz="2000" b="1" dirty="0" smtClean="0"/>
                        <a:t>F7</a:t>
                      </a:r>
                      <a:endParaRPr lang="en-GB" sz="2000" b="1" dirty="0"/>
                    </a:p>
                  </a:txBody>
                  <a:tcPr marT="45724" marB="45724"/>
                </a:tc>
                <a:tc>
                  <a:txBody>
                    <a:bodyPr/>
                    <a:lstStyle/>
                    <a:p>
                      <a:r>
                        <a:rPr lang="en-GB" sz="2000" b="1" dirty="0" smtClean="0"/>
                        <a:t>F8</a:t>
                      </a:r>
                      <a:endParaRPr lang="en-GB" sz="2000" b="1" dirty="0"/>
                    </a:p>
                  </a:txBody>
                  <a:tcPr marT="45724" marB="45724"/>
                </a:tc>
                <a:tc>
                  <a:txBody>
                    <a:bodyPr/>
                    <a:lstStyle/>
                    <a:p>
                      <a:r>
                        <a:rPr lang="en-GB" sz="2000" b="1" dirty="0" smtClean="0"/>
                        <a:t>F9</a:t>
                      </a:r>
                      <a:endParaRPr lang="en-GB" sz="2000" b="1" dirty="0"/>
                    </a:p>
                  </a:txBody>
                  <a:tcPr marT="45724" marB="45724"/>
                </a:tc>
                <a:tc>
                  <a:txBody>
                    <a:bodyPr/>
                    <a:lstStyle/>
                    <a:p>
                      <a:r>
                        <a:rPr lang="en-GB" sz="2000" b="1" dirty="0" err="1" smtClean="0"/>
                        <a:t>Etc</a:t>
                      </a:r>
                      <a:r>
                        <a:rPr lang="en-GB" sz="2000" b="1" dirty="0" smtClean="0"/>
                        <a:t>…</a:t>
                      </a:r>
                      <a:endParaRPr lang="en-GB" sz="2000" b="1" dirty="0"/>
                    </a:p>
                  </a:txBody>
                  <a:tcPr marT="45724" marB="45724"/>
                </a:tc>
                <a:extLst>
                  <a:ext uri="{0D108BD9-81ED-4DB2-BD59-A6C34878D82A}">
                    <a16:rowId xmlns:a16="http://schemas.microsoft.com/office/drawing/2014/main" val="10000"/>
                  </a:ext>
                </a:extLst>
              </a:tr>
              <a:tr h="370876">
                <a:tc>
                  <a:txBody>
                    <a:bodyPr/>
                    <a:lstStyle/>
                    <a:p>
                      <a:r>
                        <a:rPr lang="en-GB" sz="1800" dirty="0" smtClean="0"/>
                        <a:t>2</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65</a:t>
                      </a:r>
                      <a:endParaRPr lang="en-GB" sz="1800" dirty="0"/>
                    </a:p>
                  </a:txBody>
                  <a:tcPr marT="45724" marB="45724"/>
                </a:tc>
                <a:tc>
                  <a:txBody>
                    <a:bodyPr/>
                    <a:lstStyle/>
                    <a:p>
                      <a:r>
                        <a:rPr lang="en-GB" sz="1800" dirty="0" smtClean="0"/>
                        <a:t>67</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12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234</a:t>
                      </a:r>
                      <a:endParaRPr lang="en-GB" sz="1800" dirty="0"/>
                    </a:p>
                  </a:txBody>
                  <a:tcPr marT="45724" marB="45724"/>
                </a:tc>
                <a:tc>
                  <a:txBody>
                    <a:bodyPr/>
                    <a:lstStyle/>
                    <a:p>
                      <a:r>
                        <a:rPr lang="en-GB" sz="1800" dirty="0" smtClean="0"/>
                        <a:t>…</a:t>
                      </a:r>
                      <a:endParaRPr lang="en-GB" sz="1800" dirty="0"/>
                    </a:p>
                  </a:txBody>
                  <a:tcPr marT="45724" marB="45724"/>
                </a:tc>
                <a:extLst>
                  <a:ext uri="{0D108BD9-81ED-4DB2-BD59-A6C34878D82A}">
                    <a16:rowId xmlns:a16="http://schemas.microsoft.com/office/drawing/2014/main" val="10001"/>
                  </a:ext>
                </a:extLst>
              </a:tr>
              <a:tr h="370876">
                <a:tc>
                  <a:txBody>
                    <a:bodyPr/>
                    <a:lstStyle/>
                    <a:p>
                      <a:r>
                        <a:rPr lang="en-GB" sz="1800" dirty="0" smtClean="0"/>
                        <a:t>1</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12</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2"/>
                  </a:ext>
                </a:extLst>
              </a:tr>
              <a:tr h="370876">
                <a:tc>
                  <a:txBody>
                    <a:bodyPr/>
                    <a:lstStyle/>
                    <a:p>
                      <a:r>
                        <a:rPr lang="en-GB" sz="1800" dirty="0" smtClean="0"/>
                        <a:t>4</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3"/>
                  </a:ext>
                </a:extLst>
              </a:tr>
              <a:tr h="370876">
                <a:tc>
                  <a:txBody>
                    <a:bodyPr/>
                    <a:lstStyle/>
                    <a:p>
                      <a:r>
                        <a:rPr lang="en-GB" sz="1800" dirty="0" smtClean="0"/>
                        <a:t>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4"/>
                  </a:ext>
                </a:extLst>
              </a:tr>
              <a:tr h="370876">
                <a:tc>
                  <a:txBody>
                    <a:bodyPr/>
                    <a:lstStyle/>
                    <a:p>
                      <a:r>
                        <a:rPr lang="en-GB" sz="1800" dirty="0" smtClean="0"/>
                        <a:t>3</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5"/>
                  </a:ext>
                </a:extLst>
              </a:tr>
              <a:tr h="370876">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6"/>
                  </a:ext>
                </a:extLst>
              </a:tr>
              <a:tr h="370876">
                <a:tc>
                  <a:txBody>
                    <a:bodyPr/>
                    <a:lstStyle/>
                    <a:p>
                      <a:r>
                        <a:rPr lang="en-GB" sz="1800" dirty="0" smtClean="0"/>
                        <a:t>1</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55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55</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a:t>
                      </a:r>
                      <a:endParaRPr lang="en-GB" sz="1800" dirty="0"/>
                    </a:p>
                  </a:txBody>
                  <a:tcPr marT="45724" marB="45724"/>
                </a:tc>
                <a:extLst>
                  <a:ext uri="{0D108BD9-81ED-4DB2-BD59-A6C34878D82A}">
                    <a16:rowId xmlns:a16="http://schemas.microsoft.com/office/drawing/2014/main" val="10007"/>
                  </a:ext>
                </a:extLst>
              </a:tr>
            </a:tbl>
          </a:graphicData>
        </a:graphic>
      </p:graphicFrame>
      <p:sp>
        <p:nvSpPr>
          <p:cNvPr id="48232" name="TextBox 5"/>
          <p:cNvSpPr txBox="1">
            <a:spLocks noChangeArrowheads="1"/>
          </p:cNvSpPr>
          <p:nvPr/>
        </p:nvSpPr>
        <p:spPr bwMode="auto">
          <a:xfrm>
            <a:off x="935038" y="5781675"/>
            <a:ext cx="33201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dirty="0"/>
              <a:t>Selected attribute set   </a:t>
            </a:r>
            <a:r>
              <a:rPr lang="en-GB" altLang="en-US" sz="2800" dirty="0"/>
              <a:t>{}</a:t>
            </a:r>
            <a:endParaRPr lang="en-GB" altLang="en-US" sz="2400" dirty="0"/>
          </a:p>
        </p:txBody>
      </p:sp>
      <p:sp>
        <p:nvSpPr>
          <p:cNvPr id="3" name="Rounded Rectangle 2"/>
          <p:cNvSpPr/>
          <p:nvPr/>
        </p:nvSpPr>
        <p:spPr>
          <a:xfrm>
            <a:off x="2143125" y="1930400"/>
            <a:ext cx="1027113" cy="3851275"/>
          </a:xfrm>
          <a:prstGeom prst="round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4" name="TextBox 3"/>
          <p:cNvSpPr txBox="1"/>
          <p:nvPr/>
        </p:nvSpPr>
        <p:spPr>
          <a:xfrm>
            <a:off x="2287588" y="5303838"/>
            <a:ext cx="800100" cy="461962"/>
          </a:xfrm>
          <a:prstGeom prst="rect">
            <a:avLst/>
          </a:prstGeom>
          <a:noFill/>
        </p:spPr>
        <p:txBody>
          <a:bodyPr wrap="none">
            <a:spAutoFit/>
          </a:bodyPr>
          <a:lstStyle/>
          <a:p>
            <a:pPr>
              <a:defRPr/>
            </a:pPr>
            <a:r>
              <a:rPr lang="en-GB" b="1" dirty="0">
                <a:solidFill>
                  <a:schemeClr val="accent6">
                    <a:lumMod val="75000"/>
                  </a:schemeClr>
                </a:solidFill>
              </a:rPr>
              <a:t>54%</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GB" altLang="en-US" sz="3200" dirty="0" smtClean="0"/>
              <a:t>Test each </a:t>
            </a:r>
            <a:r>
              <a:rPr lang="en-GB" altLang="en-US" sz="3200" dirty="0"/>
              <a:t>attribute in </a:t>
            </a:r>
            <a:r>
              <a:rPr lang="en-GB" altLang="en-US" sz="3200" dirty="0" smtClean="0"/>
              <a:t>turn to find out which works best with current </a:t>
            </a:r>
            <a:r>
              <a:rPr lang="en-GB" altLang="en-US" sz="3200" dirty="0"/>
              <a:t>attribute set </a:t>
            </a:r>
            <a:r>
              <a:rPr lang="en-GB" altLang="en-US" sz="3200" dirty="0" smtClean="0"/>
              <a:t>…</a:t>
            </a:r>
          </a:p>
        </p:txBody>
      </p:sp>
      <p:graphicFrame>
        <p:nvGraphicFramePr>
          <p:cNvPr id="5" name="Content Placeholder 4"/>
          <p:cNvGraphicFramePr>
            <a:graphicFrameLocks noGrp="1"/>
          </p:cNvGraphicFramePr>
          <p:nvPr>
            <p:ph idx="1"/>
          </p:nvPr>
        </p:nvGraphicFramePr>
        <p:xfrm>
          <a:off x="685800" y="1981200"/>
          <a:ext cx="7772400" cy="3297240"/>
        </p:xfrm>
        <a:graphic>
          <a:graphicData uri="http://schemas.openxmlformats.org/drawingml/2006/table">
            <a:tbl>
              <a:tblPr firstRow="1" bandRow="1">
                <a:tableStyleId>{5940675A-B579-460E-94D1-54222C63F5DA}</a:tableStyleId>
              </a:tblPr>
              <a:tblGrid>
                <a:gridCol w="777240">
                  <a:extLst>
                    <a:ext uri="{9D8B030D-6E8A-4147-A177-3AD203B41FA5}">
                      <a16:colId xmlns:a16="http://schemas.microsoft.com/office/drawing/2014/main" val="20000"/>
                    </a:ext>
                  </a:extLst>
                </a:gridCol>
                <a:gridCol w="777240">
                  <a:extLst>
                    <a:ext uri="{9D8B030D-6E8A-4147-A177-3AD203B41FA5}">
                      <a16:colId xmlns:a16="http://schemas.microsoft.com/office/drawing/2014/main" val="20001"/>
                    </a:ext>
                  </a:extLst>
                </a:gridCol>
                <a:gridCol w="777240">
                  <a:extLst>
                    <a:ext uri="{9D8B030D-6E8A-4147-A177-3AD203B41FA5}">
                      <a16:colId xmlns:a16="http://schemas.microsoft.com/office/drawing/2014/main" val="20002"/>
                    </a:ext>
                  </a:extLst>
                </a:gridCol>
                <a:gridCol w="777240">
                  <a:extLst>
                    <a:ext uri="{9D8B030D-6E8A-4147-A177-3AD203B41FA5}">
                      <a16:colId xmlns:a16="http://schemas.microsoft.com/office/drawing/2014/main" val="20003"/>
                    </a:ext>
                  </a:extLst>
                </a:gridCol>
                <a:gridCol w="777240">
                  <a:extLst>
                    <a:ext uri="{9D8B030D-6E8A-4147-A177-3AD203B41FA5}">
                      <a16:colId xmlns:a16="http://schemas.microsoft.com/office/drawing/2014/main" val="20004"/>
                    </a:ext>
                  </a:extLst>
                </a:gridCol>
                <a:gridCol w="777240">
                  <a:extLst>
                    <a:ext uri="{9D8B030D-6E8A-4147-A177-3AD203B41FA5}">
                      <a16:colId xmlns:a16="http://schemas.microsoft.com/office/drawing/2014/main" val="20005"/>
                    </a:ext>
                  </a:extLst>
                </a:gridCol>
                <a:gridCol w="777240">
                  <a:extLst>
                    <a:ext uri="{9D8B030D-6E8A-4147-A177-3AD203B41FA5}">
                      <a16:colId xmlns:a16="http://schemas.microsoft.com/office/drawing/2014/main" val="20006"/>
                    </a:ext>
                  </a:extLst>
                </a:gridCol>
                <a:gridCol w="777240">
                  <a:extLst>
                    <a:ext uri="{9D8B030D-6E8A-4147-A177-3AD203B41FA5}">
                      <a16:colId xmlns:a16="http://schemas.microsoft.com/office/drawing/2014/main" val="20007"/>
                    </a:ext>
                  </a:extLst>
                </a:gridCol>
                <a:gridCol w="777240">
                  <a:extLst>
                    <a:ext uri="{9D8B030D-6E8A-4147-A177-3AD203B41FA5}">
                      <a16:colId xmlns:a16="http://schemas.microsoft.com/office/drawing/2014/main" val="20008"/>
                    </a:ext>
                  </a:extLst>
                </a:gridCol>
                <a:gridCol w="777240">
                  <a:extLst>
                    <a:ext uri="{9D8B030D-6E8A-4147-A177-3AD203B41FA5}">
                      <a16:colId xmlns:a16="http://schemas.microsoft.com/office/drawing/2014/main" val="20009"/>
                    </a:ext>
                  </a:extLst>
                </a:gridCol>
              </a:tblGrid>
              <a:tr h="701108">
                <a:tc>
                  <a:txBody>
                    <a:bodyPr/>
                    <a:lstStyle/>
                    <a:p>
                      <a:r>
                        <a:rPr lang="en-GB" sz="2000" b="1" dirty="0" smtClean="0"/>
                        <a:t>F1</a:t>
                      </a:r>
                      <a:endParaRPr lang="en-GB" sz="2000" b="1" dirty="0"/>
                    </a:p>
                  </a:txBody>
                  <a:tcPr marT="45724" marB="45724"/>
                </a:tc>
                <a:tc>
                  <a:txBody>
                    <a:bodyPr/>
                    <a:lstStyle/>
                    <a:p>
                      <a:r>
                        <a:rPr lang="en-GB" sz="2000" b="1" dirty="0" smtClean="0"/>
                        <a:t>F2</a:t>
                      </a:r>
                      <a:endParaRPr lang="en-GB" sz="2000" b="1" dirty="0"/>
                    </a:p>
                  </a:txBody>
                  <a:tcPr marT="45724" marB="45724"/>
                </a:tc>
                <a:tc>
                  <a:txBody>
                    <a:bodyPr/>
                    <a:lstStyle/>
                    <a:p>
                      <a:r>
                        <a:rPr lang="en-GB" sz="2000" b="1" dirty="0" smtClean="0"/>
                        <a:t>F3</a:t>
                      </a:r>
                      <a:endParaRPr lang="en-GB" sz="2000" b="1" dirty="0"/>
                    </a:p>
                  </a:txBody>
                  <a:tcPr marT="45724" marB="45724"/>
                </a:tc>
                <a:tc>
                  <a:txBody>
                    <a:bodyPr/>
                    <a:lstStyle/>
                    <a:p>
                      <a:r>
                        <a:rPr lang="en-GB" sz="2000" b="1" dirty="0" smtClean="0"/>
                        <a:t>F4</a:t>
                      </a:r>
                      <a:endParaRPr lang="en-GB" sz="2000" b="1" dirty="0"/>
                    </a:p>
                  </a:txBody>
                  <a:tcPr marT="45724" marB="45724"/>
                </a:tc>
                <a:tc>
                  <a:txBody>
                    <a:bodyPr/>
                    <a:lstStyle/>
                    <a:p>
                      <a:r>
                        <a:rPr lang="en-GB" sz="2000" b="1" dirty="0" smtClean="0"/>
                        <a:t>F5</a:t>
                      </a:r>
                      <a:endParaRPr lang="en-GB" sz="2000" b="1" dirty="0"/>
                    </a:p>
                  </a:txBody>
                  <a:tcPr marT="45724" marB="45724"/>
                </a:tc>
                <a:tc>
                  <a:txBody>
                    <a:bodyPr/>
                    <a:lstStyle/>
                    <a:p>
                      <a:r>
                        <a:rPr lang="en-GB" sz="2000" b="1" dirty="0" smtClean="0"/>
                        <a:t>F6</a:t>
                      </a:r>
                      <a:endParaRPr lang="en-GB" sz="2000" b="1" dirty="0"/>
                    </a:p>
                  </a:txBody>
                  <a:tcPr marT="45724" marB="45724"/>
                </a:tc>
                <a:tc>
                  <a:txBody>
                    <a:bodyPr/>
                    <a:lstStyle/>
                    <a:p>
                      <a:r>
                        <a:rPr lang="en-GB" sz="2000" b="1" dirty="0" smtClean="0"/>
                        <a:t>F7</a:t>
                      </a:r>
                      <a:endParaRPr lang="en-GB" sz="2000" b="1" dirty="0"/>
                    </a:p>
                  </a:txBody>
                  <a:tcPr marT="45724" marB="45724"/>
                </a:tc>
                <a:tc>
                  <a:txBody>
                    <a:bodyPr/>
                    <a:lstStyle/>
                    <a:p>
                      <a:r>
                        <a:rPr lang="en-GB" sz="2000" b="1" dirty="0" smtClean="0"/>
                        <a:t>F8</a:t>
                      </a:r>
                      <a:endParaRPr lang="en-GB" sz="2000" b="1" dirty="0"/>
                    </a:p>
                  </a:txBody>
                  <a:tcPr marT="45724" marB="45724"/>
                </a:tc>
                <a:tc>
                  <a:txBody>
                    <a:bodyPr/>
                    <a:lstStyle/>
                    <a:p>
                      <a:r>
                        <a:rPr lang="en-GB" sz="2000" b="1" dirty="0" smtClean="0"/>
                        <a:t>F9</a:t>
                      </a:r>
                      <a:endParaRPr lang="en-GB" sz="2000" b="1" dirty="0"/>
                    </a:p>
                  </a:txBody>
                  <a:tcPr marT="45724" marB="45724"/>
                </a:tc>
                <a:tc>
                  <a:txBody>
                    <a:bodyPr/>
                    <a:lstStyle/>
                    <a:p>
                      <a:r>
                        <a:rPr lang="en-GB" sz="2000" b="1" dirty="0" err="1" smtClean="0"/>
                        <a:t>Etc</a:t>
                      </a:r>
                      <a:r>
                        <a:rPr lang="en-GB" sz="2000" b="1" dirty="0" smtClean="0"/>
                        <a:t>…</a:t>
                      </a:r>
                      <a:endParaRPr lang="en-GB" sz="2000" b="1" dirty="0"/>
                    </a:p>
                  </a:txBody>
                  <a:tcPr marT="45724" marB="45724"/>
                </a:tc>
                <a:extLst>
                  <a:ext uri="{0D108BD9-81ED-4DB2-BD59-A6C34878D82A}">
                    <a16:rowId xmlns:a16="http://schemas.microsoft.com/office/drawing/2014/main" val="10000"/>
                  </a:ext>
                </a:extLst>
              </a:tr>
              <a:tr h="370876">
                <a:tc>
                  <a:txBody>
                    <a:bodyPr/>
                    <a:lstStyle/>
                    <a:p>
                      <a:r>
                        <a:rPr lang="en-GB" sz="1800" dirty="0" smtClean="0"/>
                        <a:t>2</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65</a:t>
                      </a:r>
                      <a:endParaRPr lang="en-GB" sz="1800" dirty="0"/>
                    </a:p>
                  </a:txBody>
                  <a:tcPr marT="45724" marB="45724"/>
                </a:tc>
                <a:tc>
                  <a:txBody>
                    <a:bodyPr/>
                    <a:lstStyle/>
                    <a:p>
                      <a:r>
                        <a:rPr lang="en-GB" sz="1800" dirty="0" smtClean="0"/>
                        <a:t>67</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12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234</a:t>
                      </a:r>
                      <a:endParaRPr lang="en-GB" sz="1800" dirty="0"/>
                    </a:p>
                  </a:txBody>
                  <a:tcPr marT="45724" marB="45724"/>
                </a:tc>
                <a:tc>
                  <a:txBody>
                    <a:bodyPr/>
                    <a:lstStyle/>
                    <a:p>
                      <a:r>
                        <a:rPr lang="en-GB" sz="1800" dirty="0" smtClean="0"/>
                        <a:t>…</a:t>
                      </a:r>
                      <a:endParaRPr lang="en-GB" sz="1800" dirty="0"/>
                    </a:p>
                  </a:txBody>
                  <a:tcPr marT="45724" marB="45724"/>
                </a:tc>
                <a:extLst>
                  <a:ext uri="{0D108BD9-81ED-4DB2-BD59-A6C34878D82A}">
                    <a16:rowId xmlns:a16="http://schemas.microsoft.com/office/drawing/2014/main" val="10001"/>
                  </a:ext>
                </a:extLst>
              </a:tr>
              <a:tr h="370876">
                <a:tc>
                  <a:txBody>
                    <a:bodyPr/>
                    <a:lstStyle/>
                    <a:p>
                      <a:r>
                        <a:rPr lang="en-GB" sz="1800" dirty="0" smtClean="0"/>
                        <a:t>1</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12</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2"/>
                  </a:ext>
                </a:extLst>
              </a:tr>
              <a:tr h="370876">
                <a:tc>
                  <a:txBody>
                    <a:bodyPr/>
                    <a:lstStyle/>
                    <a:p>
                      <a:r>
                        <a:rPr lang="en-GB" sz="1800" dirty="0" smtClean="0"/>
                        <a:t>4</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3"/>
                  </a:ext>
                </a:extLst>
              </a:tr>
              <a:tr h="370876">
                <a:tc>
                  <a:txBody>
                    <a:bodyPr/>
                    <a:lstStyle/>
                    <a:p>
                      <a:r>
                        <a:rPr lang="en-GB" sz="1800" dirty="0" smtClean="0"/>
                        <a:t>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4"/>
                  </a:ext>
                </a:extLst>
              </a:tr>
              <a:tr h="370876">
                <a:tc>
                  <a:txBody>
                    <a:bodyPr/>
                    <a:lstStyle/>
                    <a:p>
                      <a:r>
                        <a:rPr lang="en-GB" sz="1800" dirty="0" smtClean="0"/>
                        <a:t>3</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5"/>
                  </a:ext>
                </a:extLst>
              </a:tr>
              <a:tr h="370876">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6"/>
                  </a:ext>
                </a:extLst>
              </a:tr>
              <a:tr h="370876">
                <a:tc>
                  <a:txBody>
                    <a:bodyPr/>
                    <a:lstStyle/>
                    <a:p>
                      <a:r>
                        <a:rPr lang="en-GB" sz="1800" dirty="0" smtClean="0"/>
                        <a:t>1</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55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55</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a:t>
                      </a:r>
                      <a:endParaRPr lang="en-GB" sz="1800" dirty="0"/>
                    </a:p>
                  </a:txBody>
                  <a:tcPr marT="45724" marB="45724"/>
                </a:tc>
                <a:extLst>
                  <a:ext uri="{0D108BD9-81ED-4DB2-BD59-A6C34878D82A}">
                    <a16:rowId xmlns:a16="http://schemas.microsoft.com/office/drawing/2014/main" val="10007"/>
                  </a:ext>
                </a:extLst>
              </a:tr>
            </a:tbl>
          </a:graphicData>
        </a:graphic>
      </p:graphicFrame>
      <p:sp>
        <p:nvSpPr>
          <p:cNvPr id="49256" name="TextBox 5"/>
          <p:cNvSpPr txBox="1">
            <a:spLocks noChangeArrowheads="1"/>
          </p:cNvSpPr>
          <p:nvPr/>
        </p:nvSpPr>
        <p:spPr bwMode="auto">
          <a:xfrm>
            <a:off x="935038" y="5781675"/>
            <a:ext cx="33201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dirty="0"/>
              <a:t>Selected attribute set   </a:t>
            </a:r>
            <a:r>
              <a:rPr lang="en-GB" altLang="en-US" sz="2800" dirty="0"/>
              <a:t>{}</a:t>
            </a:r>
            <a:endParaRPr lang="en-GB" altLang="en-US" sz="2400" dirty="0"/>
          </a:p>
        </p:txBody>
      </p:sp>
      <p:sp>
        <p:nvSpPr>
          <p:cNvPr id="3" name="Rounded Rectangle 2"/>
          <p:cNvSpPr/>
          <p:nvPr/>
        </p:nvSpPr>
        <p:spPr>
          <a:xfrm>
            <a:off x="2886075" y="1930400"/>
            <a:ext cx="1025525" cy="3851275"/>
          </a:xfrm>
          <a:prstGeom prst="round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4" name="TextBox 3"/>
          <p:cNvSpPr txBox="1"/>
          <p:nvPr/>
        </p:nvSpPr>
        <p:spPr>
          <a:xfrm>
            <a:off x="3028950" y="5303838"/>
            <a:ext cx="800100" cy="461962"/>
          </a:xfrm>
          <a:prstGeom prst="rect">
            <a:avLst/>
          </a:prstGeom>
          <a:noFill/>
        </p:spPr>
        <p:txBody>
          <a:bodyPr wrap="none">
            <a:spAutoFit/>
          </a:bodyPr>
          <a:lstStyle/>
          <a:p>
            <a:pPr>
              <a:defRPr/>
            </a:pPr>
            <a:r>
              <a:rPr lang="en-GB" b="1" dirty="0">
                <a:solidFill>
                  <a:schemeClr val="accent6">
                    <a:lumMod val="75000"/>
                  </a:schemeClr>
                </a:solidFill>
              </a:rPr>
              <a:t>72%</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GB" altLang="en-US" sz="3200" dirty="0" smtClean="0"/>
              <a:t>Test each </a:t>
            </a:r>
            <a:r>
              <a:rPr lang="en-GB" altLang="en-US" sz="3200" dirty="0"/>
              <a:t>attribute in </a:t>
            </a:r>
            <a:r>
              <a:rPr lang="en-GB" altLang="en-US" sz="3200" dirty="0" smtClean="0"/>
              <a:t>turn to find out which works best with current </a:t>
            </a:r>
            <a:r>
              <a:rPr lang="en-GB" altLang="en-US" sz="3200" dirty="0"/>
              <a:t>attribute set </a:t>
            </a:r>
            <a:r>
              <a:rPr lang="en-GB" altLang="en-US" sz="3200" dirty="0" smtClean="0"/>
              <a:t>…</a:t>
            </a:r>
          </a:p>
        </p:txBody>
      </p:sp>
      <p:graphicFrame>
        <p:nvGraphicFramePr>
          <p:cNvPr id="5" name="Content Placeholder 4"/>
          <p:cNvGraphicFramePr>
            <a:graphicFrameLocks noGrp="1"/>
          </p:cNvGraphicFramePr>
          <p:nvPr>
            <p:ph idx="1"/>
          </p:nvPr>
        </p:nvGraphicFramePr>
        <p:xfrm>
          <a:off x="685800" y="1981200"/>
          <a:ext cx="7772400" cy="3297240"/>
        </p:xfrm>
        <a:graphic>
          <a:graphicData uri="http://schemas.openxmlformats.org/drawingml/2006/table">
            <a:tbl>
              <a:tblPr firstRow="1" bandRow="1">
                <a:tableStyleId>{5940675A-B579-460E-94D1-54222C63F5DA}</a:tableStyleId>
              </a:tblPr>
              <a:tblGrid>
                <a:gridCol w="777240">
                  <a:extLst>
                    <a:ext uri="{9D8B030D-6E8A-4147-A177-3AD203B41FA5}">
                      <a16:colId xmlns:a16="http://schemas.microsoft.com/office/drawing/2014/main" val="20000"/>
                    </a:ext>
                  </a:extLst>
                </a:gridCol>
                <a:gridCol w="777240">
                  <a:extLst>
                    <a:ext uri="{9D8B030D-6E8A-4147-A177-3AD203B41FA5}">
                      <a16:colId xmlns:a16="http://schemas.microsoft.com/office/drawing/2014/main" val="20001"/>
                    </a:ext>
                  </a:extLst>
                </a:gridCol>
                <a:gridCol w="777240">
                  <a:extLst>
                    <a:ext uri="{9D8B030D-6E8A-4147-A177-3AD203B41FA5}">
                      <a16:colId xmlns:a16="http://schemas.microsoft.com/office/drawing/2014/main" val="20002"/>
                    </a:ext>
                  </a:extLst>
                </a:gridCol>
                <a:gridCol w="777240">
                  <a:extLst>
                    <a:ext uri="{9D8B030D-6E8A-4147-A177-3AD203B41FA5}">
                      <a16:colId xmlns:a16="http://schemas.microsoft.com/office/drawing/2014/main" val="20003"/>
                    </a:ext>
                  </a:extLst>
                </a:gridCol>
                <a:gridCol w="777240">
                  <a:extLst>
                    <a:ext uri="{9D8B030D-6E8A-4147-A177-3AD203B41FA5}">
                      <a16:colId xmlns:a16="http://schemas.microsoft.com/office/drawing/2014/main" val="20004"/>
                    </a:ext>
                  </a:extLst>
                </a:gridCol>
                <a:gridCol w="777240">
                  <a:extLst>
                    <a:ext uri="{9D8B030D-6E8A-4147-A177-3AD203B41FA5}">
                      <a16:colId xmlns:a16="http://schemas.microsoft.com/office/drawing/2014/main" val="20005"/>
                    </a:ext>
                  </a:extLst>
                </a:gridCol>
                <a:gridCol w="777240">
                  <a:extLst>
                    <a:ext uri="{9D8B030D-6E8A-4147-A177-3AD203B41FA5}">
                      <a16:colId xmlns:a16="http://schemas.microsoft.com/office/drawing/2014/main" val="20006"/>
                    </a:ext>
                  </a:extLst>
                </a:gridCol>
                <a:gridCol w="777240">
                  <a:extLst>
                    <a:ext uri="{9D8B030D-6E8A-4147-A177-3AD203B41FA5}">
                      <a16:colId xmlns:a16="http://schemas.microsoft.com/office/drawing/2014/main" val="20007"/>
                    </a:ext>
                  </a:extLst>
                </a:gridCol>
                <a:gridCol w="777240">
                  <a:extLst>
                    <a:ext uri="{9D8B030D-6E8A-4147-A177-3AD203B41FA5}">
                      <a16:colId xmlns:a16="http://schemas.microsoft.com/office/drawing/2014/main" val="20008"/>
                    </a:ext>
                  </a:extLst>
                </a:gridCol>
                <a:gridCol w="777240">
                  <a:extLst>
                    <a:ext uri="{9D8B030D-6E8A-4147-A177-3AD203B41FA5}">
                      <a16:colId xmlns:a16="http://schemas.microsoft.com/office/drawing/2014/main" val="20009"/>
                    </a:ext>
                  </a:extLst>
                </a:gridCol>
              </a:tblGrid>
              <a:tr h="701108">
                <a:tc>
                  <a:txBody>
                    <a:bodyPr/>
                    <a:lstStyle/>
                    <a:p>
                      <a:r>
                        <a:rPr lang="en-GB" sz="2000" b="1" dirty="0" smtClean="0"/>
                        <a:t>F1</a:t>
                      </a:r>
                      <a:endParaRPr lang="en-GB" sz="2000" b="1" dirty="0"/>
                    </a:p>
                  </a:txBody>
                  <a:tcPr marT="45724" marB="45724"/>
                </a:tc>
                <a:tc>
                  <a:txBody>
                    <a:bodyPr/>
                    <a:lstStyle/>
                    <a:p>
                      <a:r>
                        <a:rPr lang="en-GB" sz="2000" b="1" dirty="0" smtClean="0"/>
                        <a:t>F2</a:t>
                      </a:r>
                      <a:endParaRPr lang="en-GB" sz="2000" b="1" dirty="0"/>
                    </a:p>
                  </a:txBody>
                  <a:tcPr marT="45724" marB="45724"/>
                </a:tc>
                <a:tc>
                  <a:txBody>
                    <a:bodyPr/>
                    <a:lstStyle/>
                    <a:p>
                      <a:r>
                        <a:rPr lang="en-GB" sz="2000" b="1" dirty="0" smtClean="0"/>
                        <a:t>F3</a:t>
                      </a:r>
                      <a:endParaRPr lang="en-GB" sz="2000" b="1" dirty="0"/>
                    </a:p>
                  </a:txBody>
                  <a:tcPr marT="45724" marB="45724"/>
                </a:tc>
                <a:tc>
                  <a:txBody>
                    <a:bodyPr/>
                    <a:lstStyle/>
                    <a:p>
                      <a:r>
                        <a:rPr lang="en-GB" sz="2000" b="1" dirty="0" smtClean="0"/>
                        <a:t>F4</a:t>
                      </a:r>
                      <a:endParaRPr lang="en-GB" sz="2000" b="1" dirty="0"/>
                    </a:p>
                  </a:txBody>
                  <a:tcPr marT="45724" marB="45724"/>
                </a:tc>
                <a:tc>
                  <a:txBody>
                    <a:bodyPr/>
                    <a:lstStyle/>
                    <a:p>
                      <a:r>
                        <a:rPr lang="en-GB" sz="2000" b="1" dirty="0" smtClean="0"/>
                        <a:t>F5</a:t>
                      </a:r>
                      <a:endParaRPr lang="en-GB" sz="2000" b="1" dirty="0"/>
                    </a:p>
                  </a:txBody>
                  <a:tcPr marT="45724" marB="45724"/>
                </a:tc>
                <a:tc>
                  <a:txBody>
                    <a:bodyPr/>
                    <a:lstStyle/>
                    <a:p>
                      <a:r>
                        <a:rPr lang="en-GB" sz="2000" b="1" dirty="0" smtClean="0"/>
                        <a:t>F6</a:t>
                      </a:r>
                      <a:endParaRPr lang="en-GB" sz="2000" b="1" dirty="0"/>
                    </a:p>
                  </a:txBody>
                  <a:tcPr marT="45724" marB="45724"/>
                </a:tc>
                <a:tc>
                  <a:txBody>
                    <a:bodyPr/>
                    <a:lstStyle/>
                    <a:p>
                      <a:r>
                        <a:rPr lang="en-GB" sz="2000" b="1" dirty="0" smtClean="0"/>
                        <a:t>F7</a:t>
                      </a:r>
                      <a:endParaRPr lang="en-GB" sz="2000" b="1" dirty="0"/>
                    </a:p>
                  </a:txBody>
                  <a:tcPr marT="45724" marB="45724"/>
                </a:tc>
                <a:tc>
                  <a:txBody>
                    <a:bodyPr/>
                    <a:lstStyle/>
                    <a:p>
                      <a:r>
                        <a:rPr lang="en-GB" sz="2000" b="1" dirty="0" smtClean="0"/>
                        <a:t>F8</a:t>
                      </a:r>
                      <a:endParaRPr lang="en-GB" sz="2000" b="1" dirty="0"/>
                    </a:p>
                  </a:txBody>
                  <a:tcPr marT="45724" marB="45724"/>
                </a:tc>
                <a:tc>
                  <a:txBody>
                    <a:bodyPr/>
                    <a:lstStyle/>
                    <a:p>
                      <a:r>
                        <a:rPr lang="en-GB" sz="2000" b="1" dirty="0" smtClean="0"/>
                        <a:t>F9</a:t>
                      </a:r>
                      <a:endParaRPr lang="en-GB" sz="2000" b="1" dirty="0"/>
                    </a:p>
                  </a:txBody>
                  <a:tcPr marT="45724" marB="45724"/>
                </a:tc>
                <a:tc>
                  <a:txBody>
                    <a:bodyPr/>
                    <a:lstStyle/>
                    <a:p>
                      <a:r>
                        <a:rPr lang="en-GB" sz="2000" b="1" dirty="0" err="1" smtClean="0"/>
                        <a:t>Etc</a:t>
                      </a:r>
                      <a:r>
                        <a:rPr lang="en-GB" sz="2000" b="1" dirty="0" smtClean="0"/>
                        <a:t>…</a:t>
                      </a:r>
                      <a:endParaRPr lang="en-GB" sz="2000" b="1" dirty="0"/>
                    </a:p>
                  </a:txBody>
                  <a:tcPr marT="45724" marB="45724"/>
                </a:tc>
                <a:extLst>
                  <a:ext uri="{0D108BD9-81ED-4DB2-BD59-A6C34878D82A}">
                    <a16:rowId xmlns:a16="http://schemas.microsoft.com/office/drawing/2014/main" val="10000"/>
                  </a:ext>
                </a:extLst>
              </a:tr>
              <a:tr h="370876">
                <a:tc>
                  <a:txBody>
                    <a:bodyPr/>
                    <a:lstStyle/>
                    <a:p>
                      <a:r>
                        <a:rPr lang="en-GB" sz="1800" dirty="0" smtClean="0"/>
                        <a:t>2</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65</a:t>
                      </a:r>
                      <a:endParaRPr lang="en-GB" sz="1800" dirty="0"/>
                    </a:p>
                  </a:txBody>
                  <a:tcPr marT="45724" marB="45724"/>
                </a:tc>
                <a:tc>
                  <a:txBody>
                    <a:bodyPr/>
                    <a:lstStyle/>
                    <a:p>
                      <a:r>
                        <a:rPr lang="en-GB" sz="1800" dirty="0" smtClean="0"/>
                        <a:t>67</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12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234</a:t>
                      </a:r>
                      <a:endParaRPr lang="en-GB" sz="1800" dirty="0"/>
                    </a:p>
                  </a:txBody>
                  <a:tcPr marT="45724" marB="45724"/>
                </a:tc>
                <a:tc>
                  <a:txBody>
                    <a:bodyPr/>
                    <a:lstStyle/>
                    <a:p>
                      <a:r>
                        <a:rPr lang="en-GB" sz="1800" dirty="0" smtClean="0"/>
                        <a:t>…</a:t>
                      </a:r>
                      <a:endParaRPr lang="en-GB" sz="1800" dirty="0"/>
                    </a:p>
                  </a:txBody>
                  <a:tcPr marT="45724" marB="45724"/>
                </a:tc>
                <a:extLst>
                  <a:ext uri="{0D108BD9-81ED-4DB2-BD59-A6C34878D82A}">
                    <a16:rowId xmlns:a16="http://schemas.microsoft.com/office/drawing/2014/main" val="10001"/>
                  </a:ext>
                </a:extLst>
              </a:tr>
              <a:tr h="370876">
                <a:tc>
                  <a:txBody>
                    <a:bodyPr/>
                    <a:lstStyle/>
                    <a:p>
                      <a:r>
                        <a:rPr lang="en-GB" sz="1800" dirty="0" smtClean="0"/>
                        <a:t>1</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12</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2"/>
                  </a:ext>
                </a:extLst>
              </a:tr>
              <a:tr h="370876">
                <a:tc>
                  <a:txBody>
                    <a:bodyPr/>
                    <a:lstStyle/>
                    <a:p>
                      <a:r>
                        <a:rPr lang="en-GB" sz="1800" dirty="0" smtClean="0"/>
                        <a:t>4</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3"/>
                  </a:ext>
                </a:extLst>
              </a:tr>
              <a:tr h="370876">
                <a:tc>
                  <a:txBody>
                    <a:bodyPr/>
                    <a:lstStyle/>
                    <a:p>
                      <a:r>
                        <a:rPr lang="en-GB" sz="1800" dirty="0" smtClean="0"/>
                        <a:t>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4"/>
                  </a:ext>
                </a:extLst>
              </a:tr>
              <a:tr h="370876">
                <a:tc>
                  <a:txBody>
                    <a:bodyPr/>
                    <a:lstStyle/>
                    <a:p>
                      <a:r>
                        <a:rPr lang="en-GB" sz="1800" dirty="0" smtClean="0"/>
                        <a:t>3</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5"/>
                  </a:ext>
                </a:extLst>
              </a:tr>
              <a:tr h="370876">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6"/>
                  </a:ext>
                </a:extLst>
              </a:tr>
              <a:tr h="370876">
                <a:tc>
                  <a:txBody>
                    <a:bodyPr/>
                    <a:lstStyle/>
                    <a:p>
                      <a:r>
                        <a:rPr lang="en-GB" sz="1800" dirty="0" smtClean="0"/>
                        <a:t>1</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55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55</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a:t>
                      </a:r>
                      <a:endParaRPr lang="en-GB" sz="1800" dirty="0"/>
                    </a:p>
                  </a:txBody>
                  <a:tcPr marT="45724" marB="45724"/>
                </a:tc>
                <a:extLst>
                  <a:ext uri="{0D108BD9-81ED-4DB2-BD59-A6C34878D82A}">
                    <a16:rowId xmlns:a16="http://schemas.microsoft.com/office/drawing/2014/main" val="10007"/>
                  </a:ext>
                </a:extLst>
              </a:tr>
            </a:tbl>
          </a:graphicData>
        </a:graphic>
      </p:graphicFrame>
      <p:sp>
        <p:nvSpPr>
          <p:cNvPr id="50280" name="TextBox 5"/>
          <p:cNvSpPr txBox="1">
            <a:spLocks noChangeArrowheads="1"/>
          </p:cNvSpPr>
          <p:nvPr/>
        </p:nvSpPr>
        <p:spPr bwMode="auto">
          <a:xfrm>
            <a:off x="935038" y="5781675"/>
            <a:ext cx="33201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dirty="0"/>
              <a:t>Selected attribute set   </a:t>
            </a:r>
            <a:r>
              <a:rPr lang="en-GB" altLang="en-US" sz="2800" dirty="0"/>
              <a:t>{}</a:t>
            </a:r>
            <a:endParaRPr lang="en-GB" altLang="en-US" sz="2400" dirty="0"/>
          </a:p>
        </p:txBody>
      </p:sp>
      <p:sp>
        <p:nvSpPr>
          <p:cNvPr id="3" name="Rounded Rectangle 2"/>
          <p:cNvSpPr/>
          <p:nvPr/>
        </p:nvSpPr>
        <p:spPr>
          <a:xfrm>
            <a:off x="3749675" y="1930400"/>
            <a:ext cx="1025525" cy="3851275"/>
          </a:xfrm>
          <a:prstGeom prst="round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4" name="TextBox 3"/>
          <p:cNvSpPr txBox="1"/>
          <p:nvPr/>
        </p:nvSpPr>
        <p:spPr>
          <a:xfrm>
            <a:off x="3892550" y="5303838"/>
            <a:ext cx="800100" cy="461962"/>
          </a:xfrm>
          <a:prstGeom prst="rect">
            <a:avLst/>
          </a:prstGeom>
          <a:noFill/>
        </p:spPr>
        <p:txBody>
          <a:bodyPr wrap="none">
            <a:spAutoFit/>
          </a:bodyPr>
          <a:lstStyle/>
          <a:p>
            <a:pPr>
              <a:defRPr/>
            </a:pPr>
            <a:r>
              <a:rPr lang="en-GB" b="1" dirty="0">
                <a:solidFill>
                  <a:schemeClr val="accent6">
                    <a:lumMod val="75000"/>
                  </a:schemeClr>
                </a:solidFill>
              </a:rPr>
              <a:t>64%</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Attribute selection – </a:t>
            </a:r>
            <a:r>
              <a:rPr lang="en-GB" i="1" dirty="0" smtClean="0"/>
              <a:t>why</a:t>
            </a:r>
            <a:r>
              <a:rPr lang="en-GB" dirty="0" smtClean="0"/>
              <a:t>?</a:t>
            </a:r>
            <a:endParaRPr lang="en-GB"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GB" dirty="0" smtClean="0"/>
              <a:t>Datasets with many attributes</a:t>
            </a:r>
          </a:p>
          <a:p>
            <a:pPr lvl="1"/>
            <a:r>
              <a:rPr lang="en-GB" dirty="0" smtClean="0"/>
              <a:t>Gene expression datasets (~10,000 attributes)</a:t>
            </a:r>
          </a:p>
          <a:p>
            <a:pPr lvl="2"/>
            <a:r>
              <a:rPr lang="en-GB" dirty="0" smtClean="0">
                <a:hlinkClick r:id="rId3"/>
              </a:rPr>
              <a:t>http://www.ncbi.nlm.nih.gov/sites/entrez?db=gds</a:t>
            </a:r>
            <a:endParaRPr lang="en-GB" dirty="0" smtClean="0"/>
          </a:p>
          <a:p>
            <a:pPr lvl="1"/>
            <a:r>
              <a:rPr lang="en-GB" dirty="0" smtClean="0"/>
              <a:t>Proteomics (proteins and peptides) datasets (~20,000 attributes)</a:t>
            </a:r>
          </a:p>
          <a:p>
            <a:pPr lvl="2"/>
            <a:r>
              <a:rPr lang="en-GB" dirty="0" smtClean="0">
                <a:hlinkClick r:id="rId4"/>
              </a:rPr>
              <a:t>http://www.ebi.ac.uk/pride/</a:t>
            </a:r>
            <a:endParaRPr lang="en-GB" dirty="0" smtClean="0"/>
          </a:p>
          <a:p>
            <a:pPr lvl="1"/>
            <a:r>
              <a:rPr lang="en-GB" dirty="0" smtClean="0"/>
              <a:t>Satellite data</a:t>
            </a:r>
          </a:p>
          <a:p>
            <a:pPr lvl="1"/>
            <a:r>
              <a:rPr lang="en-GB" dirty="0" smtClean="0"/>
              <a:t>Weather data …. </a:t>
            </a:r>
            <a:r>
              <a:rPr lang="en-GB" dirty="0" err="1" smtClean="0"/>
              <a:t>etc</a:t>
            </a:r>
            <a:endParaRPr lang="en-GB" dirty="0" smtClean="0"/>
          </a:p>
          <a:p>
            <a:r>
              <a:rPr lang="en-GB" dirty="0" smtClean="0"/>
              <a:t>Computationally expensive</a:t>
            </a:r>
          </a:p>
          <a:p>
            <a:pPr lvl="1"/>
            <a:endParaRPr lang="en-GB" dirty="0" smtClean="0"/>
          </a:p>
          <a:p>
            <a:pPr lvl="2"/>
            <a:endParaRPr lang="en-GB" dirty="0" smtClean="0"/>
          </a:p>
          <a:p>
            <a:pPr lvl="1"/>
            <a:endParaRPr lang="en-GB" dirty="0" smtClean="0"/>
          </a:p>
          <a:p>
            <a:pPr lvl="1"/>
            <a:endParaRPr lang="en-GB" dirty="0" smtClean="0"/>
          </a:p>
          <a:p>
            <a:endParaRPr lang="en-GB" dirty="0"/>
          </a:p>
          <a:p>
            <a:endParaRPr lang="en-GB" dirty="0" smtClean="0"/>
          </a:p>
          <a:p>
            <a:endParaRPr lang="en-GB" dirty="0"/>
          </a:p>
        </p:txBody>
      </p:sp>
      <p:sp>
        <p:nvSpPr>
          <p:cNvPr id="4" name="Date Placeholder 3"/>
          <p:cNvSpPr>
            <a:spLocks noGrp="1"/>
          </p:cNvSpPr>
          <p:nvPr>
            <p:ph type="dt" sz="half" idx="10"/>
          </p:nvPr>
        </p:nvSpPr>
        <p:spPr/>
        <p:txBody>
          <a:bodyPr/>
          <a:lstStyle/>
          <a:p>
            <a:fld id="{8ABD1F70-77F5-4045-BC87-6A5BCC4954A0}" type="datetime1">
              <a:rPr lang="en-GB" smtClean="0"/>
              <a:pPr/>
              <a:t>09/10/2018</a:t>
            </a:fld>
            <a:endParaRPr lang="en-GB"/>
          </a:p>
        </p:txBody>
      </p:sp>
      <p:sp>
        <p:nvSpPr>
          <p:cNvPr id="5" name="Footer Placeholder 4"/>
          <p:cNvSpPr>
            <a:spLocks noGrp="1"/>
          </p:cNvSpPr>
          <p:nvPr>
            <p:ph type="ftr" sz="quarter" idx="11"/>
          </p:nvPr>
        </p:nvSpPr>
        <p:spPr/>
        <p:txBody>
          <a:bodyPr/>
          <a:lstStyle/>
          <a:p>
            <a:r>
              <a:rPr lang="sv-SE" smtClean="0"/>
              <a:t>F20DL/ F21DL Diana Bental &amp; Ekaterina Komendantstkaya</a:t>
            </a:r>
            <a:endParaRPr lang="en-GB" dirty="0"/>
          </a:p>
        </p:txBody>
      </p:sp>
      <p:sp>
        <p:nvSpPr>
          <p:cNvPr id="6" name="Slide Number Placeholder 5"/>
          <p:cNvSpPr>
            <a:spLocks noGrp="1"/>
          </p:cNvSpPr>
          <p:nvPr>
            <p:ph type="sldNum" sz="quarter" idx="12"/>
          </p:nvPr>
        </p:nvSpPr>
        <p:spPr/>
        <p:txBody>
          <a:bodyPr/>
          <a:lstStyle/>
          <a:p>
            <a:fld id="{77CE25E3-0675-4E6D-B450-A01BD30D8410}" type="slidenum">
              <a:rPr lang="en-GB" smtClean="0"/>
              <a:pPr/>
              <a:t>5</a:t>
            </a:fld>
            <a:endParaRPr lang="en-GB"/>
          </a:p>
        </p:txBody>
      </p:sp>
    </p:spTree>
    <p:extLst>
      <p:ext uri="{BB962C8B-B14F-4D97-AF65-F5344CB8AC3E}">
        <p14:creationId xmlns:p14="http://schemas.microsoft.com/office/powerpoint/2010/main" val="27185390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GB" altLang="en-US" sz="3200" smtClean="0"/>
              <a:t>Etc </a:t>
            </a:r>
          </a:p>
        </p:txBody>
      </p:sp>
      <p:graphicFrame>
        <p:nvGraphicFramePr>
          <p:cNvPr id="5" name="Content Placeholder 4"/>
          <p:cNvGraphicFramePr>
            <a:graphicFrameLocks noGrp="1"/>
          </p:cNvGraphicFramePr>
          <p:nvPr>
            <p:ph idx="1"/>
          </p:nvPr>
        </p:nvGraphicFramePr>
        <p:xfrm>
          <a:off x="685800" y="1981200"/>
          <a:ext cx="7772400" cy="3297240"/>
        </p:xfrm>
        <a:graphic>
          <a:graphicData uri="http://schemas.openxmlformats.org/drawingml/2006/table">
            <a:tbl>
              <a:tblPr firstRow="1" bandRow="1">
                <a:tableStyleId>{5940675A-B579-460E-94D1-54222C63F5DA}</a:tableStyleId>
              </a:tblPr>
              <a:tblGrid>
                <a:gridCol w="777240">
                  <a:extLst>
                    <a:ext uri="{9D8B030D-6E8A-4147-A177-3AD203B41FA5}">
                      <a16:colId xmlns:a16="http://schemas.microsoft.com/office/drawing/2014/main" val="20000"/>
                    </a:ext>
                  </a:extLst>
                </a:gridCol>
                <a:gridCol w="777240">
                  <a:extLst>
                    <a:ext uri="{9D8B030D-6E8A-4147-A177-3AD203B41FA5}">
                      <a16:colId xmlns:a16="http://schemas.microsoft.com/office/drawing/2014/main" val="20001"/>
                    </a:ext>
                  </a:extLst>
                </a:gridCol>
                <a:gridCol w="777240">
                  <a:extLst>
                    <a:ext uri="{9D8B030D-6E8A-4147-A177-3AD203B41FA5}">
                      <a16:colId xmlns:a16="http://schemas.microsoft.com/office/drawing/2014/main" val="20002"/>
                    </a:ext>
                  </a:extLst>
                </a:gridCol>
                <a:gridCol w="777240">
                  <a:extLst>
                    <a:ext uri="{9D8B030D-6E8A-4147-A177-3AD203B41FA5}">
                      <a16:colId xmlns:a16="http://schemas.microsoft.com/office/drawing/2014/main" val="20003"/>
                    </a:ext>
                  </a:extLst>
                </a:gridCol>
                <a:gridCol w="777240">
                  <a:extLst>
                    <a:ext uri="{9D8B030D-6E8A-4147-A177-3AD203B41FA5}">
                      <a16:colId xmlns:a16="http://schemas.microsoft.com/office/drawing/2014/main" val="20004"/>
                    </a:ext>
                  </a:extLst>
                </a:gridCol>
                <a:gridCol w="777240">
                  <a:extLst>
                    <a:ext uri="{9D8B030D-6E8A-4147-A177-3AD203B41FA5}">
                      <a16:colId xmlns:a16="http://schemas.microsoft.com/office/drawing/2014/main" val="20005"/>
                    </a:ext>
                  </a:extLst>
                </a:gridCol>
                <a:gridCol w="777240">
                  <a:extLst>
                    <a:ext uri="{9D8B030D-6E8A-4147-A177-3AD203B41FA5}">
                      <a16:colId xmlns:a16="http://schemas.microsoft.com/office/drawing/2014/main" val="20006"/>
                    </a:ext>
                  </a:extLst>
                </a:gridCol>
                <a:gridCol w="777240">
                  <a:extLst>
                    <a:ext uri="{9D8B030D-6E8A-4147-A177-3AD203B41FA5}">
                      <a16:colId xmlns:a16="http://schemas.microsoft.com/office/drawing/2014/main" val="20007"/>
                    </a:ext>
                  </a:extLst>
                </a:gridCol>
                <a:gridCol w="777240">
                  <a:extLst>
                    <a:ext uri="{9D8B030D-6E8A-4147-A177-3AD203B41FA5}">
                      <a16:colId xmlns:a16="http://schemas.microsoft.com/office/drawing/2014/main" val="20008"/>
                    </a:ext>
                  </a:extLst>
                </a:gridCol>
                <a:gridCol w="777240">
                  <a:extLst>
                    <a:ext uri="{9D8B030D-6E8A-4147-A177-3AD203B41FA5}">
                      <a16:colId xmlns:a16="http://schemas.microsoft.com/office/drawing/2014/main" val="20009"/>
                    </a:ext>
                  </a:extLst>
                </a:gridCol>
              </a:tblGrid>
              <a:tr h="701108">
                <a:tc>
                  <a:txBody>
                    <a:bodyPr/>
                    <a:lstStyle/>
                    <a:p>
                      <a:r>
                        <a:rPr lang="en-GB" sz="2000" b="1" dirty="0" smtClean="0"/>
                        <a:t>F1</a:t>
                      </a:r>
                      <a:endParaRPr lang="en-GB" sz="2000" b="1" dirty="0"/>
                    </a:p>
                  </a:txBody>
                  <a:tcPr marT="45724" marB="45724"/>
                </a:tc>
                <a:tc>
                  <a:txBody>
                    <a:bodyPr/>
                    <a:lstStyle/>
                    <a:p>
                      <a:r>
                        <a:rPr lang="en-GB" sz="2000" b="1" dirty="0" smtClean="0"/>
                        <a:t>F2</a:t>
                      </a:r>
                      <a:endParaRPr lang="en-GB" sz="2000" b="1" dirty="0"/>
                    </a:p>
                  </a:txBody>
                  <a:tcPr marT="45724" marB="45724"/>
                </a:tc>
                <a:tc>
                  <a:txBody>
                    <a:bodyPr/>
                    <a:lstStyle/>
                    <a:p>
                      <a:r>
                        <a:rPr lang="en-GB" sz="2000" b="1" dirty="0" smtClean="0"/>
                        <a:t>F3</a:t>
                      </a:r>
                      <a:endParaRPr lang="en-GB" sz="2000" b="1" dirty="0"/>
                    </a:p>
                  </a:txBody>
                  <a:tcPr marT="45724" marB="45724"/>
                </a:tc>
                <a:tc>
                  <a:txBody>
                    <a:bodyPr/>
                    <a:lstStyle/>
                    <a:p>
                      <a:r>
                        <a:rPr lang="en-GB" sz="2000" b="1" dirty="0" smtClean="0"/>
                        <a:t>F4</a:t>
                      </a:r>
                      <a:endParaRPr lang="en-GB" sz="2000" b="1" dirty="0"/>
                    </a:p>
                  </a:txBody>
                  <a:tcPr marT="45724" marB="45724"/>
                </a:tc>
                <a:tc>
                  <a:txBody>
                    <a:bodyPr/>
                    <a:lstStyle/>
                    <a:p>
                      <a:r>
                        <a:rPr lang="en-GB" sz="2000" b="1" dirty="0" smtClean="0"/>
                        <a:t>F5</a:t>
                      </a:r>
                      <a:endParaRPr lang="en-GB" sz="2000" b="1" dirty="0"/>
                    </a:p>
                  </a:txBody>
                  <a:tcPr marT="45724" marB="45724"/>
                </a:tc>
                <a:tc>
                  <a:txBody>
                    <a:bodyPr/>
                    <a:lstStyle/>
                    <a:p>
                      <a:r>
                        <a:rPr lang="en-GB" sz="2000" b="1" dirty="0" smtClean="0"/>
                        <a:t>F6</a:t>
                      </a:r>
                      <a:endParaRPr lang="en-GB" sz="2000" b="1" dirty="0"/>
                    </a:p>
                  </a:txBody>
                  <a:tcPr marT="45724" marB="45724"/>
                </a:tc>
                <a:tc>
                  <a:txBody>
                    <a:bodyPr/>
                    <a:lstStyle/>
                    <a:p>
                      <a:r>
                        <a:rPr lang="en-GB" sz="2000" b="1" dirty="0" smtClean="0"/>
                        <a:t>F7</a:t>
                      </a:r>
                      <a:endParaRPr lang="en-GB" sz="2000" b="1" dirty="0"/>
                    </a:p>
                  </a:txBody>
                  <a:tcPr marT="45724" marB="45724"/>
                </a:tc>
                <a:tc>
                  <a:txBody>
                    <a:bodyPr/>
                    <a:lstStyle/>
                    <a:p>
                      <a:r>
                        <a:rPr lang="en-GB" sz="2000" b="1" dirty="0" smtClean="0"/>
                        <a:t>F8</a:t>
                      </a:r>
                      <a:endParaRPr lang="en-GB" sz="2000" b="1" dirty="0"/>
                    </a:p>
                  </a:txBody>
                  <a:tcPr marT="45724" marB="45724"/>
                </a:tc>
                <a:tc>
                  <a:txBody>
                    <a:bodyPr/>
                    <a:lstStyle/>
                    <a:p>
                      <a:r>
                        <a:rPr lang="en-GB" sz="2000" b="1" dirty="0" smtClean="0"/>
                        <a:t>F9</a:t>
                      </a:r>
                      <a:endParaRPr lang="en-GB" sz="2000" b="1" dirty="0"/>
                    </a:p>
                  </a:txBody>
                  <a:tcPr marT="45724" marB="45724"/>
                </a:tc>
                <a:tc>
                  <a:txBody>
                    <a:bodyPr/>
                    <a:lstStyle/>
                    <a:p>
                      <a:r>
                        <a:rPr lang="en-GB" sz="2000" b="1" dirty="0" err="1" smtClean="0"/>
                        <a:t>Etc</a:t>
                      </a:r>
                      <a:r>
                        <a:rPr lang="en-GB" sz="2000" b="1" dirty="0" smtClean="0"/>
                        <a:t>…</a:t>
                      </a:r>
                      <a:endParaRPr lang="en-GB" sz="2000" b="1" dirty="0"/>
                    </a:p>
                  </a:txBody>
                  <a:tcPr marT="45724" marB="45724"/>
                </a:tc>
                <a:extLst>
                  <a:ext uri="{0D108BD9-81ED-4DB2-BD59-A6C34878D82A}">
                    <a16:rowId xmlns:a16="http://schemas.microsoft.com/office/drawing/2014/main" val="10000"/>
                  </a:ext>
                </a:extLst>
              </a:tr>
              <a:tr h="370876">
                <a:tc>
                  <a:txBody>
                    <a:bodyPr/>
                    <a:lstStyle/>
                    <a:p>
                      <a:r>
                        <a:rPr lang="en-GB" sz="1800" dirty="0" smtClean="0"/>
                        <a:t>2</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65</a:t>
                      </a:r>
                      <a:endParaRPr lang="en-GB" sz="1800" dirty="0"/>
                    </a:p>
                  </a:txBody>
                  <a:tcPr marT="45724" marB="45724"/>
                </a:tc>
                <a:tc>
                  <a:txBody>
                    <a:bodyPr/>
                    <a:lstStyle/>
                    <a:p>
                      <a:r>
                        <a:rPr lang="en-GB" sz="1800" dirty="0" smtClean="0"/>
                        <a:t>67</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12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234</a:t>
                      </a:r>
                      <a:endParaRPr lang="en-GB" sz="1800" dirty="0"/>
                    </a:p>
                  </a:txBody>
                  <a:tcPr marT="45724" marB="45724"/>
                </a:tc>
                <a:tc>
                  <a:txBody>
                    <a:bodyPr/>
                    <a:lstStyle/>
                    <a:p>
                      <a:r>
                        <a:rPr lang="en-GB" sz="1800" dirty="0" smtClean="0"/>
                        <a:t>…</a:t>
                      </a:r>
                      <a:endParaRPr lang="en-GB" sz="1800" dirty="0"/>
                    </a:p>
                  </a:txBody>
                  <a:tcPr marT="45724" marB="45724"/>
                </a:tc>
                <a:extLst>
                  <a:ext uri="{0D108BD9-81ED-4DB2-BD59-A6C34878D82A}">
                    <a16:rowId xmlns:a16="http://schemas.microsoft.com/office/drawing/2014/main" val="10001"/>
                  </a:ext>
                </a:extLst>
              </a:tr>
              <a:tr h="370876">
                <a:tc>
                  <a:txBody>
                    <a:bodyPr/>
                    <a:lstStyle/>
                    <a:p>
                      <a:r>
                        <a:rPr lang="en-GB" sz="1800" dirty="0" smtClean="0"/>
                        <a:t>1</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12</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2"/>
                  </a:ext>
                </a:extLst>
              </a:tr>
              <a:tr h="370876">
                <a:tc>
                  <a:txBody>
                    <a:bodyPr/>
                    <a:lstStyle/>
                    <a:p>
                      <a:r>
                        <a:rPr lang="en-GB" sz="1800" dirty="0" smtClean="0"/>
                        <a:t>4</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3"/>
                  </a:ext>
                </a:extLst>
              </a:tr>
              <a:tr h="370876">
                <a:tc>
                  <a:txBody>
                    <a:bodyPr/>
                    <a:lstStyle/>
                    <a:p>
                      <a:r>
                        <a:rPr lang="en-GB" sz="1800" dirty="0" smtClean="0"/>
                        <a:t>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4"/>
                  </a:ext>
                </a:extLst>
              </a:tr>
              <a:tr h="370876">
                <a:tc>
                  <a:txBody>
                    <a:bodyPr/>
                    <a:lstStyle/>
                    <a:p>
                      <a:r>
                        <a:rPr lang="en-GB" sz="1800" dirty="0" smtClean="0"/>
                        <a:t>3</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5"/>
                  </a:ext>
                </a:extLst>
              </a:tr>
              <a:tr h="370876">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6"/>
                  </a:ext>
                </a:extLst>
              </a:tr>
              <a:tr h="370876">
                <a:tc>
                  <a:txBody>
                    <a:bodyPr/>
                    <a:lstStyle/>
                    <a:p>
                      <a:r>
                        <a:rPr lang="en-GB" sz="1800" dirty="0" smtClean="0"/>
                        <a:t>1</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55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55</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a:t>
                      </a:r>
                      <a:endParaRPr lang="en-GB" sz="1800" dirty="0"/>
                    </a:p>
                  </a:txBody>
                  <a:tcPr marT="45724" marB="45724"/>
                </a:tc>
                <a:extLst>
                  <a:ext uri="{0D108BD9-81ED-4DB2-BD59-A6C34878D82A}">
                    <a16:rowId xmlns:a16="http://schemas.microsoft.com/office/drawing/2014/main" val="10007"/>
                  </a:ext>
                </a:extLst>
              </a:tr>
            </a:tbl>
          </a:graphicData>
        </a:graphic>
      </p:graphicFrame>
      <p:sp>
        <p:nvSpPr>
          <p:cNvPr id="51304" name="TextBox 5"/>
          <p:cNvSpPr txBox="1">
            <a:spLocks noChangeArrowheads="1"/>
          </p:cNvSpPr>
          <p:nvPr/>
        </p:nvSpPr>
        <p:spPr bwMode="auto">
          <a:xfrm>
            <a:off x="935038" y="5781675"/>
            <a:ext cx="33201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dirty="0"/>
              <a:t>Selected attribute set   </a:t>
            </a:r>
            <a:r>
              <a:rPr lang="en-GB" altLang="en-US" sz="2800" dirty="0"/>
              <a:t>{}</a:t>
            </a:r>
            <a:endParaRPr lang="en-GB" altLang="en-US" sz="2400" dirty="0"/>
          </a:p>
        </p:txBody>
      </p:sp>
      <p:sp>
        <p:nvSpPr>
          <p:cNvPr id="4" name="TextBox 3"/>
          <p:cNvSpPr txBox="1"/>
          <p:nvPr/>
        </p:nvSpPr>
        <p:spPr>
          <a:xfrm>
            <a:off x="709613" y="5396429"/>
            <a:ext cx="8120062" cy="369332"/>
          </a:xfrm>
          <a:prstGeom prst="rect">
            <a:avLst/>
          </a:prstGeom>
          <a:noFill/>
        </p:spPr>
        <p:txBody>
          <a:bodyPr>
            <a:spAutoFit/>
          </a:bodyPr>
          <a:lstStyle/>
          <a:p>
            <a:pPr>
              <a:defRPr/>
            </a:pPr>
            <a:r>
              <a:rPr lang="en-GB" b="1" dirty="0">
                <a:solidFill>
                  <a:schemeClr val="accent6">
                    <a:lumMod val="75000"/>
                  </a:schemeClr>
                </a:solidFill>
              </a:rPr>
              <a:t>65%  </a:t>
            </a:r>
            <a:r>
              <a:rPr lang="en-GB" b="1" dirty="0" smtClean="0">
                <a:solidFill>
                  <a:schemeClr val="accent6">
                    <a:lumMod val="75000"/>
                  </a:schemeClr>
                </a:solidFill>
              </a:rPr>
              <a:t>     58</a:t>
            </a:r>
            <a:r>
              <a:rPr lang="en-GB" b="1" dirty="0">
                <a:solidFill>
                  <a:schemeClr val="accent6">
                    <a:lumMod val="75000"/>
                  </a:schemeClr>
                </a:solidFill>
              </a:rPr>
              <a:t>%  </a:t>
            </a:r>
            <a:r>
              <a:rPr lang="en-GB" b="1" dirty="0" smtClean="0">
                <a:solidFill>
                  <a:schemeClr val="accent6">
                    <a:lumMod val="75000"/>
                  </a:schemeClr>
                </a:solidFill>
              </a:rPr>
              <a:t>      </a:t>
            </a:r>
            <a:r>
              <a:rPr lang="en-GB" b="1" dirty="0">
                <a:solidFill>
                  <a:schemeClr val="accent6">
                    <a:lumMod val="75000"/>
                  </a:schemeClr>
                </a:solidFill>
              </a:rPr>
              <a:t>54% </a:t>
            </a:r>
            <a:r>
              <a:rPr lang="en-GB" b="1" dirty="0" smtClean="0">
                <a:solidFill>
                  <a:schemeClr val="accent6">
                    <a:lumMod val="75000"/>
                  </a:schemeClr>
                </a:solidFill>
              </a:rPr>
              <a:t>      </a:t>
            </a:r>
            <a:r>
              <a:rPr lang="en-GB" b="1" dirty="0">
                <a:solidFill>
                  <a:schemeClr val="accent6">
                    <a:lumMod val="75000"/>
                  </a:schemeClr>
                </a:solidFill>
              </a:rPr>
              <a:t>72%  </a:t>
            </a:r>
            <a:r>
              <a:rPr lang="en-GB" b="1" dirty="0" smtClean="0">
                <a:solidFill>
                  <a:schemeClr val="accent6">
                    <a:lumMod val="75000"/>
                  </a:schemeClr>
                </a:solidFill>
              </a:rPr>
              <a:t>     64</a:t>
            </a:r>
            <a:r>
              <a:rPr lang="en-GB" b="1" dirty="0">
                <a:solidFill>
                  <a:schemeClr val="accent6">
                    <a:lumMod val="75000"/>
                  </a:schemeClr>
                </a:solidFill>
              </a:rPr>
              <a:t>%   </a:t>
            </a:r>
            <a:r>
              <a:rPr lang="en-GB" b="1" dirty="0" smtClean="0">
                <a:solidFill>
                  <a:schemeClr val="accent6">
                    <a:lumMod val="75000"/>
                  </a:schemeClr>
                </a:solidFill>
              </a:rPr>
              <a:t>     61</a:t>
            </a:r>
            <a:r>
              <a:rPr lang="en-GB" b="1" dirty="0">
                <a:solidFill>
                  <a:schemeClr val="accent6">
                    <a:lumMod val="75000"/>
                  </a:schemeClr>
                </a:solidFill>
              </a:rPr>
              <a:t>% </a:t>
            </a:r>
            <a:r>
              <a:rPr lang="en-GB" b="1" dirty="0" smtClean="0">
                <a:solidFill>
                  <a:schemeClr val="accent6">
                    <a:lumMod val="75000"/>
                  </a:schemeClr>
                </a:solidFill>
              </a:rPr>
              <a:t>      </a:t>
            </a:r>
            <a:r>
              <a:rPr lang="en-GB" b="1" dirty="0">
                <a:solidFill>
                  <a:schemeClr val="accent6">
                    <a:lumMod val="75000"/>
                  </a:schemeClr>
                </a:solidFill>
              </a:rPr>
              <a:t>62%  </a:t>
            </a:r>
            <a:r>
              <a:rPr lang="en-GB" b="1" dirty="0" smtClean="0">
                <a:solidFill>
                  <a:schemeClr val="accent6">
                    <a:lumMod val="75000"/>
                  </a:schemeClr>
                </a:solidFill>
              </a:rPr>
              <a:t>     25</a:t>
            </a:r>
            <a:r>
              <a:rPr lang="en-GB" b="1" dirty="0">
                <a:solidFill>
                  <a:schemeClr val="accent6">
                    <a:lumMod val="75000"/>
                  </a:schemeClr>
                </a:solidFill>
              </a:rPr>
              <a:t>% </a:t>
            </a:r>
            <a:r>
              <a:rPr lang="en-GB" b="1" dirty="0" smtClean="0">
                <a:solidFill>
                  <a:schemeClr val="accent6">
                    <a:lumMod val="75000"/>
                  </a:schemeClr>
                </a:solidFill>
              </a:rPr>
              <a:t>      49</a:t>
            </a:r>
            <a:r>
              <a:rPr lang="en-GB" b="1" dirty="0">
                <a:solidFill>
                  <a:schemeClr val="accent6">
                    <a:lumMod val="75000"/>
                  </a:schemeClr>
                </a:solidFill>
              </a:rPr>
              <a:t>%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GB" altLang="en-US" sz="3200" dirty="0" smtClean="0"/>
              <a:t>Add the winning </a:t>
            </a:r>
            <a:r>
              <a:rPr lang="en-GB" altLang="en-US" sz="3200" dirty="0"/>
              <a:t>attribute to </a:t>
            </a:r>
            <a:r>
              <a:rPr lang="en-GB" altLang="en-US" sz="3200" dirty="0" smtClean="0"/>
              <a:t>the selected </a:t>
            </a:r>
            <a:r>
              <a:rPr lang="en-GB" altLang="en-US" sz="3200" dirty="0"/>
              <a:t>attribute set</a:t>
            </a:r>
            <a:endParaRPr lang="en-GB" altLang="en-US" sz="3200" dirty="0" smtClean="0"/>
          </a:p>
        </p:txBody>
      </p:sp>
      <p:graphicFrame>
        <p:nvGraphicFramePr>
          <p:cNvPr id="5" name="Content Placeholder 4"/>
          <p:cNvGraphicFramePr>
            <a:graphicFrameLocks noGrp="1"/>
          </p:cNvGraphicFramePr>
          <p:nvPr>
            <p:ph idx="1"/>
          </p:nvPr>
        </p:nvGraphicFramePr>
        <p:xfrm>
          <a:off x="685800" y="1981200"/>
          <a:ext cx="7772400" cy="3297240"/>
        </p:xfrm>
        <a:graphic>
          <a:graphicData uri="http://schemas.openxmlformats.org/drawingml/2006/table">
            <a:tbl>
              <a:tblPr firstRow="1" bandRow="1">
                <a:tableStyleId>{5940675A-B579-460E-94D1-54222C63F5DA}</a:tableStyleId>
              </a:tblPr>
              <a:tblGrid>
                <a:gridCol w="777240">
                  <a:extLst>
                    <a:ext uri="{9D8B030D-6E8A-4147-A177-3AD203B41FA5}">
                      <a16:colId xmlns:a16="http://schemas.microsoft.com/office/drawing/2014/main" val="20000"/>
                    </a:ext>
                  </a:extLst>
                </a:gridCol>
                <a:gridCol w="777240">
                  <a:extLst>
                    <a:ext uri="{9D8B030D-6E8A-4147-A177-3AD203B41FA5}">
                      <a16:colId xmlns:a16="http://schemas.microsoft.com/office/drawing/2014/main" val="20001"/>
                    </a:ext>
                  </a:extLst>
                </a:gridCol>
                <a:gridCol w="777240">
                  <a:extLst>
                    <a:ext uri="{9D8B030D-6E8A-4147-A177-3AD203B41FA5}">
                      <a16:colId xmlns:a16="http://schemas.microsoft.com/office/drawing/2014/main" val="20002"/>
                    </a:ext>
                  </a:extLst>
                </a:gridCol>
                <a:gridCol w="777240">
                  <a:extLst>
                    <a:ext uri="{9D8B030D-6E8A-4147-A177-3AD203B41FA5}">
                      <a16:colId xmlns:a16="http://schemas.microsoft.com/office/drawing/2014/main" val="20003"/>
                    </a:ext>
                  </a:extLst>
                </a:gridCol>
                <a:gridCol w="777240">
                  <a:extLst>
                    <a:ext uri="{9D8B030D-6E8A-4147-A177-3AD203B41FA5}">
                      <a16:colId xmlns:a16="http://schemas.microsoft.com/office/drawing/2014/main" val="20004"/>
                    </a:ext>
                  </a:extLst>
                </a:gridCol>
                <a:gridCol w="777240">
                  <a:extLst>
                    <a:ext uri="{9D8B030D-6E8A-4147-A177-3AD203B41FA5}">
                      <a16:colId xmlns:a16="http://schemas.microsoft.com/office/drawing/2014/main" val="20005"/>
                    </a:ext>
                  </a:extLst>
                </a:gridCol>
                <a:gridCol w="777240">
                  <a:extLst>
                    <a:ext uri="{9D8B030D-6E8A-4147-A177-3AD203B41FA5}">
                      <a16:colId xmlns:a16="http://schemas.microsoft.com/office/drawing/2014/main" val="20006"/>
                    </a:ext>
                  </a:extLst>
                </a:gridCol>
                <a:gridCol w="777240">
                  <a:extLst>
                    <a:ext uri="{9D8B030D-6E8A-4147-A177-3AD203B41FA5}">
                      <a16:colId xmlns:a16="http://schemas.microsoft.com/office/drawing/2014/main" val="20007"/>
                    </a:ext>
                  </a:extLst>
                </a:gridCol>
                <a:gridCol w="777240">
                  <a:extLst>
                    <a:ext uri="{9D8B030D-6E8A-4147-A177-3AD203B41FA5}">
                      <a16:colId xmlns:a16="http://schemas.microsoft.com/office/drawing/2014/main" val="20008"/>
                    </a:ext>
                  </a:extLst>
                </a:gridCol>
                <a:gridCol w="777240">
                  <a:extLst>
                    <a:ext uri="{9D8B030D-6E8A-4147-A177-3AD203B41FA5}">
                      <a16:colId xmlns:a16="http://schemas.microsoft.com/office/drawing/2014/main" val="20009"/>
                    </a:ext>
                  </a:extLst>
                </a:gridCol>
              </a:tblGrid>
              <a:tr h="701108">
                <a:tc>
                  <a:txBody>
                    <a:bodyPr/>
                    <a:lstStyle/>
                    <a:p>
                      <a:r>
                        <a:rPr lang="en-GB" sz="2000" b="1" dirty="0" smtClean="0"/>
                        <a:t>F1</a:t>
                      </a:r>
                      <a:endParaRPr lang="en-GB" sz="2000" b="1" dirty="0"/>
                    </a:p>
                  </a:txBody>
                  <a:tcPr marT="45724" marB="45724"/>
                </a:tc>
                <a:tc>
                  <a:txBody>
                    <a:bodyPr/>
                    <a:lstStyle/>
                    <a:p>
                      <a:r>
                        <a:rPr lang="en-GB" sz="2000" b="1" dirty="0" smtClean="0"/>
                        <a:t>F2</a:t>
                      </a:r>
                      <a:endParaRPr lang="en-GB" sz="2000" b="1" dirty="0"/>
                    </a:p>
                  </a:txBody>
                  <a:tcPr marT="45724" marB="45724"/>
                </a:tc>
                <a:tc>
                  <a:txBody>
                    <a:bodyPr/>
                    <a:lstStyle/>
                    <a:p>
                      <a:r>
                        <a:rPr lang="en-GB" sz="2000" b="1" dirty="0" smtClean="0"/>
                        <a:t>F3</a:t>
                      </a:r>
                      <a:endParaRPr lang="en-GB" sz="2000" b="1" dirty="0"/>
                    </a:p>
                  </a:txBody>
                  <a:tcPr marT="45724" marB="45724"/>
                </a:tc>
                <a:tc>
                  <a:txBody>
                    <a:bodyPr/>
                    <a:lstStyle/>
                    <a:p>
                      <a:r>
                        <a:rPr lang="en-GB" sz="2000" b="1" dirty="0" smtClean="0"/>
                        <a:t>F4</a:t>
                      </a:r>
                      <a:endParaRPr lang="en-GB" sz="2000" b="1" dirty="0"/>
                    </a:p>
                  </a:txBody>
                  <a:tcPr marT="45724" marB="45724"/>
                </a:tc>
                <a:tc>
                  <a:txBody>
                    <a:bodyPr/>
                    <a:lstStyle/>
                    <a:p>
                      <a:r>
                        <a:rPr lang="en-GB" sz="2000" b="1" dirty="0" smtClean="0"/>
                        <a:t>F5</a:t>
                      </a:r>
                      <a:endParaRPr lang="en-GB" sz="2000" b="1" dirty="0"/>
                    </a:p>
                  </a:txBody>
                  <a:tcPr marT="45724" marB="45724"/>
                </a:tc>
                <a:tc>
                  <a:txBody>
                    <a:bodyPr/>
                    <a:lstStyle/>
                    <a:p>
                      <a:r>
                        <a:rPr lang="en-GB" sz="2000" b="1" dirty="0" smtClean="0"/>
                        <a:t>F6</a:t>
                      </a:r>
                      <a:endParaRPr lang="en-GB" sz="2000" b="1" dirty="0"/>
                    </a:p>
                  </a:txBody>
                  <a:tcPr marT="45724" marB="45724"/>
                </a:tc>
                <a:tc>
                  <a:txBody>
                    <a:bodyPr/>
                    <a:lstStyle/>
                    <a:p>
                      <a:r>
                        <a:rPr lang="en-GB" sz="2000" b="1" dirty="0" smtClean="0"/>
                        <a:t>F7</a:t>
                      </a:r>
                      <a:endParaRPr lang="en-GB" sz="2000" b="1" dirty="0"/>
                    </a:p>
                  </a:txBody>
                  <a:tcPr marT="45724" marB="45724"/>
                </a:tc>
                <a:tc>
                  <a:txBody>
                    <a:bodyPr/>
                    <a:lstStyle/>
                    <a:p>
                      <a:r>
                        <a:rPr lang="en-GB" sz="2000" b="1" dirty="0" smtClean="0"/>
                        <a:t>F8</a:t>
                      </a:r>
                      <a:endParaRPr lang="en-GB" sz="2000" b="1" dirty="0"/>
                    </a:p>
                  </a:txBody>
                  <a:tcPr marT="45724" marB="45724"/>
                </a:tc>
                <a:tc>
                  <a:txBody>
                    <a:bodyPr/>
                    <a:lstStyle/>
                    <a:p>
                      <a:r>
                        <a:rPr lang="en-GB" sz="2000" b="1" dirty="0" smtClean="0"/>
                        <a:t>F9</a:t>
                      </a:r>
                      <a:endParaRPr lang="en-GB" sz="2000" b="1" dirty="0"/>
                    </a:p>
                  </a:txBody>
                  <a:tcPr marT="45724" marB="45724"/>
                </a:tc>
                <a:tc>
                  <a:txBody>
                    <a:bodyPr/>
                    <a:lstStyle/>
                    <a:p>
                      <a:r>
                        <a:rPr lang="en-GB" sz="2000" b="1" dirty="0" err="1" smtClean="0"/>
                        <a:t>Etc</a:t>
                      </a:r>
                      <a:r>
                        <a:rPr lang="en-GB" sz="2000" b="1" dirty="0" smtClean="0"/>
                        <a:t>…</a:t>
                      </a:r>
                      <a:endParaRPr lang="en-GB" sz="2000" b="1" dirty="0"/>
                    </a:p>
                  </a:txBody>
                  <a:tcPr marT="45724" marB="45724"/>
                </a:tc>
                <a:extLst>
                  <a:ext uri="{0D108BD9-81ED-4DB2-BD59-A6C34878D82A}">
                    <a16:rowId xmlns:a16="http://schemas.microsoft.com/office/drawing/2014/main" val="10000"/>
                  </a:ext>
                </a:extLst>
              </a:tr>
              <a:tr h="370876">
                <a:tc>
                  <a:txBody>
                    <a:bodyPr/>
                    <a:lstStyle/>
                    <a:p>
                      <a:r>
                        <a:rPr lang="en-GB" sz="1800" dirty="0" smtClean="0"/>
                        <a:t>2</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65</a:t>
                      </a:r>
                      <a:endParaRPr lang="en-GB" sz="1800" dirty="0"/>
                    </a:p>
                  </a:txBody>
                  <a:tcPr marT="45724" marB="45724"/>
                </a:tc>
                <a:tc>
                  <a:txBody>
                    <a:bodyPr/>
                    <a:lstStyle/>
                    <a:p>
                      <a:r>
                        <a:rPr lang="en-GB" sz="1800" dirty="0" smtClean="0"/>
                        <a:t>67</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12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234</a:t>
                      </a:r>
                      <a:endParaRPr lang="en-GB" sz="1800" dirty="0"/>
                    </a:p>
                  </a:txBody>
                  <a:tcPr marT="45724" marB="45724"/>
                </a:tc>
                <a:tc>
                  <a:txBody>
                    <a:bodyPr/>
                    <a:lstStyle/>
                    <a:p>
                      <a:r>
                        <a:rPr lang="en-GB" sz="1800" dirty="0" smtClean="0"/>
                        <a:t>…</a:t>
                      </a:r>
                      <a:endParaRPr lang="en-GB" sz="1800" dirty="0"/>
                    </a:p>
                  </a:txBody>
                  <a:tcPr marT="45724" marB="45724"/>
                </a:tc>
                <a:extLst>
                  <a:ext uri="{0D108BD9-81ED-4DB2-BD59-A6C34878D82A}">
                    <a16:rowId xmlns:a16="http://schemas.microsoft.com/office/drawing/2014/main" val="10001"/>
                  </a:ext>
                </a:extLst>
              </a:tr>
              <a:tr h="370876">
                <a:tc>
                  <a:txBody>
                    <a:bodyPr/>
                    <a:lstStyle/>
                    <a:p>
                      <a:r>
                        <a:rPr lang="en-GB" sz="1800" dirty="0" smtClean="0"/>
                        <a:t>1</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12</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2"/>
                  </a:ext>
                </a:extLst>
              </a:tr>
              <a:tr h="370876">
                <a:tc>
                  <a:txBody>
                    <a:bodyPr/>
                    <a:lstStyle/>
                    <a:p>
                      <a:r>
                        <a:rPr lang="en-GB" sz="1800" dirty="0" smtClean="0"/>
                        <a:t>4</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3"/>
                  </a:ext>
                </a:extLst>
              </a:tr>
              <a:tr h="370876">
                <a:tc>
                  <a:txBody>
                    <a:bodyPr/>
                    <a:lstStyle/>
                    <a:p>
                      <a:r>
                        <a:rPr lang="en-GB" sz="1800" dirty="0" smtClean="0"/>
                        <a:t>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4"/>
                  </a:ext>
                </a:extLst>
              </a:tr>
              <a:tr h="370876">
                <a:tc>
                  <a:txBody>
                    <a:bodyPr/>
                    <a:lstStyle/>
                    <a:p>
                      <a:r>
                        <a:rPr lang="en-GB" sz="1800" dirty="0" smtClean="0"/>
                        <a:t>3</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5"/>
                  </a:ext>
                </a:extLst>
              </a:tr>
              <a:tr h="370876">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6"/>
                  </a:ext>
                </a:extLst>
              </a:tr>
              <a:tr h="370876">
                <a:tc>
                  <a:txBody>
                    <a:bodyPr/>
                    <a:lstStyle/>
                    <a:p>
                      <a:r>
                        <a:rPr lang="en-GB" sz="1800" dirty="0" smtClean="0"/>
                        <a:t>1</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55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55</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a:t>
                      </a:r>
                      <a:endParaRPr lang="en-GB" sz="1800" dirty="0"/>
                    </a:p>
                  </a:txBody>
                  <a:tcPr marT="45724" marB="45724"/>
                </a:tc>
                <a:extLst>
                  <a:ext uri="{0D108BD9-81ED-4DB2-BD59-A6C34878D82A}">
                    <a16:rowId xmlns:a16="http://schemas.microsoft.com/office/drawing/2014/main" val="10007"/>
                  </a:ext>
                </a:extLst>
              </a:tr>
            </a:tbl>
          </a:graphicData>
        </a:graphic>
      </p:graphicFrame>
      <p:sp>
        <p:nvSpPr>
          <p:cNvPr id="52328" name="TextBox 5"/>
          <p:cNvSpPr txBox="1">
            <a:spLocks noChangeArrowheads="1"/>
          </p:cNvSpPr>
          <p:nvPr/>
        </p:nvSpPr>
        <p:spPr bwMode="auto">
          <a:xfrm>
            <a:off x="935038" y="5781675"/>
            <a:ext cx="37192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dirty="0"/>
              <a:t>Selected attribute set   </a:t>
            </a:r>
            <a:r>
              <a:rPr lang="en-GB" altLang="en-US" sz="2800" dirty="0"/>
              <a:t>{</a:t>
            </a:r>
            <a:r>
              <a:rPr lang="en-GB" altLang="en-US" sz="2800" b="1" dirty="0"/>
              <a:t>F4</a:t>
            </a:r>
            <a:r>
              <a:rPr lang="en-GB" altLang="en-US" sz="2800" dirty="0"/>
              <a:t>}</a:t>
            </a:r>
            <a:endParaRPr lang="en-GB" altLang="en-US" sz="2400" dirty="0"/>
          </a:p>
        </p:txBody>
      </p:sp>
      <p:sp>
        <p:nvSpPr>
          <p:cNvPr id="4" name="TextBox 3"/>
          <p:cNvSpPr txBox="1"/>
          <p:nvPr/>
        </p:nvSpPr>
        <p:spPr>
          <a:xfrm>
            <a:off x="709613" y="5211763"/>
            <a:ext cx="8120062" cy="584200"/>
          </a:xfrm>
          <a:prstGeom prst="rect">
            <a:avLst/>
          </a:prstGeom>
          <a:noFill/>
        </p:spPr>
        <p:txBody>
          <a:bodyPr>
            <a:spAutoFit/>
          </a:bodyPr>
          <a:lstStyle/>
          <a:p>
            <a:pPr>
              <a:defRPr/>
            </a:pPr>
            <a:r>
              <a:rPr lang="en-GB" b="1" dirty="0">
                <a:solidFill>
                  <a:schemeClr val="accent6">
                    <a:lumMod val="75000"/>
                  </a:schemeClr>
                </a:solidFill>
              </a:rPr>
              <a:t>65% </a:t>
            </a:r>
            <a:r>
              <a:rPr lang="en-GB" b="1" dirty="0" smtClean="0">
                <a:solidFill>
                  <a:schemeClr val="accent6">
                    <a:lumMod val="75000"/>
                  </a:schemeClr>
                </a:solidFill>
              </a:rPr>
              <a:t>        58</a:t>
            </a:r>
            <a:r>
              <a:rPr lang="en-GB" b="1" dirty="0">
                <a:solidFill>
                  <a:schemeClr val="accent6">
                    <a:lumMod val="75000"/>
                  </a:schemeClr>
                </a:solidFill>
              </a:rPr>
              <a:t>%   </a:t>
            </a:r>
            <a:r>
              <a:rPr lang="en-GB" b="1" dirty="0" smtClean="0">
                <a:solidFill>
                  <a:schemeClr val="accent6">
                    <a:lumMod val="75000"/>
                  </a:schemeClr>
                </a:solidFill>
              </a:rPr>
              <a:t>     54</a:t>
            </a:r>
            <a:r>
              <a:rPr lang="en-GB" b="1" dirty="0">
                <a:solidFill>
                  <a:schemeClr val="accent6">
                    <a:lumMod val="75000"/>
                  </a:schemeClr>
                </a:solidFill>
              </a:rPr>
              <a:t>%  </a:t>
            </a:r>
            <a:r>
              <a:rPr lang="en-GB" b="1" dirty="0" smtClean="0">
                <a:solidFill>
                  <a:schemeClr val="accent6">
                    <a:lumMod val="75000"/>
                  </a:schemeClr>
                </a:solidFill>
              </a:rPr>
              <a:t>   </a:t>
            </a:r>
            <a:r>
              <a:rPr lang="en-GB" sz="3200" b="1" dirty="0" smtClean="0">
                <a:solidFill>
                  <a:srgbClr val="C00000"/>
                </a:solidFill>
              </a:rPr>
              <a:t>72</a:t>
            </a:r>
            <a:r>
              <a:rPr lang="en-GB" sz="3200" b="1" dirty="0">
                <a:solidFill>
                  <a:srgbClr val="C00000"/>
                </a:solidFill>
              </a:rPr>
              <a:t>% </a:t>
            </a:r>
            <a:r>
              <a:rPr lang="en-GB" b="1" dirty="0">
                <a:solidFill>
                  <a:schemeClr val="accent6">
                    <a:lumMod val="75000"/>
                  </a:schemeClr>
                </a:solidFill>
              </a:rPr>
              <a:t>64%   </a:t>
            </a:r>
            <a:r>
              <a:rPr lang="en-GB" b="1" dirty="0" smtClean="0">
                <a:solidFill>
                  <a:schemeClr val="accent6">
                    <a:lumMod val="75000"/>
                  </a:schemeClr>
                </a:solidFill>
              </a:rPr>
              <a:t>     61</a:t>
            </a:r>
            <a:r>
              <a:rPr lang="en-GB" b="1" dirty="0">
                <a:solidFill>
                  <a:schemeClr val="accent6">
                    <a:lumMod val="75000"/>
                  </a:schemeClr>
                </a:solidFill>
              </a:rPr>
              <a:t>%  </a:t>
            </a:r>
            <a:r>
              <a:rPr lang="en-GB" b="1" dirty="0" smtClean="0">
                <a:solidFill>
                  <a:schemeClr val="accent6">
                    <a:lumMod val="75000"/>
                  </a:schemeClr>
                </a:solidFill>
              </a:rPr>
              <a:t>      62</a:t>
            </a:r>
            <a:r>
              <a:rPr lang="en-GB" b="1" dirty="0">
                <a:solidFill>
                  <a:schemeClr val="accent6">
                    <a:lumMod val="75000"/>
                  </a:schemeClr>
                </a:solidFill>
              </a:rPr>
              <a:t>%  </a:t>
            </a:r>
            <a:r>
              <a:rPr lang="en-GB" b="1" dirty="0" smtClean="0">
                <a:solidFill>
                  <a:schemeClr val="accent6">
                    <a:lumMod val="75000"/>
                  </a:schemeClr>
                </a:solidFill>
              </a:rPr>
              <a:t>     25</a:t>
            </a:r>
            <a:r>
              <a:rPr lang="en-GB" b="1" dirty="0">
                <a:solidFill>
                  <a:schemeClr val="accent6">
                    <a:lumMod val="75000"/>
                  </a:schemeClr>
                </a:solidFill>
              </a:rPr>
              <a:t>% </a:t>
            </a:r>
            <a:r>
              <a:rPr lang="en-GB" b="1" dirty="0" smtClean="0">
                <a:solidFill>
                  <a:schemeClr val="accent6">
                    <a:lumMod val="75000"/>
                  </a:schemeClr>
                </a:solidFill>
              </a:rPr>
              <a:t>   49</a:t>
            </a:r>
            <a:r>
              <a:rPr lang="en-GB" b="1" dirty="0">
                <a:solidFill>
                  <a:schemeClr val="accent6">
                    <a:lumMod val="75000"/>
                  </a:schemeClr>
                </a:solidFill>
              </a:rPr>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GB" altLang="en-US" sz="3200" smtClean="0"/>
              <a:t>We have completed </a:t>
            </a:r>
            <a:r>
              <a:rPr lang="en-GB" altLang="en-US" sz="3200" b="1" smtClean="0"/>
              <a:t>one ‘round’ </a:t>
            </a:r>
            <a:r>
              <a:rPr lang="en-GB" altLang="en-US" sz="3200" smtClean="0"/>
              <a:t>of forward selection</a:t>
            </a:r>
          </a:p>
        </p:txBody>
      </p:sp>
      <p:graphicFrame>
        <p:nvGraphicFramePr>
          <p:cNvPr id="5" name="Content Placeholder 4"/>
          <p:cNvGraphicFramePr>
            <a:graphicFrameLocks noGrp="1"/>
          </p:cNvGraphicFramePr>
          <p:nvPr>
            <p:ph idx="1"/>
          </p:nvPr>
        </p:nvGraphicFramePr>
        <p:xfrm>
          <a:off x="685800" y="1981200"/>
          <a:ext cx="7772400" cy="3297240"/>
        </p:xfrm>
        <a:graphic>
          <a:graphicData uri="http://schemas.openxmlformats.org/drawingml/2006/table">
            <a:tbl>
              <a:tblPr firstRow="1" bandRow="1">
                <a:tableStyleId>{5940675A-B579-460E-94D1-54222C63F5DA}</a:tableStyleId>
              </a:tblPr>
              <a:tblGrid>
                <a:gridCol w="777240">
                  <a:extLst>
                    <a:ext uri="{9D8B030D-6E8A-4147-A177-3AD203B41FA5}">
                      <a16:colId xmlns:a16="http://schemas.microsoft.com/office/drawing/2014/main" val="20000"/>
                    </a:ext>
                  </a:extLst>
                </a:gridCol>
                <a:gridCol w="777240">
                  <a:extLst>
                    <a:ext uri="{9D8B030D-6E8A-4147-A177-3AD203B41FA5}">
                      <a16:colId xmlns:a16="http://schemas.microsoft.com/office/drawing/2014/main" val="20001"/>
                    </a:ext>
                  </a:extLst>
                </a:gridCol>
                <a:gridCol w="777240">
                  <a:extLst>
                    <a:ext uri="{9D8B030D-6E8A-4147-A177-3AD203B41FA5}">
                      <a16:colId xmlns:a16="http://schemas.microsoft.com/office/drawing/2014/main" val="20002"/>
                    </a:ext>
                  </a:extLst>
                </a:gridCol>
                <a:gridCol w="777240">
                  <a:extLst>
                    <a:ext uri="{9D8B030D-6E8A-4147-A177-3AD203B41FA5}">
                      <a16:colId xmlns:a16="http://schemas.microsoft.com/office/drawing/2014/main" val="20003"/>
                    </a:ext>
                  </a:extLst>
                </a:gridCol>
                <a:gridCol w="777240">
                  <a:extLst>
                    <a:ext uri="{9D8B030D-6E8A-4147-A177-3AD203B41FA5}">
                      <a16:colId xmlns:a16="http://schemas.microsoft.com/office/drawing/2014/main" val="20004"/>
                    </a:ext>
                  </a:extLst>
                </a:gridCol>
                <a:gridCol w="777240">
                  <a:extLst>
                    <a:ext uri="{9D8B030D-6E8A-4147-A177-3AD203B41FA5}">
                      <a16:colId xmlns:a16="http://schemas.microsoft.com/office/drawing/2014/main" val="20005"/>
                    </a:ext>
                  </a:extLst>
                </a:gridCol>
                <a:gridCol w="777240">
                  <a:extLst>
                    <a:ext uri="{9D8B030D-6E8A-4147-A177-3AD203B41FA5}">
                      <a16:colId xmlns:a16="http://schemas.microsoft.com/office/drawing/2014/main" val="20006"/>
                    </a:ext>
                  </a:extLst>
                </a:gridCol>
                <a:gridCol w="777240">
                  <a:extLst>
                    <a:ext uri="{9D8B030D-6E8A-4147-A177-3AD203B41FA5}">
                      <a16:colId xmlns:a16="http://schemas.microsoft.com/office/drawing/2014/main" val="20007"/>
                    </a:ext>
                  </a:extLst>
                </a:gridCol>
                <a:gridCol w="777240">
                  <a:extLst>
                    <a:ext uri="{9D8B030D-6E8A-4147-A177-3AD203B41FA5}">
                      <a16:colId xmlns:a16="http://schemas.microsoft.com/office/drawing/2014/main" val="20008"/>
                    </a:ext>
                  </a:extLst>
                </a:gridCol>
                <a:gridCol w="777240">
                  <a:extLst>
                    <a:ext uri="{9D8B030D-6E8A-4147-A177-3AD203B41FA5}">
                      <a16:colId xmlns:a16="http://schemas.microsoft.com/office/drawing/2014/main" val="20009"/>
                    </a:ext>
                  </a:extLst>
                </a:gridCol>
              </a:tblGrid>
              <a:tr h="701108">
                <a:tc>
                  <a:txBody>
                    <a:bodyPr/>
                    <a:lstStyle/>
                    <a:p>
                      <a:r>
                        <a:rPr lang="en-GB" sz="2000" b="1" dirty="0" smtClean="0"/>
                        <a:t>F1</a:t>
                      </a:r>
                      <a:endParaRPr lang="en-GB" sz="2000" b="1" dirty="0"/>
                    </a:p>
                  </a:txBody>
                  <a:tcPr marT="45724" marB="45724"/>
                </a:tc>
                <a:tc>
                  <a:txBody>
                    <a:bodyPr/>
                    <a:lstStyle/>
                    <a:p>
                      <a:r>
                        <a:rPr lang="en-GB" sz="2000" b="1" dirty="0" smtClean="0"/>
                        <a:t>F2</a:t>
                      </a:r>
                      <a:endParaRPr lang="en-GB" sz="2000" b="1" dirty="0"/>
                    </a:p>
                  </a:txBody>
                  <a:tcPr marT="45724" marB="45724"/>
                </a:tc>
                <a:tc>
                  <a:txBody>
                    <a:bodyPr/>
                    <a:lstStyle/>
                    <a:p>
                      <a:r>
                        <a:rPr lang="en-GB" sz="2000" b="1" dirty="0" smtClean="0"/>
                        <a:t>F3</a:t>
                      </a:r>
                      <a:endParaRPr lang="en-GB" sz="2000" b="1" dirty="0"/>
                    </a:p>
                  </a:txBody>
                  <a:tcPr marT="45724" marB="45724"/>
                </a:tc>
                <a:tc>
                  <a:txBody>
                    <a:bodyPr/>
                    <a:lstStyle/>
                    <a:p>
                      <a:r>
                        <a:rPr lang="en-GB" sz="2000" b="1" dirty="0" smtClean="0"/>
                        <a:t>F4</a:t>
                      </a:r>
                      <a:endParaRPr lang="en-GB" sz="2000" b="1" dirty="0"/>
                    </a:p>
                  </a:txBody>
                  <a:tcPr marT="45724" marB="45724"/>
                </a:tc>
                <a:tc>
                  <a:txBody>
                    <a:bodyPr/>
                    <a:lstStyle/>
                    <a:p>
                      <a:r>
                        <a:rPr lang="en-GB" sz="2000" b="1" dirty="0" smtClean="0"/>
                        <a:t>F5</a:t>
                      </a:r>
                      <a:endParaRPr lang="en-GB" sz="2000" b="1" dirty="0"/>
                    </a:p>
                  </a:txBody>
                  <a:tcPr marT="45724" marB="45724"/>
                </a:tc>
                <a:tc>
                  <a:txBody>
                    <a:bodyPr/>
                    <a:lstStyle/>
                    <a:p>
                      <a:r>
                        <a:rPr lang="en-GB" sz="2000" b="1" dirty="0" smtClean="0"/>
                        <a:t>F6</a:t>
                      </a:r>
                      <a:endParaRPr lang="en-GB" sz="2000" b="1" dirty="0"/>
                    </a:p>
                  </a:txBody>
                  <a:tcPr marT="45724" marB="45724"/>
                </a:tc>
                <a:tc>
                  <a:txBody>
                    <a:bodyPr/>
                    <a:lstStyle/>
                    <a:p>
                      <a:r>
                        <a:rPr lang="en-GB" sz="2000" b="1" dirty="0" smtClean="0"/>
                        <a:t>F7</a:t>
                      </a:r>
                      <a:endParaRPr lang="en-GB" sz="2000" b="1" dirty="0"/>
                    </a:p>
                  </a:txBody>
                  <a:tcPr marT="45724" marB="45724"/>
                </a:tc>
                <a:tc>
                  <a:txBody>
                    <a:bodyPr/>
                    <a:lstStyle/>
                    <a:p>
                      <a:r>
                        <a:rPr lang="en-GB" sz="2000" b="1" dirty="0" smtClean="0"/>
                        <a:t>F8</a:t>
                      </a:r>
                      <a:endParaRPr lang="en-GB" sz="2000" b="1" dirty="0"/>
                    </a:p>
                  </a:txBody>
                  <a:tcPr marT="45724" marB="45724"/>
                </a:tc>
                <a:tc>
                  <a:txBody>
                    <a:bodyPr/>
                    <a:lstStyle/>
                    <a:p>
                      <a:r>
                        <a:rPr lang="en-GB" sz="2000" b="1" dirty="0" smtClean="0"/>
                        <a:t>F9</a:t>
                      </a:r>
                      <a:endParaRPr lang="en-GB" sz="2000" b="1" dirty="0"/>
                    </a:p>
                  </a:txBody>
                  <a:tcPr marT="45724" marB="45724"/>
                </a:tc>
                <a:tc>
                  <a:txBody>
                    <a:bodyPr/>
                    <a:lstStyle/>
                    <a:p>
                      <a:r>
                        <a:rPr lang="en-GB" sz="2000" b="1" dirty="0" err="1" smtClean="0"/>
                        <a:t>Etc</a:t>
                      </a:r>
                      <a:r>
                        <a:rPr lang="en-GB" sz="2000" b="1" dirty="0" smtClean="0"/>
                        <a:t>…</a:t>
                      </a:r>
                      <a:endParaRPr lang="en-GB" sz="2000" b="1" dirty="0"/>
                    </a:p>
                  </a:txBody>
                  <a:tcPr marT="45724" marB="45724"/>
                </a:tc>
                <a:extLst>
                  <a:ext uri="{0D108BD9-81ED-4DB2-BD59-A6C34878D82A}">
                    <a16:rowId xmlns:a16="http://schemas.microsoft.com/office/drawing/2014/main" val="10000"/>
                  </a:ext>
                </a:extLst>
              </a:tr>
              <a:tr h="370876">
                <a:tc>
                  <a:txBody>
                    <a:bodyPr/>
                    <a:lstStyle/>
                    <a:p>
                      <a:r>
                        <a:rPr lang="en-GB" sz="1800" dirty="0" smtClean="0"/>
                        <a:t>2</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65</a:t>
                      </a:r>
                      <a:endParaRPr lang="en-GB" sz="1800" dirty="0"/>
                    </a:p>
                  </a:txBody>
                  <a:tcPr marT="45724" marB="45724"/>
                </a:tc>
                <a:tc>
                  <a:txBody>
                    <a:bodyPr/>
                    <a:lstStyle/>
                    <a:p>
                      <a:r>
                        <a:rPr lang="en-GB" sz="1800" dirty="0" smtClean="0"/>
                        <a:t>67</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12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234</a:t>
                      </a:r>
                      <a:endParaRPr lang="en-GB" sz="1800" dirty="0"/>
                    </a:p>
                  </a:txBody>
                  <a:tcPr marT="45724" marB="45724"/>
                </a:tc>
                <a:tc>
                  <a:txBody>
                    <a:bodyPr/>
                    <a:lstStyle/>
                    <a:p>
                      <a:r>
                        <a:rPr lang="en-GB" sz="1800" dirty="0" smtClean="0"/>
                        <a:t>…</a:t>
                      </a:r>
                      <a:endParaRPr lang="en-GB" sz="1800" dirty="0"/>
                    </a:p>
                  </a:txBody>
                  <a:tcPr marT="45724" marB="45724"/>
                </a:tc>
                <a:extLst>
                  <a:ext uri="{0D108BD9-81ED-4DB2-BD59-A6C34878D82A}">
                    <a16:rowId xmlns:a16="http://schemas.microsoft.com/office/drawing/2014/main" val="10001"/>
                  </a:ext>
                </a:extLst>
              </a:tr>
              <a:tr h="370876">
                <a:tc>
                  <a:txBody>
                    <a:bodyPr/>
                    <a:lstStyle/>
                    <a:p>
                      <a:r>
                        <a:rPr lang="en-GB" sz="1800" dirty="0" smtClean="0"/>
                        <a:t>1</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12</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2"/>
                  </a:ext>
                </a:extLst>
              </a:tr>
              <a:tr h="370876">
                <a:tc>
                  <a:txBody>
                    <a:bodyPr/>
                    <a:lstStyle/>
                    <a:p>
                      <a:r>
                        <a:rPr lang="en-GB" sz="1800" dirty="0" smtClean="0"/>
                        <a:t>4</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3"/>
                  </a:ext>
                </a:extLst>
              </a:tr>
              <a:tr h="370876">
                <a:tc>
                  <a:txBody>
                    <a:bodyPr/>
                    <a:lstStyle/>
                    <a:p>
                      <a:r>
                        <a:rPr lang="en-GB" sz="1800" dirty="0" smtClean="0"/>
                        <a:t>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4"/>
                  </a:ext>
                </a:extLst>
              </a:tr>
              <a:tr h="370876">
                <a:tc>
                  <a:txBody>
                    <a:bodyPr/>
                    <a:lstStyle/>
                    <a:p>
                      <a:r>
                        <a:rPr lang="en-GB" sz="1800" dirty="0" smtClean="0"/>
                        <a:t>3</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5"/>
                  </a:ext>
                </a:extLst>
              </a:tr>
              <a:tr h="370876">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6"/>
                  </a:ext>
                </a:extLst>
              </a:tr>
              <a:tr h="370876">
                <a:tc>
                  <a:txBody>
                    <a:bodyPr/>
                    <a:lstStyle/>
                    <a:p>
                      <a:r>
                        <a:rPr lang="en-GB" sz="1800" dirty="0" smtClean="0"/>
                        <a:t>1</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55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55</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a:t>
                      </a:r>
                      <a:endParaRPr lang="en-GB" sz="1800" dirty="0"/>
                    </a:p>
                  </a:txBody>
                  <a:tcPr marT="45724" marB="45724"/>
                </a:tc>
                <a:extLst>
                  <a:ext uri="{0D108BD9-81ED-4DB2-BD59-A6C34878D82A}">
                    <a16:rowId xmlns:a16="http://schemas.microsoft.com/office/drawing/2014/main" val="10007"/>
                  </a:ext>
                </a:extLst>
              </a:tr>
            </a:tbl>
          </a:graphicData>
        </a:graphic>
      </p:graphicFrame>
      <p:sp>
        <p:nvSpPr>
          <p:cNvPr id="53352" name="TextBox 5"/>
          <p:cNvSpPr txBox="1">
            <a:spLocks noChangeArrowheads="1"/>
          </p:cNvSpPr>
          <p:nvPr/>
        </p:nvSpPr>
        <p:spPr bwMode="auto">
          <a:xfrm>
            <a:off x="935038" y="5781675"/>
            <a:ext cx="37192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dirty="0"/>
              <a:t>Selected attribute set   </a:t>
            </a:r>
            <a:r>
              <a:rPr lang="en-GB" altLang="en-US" sz="2800" dirty="0"/>
              <a:t>{</a:t>
            </a:r>
            <a:r>
              <a:rPr lang="en-GB" altLang="en-US" sz="2800" b="1" dirty="0"/>
              <a:t>F4</a:t>
            </a:r>
            <a:r>
              <a:rPr lang="en-GB" altLang="en-US" sz="2800" dirty="0"/>
              <a:t>}</a:t>
            </a:r>
            <a:endParaRPr lang="en-GB" altLang="en-US" sz="2400" dirty="0"/>
          </a:p>
        </p:txBody>
      </p:sp>
      <p:sp>
        <p:nvSpPr>
          <p:cNvPr id="4" name="TextBox 3"/>
          <p:cNvSpPr txBox="1"/>
          <p:nvPr/>
        </p:nvSpPr>
        <p:spPr>
          <a:xfrm>
            <a:off x="709613" y="5211763"/>
            <a:ext cx="8120062" cy="584200"/>
          </a:xfrm>
          <a:prstGeom prst="rect">
            <a:avLst/>
          </a:prstGeom>
          <a:noFill/>
        </p:spPr>
        <p:txBody>
          <a:bodyPr>
            <a:spAutoFit/>
          </a:bodyPr>
          <a:lstStyle/>
          <a:p>
            <a:pPr>
              <a:defRPr/>
            </a:pPr>
            <a:r>
              <a:rPr lang="en-GB" b="1" dirty="0">
                <a:solidFill>
                  <a:schemeClr val="accent6">
                    <a:lumMod val="75000"/>
                  </a:schemeClr>
                </a:solidFill>
              </a:rPr>
              <a:t>65%  </a:t>
            </a:r>
            <a:r>
              <a:rPr lang="en-GB" b="1" dirty="0" smtClean="0">
                <a:solidFill>
                  <a:schemeClr val="accent6">
                    <a:lumMod val="75000"/>
                  </a:schemeClr>
                </a:solidFill>
              </a:rPr>
              <a:t>      58</a:t>
            </a:r>
            <a:r>
              <a:rPr lang="en-GB" b="1" dirty="0">
                <a:solidFill>
                  <a:schemeClr val="accent6">
                    <a:lumMod val="75000"/>
                  </a:schemeClr>
                </a:solidFill>
              </a:rPr>
              <a:t>%  </a:t>
            </a:r>
            <a:r>
              <a:rPr lang="en-GB" b="1" dirty="0" smtClean="0">
                <a:solidFill>
                  <a:schemeClr val="accent6">
                    <a:lumMod val="75000"/>
                  </a:schemeClr>
                </a:solidFill>
              </a:rPr>
              <a:t>      </a:t>
            </a:r>
            <a:r>
              <a:rPr lang="en-GB" b="1" dirty="0">
                <a:solidFill>
                  <a:schemeClr val="accent6">
                    <a:lumMod val="75000"/>
                  </a:schemeClr>
                </a:solidFill>
              </a:rPr>
              <a:t>54%  </a:t>
            </a:r>
            <a:r>
              <a:rPr lang="en-GB" b="1" dirty="0" smtClean="0">
                <a:solidFill>
                  <a:schemeClr val="accent6">
                    <a:lumMod val="75000"/>
                  </a:schemeClr>
                </a:solidFill>
              </a:rPr>
              <a:t>   </a:t>
            </a:r>
            <a:r>
              <a:rPr lang="en-GB" sz="3200" b="1" dirty="0" smtClean="0">
                <a:solidFill>
                  <a:srgbClr val="C00000"/>
                </a:solidFill>
              </a:rPr>
              <a:t>72</a:t>
            </a:r>
            <a:r>
              <a:rPr lang="en-GB" sz="3200" b="1" dirty="0">
                <a:solidFill>
                  <a:srgbClr val="C00000"/>
                </a:solidFill>
              </a:rPr>
              <a:t>% </a:t>
            </a:r>
            <a:r>
              <a:rPr lang="en-GB" b="1" dirty="0" smtClean="0">
                <a:solidFill>
                  <a:schemeClr val="accent6">
                    <a:lumMod val="75000"/>
                  </a:schemeClr>
                </a:solidFill>
              </a:rPr>
              <a:t>64</a:t>
            </a:r>
            <a:r>
              <a:rPr lang="en-GB" b="1" dirty="0">
                <a:solidFill>
                  <a:schemeClr val="accent6">
                    <a:lumMod val="75000"/>
                  </a:schemeClr>
                </a:solidFill>
              </a:rPr>
              <a:t>%   </a:t>
            </a:r>
            <a:r>
              <a:rPr lang="en-GB" b="1" dirty="0" smtClean="0">
                <a:solidFill>
                  <a:schemeClr val="accent6">
                    <a:lumMod val="75000"/>
                  </a:schemeClr>
                </a:solidFill>
              </a:rPr>
              <a:t>    61</a:t>
            </a:r>
            <a:r>
              <a:rPr lang="en-GB" b="1" dirty="0">
                <a:solidFill>
                  <a:schemeClr val="accent6">
                    <a:lumMod val="75000"/>
                  </a:schemeClr>
                </a:solidFill>
              </a:rPr>
              <a:t>%  </a:t>
            </a:r>
            <a:r>
              <a:rPr lang="en-GB" b="1" dirty="0" smtClean="0">
                <a:solidFill>
                  <a:schemeClr val="accent6">
                    <a:lumMod val="75000"/>
                  </a:schemeClr>
                </a:solidFill>
              </a:rPr>
              <a:t>     62</a:t>
            </a:r>
            <a:r>
              <a:rPr lang="en-GB" b="1" dirty="0">
                <a:solidFill>
                  <a:schemeClr val="accent6">
                    <a:lumMod val="75000"/>
                  </a:schemeClr>
                </a:solidFill>
              </a:rPr>
              <a:t>%  </a:t>
            </a:r>
            <a:r>
              <a:rPr lang="en-GB" b="1" dirty="0" smtClean="0">
                <a:solidFill>
                  <a:schemeClr val="accent6">
                    <a:lumMod val="75000"/>
                  </a:schemeClr>
                </a:solidFill>
              </a:rPr>
              <a:t>      25</a:t>
            </a:r>
            <a:r>
              <a:rPr lang="en-GB" b="1" dirty="0">
                <a:solidFill>
                  <a:schemeClr val="accent6">
                    <a:lumMod val="75000"/>
                  </a:schemeClr>
                </a:solidFill>
              </a:rPr>
              <a:t>% </a:t>
            </a:r>
            <a:r>
              <a:rPr lang="en-GB" b="1" dirty="0" smtClean="0">
                <a:solidFill>
                  <a:schemeClr val="accent6">
                    <a:lumMod val="75000"/>
                  </a:schemeClr>
                </a:solidFill>
              </a:rPr>
              <a:t>       49</a:t>
            </a:r>
            <a:r>
              <a:rPr lang="en-GB" b="1" dirty="0">
                <a:solidFill>
                  <a:schemeClr val="accent6">
                    <a:lumMod val="75000"/>
                  </a:schemeClr>
                </a:solidFill>
              </a:rPr>
              <a:t>%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GB" altLang="en-US" sz="3200" dirty="0" smtClean="0"/>
              <a:t>Test each </a:t>
            </a:r>
            <a:r>
              <a:rPr lang="en-GB" altLang="en-US" sz="3200" dirty="0"/>
              <a:t>attribute in </a:t>
            </a:r>
            <a:r>
              <a:rPr lang="en-GB" altLang="en-US" sz="3200" dirty="0" smtClean="0"/>
              <a:t>turn to find out which works best with current </a:t>
            </a:r>
            <a:r>
              <a:rPr lang="en-GB" altLang="en-US" sz="3200" dirty="0"/>
              <a:t>attribute set </a:t>
            </a:r>
            <a:r>
              <a:rPr lang="en-GB" altLang="en-US" sz="3200" dirty="0" smtClean="0"/>
              <a:t>…</a:t>
            </a:r>
          </a:p>
        </p:txBody>
      </p:sp>
      <p:graphicFrame>
        <p:nvGraphicFramePr>
          <p:cNvPr id="5" name="Content Placeholder 4"/>
          <p:cNvGraphicFramePr>
            <a:graphicFrameLocks noGrp="1"/>
          </p:cNvGraphicFramePr>
          <p:nvPr>
            <p:ph idx="1"/>
          </p:nvPr>
        </p:nvGraphicFramePr>
        <p:xfrm>
          <a:off x="685800" y="1981200"/>
          <a:ext cx="7772400" cy="3297240"/>
        </p:xfrm>
        <a:graphic>
          <a:graphicData uri="http://schemas.openxmlformats.org/drawingml/2006/table">
            <a:tbl>
              <a:tblPr firstRow="1" bandRow="1">
                <a:tableStyleId>{5940675A-B579-460E-94D1-54222C63F5DA}</a:tableStyleId>
              </a:tblPr>
              <a:tblGrid>
                <a:gridCol w="777240">
                  <a:extLst>
                    <a:ext uri="{9D8B030D-6E8A-4147-A177-3AD203B41FA5}">
                      <a16:colId xmlns:a16="http://schemas.microsoft.com/office/drawing/2014/main" val="20000"/>
                    </a:ext>
                  </a:extLst>
                </a:gridCol>
                <a:gridCol w="777240">
                  <a:extLst>
                    <a:ext uri="{9D8B030D-6E8A-4147-A177-3AD203B41FA5}">
                      <a16:colId xmlns:a16="http://schemas.microsoft.com/office/drawing/2014/main" val="20001"/>
                    </a:ext>
                  </a:extLst>
                </a:gridCol>
                <a:gridCol w="777240">
                  <a:extLst>
                    <a:ext uri="{9D8B030D-6E8A-4147-A177-3AD203B41FA5}">
                      <a16:colId xmlns:a16="http://schemas.microsoft.com/office/drawing/2014/main" val="20002"/>
                    </a:ext>
                  </a:extLst>
                </a:gridCol>
                <a:gridCol w="777240">
                  <a:extLst>
                    <a:ext uri="{9D8B030D-6E8A-4147-A177-3AD203B41FA5}">
                      <a16:colId xmlns:a16="http://schemas.microsoft.com/office/drawing/2014/main" val="20003"/>
                    </a:ext>
                  </a:extLst>
                </a:gridCol>
                <a:gridCol w="777240">
                  <a:extLst>
                    <a:ext uri="{9D8B030D-6E8A-4147-A177-3AD203B41FA5}">
                      <a16:colId xmlns:a16="http://schemas.microsoft.com/office/drawing/2014/main" val="20004"/>
                    </a:ext>
                  </a:extLst>
                </a:gridCol>
                <a:gridCol w="777240">
                  <a:extLst>
                    <a:ext uri="{9D8B030D-6E8A-4147-A177-3AD203B41FA5}">
                      <a16:colId xmlns:a16="http://schemas.microsoft.com/office/drawing/2014/main" val="20005"/>
                    </a:ext>
                  </a:extLst>
                </a:gridCol>
                <a:gridCol w="777240">
                  <a:extLst>
                    <a:ext uri="{9D8B030D-6E8A-4147-A177-3AD203B41FA5}">
                      <a16:colId xmlns:a16="http://schemas.microsoft.com/office/drawing/2014/main" val="20006"/>
                    </a:ext>
                  </a:extLst>
                </a:gridCol>
                <a:gridCol w="777240">
                  <a:extLst>
                    <a:ext uri="{9D8B030D-6E8A-4147-A177-3AD203B41FA5}">
                      <a16:colId xmlns:a16="http://schemas.microsoft.com/office/drawing/2014/main" val="20007"/>
                    </a:ext>
                  </a:extLst>
                </a:gridCol>
                <a:gridCol w="777240">
                  <a:extLst>
                    <a:ext uri="{9D8B030D-6E8A-4147-A177-3AD203B41FA5}">
                      <a16:colId xmlns:a16="http://schemas.microsoft.com/office/drawing/2014/main" val="20008"/>
                    </a:ext>
                  </a:extLst>
                </a:gridCol>
                <a:gridCol w="777240">
                  <a:extLst>
                    <a:ext uri="{9D8B030D-6E8A-4147-A177-3AD203B41FA5}">
                      <a16:colId xmlns:a16="http://schemas.microsoft.com/office/drawing/2014/main" val="20009"/>
                    </a:ext>
                  </a:extLst>
                </a:gridCol>
              </a:tblGrid>
              <a:tr h="701108">
                <a:tc>
                  <a:txBody>
                    <a:bodyPr/>
                    <a:lstStyle/>
                    <a:p>
                      <a:r>
                        <a:rPr lang="en-GB" sz="2000" b="1" dirty="0" smtClean="0"/>
                        <a:t>F1</a:t>
                      </a:r>
                      <a:endParaRPr lang="en-GB" sz="2000" b="1" dirty="0"/>
                    </a:p>
                  </a:txBody>
                  <a:tcPr marT="45724" marB="45724"/>
                </a:tc>
                <a:tc>
                  <a:txBody>
                    <a:bodyPr/>
                    <a:lstStyle/>
                    <a:p>
                      <a:r>
                        <a:rPr lang="en-GB" sz="2000" b="1" dirty="0" smtClean="0"/>
                        <a:t>F2</a:t>
                      </a:r>
                      <a:endParaRPr lang="en-GB" sz="2000" b="1" dirty="0"/>
                    </a:p>
                  </a:txBody>
                  <a:tcPr marT="45724" marB="45724"/>
                </a:tc>
                <a:tc>
                  <a:txBody>
                    <a:bodyPr/>
                    <a:lstStyle/>
                    <a:p>
                      <a:r>
                        <a:rPr lang="en-GB" sz="2000" b="1" dirty="0" smtClean="0"/>
                        <a:t>F3</a:t>
                      </a:r>
                      <a:endParaRPr lang="en-GB" sz="2000" b="1" dirty="0"/>
                    </a:p>
                  </a:txBody>
                  <a:tcPr marT="45724" marB="45724"/>
                </a:tc>
                <a:tc>
                  <a:txBody>
                    <a:bodyPr/>
                    <a:lstStyle/>
                    <a:p>
                      <a:r>
                        <a:rPr lang="en-GB" sz="2000" b="1" dirty="0" smtClean="0"/>
                        <a:t>F4</a:t>
                      </a:r>
                      <a:endParaRPr lang="en-GB" sz="2000" b="1" dirty="0"/>
                    </a:p>
                  </a:txBody>
                  <a:tcPr marT="45724" marB="45724"/>
                </a:tc>
                <a:tc>
                  <a:txBody>
                    <a:bodyPr/>
                    <a:lstStyle/>
                    <a:p>
                      <a:r>
                        <a:rPr lang="en-GB" sz="2000" b="1" dirty="0" smtClean="0"/>
                        <a:t>F5</a:t>
                      </a:r>
                      <a:endParaRPr lang="en-GB" sz="2000" b="1" dirty="0"/>
                    </a:p>
                  </a:txBody>
                  <a:tcPr marT="45724" marB="45724"/>
                </a:tc>
                <a:tc>
                  <a:txBody>
                    <a:bodyPr/>
                    <a:lstStyle/>
                    <a:p>
                      <a:r>
                        <a:rPr lang="en-GB" sz="2000" b="1" dirty="0" smtClean="0"/>
                        <a:t>F6</a:t>
                      </a:r>
                      <a:endParaRPr lang="en-GB" sz="2000" b="1" dirty="0"/>
                    </a:p>
                  </a:txBody>
                  <a:tcPr marT="45724" marB="45724"/>
                </a:tc>
                <a:tc>
                  <a:txBody>
                    <a:bodyPr/>
                    <a:lstStyle/>
                    <a:p>
                      <a:r>
                        <a:rPr lang="en-GB" sz="2000" b="1" dirty="0" smtClean="0"/>
                        <a:t>F7</a:t>
                      </a:r>
                      <a:endParaRPr lang="en-GB" sz="2000" b="1" dirty="0"/>
                    </a:p>
                  </a:txBody>
                  <a:tcPr marT="45724" marB="45724"/>
                </a:tc>
                <a:tc>
                  <a:txBody>
                    <a:bodyPr/>
                    <a:lstStyle/>
                    <a:p>
                      <a:r>
                        <a:rPr lang="en-GB" sz="2000" b="1" dirty="0" smtClean="0"/>
                        <a:t>F8</a:t>
                      </a:r>
                      <a:endParaRPr lang="en-GB" sz="2000" b="1" dirty="0"/>
                    </a:p>
                  </a:txBody>
                  <a:tcPr marT="45724" marB="45724"/>
                </a:tc>
                <a:tc>
                  <a:txBody>
                    <a:bodyPr/>
                    <a:lstStyle/>
                    <a:p>
                      <a:r>
                        <a:rPr lang="en-GB" sz="2000" b="1" dirty="0" smtClean="0"/>
                        <a:t>F9</a:t>
                      </a:r>
                      <a:endParaRPr lang="en-GB" sz="2000" b="1" dirty="0"/>
                    </a:p>
                  </a:txBody>
                  <a:tcPr marT="45724" marB="45724"/>
                </a:tc>
                <a:tc>
                  <a:txBody>
                    <a:bodyPr/>
                    <a:lstStyle/>
                    <a:p>
                      <a:r>
                        <a:rPr lang="en-GB" sz="2000" b="1" dirty="0" err="1" smtClean="0"/>
                        <a:t>Etc</a:t>
                      </a:r>
                      <a:r>
                        <a:rPr lang="en-GB" sz="2000" b="1" dirty="0" smtClean="0"/>
                        <a:t>…</a:t>
                      </a:r>
                      <a:endParaRPr lang="en-GB" sz="2000" b="1" dirty="0"/>
                    </a:p>
                  </a:txBody>
                  <a:tcPr marT="45724" marB="45724"/>
                </a:tc>
                <a:extLst>
                  <a:ext uri="{0D108BD9-81ED-4DB2-BD59-A6C34878D82A}">
                    <a16:rowId xmlns:a16="http://schemas.microsoft.com/office/drawing/2014/main" val="10000"/>
                  </a:ext>
                </a:extLst>
              </a:tr>
              <a:tr h="370876">
                <a:tc>
                  <a:txBody>
                    <a:bodyPr/>
                    <a:lstStyle/>
                    <a:p>
                      <a:r>
                        <a:rPr lang="en-GB" sz="1800" dirty="0" smtClean="0"/>
                        <a:t>2</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65</a:t>
                      </a:r>
                      <a:endParaRPr lang="en-GB" sz="1800" dirty="0"/>
                    </a:p>
                  </a:txBody>
                  <a:tcPr marT="45724" marB="45724"/>
                </a:tc>
                <a:tc>
                  <a:txBody>
                    <a:bodyPr/>
                    <a:lstStyle/>
                    <a:p>
                      <a:r>
                        <a:rPr lang="en-GB" sz="1800" dirty="0" smtClean="0"/>
                        <a:t>67</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12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234</a:t>
                      </a:r>
                      <a:endParaRPr lang="en-GB" sz="1800" dirty="0"/>
                    </a:p>
                  </a:txBody>
                  <a:tcPr marT="45724" marB="45724"/>
                </a:tc>
                <a:tc>
                  <a:txBody>
                    <a:bodyPr/>
                    <a:lstStyle/>
                    <a:p>
                      <a:r>
                        <a:rPr lang="en-GB" sz="1800" dirty="0" smtClean="0"/>
                        <a:t>…</a:t>
                      </a:r>
                      <a:endParaRPr lang="en-GB" sz="1800" dirty="0"/>
                    </a:p>
                  </a:txBody>
                  <a:tcPr marT="45724" marB="45724"/>
                </a:tc>
                <a:extLst>
                  <a:ext uri="{0D108BD9-81ED-4DB2-BD59-A6C34878D82A}">
                    <a16:rowId xmlns:a16="http://schemas.microsoft.com/office/drawing/2014/main" val="10001"/>
                  </a:ext>
                </a:extLst>
              </a:tr>
              <a:tr h="370876">
                <a:tc>
                  <a:txBody>
                    <a:bodyPr/>
                    <a:lstStyle/>
                    <a:p>
                      <a:r>
                        <a:rPr lang="en-GB" sz="1800" dirty="0" smtClean="0"/>
                        <a:t>1</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12</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2"/>
                  </a:ext>
                </a:extLst>
              </a:tr>
              <a:tr h="370876">
                <a:tc>
                  <a:txBody>
                    <a:bodyPr/>
                    <a:lstStyle/>
                    <a:p>
                      <a:r>
                        <a:rPr lang="en-GB" sz="1800" dirty="0" smtClean="0"/>
                        <a:t>4</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3"/>
                  </a:ext>
                </a:extLst>
              </a:tr>
              <a:tr h="370876">
                <a:tc>
                  <a:txBody>
                    <a:bodyPr/>
                    <a:lstStyle/>
                    <a:p>
                      <a:r>
                        <a:rPr lang="en-GB" sz="1800" dirty="0" smtClean="0"/>
                        <a:t>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4"/>
                  </a:ext>
                </a:extLst>
              </a:tr>
              <a:tr h="370876">
                <a:tc>
                  <a:txBody>
                    <a:bodyPr/>
                    <a:lstStyle/>
                    <a:p>
                      <a:r>
                        <a:rPr lang="en-GB" sz="1800" dirty="0" smtClean="0"/>
                        <a:t>3</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5"/>
                  </a:ext>
                </a:extLst>
              </a:tr>
              <a:tr h="370876">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6"/>
                  </a:ext>
                </a:extLst>
              </a:tr>
              <a:tr h="370876">
                <a:tc>
                  <a:txBody>
                    <a:bodyPr/>
                    <a:lstStyle/>
                    <a:p>
                      <a:r>
                        <a:rPr lang="en-GB" sz="1800" dirty="0" smtClean="0"/>
                        <a:t>1</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55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55</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a:t>
                      </a:r>
                      <a:endParaRPr lang="en-GB" sz="1800" dirty="0"/>
                    </a:p>
                  </a:txBody>
                  <a:tcPr marT="45724" marB="45724"/>
                </a:tc>
                <a:extLst>
                  <a:ext uri="{0D108BD9-81ED-4DB2-BD59-A6C34878D82A}">
                    <a16:rowId xmlns:a16="http://schemas.microsoft.com/office/drawing/2014/main" val="10007"/>
                  </a:ext>
                </a:extLst>
              </a:tr>
            </a:tbl>
          </a:graphicData>
        </a:graphic>
      </p:graphicFrame>
      <p:sp>
        <p:nvSpPr>
          <p:cNvPr id="54376" name="TextBox 5"/>
          <p:cNvSpPr txBox="1">
            <a:spLocks noChangeArrowheads="1"/>
          </p:cNvSpPr>
          <p:nvPr/>
        </p:nvSpPr>
        <p:spPr bwMode="auto">
          <a:xfrm>
            <a:off x="935038" y="5781675"/>
            <a:ext cx="37192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dirty="0"/>
              <a:t>Selected attribute set   </a:t>
            </a:r>
            <a:r>
              <a:rPr lang="en-GB" altLang="en-US" sz="2800" dirty="0"/>
              <a:t>{</a:t>
            </a:r>
            <a:r>
              <a:rPr lang="en-GB" altLang="en-US" sz="2800" b="1" dirty="0"/>
              <a:t>F4</a:t>
            </a:r>
            <a:r>
              <a:rPr lang="en-GB" altLang="en-US" sz="2800" dirty="0"/>
              <a:t>}</a:t>
            </a:r>
            <a:endParaRPr lang="en-GB" altLang="en-US" sz="24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GB" altLang="en-US" sz="3200" dirty="0" smtClean="0"/>
              <a:t>Test each </a:t>
            </a:r>
            <a:r>
              <a:rPr lang="en-GB" altLang="en-US" sz="3200" dirty="0"/>
              <a:t>attribute in </a:t>
            </a:r>
            <a:r>
              <a:rPr lang="en-GB" altLang="en-US" sz="3200" dirty="0" smtClean="0"/>
              <a:t>turn to find out which works best with current </a:t>
            </a:r>
            <a:r>
              <a:rPr lang="en-GB" altLang="en-US" sz="3200" dirty="0"/>
              <a:t>attribute set </a:t>
            </a:r>
            <a:r>
              <a:rPr lang="en-GB" altLang="en-US" sz="3200" dirty="0" smtClean="0"/>
              <a:t>…</a:t>
            </a:r>
          </a:p>
        </p:txBody>
      </p:sp>
      <p:graphicFrame>
        <p:nvGraphicFramePr>
          <p:cNvPr id="5" name="Content Placeholder 4"/>
          <p:cNvGraphicFramePr>
            <a:graphicFrameLocks noGrp="1"/>
          </p:cNvGraphicFramePr>
          <p:nvPr>
            <p:ph idx="1"/>
          </p:nvPr>
        </p:nvGraphicFramePr>
        <p:xfrm>
          <a:off x="685800" y="1981200"/>
          <a:ext cx="7772400" cy="3297240"/>
        </p:xfrm>
        <a:graphic>
          <a:graphicData uri="http://schemas.openxmlformats.org/drawingml/2006/table">
            <a:tbl>
              <a:tblPr firstRow="1" bandRow="1">
                <a:tableStyleId>{5940675A-B579-460E-94D1-54222C63F5DA}</a:tableStyleId>
              </a:tblPr>
              <a:tblGrid>
                <a:gridCol w="777240">
                  <a:extLst>
                    <a:ext uri="{9D8B030D-6E8A-4147-A177-3AD203B41FA5}">
                      <a16:colId xmlns:a16="http://schemas.microsoft.com/office/drawing/2014/main" val="20000"/>
                    </a:ext>
                  </a:extLst>
                </a:gridCol>
                <a:gridCol w="777240">
                  <a:extLst>
                    <a:ext uri="{9D8B030D-6E8A-4147-A177-3AD203B41FA5}">
                      <a16:colId xmlns:a16="http://schemas.microsoft.com/office/drawing/2014/main" val="20001"/>
                    </a:ext>
                  </a:extLst>
                </a:gridCol>
                <a:gridCol w="777240">
                  <a:extLst>
                    <a:ext uri="{9D8B030D-6E8A-4147-A177-3AD203B41FA5}">
                      <a16:colId xmlns:a16="http://schemas.microsoft.com/office/drawing/2014/main" val="20002"/>
                    </a:ext>
                  </a:extLst>
                </a:gridCol>
                <a:gridCol w="777240">
                  <a:extLst>
                    <a:ext uri="{9D8B030D-6E8A-4147-A177-3AD203B41FA5}">
                      <a16:colId xmlns:a16="http://schemas.microsoft.com/office/drawing/2014/main" val="20003"/>
                    </a:ext>
                  </a:extLst>
                </a:gridCol>
                <a:gridCol w="777240">
                  <a:extLst>
                    <a:ext uri="{9D8B030D-6E8A-4147-A177-3AD203B41FA5}">
                      <a16:colId xmlns:a16="http://schemas.microsoft.com/office/drawing/2014/main" val="20004"/>
                    </a:ext>
                  </a:extLst>
                </a:gridCol>
                <a:gridCol w="777240">
                  <a:extLst>
                    <a:ext uri="{9D8B030D-6E8A-4147-A177-3AD203B41FA5}">
                      <a16:colId xmlns:a16="http://schemas.microsoft.com/office/drawing/2014/main" val="20005"/>
                    </a:ext>
                  </a:extLst>
                </a:gridCol>
                <a:gridCol w="777240">
                  <a:extLst>
                    <a:ext uri="{9D8B030D-6E8A-4147-A177-3AD203B41FA5}">
                      <a16:colId xmlns:a16="http://schemas.microsoft.com/office/drawing/2014/main" val="20006"/>
                    </a:ext>
                  </a:extLst>
                </a:gridCol>
                <a:gridCol w="777240">
                  <a:extLst>
                    <a:ext uri="{9D8B030D-6E8A-4147-A177-3AD203B41FA5}">
                      <a16:colId xmlns:a16="http://schemas.microsoft.com/office/drawing/2014/main" val="20007"/>
                    </a:ext>
                  </a:extLst>
                </a:gridCol>
                <a:gridCol w="777240">
                  <a:extLst>
                    <a:ext uri="{9D8B030D-6E8A-4147-A177-3AD203B41FA5}">
                      <a16:colId xmlns:a16="http://schemas.microsoft.com/office/drawing/2014/main" val="20008"/>
                    </a:ext>
                  </a:extLst>
                </a:gridCol>
                <a:gridCol w="777240">
                  <a:extLst>
                    <a:ext uri="{9D8B030D-6E8A-4147-A177-3AD203B41FA5}">
                      <a16:colId xmlns:a16="http://schemas.microsoft.com/office/drawing/2014/main" val="20009"/>
                    </a:ext>
                  </a:extLst>
                </a:gridCol>
              </a:tblGrid>
              <a:tr h="701108">
                <a:tc>
                  <a:txBody>
                    <a:bodyPr/>
                    <a:lstStyle/>
                    <a:p>
                      <a:r>
                        <a:rPr lang="en-GB" sz="2000" b="1" dirty="0" smtClean="0"/>
                        <a:t>F1</a:t>
                      </a:r>
                      <a:endParaRPr lang="en-GB" sz="2000" b="1" dirty="0"/>
                    </a:p>
                  </a:txBody>
                  <a:tcPr marT="45724" marB="45724"/>
                </a:tc>
                <a:tc>
                  <a:txBody>
                    <a:bodyPr/>
                    <a:lstStyle/>
                    <a:p>
                      <a:r>
                        <a:rPr lang="en-GB" sz="2000" b="1" dirty="0" smtClean="0"/>
                        <a:t>F2</a:t>
                      </a:r>
                      <a:endParaRPr lang="en-GB" sz="2000" b="1" dirty="0"/>
                    </a:p>
                  </a:txBody>
                  <a:tcPr marT="45724" marB="45724"/>
                </a:tc>
                <a:tc>
                  <a:txBody>
                    <a:bodyPr/>
                    <a:lstStyle/>
                    <a:p>
                      <a:r>
                        <a:rPr lang="en-GB" sz="2000" b="1" dirty="0" smtClean="0"/>
                        <a:t>F3</a:t>
                      </a:r>
                      <a:endParaRPr lang="en-GB" sz="2000" b="1" dirty="0"/>
                    </a:p>
                  </a:txBody>
                  <a:tcPr marT="45724" marB="45724"/>
                </a:tc>
                <a:tc>
                  <a:txBody>
                    <a:bodyPr/>
                    <a:lstStyle/>
                    <a:p>
                      <a:r>
                        <a:rPr lang="en-GB" sz="2000" b="1" dirty="0" smtClean="0"/>
                        <a:t>F4</a:t>
                      </a:r>
                      <a:endParaRPr lang="en-GB" sz="2000" b="1" dirty="0"/>
                    </a:p>
                  </a:txBody>
                  <a:tcPr marT="45724" marB="45724"/>
                </a:tc>
                <a:tc>
                  <a:txBody>
                    <a:bodyPr/>
                    <a:lstStyle/>
                    <a:p>
                      <a:r>
                        <a:rPr lang="en-GB" sz="2000" b="1" dirty="0" smtClean="0"/>
                        <a:t>F5</a:t>
                      </a:r>
                      <a:endParaRPr lang="en-GB" sz="2000" b="1" dirty="0"/>
                    </a:p>
                  </a:txBody>
                  <a:tcPr marT="45724" marB="45724"/>
                </a:tc>
                <a:tc>
                  <a:txBody>
                    <a:bodyPr/>
                    <a:lstStyle/>
                    <a:p>
                      <a:r>
                        <a:rPr lang="en-GB" sz="2000" b="1" dirty="0" smtClean="0"/>
                        <a:t>F6</a:t>
                      </a:r>
                      <a:endParaRPr lang="en-GB" sz="2000" b="1" dirty="0"/>
                    </a:p>
                  </a:txBody>
                  <a:tcPr marT="45724" marB="45724"/>
                </a:tc>
                <a:tc>
                  <a:txBody>
                    <a:bodyPr/>
                    <a:lstStyle/>
                    <a:p>
                      <a:r>
                        <a:rPr lang="en-GB" sz="2000" b="1" dirty="0" smtClean="0"/>
                        <a:t>F7</a:t>
                      </a:r>
                      <a:endParaRPr lang="en-GB" sz="2000" b="1" dirty="0"/>
                    </a:p>
                  </a:txBody>
                  <a:tcPr marT="45724" marB="45724"/>
                </a:tc>
                <a:tc>
                  <a:txBody>
                    <a:bodyPr/>
                    <a:lstStyle/>
                    <a:p>
                      <a:r>
                        <a:rPr lang="en-GB" sz="2000" b="1" dirty="0" smtClean="0"/>
                        <a:t>F8</a:t>
                      </a:r>
                      <a:endParaRPr lang="en-GB" sz="2000" b="1" dirty="0"/>
                    </a:p>
                  </a:txBody>
                  <a:tcPr marT="45724" marB="45724"/>
                </a:tc>
                <a:tc>
                  <a:txBody>
                    <a:bodyPr/>
                    <a:lstStyle/>
                    <a:p>
                      <a:r>
                        <a:rPr lang="en-GB" sz="2000" b="1" dirty="0" smtClean="0"/>
                        <a:t>F9</a:t>
                      </a:r>
                      <a:endParaRPr lang="en-GB" sz="2000" b="1" dirty="0"/>
                    </a:p>
                  </a:txBody>
                  <a:tcPr marT="45724" marB="45724"/>
                </a:tc>
                <a:tc>
                  <a:txBody>
                    <a:bodyPr/>
                    <a:lstStyle/>
                    <a:p>
                      <a:r>
                        <a:rPr lang="en-GB" sz="2000" b="1" dirty="0" err="1" smtClean="0"/>
                        <a:t>Etc</a:t>
                      </a:r>
                      <a:r>
                        <a:rPr lang="en-GB" sz="2000" b="1" dirty="0" smtClean="0"/>
                        <a:t>…</a:t>
                      </a:r>
                      <a:endParaRPr lang="en-GB" sz="2000" b="1" dirty="0"/>
                    </a:p>
                  </a:txBody>
                  <a:tcPr marT="45724" marB="45724"/>
                </a:tc>
                <a:extLst>
                  <a:ext uri="{0D108BD9-81ED-4DB2-BD59-A6C34878D82A}">
                    <a16:rowId xmlns:a16="http://schemas.microsoft.com/office/drawing/2014/main" val="10000"/>
                  </a:ext>
                </a:extLst>
              </a:tr>
              <a:tr h="370876">
                <a:tc>
                  <a:txBody>
                    <a:bodyPr/>
                    <a:lstStyle/>
                    <a:p>
                      <a:r>
                        <a:rPr lang="en-GB" sz="1800" dirty="0" smtClean="0"/>
                        <a:t>2</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65</a:t>
                      </a:r>
                      <a:endParaRPr lang="en-GB" sz="1800" dirty="0"/>
                    </a:p>
                  </a:txBody>
                  <a:tcPr marT="45724" marB="45724"/>
                </a:tc>
                <a:tc>
                  <a:txBody>
                    <a:bodyPr/>
                    <a:lstStyle/>
                    <a:p>
                      <a:r>
                        <a:rPr lang="en-GB" sz="1800" dirty="0" smtClean="0"/>
                        <a:t>67</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12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234</a:t>
                      </a:r>
                      <a:endParaRPr lang="en-GB" sz="1800" dirty="0"/>
                    </a:p>
                  </a:txBody>
                  <a:tcPr marT="45724" marB="45724"/>
                </a:tc>
                <a:tc>
                  <a:txBody>
                    <a:bodyPr/>
                    <a:lstStyle/>
                    <a:p>
                      <a:r>
                        <a:rPr lang="en-GB" sz="1800" dirty="0" smtClean="0"/>
                        <a:t>…</a:t>
                      </a:r>
                      <a:endParaRPr lang="en-GB" sz="1800" dirty="0"/>
                    </a:p>
                  </a:txBody>
                  <a:tcPr marT="45724" marB="45724"/>
                </a:tc>
                <a:extLst>
                  <a:ext uri="{0D108BD9-81ED-4DB2-BD59-A6C34878D82A}">
                    <a16:rowId xmlns:a16="http://schemas.microsoft.com/office/drawing/2014/main" val="10001"/>
                  </a:ext>
                </a:extLst>
              </a:tr>
              <a:tr h="370876">
                <a:tc>
                  <a:txBody>
                    <a:bodyPr/>
                    <a:lstStyle/>
                    <a:p>
                      <a:r>
                        <a:rPr lang="en-GB" sz="1800" dirty="0" smtClean="0"/>
                        <a:t>1</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12</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2"/>
                  </a:ext>
                </a:extLst>
              </a:tr>
              <a:tr h="370876">
                <a:tc>
                  <a:txBody>
                    <a:bodyPr/>
                    <a:lstStyle/>
                    <a:p>
                      <a:r>
                        <a:rPr lang="en-GB" sz="1800" dirty="0" smtClean="0"/>
                        <a:t>4</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3"/>
                  </a:ext>
                </a:extLst>
              </a:tr>
              <a:tr h="370876">
                <a:tc>
                  <a:txBody>
                    <a:bodyPr/>
                    <a:lstStyle/>
                    <a:p>
                      <a:r>
                        <a:rPr lang="en-GB" sz="1800" dirty="0" smtClean="0"/>
                        <a:t>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4"/>
                  </a:ext>
                </a:extLst>
              </a:tr>
              <a:tr h="370876">
                <a:tc>
                  <a:txBody>
                    <a:bodyPr/>
                    <a:lstStyle/>
                    <a:p>
                      <a:r>
                        <a:rPr lang="en-GB" sz="1800" dirty="0" smtClean="0"/>
                        <a:t>3</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5"/>
                  </a:ext>
                </a:extLst>
              </a:tr>
              <a:tr h="370876">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6"/>
                  </a:ext>
                </a:extLst>
              </a:tr>
              <a:tr h="370876">
                <a:tc>
                  <a:txBody>
                    <a:bodyPr/>
                    <a:lstStyle/>
                    <a:p>
                      <a:r>
                        <a:rPr lang="en-GB" sz="1800" dirty="0" smtClean="0"/>
                        <a:t>1</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55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55</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a:t>
                      </a:r>
                      <a:endParaRPr lang="en-GB" sz="1800" dirty="0"/>
                    </a:p>
                  </a:txBody>
                  <a:tcPr marT="45724" marB="45724"/>
                </a:tc>
                <a:extLst>
                  <a:ext uri="{0D108BD9-81ED-4DB2-BD59-A6C34878D82A}">
                    <a16:rowId xmlns:a16="http://schemas.microsoft.com/office/drawing/2014/main" val="10007"/>
                  </a:ext>
                </a:extLst>
              </a:tr>
            </a:tbl>
          </a:graphicData>
        </a:graphic>
      </p:graphicFrame>
      <p:sp>
        <p:nvSpPr>
          <p:cNvPr id="55400" name="TextBox 5"/>
          <p:cNvSpPr txBox="1">
            <a:spLocks noChangeArrowheads="1"/>
          </p:cNvSpPr>
          <p:nvPr/>
        </p:nvSpPr>
        <p:spPr bwMode="auto">
          <a:xfrm>
            <a:off x="935038" y="5781675"/>
            <a:ext cx="37192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dirty="0"/>
              <a:t>Selected attribute set   </a:t>
            </a:r>
            <a:r>
              <a:rPr lang="en-GB" altLang="en-US" sz="2800" dirty="0"/>
              <a:t>{</a:t>
            </a:r>
            <a:r>
              <a:rPr lang="en-GB" altLang="en-US" sz="2800" b="1" dirty="0"/>
              <a:t>F4</a:t>
            </a:r>
            <a:r>
              <a:rPr lang="en-GB" altLang="en-US" sz="2800" dirty="0"/>
              <a:t>}</a:t>
            </a:r>
            <a:endParaRPr lang="en-GB" altLang="en-US" sz="2400" dirty="0"/>
          </a:p>
        </p:txBody>
      </p:sp>
      <p:sp>
        <p:nvSpPr>
          <p:cNvPr id="3" name="Rounded Rectangle 2"/>
          <p:cNvSpPr/>
          <p:nvPr/>
        </p:nvSpPr>
        <p:spPr>
          <a:xfrm>
            <a:off x="549275" y="1930400"/>
            <a:ext cx="1025525" cy="3851275"/>
          </a:xfrm>
          <a:prstGeom prst="round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4" name="TextBox 3"/>
          <p:cNvSpPr txBox="1"/>
          <p:nvPr/>
        </p:nvSpPr>
        <p:spPr>
          <a:xfrm>
            <a:off x="661988" y="5303838"/>
            <a:ext cx="800100" cy="461962"/>
          </a:xfrm>
          <a:prstGeom prst="rect">
            <a:avLst/>
          </a:prstGeom>
          <a:noFill/>
        </p:spPr>
        <p:txBody>
          <a:bodyPr wrap="none">
            <a:spAutoFit/>
          </a:bodyPr>
          <a:lstStyle/>
          <a:p>
            <a:pPr>
              <a:defRPr/>
            </a:pPr>
            <a:r>
              <a:rPr lang="en-GB" b="1" dirty="0">
                <a:solidFill>
                  <a:schemeClr val="accent6">
                    <a:lumMod val="75000"/>
                  </a:schemeClr>
                </a:solidFill>
              </a:rPr>
              <a:t>61%</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GB" altLang="en-US" sz="3200" dirty="0" smtClean="0"/>
              <a:t>Test each </a:t>
            </a:r>
            <a:r>
              <a:rPr lang="en-GB" altLang="en-US" sz="3200" dirty="0"/>
              <a:t>attribute in </a:t>
            </a:r>
            <a:r>
              <a:rPr lang="en-GB" altLang="en-US" sz="3200" dirty="0" smtClean="0"/>
              <a:t>turn to find out which works best with current </a:t>
            </a:r>
            <a:r>
              <a:rPr lang="en-GB" altLang="en-US" sz="3200" dirty="0"/>
              <a:t>attribute set </a:t>
            </a:r>
            <a:r>
              <a:rPr lang="en-GB" altLang="en-US" sz="3200" dirty="0" smtClean="0"/>
              <a:t>…</a:t>
            </a:r>
          </a:p>
        </p:txBody>
      </p:sp>
      <p:graphicFrame>
        <p:nvGraphicFramePr>
          <p:cNvPr id="5" name="Content Placeholder 4"/>
          <p:cNvGraphicFramePr>
            <a:graphicFrameLocks noGrp="1"/>
          </p:cNvGraphicFramePr>
          <p:nvPr>
            <p:ph idx="1"/>
          </p:nvPr>
        </p:nvGraphicFramePr>
        <p:xfrm>
          <a:off x="685800" y="1981200"/>
          <a:ext cx="7772400" cy="3297240"/>
        </p:xfrm>
        <a:graphic>
          <a:graphicData uri="http://schemas.openxmlformats.org/drawingml/2006/table">
            <a:tbl>
              <a:tblPr firstRow="1" bandRow="1">
                <a:tableStyleId>{5940675A-B579-460E-94D1-54222C63F5DA}</a:tableStyleId>
              </a:tblPr>
              <a:tblGrid>
                <a:gridCol w="777240">
                  <a:extLst>
                    <a:ext uri="{9D8B030D-6E8A-4147-A177-3AD203B41FA5}">
                      <a16:colId xmlns:a16="http://schemas.microsoft.com/office/drawing/2014/main" val="20000"/>
                    </a:ext>
                  </a:extLst>
                </a:gridCol>
                <a:gridCol w="777240">
                  <a:extLst>
                    <a:ext uri="{9D8B030D-6E8A-4147-A177-3AD203B41FA5}">
                      <a16:colId xmlns:a16="http://schemas.microsoft.com/office/drawing/2014/main" val="20001"/>
                    </a:ext>
                  </a:extLst>
                </a:gridCol>
                <a:gridCol w="777240">
                  <a:extLst>
                    <a:ext uri="{9D8B030D-6E8A-4147-A177-3AD203B41FA5}">
                      <a16:colId xmlns:a16="http://schemas.microsoft.com/office/drawing/2014/main" val="20002"/>
                    </a:ext>
                  </a:extLst>
                </a:gridCol>
                <a:gridCol w="777240">
                  <a:extLst>
                    <a:ext uri="{9D8B030D-6E8A-4147-A177-3AD203B41FA5}">
                      <a16:colId xmlns:a16="http://schemas.microsoft.com/office/drawing/2014/main" val="20003"/>
                    </a:ext>
                  </a:extLst>
                </a:gridCol>
                <a:gridCol w="777240">
                  <a:extLst>
                    <a:ext uri="{9D8B030D-6E8A-4147-A177-3AD203B41FA5}">
                      <a16:colId xmlns:a16="http://schemas.microsoft.com/office/drawing/2014/main" val="20004"/>
                    </a:ext>
                  </a:extLst>
                </a:gridCol>
                <a:gridCol w="777240">
                  <a:extLst>
                    <a:ext uri="{9D8B030D-6E8A-4147-A177-3AD203B41FA5}">
                      <a16:colId xmlns:a16="http://schemas.microsoft.com/office/drawing/2014/main" val="20005"/>
                    </a:ext>
                  </a:extLst>
                </a:gridCol>
                <a:gridCol w="777240">
                  <a:extLst>
                    <a:ext uri="{9D8B030D-6E8A-4147-A177-3AD203B41FA5}">
                      <a16:colId xmlns:a16="http://schemas.microsoft.com/office/drawing/2014/main" val="20006"/>
                    </a:ext>
                  </a:extLst>
                </a:gridCol>
                <a:gridCol w="777240">
                  <a:extLst>
                    <a:ext uri="{9D8B030D-6E8A-4147-A177-3AD203B41FA5}">
                      <a16:colId xmlns:a16="http://schemas.microsoft.com/office/drawing/2014/main" val="20007"/>
                    </a:ext>
                  </a:extLst>
                </a:gridCol>
                <a:gridCol w="777240">
                  <a:extLst>
                    <a:ext uri="{9D8B030D-6E8A-4147-A177-3AD203B41FA5}">
                      <a16:colId xmlns:a16="http://schemas.microsoft.com/office/drawing/2014/main" val="20008"/>
                    </a:ext>
                  </a:extLst>
                </a:gridCol>
                <a:gridCol w="777240">
                  <a:extLst>
                    <a:ext uri="{9D8B030D-6E8A-4147-A177-3AD203B41FA5}">
                      <a16:colId xmlns:a16="http://schemas.microsoft.com/office/drawing/2014/main" val="20009"/>
                    </a:ext>
                  </a:extLst>
                </a:gridCol>
              </a:tblGrid>
              <a:tr h="701108">
                <a:tc>
                  <a:txBody>
                    <a:bodyPr/>
                    <a:lstStyle/>
                    <a:p>
                      <a:r>
                        <a:rPr lang="en-GB" sz="2000" b="1" dirty="0" smtClean="0"/>
                        <a:t>F1</a:t>
                      </a:r>
                      <a:endParaRPr lang="en-GB" sz="2000" b="1" dirty="0"/>
                    </a:p>
                  </a:txBody>
                  <a:tcPr marT="45724" marB="45724"/>
                </a:tc>
                <a:tc>
                  <a:txBody>
                    <a:bodyPr/>
                    <a:lstStyle/>
                    <a:p>
                      <a:r>
                        <a:rPr lang="en-GB" sz="2000" b="1" dirty="0" smtClean="0"/>
                        <a:t>F2</a:t>
                      </a:r>
                      <a:endParaRPr lang="en-GB" sz="2000" b="1" dirty="0"/>
                    </a:p>
                  </a:txBody>
                  <a:tcPr marT="45724" marB="45724"/>
                </a:tc>
                <a:tc>
                  <a:txBody>
                    <a:bodyPr/>
                    <a:lstStyle/>
                    <a:p>
                      <a:r>
                        <a:rPr lang="en-GB" sz="2000" b="1" dirty="0" smtClean="0"/>
                        <a:t>F3</a:t>
                      </a:r>
                      <a:endParaRPr lang="en-GB" sz="2000" b="1" dirty="0"/>
                    </a:p>
                  </a:txBody>
                  <a:tcPr marT="45724" marB="45724"/>
                </a:tc>
                <a:tc>
                  <a:txBody>
                    <a:bodyPr/>
                    <a:lstStyle/>
                    <a:p>
                      <a:r>
                        <a:rPr lang="en-GB" sz="2000" b="1" dirty="0" smtClean="0"/>
                        <a:t>F4</a:t>
                      </a:r>
                      <a:endParaRPr lang="en-GB" sz="2000" b="1" dirty="0"/>
                    </a:p>
                  </a:txBody>
                  <a:tcPr marT="45724" marB="45724"/>
                </a:tc>
                <a:tc>
                  <a:txBody>
                    <a:bodyPr/>
                    <a:lstStyle/>
                    <a:p>
                      <a:r>
                        <a:rPr lang="en-GB" sz="2000" b="1" dirty="0" smtClean="0"/>
                        <a:t>F5</a:t>
                      </a:r>
                      <a:endParaRPr lang="en-GB" sz="2000" b="1" dirty="0"/>
                    </a:p>
                  </a:txBody>
                  <a:tcPr marT="45724" marB="45724"/>
                </a:tc>
                <a:tc>
                  <a:txBody>
                    <a:bodyPr/>
                    <a:lstStyle/>
                    <a:p>
                      <a:r>
                        <a:rPr lang="en-GB" sz="2000" b="1" dirty="0" smtClean="0"/>
                        <a:t>F6</a:t>
                      </a:r>
                      <a:endParaRPr lang="en-GB" sz="2000" b="1" dirty="0"/>
                    </a:p>
                  </a:txBody>
                  <a:tcPr marT="45724" marB="45724"/>
                </a:tc>
                <a:tc>
                  <a:txBody>
                    <a:bodyPr/>
                    <a:lstStyle/>
                    <a:p>
                      <a:r>
                        <a:rPr lang="en-GB" sz="2000" b="1" dirty="0" smtClean="0"/>
                        <a:t>F7</a:t>
                      </a:r>
                      <a:endParaRPr lang="en-GB" sz="2000" b="1" dirty="0"/>
                    </a:p>
                  </a:txBody>
                  <a:tcPr marT="45724" marB="45724"/>
                </a:tc>
                <a:tc>
                  <a:txBody>
                    <a:bodyPr/>
                    <a:lstStyle/>
                    <a:p>
                      <a:r>
                        <a:rPr lang="en-GB" sz="2000" b="1" dirty="0" smtClean="0"/>
                        <a:t>F8</a:t>
                      </a:r>
                      <a:endParaRPr lang="en-GB" sz="2000" b="1" dirty="0"/>
                    </a:p>
                  </a:txBody>
                  <a:tcPr marT="45724" marB="45724"/>
                </a:tc>
                <a:tc>
                  <a:txBody>
                    <a:bodyPr/>
                    <a:lstStyle/>
                    <a:p>
                      <a:r>
                        <a:rPr lang="en-GB" sz="2000" b="1" dirty="0" smtClean="0"/>
                        <a:t>F9</a:t>
                      </a:r>
                      <a:endParaRPr lang="en-GB" sz="2000" b="1" dirty="0"/>
                    </a:p>
                  </a:txBody>
                  <a:tcPr marT="45724" marB="45724"/>
                </a:tc>
                <a:tc>
                  <a:txBody>
                    <a:bodyPr/>
                    <a:lstStyle/>
                    <a:p>
                      <a:r>
                        <a:rPr lang="en-GB" sz="2000" b="1" dirty="0" err="1" smtClean="0"/>
                        <a:t>Etc</a:t>
                      </a:r>
                      <a:r>
                        <a:rPr lang="en-GB" sz="2000" b="1" dirty="0" smtClean="0"/>
                        <a:t>…</a:t>
                      </a:r>
                      <a:endParaRPr lang="en-GB" sz="2000" b="1" dirty="0"/>
                    </a:p>
                  </a:txBody>
                  <a:tcPr marT="45724" marB="45724"/>
                </a:tc>
                <a:extLst>
                  <a:ext uri="{0D108BD9-81ED-4DB2-BD59-A6C34878D82A}">
                    <a16:rowId xmlns:a16="http://schemas.microsoft.com/office/drawing/2014/main" val="10000"/>
                  </a:ext>
                </a:extLst>
              </a:tr>
              <a:tr h="370876">
                <a:tc>
                  <a:txBody>
                    <a:bodyPr/>
                    <a:lstStyle/>
                    <a:p>
                      <a:r>
                        <a:rPr lang="en-GB" sz="1800" dirty="0" smtClean="0"/>
                        <a:t>2</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65</a:t>
                      </a:r>
                      <a:endParaRPr lang="en-GB" sz="1800" dirty="0"/>
                    </a:p>
                  </a:txBody>
                  <a:tcPr marT="45724" marB="45724"/>
                </a:tc>
                <a:tc>
                  <a:txBody>
                    <a:bodyPr/>
                    <a:lstStyle/>
                    <a:p>
                      <a:r>
                        <a:rPr lang="en-GB" sz="1800" dirty="0" smtClean="0"/>
                        <a:t>67</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12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234</a:t>
                      </a:r>
                      <a:endParaRPr lang="en-GB" sz="1800" dirty="0"/>
                    </a:p>
                  </a:txBody>
                  <a:tcPr marT="45724" marB="45724"/>
                </a:tc>
                <a:tc>
                  <a:txBody>
                    <a:bodyPr/>
                    <a:lstStyle/>
                    <a:p>
                      <a:r>
                        <a:rPr lang="en-GB" sz="1800" dirty="0" smtClean="0"/>
                        <a:t>…</a:t>
                      </a:r>
                      <a:endParaRPr lang="en-GB" sz="1800" dirty="0"/>
                    </a:p>
                  </a:txBody>
                  <a:tcPr marT="45724" marB="45724"/>
                </a:tc>
                <a:extLst>
                  <a:ext uri="{0D108BD9-81ED-4DB2-BD59-A6C34878D82A}">
                    <a16:rowId xmlns:a16="http://schemas.microsoft.com/office/drawing/2014/main" val="10001"/>
                  </a:ext>
                </a:extLst>
              </a:tr>
              <a:tr h="370876">
                <a:tc>
                  <a:txBody>
                    <a:bodyPr/>
                    <a:lstStyle/>
                    <a:p>
                      <a:r>
                        <a:rPr lang="en-GB" sz="1800" dirty="0" smtClean="0"/>
                        <a:t>1</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12</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2"/>
                  </a:ext>
                </a:extLst>
              </a:tr>
              <a:tr h="370876">
                <a:tc>
                  <a:txBody>
                    <a:bodyPr/>
                    <a:lstStyle/>
                    <a:p>
                      <a:r>
                        <a:rPr lang="en-GB" sz="1800" dirty="0" smtClean="0"/>
                        <a:t>4</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3"/>
                  </a:ext>
                </a:extLst>
              </a:tr>
              <a:tr h="370876">
                <a:tc>
                  <a:txBody>
                    <a:bodyPr/>
                    <a:lstStyle/>
                    <a:p>
                      <a:r>
                        <a:rPr lang="en-GB" sz="1800" dirty="0" smtClean="0"/>
                        <a:t>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4"/>
                  </a:ext>
                </a:extLst>
              </a:tr>
              <a:tr h="370876">
                <a:tc>
                  <a:txBody>
                    <a:bodyPr/>
                    <a:lstStyle/>
                    <a:p>
                      <a:r>
                        <a:rPr lang="en-GB" sz="1800" dirty="0" smtClean="0"/>
                        <a:t>3</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5"/>
                  </a:ext>
                </a:extLst>
              </a:tr>
              <a:tr h="370876">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6"/>
                  </a:ext>
                </a:extLst>
              </a:tr>
              <a:tr h="370876">
                <a:tc>
                  <a:txBody>
                    <a:bodyPr/>
                    <a:lstStyle/>
                    <a:p>
                      <a:r>
                        <a:rPr lang="en-GB" sz="1800" dirty="0" smtClean="0"/>
                        <a:t>1</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55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55</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a:t>
                      </a:r>
                      <a:endParaRPr lang="en-GB" sz="1800" dirty="0"/>
                    </a:p>
                  </a:txBody>
                  <a:tcPr marT="45724" marB="45724"/>
                </a:tc>
                <a:extLst>
                  <a:ext uri="{0D108BD9-81ED-4DB2-BD59-A6C34878D82A}">
                    <a16:rowId xmlns:a16="http://schemas.microsoft.com/office/drawing/2014/main" val="10007"/>
                  </a:ext>
                </a:extLst>
              </a:tr>
            </a:tbl>
          </a:graphicData>
        </a:graphic>
      </p:graphicFrame>
      <p:sp>
        <p:nvSpPr>
          <p:cNvPr id="56424" name="TextBox 5"/>
          <p:cNvSpPr txBox="1">
            <a:spLocks noChangeArrowheads="1"/>
          </p:cNvSpPr>
          <p:nvPr/>
        </p:nvSpPr>
        <p:spPr bwMode="auto">
          <a:xfrm>
            <a:off x="935038" y="5781675"/>
            <a:ext cx="37192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dirty="0"/>
              <a:t>Selected attribute set   </a:t>
            </a:r>
            <a:r>
              <a:rPr lang="en-GB" altLang="en-US" sz="2800" dirty="0"/>
              <a:t>{</a:t>
            </a:r>
            <a:r>
              <a:rPr lang="en-GB" altLang="en-US" sz="2800" b="1" dirty="0"/>
              <a:t>F4</a:t>
            </a:r>
            <a:r>
              <a:rPr lang="en-GB" altLang="en-US" sz="2800" dirty="0"/>
              <a:t>}</a:t>
            </a:r>
            <a:endParaRPr lang="en-GB" altLang="en-US" sz="2400" dirty="0"/>
          </a:p>
        </p:txBody>
      </p:sp>
      <p:sp>
        <p:nvSpPr>
          <p:cNvPr id="3" name="Rounded Rectangle 2"/>
          <p:cNvSpPr/>
          <p:nvPr/>
        </p:nvSpPr>
        <p:spPr>
          <a:xfrm>
            <a:off x="1311275" y="1930400"/>
            <a:ext cx="1025525" cy="3851275"/>
          </a:xfrm>
          <a:prstGeom prst="round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4" name="TextBox 3"/>
          <p:cNvSpPr txBox="1"/>
          <p:nvPr/>
        </p:nvSpPr>
        <p:spPr>
          <a:xfrm>
            <a:off x="1454150" y="5303838"/>
            <a:ext cx="800100" cy="461962"/>
          </a:xfrm>
          <a:prstGeom prst="rect">
            <a:avLst/>
          </a:prstGeom>
          <a:noFill/>
        </p:spPr>
        <p:txBody>
          <a:bodyPr wrap="none">
            <a:spAutoFit/>
          </a:bodyPr>
          <a:lstStyle/>
          <a:p>
            <a:pPr>
              <a:defRPr/>
            </a:pPr>
            <a:r>
              <a:rPr lang="en-GB" b="1" dirty="0">
                <a:solidFill>
                  <a:schemeClr val="accent6">
                    <a:lumMod val="75000"/>
                  </a:schemeClr>
                </a:solidFill>
              </a:rPr>
              <a:t>59%</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GB" altLang="en-US" sz="3200" dirty="0" smtClean="0"/>
              <a:t>Test each </a:t>
            </a:r>
            <a:r>
              <a:rPr lang="en-GB" altLang="en-US" sz="3200" dirty="0"/>
              <a:t>attribute in </a:t>
            </a:r>
            <a:r>
              <a:rPr lang="en-GB" altLang="en-US" sz="3200" dirty="0" smtClean="0"/>
              <a:t>turn to find out which works best with current </a:t>
            </a:r>
            <a:r>
              <a:rPr lang="en-GB" altLang="en-US" sz="3200" dirty="0"/>
              <a:t>attribute set </a:t>
            </a:r>
            <a:r>
              <a:rPr lang="en-GB" altLang="en-US" sz="3200" dirty="0" smtClean="0"/>
              <a:t>…</a:t>
            </a:r>
          </a:p>
        </p:txBody>
      </p:sp>
      <p:graphicFrame>
        <p:nvGraphicFramePr>
          <p:cNvPr id="5" name="Content Placeholder 4"/>
          <p:cNvGraphicFramePr>
            <a:graphicFrameLocks noGrp="1"/>
          </p:cNvGraphicFramePr>
          <p:nvPr>
            <p:ph idx="1"/>
          </p:nvPr>
        </p:nvGraphicFramePr>
        <p:xfrm>
          <a:off x="685800" y="1981200"/>
          <a:ext cx="7772400" cy="3297240"/>
        </p:xfrm>
        <a:graphic>
          <a:graphicData uri="http://schemas.openxmlformats.org/drawingml/2006/table">
            <a:tbl>
              <a:tblPr firstRow="1" bandRow="1">
                <a:tableStyleId>{5940675A-B579-460E-94D1-54222C63F5DA}</a:tableStyleId>
              </a:tblPr>
              <a:tblGrid>
                <a:gridCol w="777240">
                  <a:extLst>
                    <a:ext uri="{9D8B030D-6E8A-4147-A177-3AD203B41FA5}">
                      <a16:colId xmlns:a16="http://schemas.microsoft.com/office/drawing/2014/main" val="20000"/>
                    </a:ext>
                  </a:extLst>
                </a:gridCol>
                <a:gridCol w="777240">
                  <a:extLst>
                    <a:ext uri="{9D8B030D-6E8A-4147-A177-3AD203B41FA5}">
                      <a16:colId xmlns:a16="http://schemas.microsoft.com/office/drawing/2014/main" val="20001"/>
                    </a:ext>
                  </a:extLst>
                </a:gridCol>
                <a:gridCol w="777240">
                  <a:extLst>
                    <a:ext uri="{9D8B030D-6E8A-4147-A177-3AD203B41FA5}">
                      <a16:colId xmlns:a16="http://schemas.microsoft.com/office/drawing/2014/main" val="20002"/>
                    </a:ext>
                  </a:extLst>
                </a:gridCol>
                <a:gridCol w="777240">
                  <a:extLst>
                    <a:ext uri="{9D8B030D-6E8A-4147-A177-3AD203B41FA5}">
                      <a16:colId xmlns:a16="http://schemas.microsoft.com/office/drawing/2014/main" val="20003"/>
                    </a:ext>
                  </a:extLst>
                </a:gridCol>
                <a:gridCol w="777240">
                  <a:extLst>
                    <a:ext uri="{9D8B030D-6E8A-4147-A177-3AD203B41FA5}">
                      <a16:colId xmlns:a16="http://schemas.microsoft.com/office/drawing/2014/main" val="20004"/>
                    </a:ext>
                  </a:extLst>
                </a:gridCol>
                <a:gridCol w="777240">
                  <a:extLst>
                    <a:ext uri="{9D8B030D-6E8A-4147-A177-3AD203B41FA5}">
                      <a16:colId xmlns:a16="http://schemas.microsoft.com/office/drawing/2014/main" val="20005"/>
                    </a:ext>
                  </a:extLst>
                </a:gridCol>
                <a:gridCol w="777240">
                  <a:extLst>
                    <a:ext uri="{9D8B030D-6E8A-4147-A177-3AD203B41FA5}">
                      <a16:colId xmlns:a16="http://schemas.microsoft.com/office/drawing/2014/main" val="20006"/>
                    </a:ext>
                  </a:extLst>
                </a:gridCol>
                <a:gridCol w="777240">
                  <a:extLst>
                    <a:ext uri="{9D8B030D-6E8A-4147-A177-3AD203B41FA5}">
                      <a16:colId xmlns:a16="http://schemas.microsoft.com/office/drawing/2014/main" val="20007"/>
                    </a:ext>
                  </a:extLst>
                </a:gridCol>
                <a:gridCol w="777240">
                  <a:extLst>
                    <a:ext uri="{9D8B030D-6E8A-4147-A177-3AD203B41FA5}">
                      <a16:colId xmlns:a16="http://schemas.microsoft.com/office/drawing/2014/main" val="20008"/>
                    </a:ext>
                  </a:extLst>
                </a:gridCol>
                <a:gridCol w="777240">
                  <a:extLst>
                    <a:ext uri="{9D8B030D-6E8A-4147-A177-3AD203B41FA5}">
                      <a16:colId xmlns:a16="http://schemas.microsoft.com/office/drawing/2014/main" val="20009"/>
                    </a:ext>
                  </a:extLst>
                </a:gridCol>
              </a:tblGrid>
              <a:tr h="701108">
                <a:tc>
                  <a:txBody>
                    <a:bodyPr/>
                    <a:lstStyle/>
                    <a:p>
                      <a:r>
                        <a:rPr lang="en-GB" sz="2000" b="1" dirty="0" smtClean="0"/>
                        <a:t>F1</a:t>
                      </a:r>
                      <a:endParaRPr lang="en-GB" sz="2000" b="1" dirty="0"/>
                    </a:p>
                  </a:txBody>
                  <a:tcPr marT="45724" marB="45724"/>
                </a:tc>
                <a:tc>
                  <a:txBody>
                    <a:bodyPr/>
                    <a:lstStyle/>
                    <a:p>
                      <a:r>
                        <a:rPr lang="en-GB" sz="2000" b="1" dirty="0" smtClean="0"/>
                        <a:t>F2</a:t>
                      </a:r>
                      <a:endParaRPr lang="en-GB" sz="2000" b="1" dirty="0"/>
                    </a:p>
                  </a:txBody>
                  <a:tcPr marT="45724" marB="45724"/>
                </a:tc>
                <a:tc>
                  <a:txBody>
                    <a:bodyPr/>
                    <a:lstStyle/>
                    <a:p>
                      <a:r>
                        <a:rPr lang="en-GB" sz="2000" b="1" dirty="0" smtClean="0"/>
                        <a:t>F3</a:t>
                      </a:r>
                      <a:endParaRPr lang="en-GB" sz="2000" b="1" dirty="0"/>
                    </a:p>
                  </a:txBody>
                  <a:tcPr marT="45724" marB="45724"/>
                </a:tc>
                <a:tc>
                  <a:txBody>
                    <a:bodyPr/>
                    <a:lstStyle/>
                    <a:p>
                      <a:r>
                        <a:rPr lang="en-GB" sz="2000" b="1" dirty="0" smtClean="0"/>
                        <a:t>F4</a:t>
                      </a:r>
                      <a:endParaRPr lang="en-GB" sz="2000" b="1" dirty="0"/>
                    </a:p>
                  </a:txBody>
                  <a:tcPr marT="45724" marB="45724"/>
                </a:tc>
                <a:tc>
                  <a:txBody>
                    <a:bodyPr/>
                    <a:lstStyle/>
                    <a:p>
                      <a:r>
                        <a:rPr lang="en-GB" sz="2000" b="1" dirty="0" smtClean="0"/>
                        <a:t>F5</a:t>
                      </a:r>
                      <a:endParaRPr lang="en-GB" sz="2000" b="1" dirty="0"/>
                    </a:p>
                  </a:txBody>
                  <a:tcPr marT="45724" marB="45724"/>
                </a:tc>
                <a:tc>
                  <a:txBody>
                    <a:bodyPr/>
                    <a:lstStyle/>
                    <a:p>
                      <a:r>
                        <a:rPr lang="en-GB" sz="2000" b="1" dirty="0" smtClean="0"/>
                        <a:t>F6</a:t>
                      </a:r>
                      <a:endParaRPr lang="en-GB" sz="2000" b="1" dirty="0"/>
                    </a:p>
                  </a:txBody>
                  <a:tcPr marT="45724" marB="45724"/>
                </a:tc>
                <a:tc>
                  <a:txBody>
                    <a:bodyPr/>
                    <a:lstStyle/>
                    <a:p>
                      <a:r>
                        <a:rPr lang="en-GB" sz="2000" b="1" dirty="0" smtClean="0"/>
                        <a:t>F7</a:t>
                      </a:r>
                      <a:endParaRPr lang="en-GB" sz="2000" b="1" dirty="0"/>
                    </a:p>
                  </a:txBody>
                  <a:tcPr marT="45724" marB="45724"/>
                </a:tc>
                <a:tc>
                  <a:txBody>
                    <a:bodyPr/>
                    <a:lstStyle/>
                    <a:p>
                      <a:r>
                        <a:rPr lang="en-GB" sz="2000" b="1" dirty="0" smtClean="0"/>
                        <a:t>F8</a:t>
                      </a:r>
                      <a:endParaRPr lang="en-GB" sz="2000" b="1" dirty="0"/>
                    </a:p>
                  </a:txBody>
                  <a:tcPr marT="45724" marB="45724"/>
                </a:tc>
                <a:tc>
                  <a:txBody>
                    <a:bodyPr/>
                    <a:lstStyle/>
                    <a:p>
                      <a:r>
                        <a:rPr lang="en-GB" sz="2000" b="1" dirty="0" smtClean="0"/>
                        <a:t>F9</a:t>
                      </a:r>
                      <a:endParaRPr lang="en-GB" sz="2000" b="1" dirty="0"/>
                    </a:p>
                  </a:txBody>
                  <a:tcPr marT="45724" marB="45724"/>
                </a:tc>
                <a:tc>
                  <a:txBody>
                    <a:bodyPr/>
                    <a:lstStyle/>
                    <a:p>
                      <a:r>
                        <a:rPr lang="en-GB" sz="2000" b="1" dirty="0" err="1" smtClean="0"/>
                        <a:t>Etc</a:t>
                      </a:r>
                      <a:r>
                        <a:rPr lang="en-GB" sz="2000" b="1" dirty="0" smtClean="0"/>
                        <a:t>…</a:t>
                      </a:r>
                      <a:endParaRPr lang="en-GB" sz="2000" b="1" dirty="0"/>
                    </a:p>
                  </a:txBody>
                  <a:tcPr marT="45724" marB="45724"/>
                </a:tc>
                <a:extLst>
                  <a:ext uri="{0D108BD9-81ED-4DB2-BD59-A6C34878D82A}">
                    <a16:rowId xmlns:a16="http://schemas.microsoft.com/office/drawing/2014/main" val="10000"/>
                  </a:ext>
                </a:extLst>
              </a:tr>
              <a:tr h="370876">
                <a:tc>
                  <a:txBody>
                    <a:bodyPr/>
                    <a:lstStyle/>
                    <a:p>
                      <a:r>
                        <a:rPr lang="en-GB" sz="1800" dirty="0" smtClean="0"/>
                        <a:t>2</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65</a:t>
                      </a:r>
                      <a:endParaRPr lang="en-GB" sz="1800" dirty="0"/>
                    </a:p>
                  </a:txBody>
                  <a:tcPr marT="45724" marB="45724"/>
                </a:tc>
                <a:tc>
                  <a:txBody>
                    <a:bodyPr/>
                    <a:lstStyle/>
                    <a:p>
                      <a:r>
                        <a:rPr lang="en-GB" sz="1800" dirty="0" smtClean="0"/>
                        <a:t>67</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12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234</a:t>
                      </a:r>
                      <a:endParaRPr lang="en-GB" sz="1800" dirty="0"/>
                    </a:p>
                  </a:txBody>
                  <a:tcPr marT="45724" marB="45724"/>
                </a:tc>
                <a:tc>
                  <a:txBody>
                    <a:bodyPr/>
                    <a:lstStyle/>
                    <a:p>
                      <a:r>
                        <a:rPr lang="en-GB" sz="1800" dirty="0" smtClean="0"/>
                        <a:t>…</a:t>
                      </a:r>
                      <a:endParaRPr lang="en-GB" sz="1800" dirty="0"/>
                    </a:p>
                  </a:txBody>
                  <a:tcPr marT="45724" marB="45724"/>
                </a:tc>
                <a:extLst>
                  <a:ext uri="{0D108BD9-81ED-4DB2-BD59-A6C34878D82A}">
                    <a16:rowId xmlns:a16="http://schemas.microsoft.com/office/drawing/2014/main" val="10001"/>
                  </a:ext>
                </a:extLst>
              </a:tr>
              <a:tr h="370876">
                <a:tc>
                  <a:txBody>
                    <a:bodyPr/>
                    <a:lstStyle/>
                    <a:p>
                      <a:r>
                        <a:rPr lang="en-GB" sz="1800" dirty="0" smtClean="0"/>
                        <a:t>1</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12</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2"/>
                  </a:ext>
                </a:extLst>
              </a:tr>
              <a:tr h="370876">
                <a:tc>
                  <a:txBody>
                    <a:bodyPr/>
                    <a:lstStyle/>
                    <a:p>
                      <a:r>
                        <a:rPr lang="en-GB" sz="1800" dirty="0" smtClean="0"/>
                        <a:t>4</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3"/>
                  </a:ext>
                </a:extLst>
              </a:tr>
              <a:tr h="370876">
                <a:tc>
                  <a:txBody>
                    <a:bodyPr/>
                    <a:lstStyle/>
                    <a:p>
                      <a:r>
                        <a:rPr lang="en-GB" sz="1800" dirty="0" smtClean="0"/>
                        <a:t>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4"/>
                  </a:ext>
                </a:extLst>
              </a:tr>
              <a:tr h="370876">
                <a:tc>
                  <a:txBody>
                    <a:bodyPr/>
                    <a:lstStyle/>
                    <a:p>
                      <a:r>
                        <a:rPr lang="en-GB" sz="1800" dirty="0" smtClean="0"/>
                        <a:t>3</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5"/>
                  </a:ext>
                </a:extLst>
              </a:tr>
              <a:tr h="370876">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6"/>
                  </a:ext>
                </a:extLst>
              </a:tr>
              <a:tr h="370876">
                <a:tc>
                  <a:txBody>
                    <a:bodyPr/>
                    <a:lstStyle/>
                    <a:p>
                      <a:r>
                        <a:rPr lang="en-GB" sz="1800" dirty="0" smtClean="0"/>
                        <a:t>1</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55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55</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a:t>
                      </a:r>
                      <a:endParaRPr lang="en-GB" sz="1800" dirty="0"/>
                    </a:p>
                  </a:txBody>
                  <a:tcPr marT="45724" marB="45724"/>
                </a:tc>
                <a:extLst>
                  <a:ext uri="{0D108BD9-81ED-4DB2-BD59-A6C34878D82A}">
                    <a16:rowId xmlns:a16="http://schemas.microsoft.com/office/drawing/2014/main" val="10007"/>
                  </a:ext>
                </a:extLst>
              </a:tr>
            </a:tbl>
          </a:graphicData>
        </a:graphic>
      </p:graphicFrame>
      <p:sp>
        <p:nvSpPr>
          <p:cNvPr id="57448" name="TextBox 5"/>
          <p:cNvSpPr txBox="1">
            <a:spLocks noChangeArrowheads="1"/>
          </p:cNvSpPr>
          <p:nvPr/>
        </p:nvSpPr>
        <p:spPr bwMode="auto">
          <a:xfrm>
            <a:off x="935038" y="5781675"/>
            <a:ext cx="37192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dirty="0"/>
              <a:t>Selected attribute set   </a:t>
            </a:r>
            <a:r>
              <a:rPr lang="en-GB" altLang="en-US" sz="2800" dirty="0"/>
              <a:t>{</a:t>
            </a:r>
            <a:r>
              <a:rPr lang="en-GB" altLang="en-US" sz="2800" b="1" dirty="0"/>
              <a:t>F4</a:t>
            </a:r>
            <a:r>
              <a:rPr lang="en-GB" altLang="en-US" sz="2800" dirty="0"/>
              <a:t>}</a:t>
            </a:r>
            <a:endParaRPr lang="en-GB" altLang="en-US" sz="2400" dirty="0"/>
          </a:p>
        </p:txBody>
      </p:sp>
      <p:sp>
        <p:nvSpPr>
          <p:cNvPr id="3" name="Rounded Rectangle 2"/>
          <p:cNvSpPr/>
          <p:nvPr/>
        </p:nvSpPr>
        <p:spPr>
          <a:xfrm>
            <a:off x="2143125" y="1930400"/>
            <a:ext cx="1027113" cy="3851275"/>
          </a:xfrm>
          <a:prstGeom prst="round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4" name="TextBox 3"/>
          <p:cNvSpPr txBox="1"/>
          <p:nvPr/>
        </p:nvSpPr>
        <p:spPr>
          <a:xfrm>
            <a:off x="2287588" y="5303838"/>
            <a:ext cx="800100" cy="461962"/>
          </a:xfrm>
          <a:prstGeom prst="rect">
            <a:avLst/>
          </a:prstGeom>
          <a:noFill/>
        </p:spPr>
        <p:txBody>
          <a:bodyPr wrap="none">
            <a:spAutoFit/>
          </a:bodyPr>
          <a:lstStyle/>
          <a:p>
            <a:pPr>
              <a:defRPr/>
            </a:pPr>
            <a:r>
              <a:rPr lang="en-GB" b="1" dirty="0">
                <a:solidFill>
                  <a:schemeClr val="accent6">
                    <a:lumMod val="75000"/>
                  </a:schemeClr>
                </a:solidFill>
              </a:rPr>
              <a:t>58%</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GB" altLang="en-US" sz="3200" dirty="0" smtClean="0"/>
              <a:t>Test each </a:t>
            </a:r>
            <a:r>
              <a:rPr lang="en-GB" altLang="en-US" sz="3200" dirty="0"/>
              <a:t>attribute in </a:t>
            </a:r>
            <a:r>
              <a:rPr lang="en-GB" altLang="en-US" sz="3200" dirty="0" smtClean="0"/>
              <a:t>turn to find out which works best with current </a:t>
            </a:r>
            <a:r>
              <a:rPr lang="en-GB" altLang="en-US" sz="3200" dirty="0"/>
              <a:t>attribute set </a:t>
            </a:r>
            <a:r>
              <a:rPr lang="en-GB" altLang="en-US" sz="3200" dirty="0" smtClean="0"/>
              <a:t>…</a:t>
            </a:r>
          </a:p>
        </p:txBody>
      </p:sp>
      <p:graphicFrame>
        <p:nvGraphicFramePr>
          <p:cNvPr id="5" name="Content Placeholder 4"/>
          <p:cNvGraphicFramePr>
            <a:graphicFrameLocks noGrp="1"/>
          </p:cNvGraphicFramePr>
          <p:nvPr>
            <p:ph idx="1"/>
          </p:nvPr>
        </p:nvGraphicFramePr>
        <p:xfrm>
          <a:off x="685800" y="1981200"/>
          <a:ext cx="7772400" cy="3297240"/>
        </p:xfrm>
        <a:graphic>
          <a:graphicData uri="http://schemas.openxmlformats.org/drawingml/2006/table">
            <a:tbl>
              <a:tblPr firstRow="1" bandRow="1">
                <a:tableStyleId>{5940675A-B579-460E-94D1-54222C63F5DA}</a:tableStyleId>
              </a:tblPr>
              <a:tblGrid>
                <a:gridCol w="777240">
                  <a:extLst>
                    <a:ext uri="{9D8B030D-6E8A-4147-A177-3AD203B41FA5}">
                      <a16:colId xmlns:a16="http://schemas.microsoft.com/office/drawing/2014/main" val="20000"/>
                    </a:ext>
                  </a:extLst>
                </a:gridCol>
                <a:gridCol w="777240">
                  <a:extLst>
                    <a:ext uri="{9D8B030D-6E8A-4147-A177-3AD203B41FA5}">
                      <a16:colId xmlns:a16="http://schemas.microsoft.com/office/drawing/2014/main" val="20001"/>
                    </a:ext>
                  </a:extLst>
                </a:gridCol>
                <a:gridCol w="777240">
                  <a:extLst>
                    <a:ext uri="{9D8B030D-6E8A-4147-A177-3AD203B41FA5}">
                      <a16:colId xmlns:a16="http://schemas.microsoft.com/office/drawing/2014/main" val="20002"/>
                    </a:ext>
                  </a:extLst>
                </a:gridCol>
                <a:gridCol w="777240">
                  <a:extLst>
                    <a:ext uri="{9D8B030D-6E8A-4147-A177-3AD203B41FA5}">
                      <a16:colId xmlns:a16="http://schemas.microsoft.com/office/drawing/2014/main" val="20003"/>
                    </a:ext>
                  </a:extLst>
                </a:gridCol>
                <a:gridCol w="777240">
                  <a:extLst>
                    <a:ext uri="{9D8B030D-6E8A-4147-A177-3AD203B41FA5}">
                      <a16:colId xmlns:a16="http://schemas.microsoft.com/office/drawing/2014/main" val="20004"/>
                    </a:ext>
                  </a:extLst>
                </a:gridCol>
                <a:gridCol w="777240">
                  <a:extLst>
                    <a:ext uri="{9D8B030D-6E8A-4147-A177-3AD203B41FA5}">
                      <a16:colId xmlns:a16="http://schemas.microsoft.com/office/drawing/2014/main" val="20005"/>
                    </a:ext>
                  </a:extLst>
                </a:gridCol>
                <a:gridCol w="777240">
                  <a:extLst>
                    <a:ext uri="{9D8B030D-6E8A-4147-A177-3AD203B41FA5}">
                      <a16:colId xmlns:a16="http://schemas.microsoft.com/office/drawing/2014/main" val="20006"/>
                    </a:ext>
                  </a:extLst>
                </a:gridCol>
                <a:gridCol w="777240">
                  <a:extLst>
                    <a:ext uri="{9D8B030D-6E8A-4147-A177-3AD203B41FA5}">
                      <a16:colId xmlns:a16="http://schemas.microsoft.com/office/drawing/2014/main" val="20007"/>
                    </a:ext>
                  </a:extLst>
                </a:gridCol>
                <a:gridCol w="777240">
                  <a:extLst>
                    <a:ext uri="{9D8B030D-6E8A-4147-A177-3AD203B41FA5}">
                      <a16:colId xmlns:a16="http://schemas.microsoft.com/office/drawing/2014/main" val="20008"/>
                    </a:ext>
                  </a:extLst>
                </a:gridCol>
                <a:gridCol w="777240">
                  <a:extLst>
                    <a:ext uri="{9D8B030D-6E8A-4147-A177-3AD203B41FA5}">
                      <a16:colId xmlns:a16="http://schemas.microsoft.com/office/drawing/2014/main" val="20009"/>
                    </a:ext>
                  </a:extLst>
                </a:gridCol>
              </a:tblGrid>
              <a:tr h="701108">
                <a:tc>
                  <a:txBody>
                    <a:bodyPr/>
                    <a:lstStyle/>
                    <a:p>
                      <a:r>
                        <a:rPr lang="en-GB" sz="2000" b="1" dirty="0" smtClean="0"/>
                        <a:t>F1</a:t>
                      </a:r>
                      <a:endParaRPr lang="en-GB" sz="2000" b="1" dirty="0"/>
                    </a:p>
                  </a:txBody>
                  <a:tcPr marT="45724" marB="45724"/>
                </a:tc>
                <a:tc>
                  <a:txBody>
                    <a:bodyPr/>
                    <a:lstStyle/>
                    <a:p>
                      <a:r>
                        <a:rPr lang="en-GB" sz="2000" b="1" dirty="0" smtClean="0"/>
                        <a:t>F2</a:t>
                      </a:r>
                      <a:endParaRPr lang="en-GB" sz="2000" b="1" dirty="0"/>
                    </a:p>
                  </a:txBody>
                  <a:tcPr marT="45724" marB="45724"/>
                </a:tc>
                <a:tc>
                  <a:txBody>
                    <a:bodyPr/>
                    <a:lstStyle/>
                    <a:p>
                      <a:r>
                        <a:rPr lang="en-GB" sz="2000" b="1" dirty="0" smtClean="0"/>
                        <a:t>F3</a:t>
                      </a:r>
                      <a:endParaRPr lang="en-GB" sz="2000" b="1" dirty="0"/>
                    </a:p>
                  </a:txBody>
                  <a:tcPr marT="45724" marB="45724"/>
                </a:tc>
                <a:tc>
                  <a:txBody>
                    <a:bodyPr/>
                    <a:lstStyle/>
                    <a:p>
                      <a:r>
                        <a:rPr lang="en-GB" sz="2000" b="1" dirty="0" smtClean="0"/>
                        <a:t>F4</a:t>
                      </a:r>
                      <a:endParaRPr lang="en-GB" sz="2000" b="1" dirty="0"/>
                    </a:p>
                  </a:txBody>
                  <a:tcPr marT="45724" marB="45724"/>
                </a:tc>
                <a:tc>
                  <a:txBody>
                    <a:bodyPr/>
                    <a:lstStyle/>
                    <a:p>
                      <a:r>
                        <a:rPr lang="en-GB" sz="2000" b="1" dirty="0" smtClean="0"/>
                        <a:t>F5</a:t>
                      </a:r>
                      <a:endParaRPr lang="en-GB" sz="2000" b="1" dirty="0"/>
                    </a:p>
                  </a:txBody>
                  <a:tcPr marT="45724" marB="45724"/>
                </a:tc>
                <a:tc>
                  <a:txBody>
                    <a:bodyPr/>
                    <a:lstStyle/>
                    <a:p>
                      <a:r>
                        <a:rPr lang="en-GB" sz="2000" b="1" dirty="0" smtClean="0"/>
                        <a:t>F6</a:t>
                      </a:r>
                      <a:endParaRPr lang="en-GB" sz="2000" b="1" dirty="0"/>
                    </a:p>
                  </a:txBody>
                  <a:tcPr marT="45724" marB="45724"/>
                </a:tc>
                <a:tc>
                  <a:txBody>
                    <a:bodyPr/>
                    <a:lstStyle/>
                    <a:p>
                      <a:r>
                        <a:rPr lang="en-GB" sz="2000" b="1" dirty="0" smtClean="0"/>
                        <a:t>F7</a:t>
                      </a:r>
                      <a:endParaRPr lang="en-GB" sz="2000" b="1" dirty="0"/>
                    </a:p>
                  </a:txBody>
                  <a:tcPr marT="45724" marB="45724"/>
                </a:tc>
                <a:tc>
                  <a:txBody>
                    <a:bodyPr/>
                    <a:lstStyle/>
                    <a:p>
                      <a:r>
                        <a:rPr lang="en-GB" sz="2000" b="1" dirty="0" smtClean="0"/>
                        <a:t>F8</a:t>
                      </a:r>
                      <a:endParaRPr lang="en-GB" sz="2000" b="1" dirty="0"/>
                    </a:p>
                  </a:txBody>
                  <a:tcPr marT="45724" marB="45724"/>
                </a:tc>
                <a:tc>
                  <a:txBody>
                    <a:bodyPr/>
                    <a:lstStyle/>
                    <a:p>
                      <a:r>
                        <a:rPr lang="en-GB" sz="2000" b="1" dirty="0" smtClean="0"/>
                        <a:t>F9</a:t>
                      </a:r>
                      <a:endParaRPr lang="en-GB" sz="2000" b="1" dirty="0"/>
                    </a:p>
                  </a:txBody>
                  <a:tcPr marT="45724" marB="45724"/>
                </a:tc>
                <a:tc>
                  <a:txBody>
                    <a:bodyPr/>
                    <a:lstStyle/>
                    <a:p>
                      <a:r>
                        <a:rPr lang="en-GB" sz="2000" b="1" dirty="0" err="1" smtClean="0"/>
                        <a:t>Etc</a:t>
                      </a:r>
                      <a:r>
                        <a:rPr lang="en-GB" sz="2000" b="1" dirty="0" smtClean="0"/>
                        <a:t>…</a:t>
                      </a:r>
                      <a:endParaRPr lang="en-GB" sz="2000" b="1" dirty="0"/>
                    </a:p>
                  </a:txBody>
                  <a:tcPr marT="45724" marB="45724"/>
                </a:tc>
                <a:extLst>
                  <a:ext uri="{0D108BD9-81ED-4DB2-BD59-A6C34878D82A}">
                    <a16:rowId xmlns:a16="http://schemas.microsoft.com/office/drawing/2014/main" val="10000"/>
                  </a:ext>
                </a:extLst>
              </a:tr>
              <a:tr h="370876">
                <a:tc>
                  <a:txBody>
                    <a:bodyPr/>
                    <a:lstStyle/>
                    <a:p>
                      <a:r>
                        <a:rPr lang="en-GB" sz="1800" dirty="0" smtClean="0"/>
                        <a:t>2</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65</a:t>
                      </a:r>
                      <a:endParaRPr lang="en-GB" sz="1800" dirty="0"/>
                    </a:p>
                  </a:txBody>
                  <a:tcPr marT="45724" marB="45724"/>
                </a:tc>
                <a:tc>
                  <a:txBody>
                    <a:bodyPr/>
                    <a:lstStyle/>
                    <a:p>
                      <a:r>
                        <a:rPr lang="en-GB" sz="1800" dirty="0" smtClean="0"/>
                        <a:t>67</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12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234</a:t>
                      </a:r>
                      <a:endParaRPr lang="en-GB" sz="1800" dirty="0"/>
                    </a:p>
                  </a:txBody>
                  <a:tcPr marT="45724" marB="45724"/>
                </a:tc>
                <a:tc>
                  <a:txBody>
                    <a:bodyPr/>
                    <a:lstStyle/>
                    <a:p>
                      <a:r>
                        <a:rPr lang="en-GB" sz="1800" dirty="0" smtClean="0"/>
                        <a:t>…</a:t>
                      </a:r>
                      <a:endParaRPr lang="en-GB" sz="1800" dirty="0"/>
                    </a:p>
                  </a:txBody>
                  <a:tcPr marT="45724" marB="45724"/>
                </a:tc>
                <a:extLst>
                  <a:ext uri="{0D108BD9-81ED-4DB2-BD59-A6C34878D82A}">
                    <a16:rowId xmlns:a16="http://schemas.microsoft.com/office/drawing/2014/main" val="10001"/>
                  </a:ext>
                </a:extLst>
              </a:tr>
              <a:tr h="370876">
                <a:tc>
                  <a:txBody>
                    <a:bodyPr/>
                    <a:lstStyle/>
                    <a:p>
                      <a:r>
                        <a:rPr lang="en-GB" sz="1800" dirty="0" smtClean="0"/>
                        <a:t>1</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12</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2"/>
                  </a:ext>
                </a:extLst>
              </a:tr>
              <a:tr h="370876">
                <a:tc>
                  <a:txBody>
                    <a:bodyPr/>
                    <a:lstStyle/>
                    <a:p>
                      <a:r>
                        <a:rPr lang="en-GB" sz="1800" dirty="0" smtClean="0"/>
                        <a:t>4</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3"/>
                  </a:ext>
                </a:extLst>
              </a:tr>
              <a:tr h="370876">
                <a:tc>
                  <a:txBody>
                    <a:bodyPr/>
                    <a:lstStyle/>
                    <a:p>
                      <a:r>
                        <a:rPr lang="en-GB" sz="1800" dirty="0" smtClean="0"/>
                        <a:t>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4"/>
                  </a:ext>
                </a:extLst>
              </a:tr>
              <a:tr h="370876">
                <a:tc>
                  <a:txBody>
                    <a:bodyPr/>
                    <a:lstStyle/>
                    <a:p>
                      <a:r>
                        <a:rPr lang="en-GB" sz="1800" dirty="0" smtClean="0"/>
                        <a:t>3</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5"/>
                  </a:ext>
                </a:extLst>
              </a:tr>
              <a:tr h="370876">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6"/>
                  </a:ext>
                </a:extLst>
              </a:tr>
              <a:tr h="370876">
                <a:tc>
                  <a:txBody>
                    <a:bodyPr/>
                    <a:lstStyle/>
                    <a:p>
                      <a:r>
                        <a:rPr lang="en-GB" sz="1800" dirty="0" smtClean="0"/>
                        <a:t>1</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55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55</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a:t>
                      </a:r>
                      <a:endParaRPr lang="en-GB" sz="1800" dirty="0"/>
                    </a:p>
                  </a:txBody>
                  <a:tcPr marT="45724" marB="45724"/>
                </a:tc>
                <a:extLst>
                  <a:ext uri="{0D108BD9-81ED-4DB2-BD59-A6C34878D82A}">
                    <a16:rowId xmlns:a16="http://schemas.microsoft.com/office/drawing/2014/main" val="10007"/>
                  </a:ext>
                </a:extLst>
              </a:tr>
            </a:tbl>
          </a:graphicData>
        </a:graphic>
      </p:graphicFrame>
      <p:sp>
        <p:nvSpPr>
          <p:cNvPr id="59496" name="TextBox 5"/>
          <p:cNvSpPr txBox="1">
            <a:spLocks noChangeArrowheads="1"/>
          </p:cNvSpPr>
          <p:nvPr/>
        </p:nvSpPr>
        <p:spPr bwMode="auto">
          <a:xfrm>
            <a:off x="935038" y="5781675"/>
            <a:ext cx="37192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dirty="0"/>
              <a:t>Selected attribute set   </a:t>
            </a:r>
            <a:r>
              <a:rPr lang="en-GB" altLang="en-US" sz="2800" dirty="0"/>
              <a:t>{</a:t>
            </a:r>
            <a:r>
              <a:rPr lang="en-GB" altLang="en-US" sz="2800" b="1" dirty="0"/>
              <a:t>F4</a:t>
            </a:r>
            <a:r>
              <a:rPr lang="en-GB" altLang="en-US" sz="2800" dirty="0"/>
              <a:t>}</a:t>
            </a:r>
            <a:endParaRPr lang="en-GB" altLang="en-US" sz="2400" dirty="0"/>
          </a:p>
        </p:txBody>
      </p:sp>
      <p:sp>
        <p:nvSpPr>
          <p:cNvPr id="3" name="Rounded Rectangle 2"/>
          <p:cNvSpPr/>
          <p:nvPr/>
        </p:nvSpPr>
        <p:spPr>
          <a:xfrm>
            <a:off x="3749675" y="1930400"/>
            <a:ext cx="1025525" cy="3851275"/>
          </a:xfrm>
          <a:prstGeom prst="round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4" name="TextBox 3"/>
          <p:cNvSpPr txBox="1"/>
          <p:nvPr/>
        </p:nvSpPr>
        <p:spPr>
          <a:xfrm>
            <a:off x="3892550" y="5303838"/>
            <a:ext cx="800100" cy="461962"/>
          </a:xfrm>
          <a:prstGeom prst="rect">
            <a:avLst/>
          </a:prstGeom>
          <a:noFill/>
        </p:spPr>
        <p:txBody>
          <a:bodyPr wrap="none">
            <a:spAutoFit/>
          </a:bodyPr>
          <a:lstStyle/>
          <a:p>
            <a:pPr>
              <a:defRPr/>
            </a:pPr>
            <a:r>
              <a:rPr lang="en-GB" b="1" dirty="0">
                <a:solidFill>
                  <a:schemeClr val="accent6">
                    <a:lumMod val="75000"/>
                  </a:schemeClr>
                </a:solidFill>
              </a:rPr>
              <a:t>66%</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GB" altLang="en-US" sz="3200" smtClean="0"/>
              <a:t>Etc </a:t>
            </a:r>
          </a:p>
        </p:txBody>
      </p:sp>
      <p:graphicFrame>
        <p:nvGraphicFramePr>
          <p:cNvPr id="5" name="Content Placeholder 4"/>
          <p:cNvGraphicFramePr>
            <a:graphicFrameLocks noGrp="1"/>
          </p:cNvGraphicFramePr>
          <p:nvPr>
            <p:ph idx="1"/>
          </p:nvPr>
        </p:nvGraphicFramePr>
        <p:xfrm>
          <a:off x="685800" y="1981200"/>
          <a:ext cx="7772400" cy="3297240"/>
        </p:xfrm>
        <a:graphic>
          <a:graphicData uri="http://schemas.openxmlformats.org/drawingml/2006/table">
            <a:tbl>
              <a:tblPr firstRow="1" bandRow="1">
                <a:tableStyleId>{5940675A-B579-460E-94D1-54222C63F5DA}</a:tableStyleId>
              </a:tblPr>
              <a:tblGrid>
                <a:gridCol w="777240">
                  <a:extLst>
                    <a:ext uri="{9D8B030D-6E8A-4147-A177-3AD203B41FA5}">
                      <a16:colId xmlns:a16="http://schemas.microsoft.com/office/drawing/2014/main" val="20000"/>
                    </a:ext>
                  </a:extLst>
                </a:gridCol>
                <a:gridCol w="777240">
                  <a:extLst>
                    <a:ext uri="{9D8B030D-6E8A-4147-A177-3AD203B41FA5}">
                      <a16:colId xmlns:a16="http://schemas.microsoft.com/office/drawing/2014/main" val="20001"/>
                    </a:ext>
                  </a:extLst>
                </a:gridCol>
                <a:gridCol w="777240">
                  <a:extLst>
                    <a:ext uri="{9D8B030D-6E8A-4147-A177-3AD203B41FA5}">
                      <a16:colId xmlns:a16="http://schemas.microsoft.com/office/drawing/2014/main" val="20002"/>
                    </a:ext>
                  </a:extLst>
                </a:gridCol>
                <a:gridCol w="777240">
                  <a:extLst>
                    <a:ext uri="{9D8B030D-6E8A-4147-A177-3AD203B41FA5}">
                      <a16:colId xmlns:a16="http://schemas.microsoft.com/office/drawing/2014/main" val="20003"/>
                    </a:ext>
                  </a:extLst>
                </a:gridCol>
                <a:gridCol w="777240">
                  <a:extLst>
                    <a:ext uri="{9D8B030D-6E8A-4147-A177-3AD203B41FA5}">
                      <a16:colId xmlns:a16="http://schemas.microsoft.com/office/drawing/2014/main" val="20004"/>
                    </a:ext>
                  </a:extLst>
                </a:gridCol>
                <a:gridCol w="777240">
                  <a:extLst>
                    <a:ext uri="{9D8B030D-6E8A-4147-A177-3AD203B41FA5}">
                      <a16:colId xmlns:a16="http://schemas.microsoft.com/office/drawing/2014/main" val="20005"/>
                    </a:ext>
                  </a:extLst>
                </a:gridCol>
                <a:gridCol w="777240">
                  <a:extLst>
                    <a:ext uri="{9D8B030D-6E8A-4147-A177-3AD203B41FA5}">
                      <a16:colId xmlns:a16="http://schemas.microsoft.com/office/drawing/2014/main" val="20006"/>
                    </a:ext>
                  </a:extLst>
                </a:gridCol>
                <a:gridCol w="777240">
                  <a:extLst>
                    <a:ext uri="{9D8B030D-6E8A-4147-A177-3AD203B41FA5}">
                      <a16:colId xmlns:a16="http://schemas.microsoft.com/office/drawing/2014/main" val="20007"/>
                    </a:ext>
                  </a:extLst>
                </a:gridCol>
                <a:gridCol w="777240">
                  <a:extLst>
                    <a:ext uri="{9D8B030D-6E8A-4147-A177-3AD203B41FA5}">
                      <a16:colId xmlns:a16="http://schemas.microsoft.com/office/drawing/2014/main" val="20008"/>
                    </a:ext>
                  </a:extLst>
                </a:gridCol>
                <a:gridCol w="777240">
                  <a:extLst>
                    <a:ext uri="{9D8B030D-6E8A-4147-A177-3AD203B41FA5}">
                      <a16:colId xmlns:a16="http://schemas.microsoft.com/office/drawing/2014/main" val="20009"/>
                    </a:ext>
                  </a:extLst>
                </a:gridCol>
              </a:tblGrid>
              <a:tr h="701108">
                <a:tc>
                  <a:txBody>
                    <a:bodyPr/>
                    <a:lstStyle/>
                    <a:p>
                      <a:r>
                        <a:rPr lang="en-GB" sz="2000" b="1" dirty="0" smtClean="0"/>
                        <a:t>F1</a:t>
                      </a:r>
                      <a:endParaRPr lang="en-GB" sz="2000" b="1" dirty="0"/>
                    </a:p>
                  </a:txBody>
                  <a:tcPr marT="45724" marB="45724"/>
                </a:tc>
                <a:tc>
                  <a:txBody>
                    <a:bodyPr/>
                    <a:lstStyle/>
                    <a:p>
                      <a:r>
                        <a:rPr lang="en-GB" sz="2000" b="1" dirty="0" smtClean="0"/>
                        <a:t>F2</a:t>
                      </a:r>
                      <a:endParaRPr lang="en-GB" sz="2000" b="1" dirty="0"/>
                    </a:p>
                  </a:txBody>
                  <a:tcPr marT="45724" marB="45724"/>
                </a:tc>
                <a:tc>
                  <a:txBody>
                    <a:bodyPr/>
                    <a:lstStyle/>
                    <a:p>
                      <a:r>
                        <a:rPr lang="en-GB" sz="2000" b="1" dirty="0" smtClean="0"/>
                        <a:t>F3</a:t>
                      </a:r>
                      <a:endParaRPr lang="en-GB" sz="2000" b="1" dirty="0"/>
                    </a:p>
                  </a:txBody>
                  <a:tcPr marT="45724" marB="45724"/>
                </a:tc>
                <a:tc>
                  <a:txBody>
                    <a:bodyPr/>
                    <a:lstStyle/>
                    <a:p>
                      <a:r>
                        <a:rPr lang="en-GB" sz="2000" b="1" dirty="0" smtClean="0"/>
                        <a:t>F4</a:t>
                      </a:r>
                      <a:endParaRPr lang="en-GB" sz="2000" b="1" dirty="0"/>
                    </a:p>
                  </a:txBody>
                  <a:tcPr marT="45724" marB="45724"/>
                </a:tc>
                <a:tc>
                  <a:txBody>
                    <a:bodyPr/>
                    <a:lstStyle/>
                    <a:p>
                      <a:r>
                        <a:rPr lang="en-GB" sz="2000" b="1" dirty="0" smtClean="0"/>
                        <a:t>F5</a:t>
                      </a:r>
                      <a:endParaRPr lang="en-GB" sz="2000" b="1" dirty="0"/>
                    </a:p>
                  </a:txBody>
                  <a:tcPr marT="45724" marB="45724"/>
                </a:tc>
                <a:tc>
                  <a:txBody>
                    <a:bodyPr/>
                    <a:lstStyle/>
                    <a:p>
                      <a:r>
                        <a:rPr lang="en-GB" sz="2000" b="1" dirty="0" smtClean="0"/>
                        <a:t>F6</a:t>
                      </a:r>
                      <a:endParaRPr lang="en-GB" sz="2000" b="1" dirty="0"/>
                    </a:p>
                  </a:txBody>
                  <a:tcPr marT="45724" marB="45724"/>
                </a:tc>
                <a:tc>
                  <a:txBody>
                    <a:bodyPr/>
                    <a:lstStyle/>
                    <a:p>
                      <a:r>
                        <a:rPr lang="en-GB" sz="2000" b="1" dirty="0" smtClean="0"/>
                        <a:t>F7</a:t>
                      </a:r>
                      <a:endParaRPr lang="en-GB" sz="2000" b="1" dirty="0"/>
                    </a:p>
                  </a:txBody>
                  <a:tcPr marT="45724" marB="45724"/>
                </a:tc>
                <a:tc>
                  <a:txBody>
                    <a:bodyPr/>
                    <a:lstStyle/>
                    <a:p>
                      <a:r>
                        <a:rPr lang="en-GB" sz="2000" b="1" dirty="0" smtClean="0"/>
                        <a:t>F8</a:t>
                      </a:r>
                      <a:endParaRPr lang="en-GB" sz="2000" b="1" dirty="0"/>
                    </a:p>
                  </a:txBody>
                  <a:tcPr marT="45724" marB="45724"/>
                </a:tc>
                <a:tc>
                  <a:txBody>
                    <a:bodyPr/>
                    <a:lstStyle/>
                    <a:p>
                      <a:r>
                        <a:rPr lang="en-GB" sz="2000" b="1" dirty="0" smtClean="0"/>
                        <a:t>F9</a:t>
                      </a:r>
                      <a:endParaRPr lang="en-GB" sz="2000" b="1" dirty="0"/>
                    </a:p>
                  </a:txBody>
                  <a:tcPr marT="45724" marB="45724"/>
                </a:tc>
                <a:tc>
                  <a:txBody>
                    <a:bodyPr/>
                    <a:lstStyle/>
                    <a:p>
                      <a:r>
                        <a:rPr lang="en-GB" sz="2000" b="1" dirty="0" err="1" smtClean="0"/>
                        <a:t>Etc</a:t>
                      </a:r>
                      <a:r>
                        <a:rPr lang="en-GB" sz="2000" b="1" dirty="0" smtClean="0"/>
                        <a:t>…</a:t>
                      </a:r>
                      <a:endParaRPr lang="en-GB" sz="2000" b="1" dirty="0"/>
                    </a:p>
                  </a:txBody>
                  <a:tcPr marT="45724" marB="45724"/>
                </a:tc>
                <a:extLst>
                  <a:ext uri="{0D108BD9-81ED-4DB2-BD59-A6C34878D82A}">
                    <a16:rowId xmlns:a16="http://schemas.microsoft.com/office/drawing/2014/main" val="10000"/>
                  </a:ext>
                </a:extLst>
              </a:tr>
              <a:tr h="370876">
                <a:tc>
                  <a:txBody>
                    <a:bodyPr/>
                    <a:lstStyle/>
                    <a:p>
                      <a:r>
                        <a:rPr lang="en-GB" sz="1800" dirty="0" smtClean="0"/>
                        <a:t>2</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65</a:t>
                      </a:r>
                      <a:endParaRPr lang="en-GB" sz="1800" dirty="0"/>
                    </a:p>
                  </a:txBody>
                  <a:tcPr marT="45724" marB="45724"/>
                </a:tc>
                <a:tc>
                  <a:txBody>
                    <a:bodyPr/>
                    <a:lstStyle/>
                    <a:p>
                      <a:r>
                        <a:rPr lang="en-GB" sz="1800" dirty="0" smtClean="0"/>
                        <a:t>67</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12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234</a:t>
                      </a:r>
                      <a:endParaRPr lang="en-GB" sz="1800" dirty="0"/>
                    </a:p>
                  </a:txBody>
                  <a:tcPr marT="45724" marB="45724"/>
                </a:tc>
                <a:tc>
                  <a:txBody>
                    <a:bodyPr/>
                    <a:lstStyle/>
                    <a:p>
                      <a:r>
                        <a:rPr lang="en-GB" sz="1800" dirty="0" smtClean="0"/>
                        <a:t>…</a:t>
                      </a:r>
                      <a:endParaRPr lang="en-GB" sz="1800" dirty="0"/>
                    </a:p>
                  </a:txBody>
                  <a:tcPr marT="45724" marB="45724"/>
                </a:tc>
                <a:extLst>
                  <a:ext uri="{0D108BD9-81ED-4DB2-BD59-A6C34878D82A}">
                    <a16:rowId xmlns:a16="http://schemas.microsoft.com/office/drawing/2014/main" val="10001"/>
                  </a:ext>
                </a:extLst>
              </a:tr>
              <a:tr h="370876">
                <a:tc>
                  <a:txBody>
                    <a:bodyPr/>
                    <a:lstStyle/>
                    <a:p>
                      <a:r>
                        <a:rPr lang="en-GB" sz="1800" dirty="0" smtClean="0"/>
                        <a:t>1</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12</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2"/>
                  </a:ext>
                </a:extLst>
              </a:tr>
              <a:tr h="370876">
                <a:tc>
                  <a:txBody>
                    <a:bodyPr/>
                    <a:lstStyle/>
                    <a:p>
                      <a:r>
                        <a:rPr lang="en-GB" sz="1800" dirty="0" smtClean="0"/>
                        <a:t>4</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3"/>
                  </a:ext>
                </a:extLst>
              </a:tr>
              <a:tr h="370876">
                <a:tc>
                  <a:txBody>
                    <a:bodyPr/>
                    <a:lstStyle/>
                    <a:p>
                      <a:r>
                        <a:rPr lang="en-GB" sz="1800" dirty="0" smtClean="0"/>
                        <a:t>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4"/>
                  </a:ext>
                </a:extLst>
              </a:tr>
              <a:tr h="370876">
                <a:tc>
                  <a:txBody>
                    <a:bodyPr/>
                    <a:lstStyle/>
                    <a:p>
                      <a:r>
                        <a:rPr lang="en-GB" sz="1800" dirty="0" smtClean="0"/>
                        <a:t>3</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5"/>
                  </a:ext>
                </a:extLst>
              </a:tr>
              <a:tr h="370876">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6"/>
                  </a:ext>
                </a:extLst>
              </a:tr>
              <a:tr h="370876">
                <a:tc>
                  <a:txBody>
                    <a:bodyPr/>
                    <a:lstStyle/>
                    <a:p>
                      <a:r>
                        <a:rPr lang="en-GB" sz="1800" dirty="0" smtClean="0"/>
                        <a:t>1</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55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55</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a:t>
                      </a:r>
                      <a:endParaRPr lang="en-GB" sz="1800" dirty="0"/>
                    </a:p>
                  </a:txBody>
                  <a:tcPr marT="45724" marB="45724"/>
                </a:tc>
                <a:extLst>
                  <a:ext uri="{0D108BD9-81ED-4DB2-BD59-A6C34878D82A}">
                    <a16:rowId xmlns:a16="http://schemas.microsoft.com/office/drawing/2014/main" val="10007"/>
                  </a:ext>
                </a:extLst>
              </a:tr>
            </a:tbl>
          </a:graphicData>
        </a:graphic>
      </p:graphicFrame>
      <p:sp>
        <p:nvSpPr>
          <p:cNvPr id="60520" name="TextBox 5"/>
          <p:cNvSpPr txBox="1">
            <a:spLocks noChangeArrowheads="1"/>
          </p:cNvSpPr>
          <p:nvPr/>
        </p:nvSpPr>
        <p:spPr bwMode="auto">
          <a:xfrm>
            <a:off x="935038" y="5781675"/>
            <a:ext cx="37192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dirty="0"/>
              <a:t>Selected attribute set   </a:t>
            </a:r>
            <a:r>
              <a:rPr lang="en-GB" altLang="en-US" sz="2800" dirty="0"/>
              <a:t>{</a:t>
            </a:r>
            <a:r>
              <a:rPr lang="en-GB" altLang="en-US" sz="2800" b="1" dirty="0"/>
              <a:t>F4</a:t>
            </a:r>
            <a:r>
              <a:rPr lang="en-GB" altLang="en-US" sz="2800" dirty="0"/>
              <a:t>}</a:t>
            </a:r>
            <a:endParaRPr lang="en-GB" altLang="en-US" sz="2400" dirty="0"/>
          </a:p>
        </p:txBody>
      </p:sp>
      <p:sp>
        <p:nvSpPr>
          <p:cNvPr id="4" name="TextBox 3"/>
          <p:cNvSpPr txBox="1"/>
          <p:nvPr/>
        </p:nvSpPr>
        <p:spPr>
          <a:xfrm>
            <a:off x="709613" y="5211763"/>
            <a:ext cx="8120062" cy="369332"/>
          </a:xfrm>
          <a:prstGeom prst="rect">
            <a:avLst/>
          </a:prstGeom>
          <a:noFill/>
        </p:spPr>
        <p:txBody>
          <a:bodyPr>
            <a:spAutoFit/>
          </a:bodyPr>
          <a:lstStyle/>
          <a:p>
            <a:pPr>
              <a:defRPr/>
            </a:pPr>
            <a:r>
              <a:rPr lang="en-GB" b="1" dirty="0">
                <a:solidFill>
                  <a:schemeClr val="accent6">
                    <a:lumMod val="75000"/>
                  </a:schemeClr>
                </a:solidFill>
              </a:rPr>
              <a:t>61% </a:t>
            </a:r>
            <a:r>
              <a:rPr lang="en-GB" b="1" dirty="0" smtClean="0">
                <a:solidFill>
                  <a:schemeClr val="accent6">
                    <a:lumMod val="75000"/>
                  </a:schemeClr>
                </a:solidFill>
              </a:rPr>
              <a:t>       </a:t>
            </a:r>
            <a:r>
              <a:rPr lang="en-GB" b="1" dirty="0">
                <a:solidFill>
                  <a:schemeClr val="accent6">
                    <a:lumMod val="75000"/>
                  </a:schemeClr>
                </a:solidFill>
              </a:rPr>
              <a:t>59%   </a:t>
            </a:r>
            <a:r>
              <a:rPr lang="en-GB" b="1" dirty="0" smtClean="0">
                <a:solidFill>
                  <a:schemeClr val="accent6">
                    <a:lumMod val="75000"/>
                  </a:schemeClr>
                </a:solidFill>
              </a:rPr>
              <a:t>    58</a:t>
            </a:r>
            <a:r>
              <a:rPr lang="en-GB" b="1" dirty="0">
                <a:solidFill>
                  <a:schemeClr val="accent6">
                    <a:lumMod val="75000"/>
                  </a:schemeClr>
                </a:solidFill>
              </a:rPr>
              <a:t>%           </a:t>
            </a:r>
            <a:r>
              <a:rPr lang="en-GB" b="1" dirty="0" smtClean="0">
                <a:solidFill>
                  <a:schemeClr val="accent6">
                    <a:lumMod val="75000"/>
                  </a:schemeClr>
                </a:solidFill>
              </a:rPr>
              <a:t>             </a:t>
            </a:r>
            <a:r>
              <a:rPr lang="en-GB" b="1" dirty="0">
                <a:solidFill>
                  <a:schemeClr val="accent6">
                    <a:lumMod val="75000"/>
                  </a:schemeClr>
                </a:solidFill>
              </a:rPr>
              <a:t>66%  </a:t>
            </a:r>
            <a:r>
              <a:rPr lang="en-GB" b="1" dirty="0" smtClean="0">
                <a:solidFill>
                  <a:schemeClr val="accent6">
                    <a:lumMod val="75000"/>
                  </a:schemeClr>
                </a:solidFill>
              </a:rPr>
              <a:t>    </a:t>
            </a:r>
            <a:r>
              <a:rPr lang="en-GB" b="1" dirty="0">
                <a:solidFill>
                  <a:schemeClr val="accent6">
                    <a:lumMod val="75000"/>
                  </a:schemeClr>
                </a:solidFill>
              </a:rPr>
              <a:t>68%  </a:t>
            </a:r>
            <a:r>
              <a:rPr lang="en-GB" b="1" dirty="0" smtClean="0">
                <a:solidFill>
                  <a:schemeClr val="accent6">
                    <a:lumMod val="75000"/>
                  </a:schemeClr>
                </a:solidFill>
              </a:rPr>
              <a:t>     75</a:t>
            </a:r>
            <a:r>
              <a:rPr lang="en-GB" b="1" dirty="0">
                <a:solidFill>
                  <a:schemeClr val="accent6">
                    <a:lumMod val="75000"/>
                  </a:schemeClr>
                </a:solidFill>
              </a:rPr>
              <a:t>%  </a:t>
            </a:r>
            <a:r>
              <a:rPr lang="en-GB" b="1" dirty="0" smtClean="0">
                <a:solidFill>
                  <a:schemeClr val="accent6">
                    <a:lumMod val="75000"/>
                  </a:schemeClr>
                </a:solidFill>
              </a:rPr>
              <a:t>      47</a:t>
            </a:r>
            <a:r>
              <a:rPr lang="en-GB" b="1" dirty="0">
                <a:solidFill>
                  <a:schemeClr val="accent6">
                    <a:lumMod val="75000"/>
                  </a:schemeClr>
                </a:solidFill>
              </a:rPr>
              <a:t>% </a:t>
            </a:r>
            <a:r>
              <a:rPr lang="en-GB" b="1" dirty="0" smtClean="0">
                <a:solidFill>
                  <a:schemeClr val="accent6">
                    <a:lumMod val="75000"/>
                  </a:schemeClr>
                </a:solidFill>
              </a:rPr>
              <a:t>      49</a:t>
            </a:r>
            <a:r>
              <a:rPr lang="en-GB" b="1" dirty="0">
                <a:solidFill>
                  <a:schemeClr val="accent6">
                    <a:lumMod val="75000"/>
                  </a:schemeClr>
                </a:solidFill>
              </a:rPr>
              <a:t>%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GB" altLang="en-US" sz="3200" dirty="0" smtClean="0"/>
              <a:t>Add the winning </a:t>
            </a:r>
            <a:r>
              <a:rPr lang="en-GB" altLang="en-US" sz="3200" dirty="0"/>
              <a:t>attribute to </a:t>
            </a:r>
            <a:r>
              <a:rPr lang="en-GB" altLang="en-US" sz="3200" dirty="0" smtClean="0"/>
              <a:t>the selected </a:t>
            </a:r>
            <a:r>
              <a:rPr lang="en-GB" altLang="en-US" sz="3200" dirty="0"/>
              <a:t>attribute set</a:t>
            </a:r>
            <a:endParaRPr lang="en-GB" altLang="en-US" sz="3200" dirty="0" smtClean="0"/>
          </a:p>
        </p:txBody>
      </p:sp>
      <p:graphicFrame>
        <p:nvGraphicFramePr>
          <p:cNvPr id="5" name="Content Placeholder 4"/>
          <p:cNvGraphicFramePr>
            <a:graphicFrameLocks noGrp="1"/>
          </p:cNvGraphicFramePr>
          <p:nvPr>
            <p:ph idx="1"/>
          </p:nvPr>
        </p:nvGraphicFramePr>
        <p:xfrm>
          <a:off x="685800" y="1981200"/>
          <a:ext cx="7772400" cy="3297240"/>
        </p:xfrm>
        <a:graphic>
          <a:graphicData uri="http://schemas.openxmlformats.org/drawingml/2006/table">
            <a:tbl>
              <a:tblPr firstRow="1" bandRow="1">
                <a:tableStyleId>{5940675A-B579-460E-94D1-54222C63F5DA}</a:tableStyleId>
              </a:tblPr>
              <a:tblGrid>
                <a:gridCol w="777240">
                  <a:extLst>
                    <a:ext uri="{9D8B030D-6E8A-4147-A177-3AD203B41FA5}">
                      <a16:colId xmlns:a16="http://schemas.microsoft.com/office/drawing/2014/main" val="20000"/>
                    </a:ext>
                  </a:extLst>
                </a:gridCol>
                <a:gridCol w="777240">
                  <a:extLst>
                    <a:ext uri="{9D8B030D-6E8A-4147-A177-3AD203B41FA5}">
                      <a16:colId xmlns:a16="http://schemas.microsoft.com/office/drawing/2014/main" val="20001"/>
                    </a:ext>
                  </a:extLst>
                </a:gridCol>
                <a:gridCol w="777240">
                  <a:extLst>
                    <a:ext uri="{9D8B030D-6E8A-4147-A177-3AD203B41FA5}">
                      <a16:colId xmlns:a16="http://schemas.microsoft.com/office/drawing/2014/main" val="20002"/>
                    </a:ext>
                  </a:extLst>
                </a:gridCol>
                <a:gridCol w="777240">
                  <a:extLst>
                    <a:ext uri="{9D8B030D-6E8A-4147-A177-3AD203B41FA5}">
                      <a16:colId xmlns:a16="http://schemas.microsoft.com/office/drawing/2014/main" val="20003"/>
                    </a:ext>
                  </a:extLst>
                </a:gridCol>
                <a:gridCol w="777240">
                  <a:extLst>
                    <a:ext uri="{9D8B030D-6E8A-4147-A177-3AD203B41FA5}">
                      <a16:colId xmlns:a16="http://schemas.microsoft.com/office/drawing/2014/main" val="20004"/>
                    </a:ext>
                  </a:extLst>
                </a:gridCol>
                <a:gridCol w="777240">
                  <a:extLst>
                    <a:ext uri="{9D8B030D-6E8A-4147-A177-3AD203B41FA5}">
                      <a16:colId xmlns:a16="http://schemas.microsoft.com/office/drawing/2014/main" val="20005"/>
                    </a:ext>
                  </a:extLst>
                </a:gridCol>
                <a:gridCol w="777240">
                  <a:extLst>
                    <a:ext uri="{9D8B030D-6E8A-4147-A177-3AD203B41FA5}">
                      <a16:colId xmlns:a16="http://schemas.microsoft.com/office/drawing/2014/main" val="20006"/>
                    </a:ext>
                  </a:extLst>
                </a:gridCol>
                <a:gridCol w="777240">
                  <a:extLst>
                    <a:ext uri="{9D8B030D-6E8A-4147-A177-3AD203B41FA5}">
                      <a16:colId xmlns:a16="http://schemas.microsoft.com/office/drawing/2014/main" val="20007"/>
                    </a:ext>
                  </a:extLst>
                </a:gridCol>
                <a:gridCol w="777240">
                  <a:extLst>
                    <a:ext uri="{9D8B030D-6E8A-4147-A177-3AD203B41FA5}">
                      <a16:colId xmlns:a16="http://schemas.microsoft.com/office/drawing/2014/main" val="20008"/>
                    </a:ext>
                  </a:extLst>
                </a:gridCol>
                <a:gridCol w="777240">
                  <a:extLst>
                    <a:ext uri="{9D8B030D-6E8A-4147-A177-3AD203B41FA5}">
                      <a16:colId xmlns:a16="http://schemas.microsoft.com/office/drawing/2014/main" val="20009"/>
                    </a:ext>
                  </a:extLst>
                </a:gridCol>
              </a:tblGrid>
              <a:tr h="701108">
                <a:tc>
                  <a:txBody>
                    <a:bodyPr/>
                    <a:lstStyle/>
                    <a:p>
                      <a:r>
                        <a:rPr lang="en-GB" sz="2000" b="1" dirty="0" smtClean="0"/>
                        <a:t>F1</a:t>
                      </a:r>
                      <a:endParaRPr lang="en-GB" sz="2000" b="1" dirty="0"/>
                    </a:p>
                  </a:txBody>
                  <a:tcPr marT="45724" marB="45724"/>
                </a:tc>
                <a:tc>
                  <a:txBody>
                    <a:bodyPr/>
                    <a:lstStyle/>
                    <a:p>
                      <a:r>
                        <a:rPr lang="en-GB" sz="2000" b="1" dirty="0" smtClean="0"/>
                        <a:t>F2</a:t>
                      </a:r>
                      <a:endParaRPr lang="en-GB" sz="2000" b="1" dirty="0"/>
                    </a:p>
                  </a:txBody>
                  <a:tcPr marT="45724" marB="45724"/>
                </a:tc>
                <a:tc>
                  <a:txBody>
                    <a:bodyPr/>
                    <a:lstStyle/>
                    <a:p>
                      <a:r>
                        <a:rPr lang="en-GB" sz="2000" b="1" dirty="0" smtClean="0"/>
                        <a:t>F3</a:t>
                      </a:r>
                      <a:endParaRPr lang="en-GB" sz="2000" b="1" dirty="0"/>
                    </a:p>
                  </a:txBody>
                  <a:tcPr marT="45724" marB="45724"/>
                </a:tc>
                <a:tc>
                  <a:txBody>
                    <a:bodyPr/>
                    <a:lstStyle/>
                    <a:p>
                      <a:r>
                        <a:rPr lang="en-GB" sz="2000" b="1" dirty="0" smtClean="0"/>
                        <a:t>F4</a:t>
                      </a:r>
                      <a:endParaRPr lang="en-GB" sz="2000" b="1" dirty="0"/>
                    </a:p>
                  </a:txBody>
                  <a:tcPr marT="45724" marB="45724"/>
                </a:tc>
                <a:tc>
                  <a:txBody>
                    <a:bodyPr/>
                    <a:lstStyle/>
                    <a:p>
                      <a:r>
                        <a:rPr lang="en-GB" sz="2000" b="1" dirty="0" smtClean="0"/>
                        <a:t>F5</a:t>
                      </a:r>
                      <a:endParaRPr lang="en-GB" sz="2000" b="1" dirty="0"/>
                    </a:p>
                  </a:txBody>
                  <a:tcPr marT="45724" marB="45724"/>
                </a:tc>
                <a:tc>
                  <a:txBody>
                    <a:bodyPr/>
                    <a:lstStyle/>
                    <a:p>
                      <a:r>
                        <a:rPr lang="en-GB" sz="2000" b="1" dirty="0" smtClean="0"/>
                        <a:t>F6</a:t>
                      </a:r>
                      <a:endParaRPr lang="en-GB" sz="2000" b="1" dirty="0"/>
                    </a:p>
                  </a:txBody>
                  <a:tcPr marT="45724" marB="45724"/>
                </a:tc>
                <a:tc>
                  <a:txBody>
                    <a:bodyPr/>
                    <a:lstStyle/>
                    <a:p>
                      <a:r>
                        <a:rPr lang="en-GB" sz="2000" b="1" dirty="0" smtClean="0"/>
                        <a:t>F7</a:t>
                      </a:r>
                      <a:endParaRPr lang="en-GB" sz="2000" b="1" dirty="0"/>
                    </a:p>
                  </a:txBody>
                  <a:tcPr marT="45724" marB="45724"/>
                </a:tc>
                <a:tc>
                  <a:txBody>
                    <a:bodyPr/>
                    <a:lstStyle/>
                    <a:p>
                      <a:r>
                        <a:rPr lang="en-GB" sz="2000" b="1" dirty="0" smtClean="0"/>
                        <a:t>F8</a:t>
                      </a:r>
                      <a:endParaRPr lang="en-GB" sz="2000" b="1" dirty="0"/>
                    </a:p>
                  </a:txBody>
                  <a:tcPr marT="45724" marB="45724"/>
                </a:tc>
                <a:tc>
                  <a:txBody>
                    <a:bodyPr/>
                    <a:lstStyle/>
                    <a:p>
                      <a:r>
                        <a:rPr lang="en-GB" sz="2000" b="1" dirty="0" smtClean="0"/>
                        <a:t>F9</a:t>
                      </a:r>
                      <a:endParaRPr lang="en-GB" sz="2000" b="1" dirty="0"/>
                    </a:p>
                  </a:txBody>
                  <a:tcPr marT="45724" marB="45724"/>
                </a:tc>
                <a:tc>
                  <a:txBody>
                    <a:bodyPr/>
                    <a:lstStyle/>
                    <a:p>
                      <a:r>
                        <a:rPr lang="en-GB" sz="2000" b="1" dirty="0" err="1" smtClean="0"/>
                        <a:t>Etc</a:t>
                      </a:r>
                      <a:r>
                        <a:rPr lang="en-GB" sz="2000" b="1" dirty="0" smtClean="0"/>
                        <a:t>…</a:t>
                      </a:r>
                      <a:endParaRPr lang="en-GB" sz="2000" b="1" dirty="0"/>
                    </a:p>
                  </a:txBody>
                  <a:tcPr marT="45724" marB="45724"/>
                </a:tc>
                <a:extLst>
                  <a:ext uri="{0D108BD9-81ED-4DB2-BD59-A6C34878D82A}">
                    <a16:rowId xmlns:a16="http://schemas.microsoft.com/office/drawing/2014/main" val="10000"/>
                  </a:ext>
                </a:extLst>
              </a:tr>
              <a:tr h="370876">
                <a:tc>
                  <a:txBody>
                    <a:bodyPr/>
                    <a:lstStyle/>
                    <a:p>
                      <a:r>
                        <a:rPr lang="en-GB" sz="1800" dirty="0" smtClean="0"/>
                        <a:t>2</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65</a:t>
                      </a:r>
                      <a:endParaRPr lang="en-GB" sz="1800" dirty="0"/>
                    </a:p>
                  </a:txBody>
                  <a:tcPr marT="45724" marB="45724"/>
                </a:tc>
                <a:tc>
                  <a:txBody>
                    <a:bodyPr/>
                    <a:lstStyle/>
                    <a:p>
                      <a:r>
                        <a:rPr lang="en-GB" sz="1800" dirty="0" smtClean="0"/>
                        <a:t>67</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12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234</a:t>
                      </a:r>
                      <a:endParaRPr lang="en-GB" sz="1800" dirty="0"/>
                    </a:p>
                  </a:txBody>
                  <a:tcPr marT="45724" marB="45724"/>
                </a:tc>
                <a:tc>
                  <a:txBody>
                    <a:bodyPr/>
                    <a:lstStyle/>
                    <a:p>
                      <a:r>
                        <a:rPr lang="en-GB" sz="1800" dirty="0" smtClean="0"/>
                        <a:t>…</a:t>
                      </a:r>
                      <a:endParaRPr lang="en-GB" sz="1800" dirty="0"/>
                    </a:p>
                  </a:txBody>
                  <a:tcPr marT="45724" marB="45724"/>
                </a:tc>
                <a:extLst>
                  <a:ext uri="{0D108BD9-81ED-4DB2-BD59-A6C34878D82A}">
                    <a16:rowId xmlns:a16="http://schemas.microsoft.com/office/drawing/2014/main" val="10001"/>
                  </a:ext>
                </a:extLst>
              </a:tr>
              <a:tr h="370876">
                <a:tc>
                  <a:txBody>
                    <a:bodyPr/>
                    <a:lstStyle/>
                    <a:p>
                      <a:r>
                        <a:rPr lang="en-GB" sz="1800" dirty="0" smtClean="0"/>
                        <a:t>1</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12</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2"/>
                  </a:ext>
                </a:extLst>
              </a:tr>
              <a:tr h="370876">
                <a:tc>
                  <a:txBody>
                    <a:bodyPr/>
                    <a:lstStyle/>
                    <a:p>
                      <a:r>
                        <a:rPr lang="en-GB" sz="1800" dirty="0" smtClean="0"/>
                        <a:t>4</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3"/>
                  </a:ext>
                </a:extLst>
              </a:tr>
              <a:tr h="370876">
                <a:tc>
                  <a:txBody>
                    <a:bodyPr/>
                    <a:lstStyle/>
                    <a:p>
                      <a:r>
                        <a:rPr lang="en-GB" sz="1800" dirty="0" smtClean="0"/>
                        <a:t>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4"/>
                  </a:ext>
                </a:extLst>
              </a:tr>
              <a:tr h="370876">
                <a:tc>
                  <a:txBody>
                    <a:bodyPr/>
                    <a:lstStyle/>
                    <a:p>
                      <a:r>
                        <a:rPr lang="en-GB" sz="1800" dirty="0" smtClean="0"/>
                        <a:t>3</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5"/>
                  </a:ext>
                </a:extLst>
              </a:tr>
              <a:tr h="370876">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6"/>
                  </a:ext>
                </a:extLst>
              </a:tr>
              <a:tr h="370876">
                <a:tc>
                  <a:txBody>
                    <a:bodyPr/>
                    <a:lstStyle/>
                    <a:p>
                      <a:r>
                        <a:rPr lang="en-GB" sz="1800" dirty="0" smtClean="0"/>
                        <a:t>1</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55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55</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a:t>
                      </a:r>
                      <a:endParaRPr lang="en-GB" sz="1800" dirty="0"/>
                    </a:p>
                  </a:txBody>
                  <a:tcPr marT="45724" marB="45724"/>
                </a:tc>
                <a:extLst>
                  <a:ext uri="{0D108BD9-81ED-4DB2-BD59-A6C34878D82A}">
                    <a16:rowId xmlns:a16="http://schemas.microsoft.com/office/drawing/2014/main" val="10007"/>
                  </a:ext>
                </a:extLst>
              </a:tr>
            </a:tbl>
          </a:graphicData>
        </a:graphic>
      </p:graphicFrame>
      <p:sp>
        <p:nvSpPr>
          <p:cNvPr id="61544" name="TextBox 5"/>
          <p:cNvSpPr txBox="1">
            <a:spLocks noChangeArrowheads="1"/>
          </p:cNvSpPr>
          <p:nvPr/>
        </p:nvSpPr>
        <p:spPr bwMode="auto">
          <a:xfrm>
            <a:off x="935038" y="5781675"/>
            <a:ext cx="42979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dirty="0"/>
              <a:t>Selected attribute set   </a:t>
            </a:r>
            <a:r>
              <a:rPr lang="en-GB" altLang="en-US" sz="2800" dirty="0"/>
              <a:t>{</a:t>
            </a:r>
            <a:r>
              <a:rPr lang="en-GB" altLang="en-US" sz="2800" b="1" dirty="0"/>
              <a:t>F4, F7</a:t>
            </a:r>
            <a:r>
              <a:rPr lang="en-GB" altLang="en-US" sz="2800" dirty="0"/>
              <a:t>}</a:t>
            </a:r>
            <a:endParaRPr lang="en-GB" altLang="en-US" sz="2400" dirty="0"/>
          </a:p>
        </p:txBody>
      </p:sp>
      <p:sp>
        <p:nvSpPr>
          <p:cNvPr id="4" name="TextBox 3"/>
          <p:cNvSpPr txBox="1"/>
          <p:nvPr/>
        </p:nvSpPr>
        <p:spPr>
          <a:xfrm>
            <a:off x="709613" y="5211763"/>
            <a:ext cx="8120062" cy="369332"/>
          </a:xfrm>
          <a:prstGeom prst="rect">
            <a:avLst/>
          </a:prstGeom>
          <a:noFill/>
        </p:spPr>
        <p:txBody>
          <a:bodyPr>
            <a:spAutoFit/>
          </a:bodyPr>
          <a:lstStyle/>
          <a:p>
            <a:pPr>
              <a:defRPr/>
            </a:pPr>
            <a:r>
              <a:rPr lang="en-GB" b="1" dirty="0">
                <a:solidFill>
                  <a:schemeClr val="accent6">
                    <a:lumMod val="75000"/>
                  </a:schemeClr>
                </a:solidFill>
              </a:rPr>
              <a:t>61%  </a:t>
            </a:r>
            <a:r>
              <a:rPr lang="en-GB" b="1" dirty="0" smtClean="0">
                <a:solidFill>
                  <a:schemeClr val="accent6">
                    <a:lumMod val="75000"/>
                  </a:schemeClr>
                </a:solidFill>
              </a:rPr>
              <a:t>     59</a:t>
            </a:r>
            <a:r>
              <a:rPr lang="en-GB" b="1" dirty="0">
                <a:solidFill>
                  <a:schemeClr val="accent6">
                    <a:lumMod val="75000"/>
                  </a:schemeClr>
                </a:solidFill>
              </a:rPr>
              <a:t>%   </a:t>
            </a:r>
            <a:r>
              <a:rPr lang="en-GB" b="1" dirty="0" smtClean="0">
                <a:solidFill>
                  <a:schemeClr val="accent6">
                    <a:lumMod val="75000"/>
                  </a:schemeClr>
                </a:solidFill>
              </a:rPr>
              <a:t>     58</a:t>
            </a:r>
            <a:r>
              <a:rPr lang="en-GB" b="1" dirty="0">
                <a:solidFill>
                  <a:schemeClr val="accent6">
                    <a:lumMod val="75000"/>
                  </a:schemeClr>
                </a:solidFill>
              </a:rPr>
              <a:t>%            </a:t>
            </a:r>
            <a:r>
              <a:rPr lang="en-GB" b="1" dirty="0" smtClean="0">
                <a:solidFill>
                  <a:schemeClr val="accent6">
                    <a:lumMod val="75000"/>
                  </a:schemeClr>
                </a:solidFill>
              </a:rPr>
              <a:t>          66</a:t>
            </a:r>
            <a:r>
              <a:rPr lang="en-GB" b="1" dirty="0">
                <a:solidFill>
                  <a:schemeClr val="accent6">
                    <a:lumMod val="75000"/>
                  </a:schemeClr>
                </a:solidFill>
              </a:rPr>
              <a:t>%   </a:t>
            </a:r>
            <a:r>
              <a:rPr lang="en-GB" b="1" dirty="0" smtClean="0">
                <a:solidFill>
                  <a:schemeClr val="accent6">
                    <a:lumMod val="75000"/>
                  </a:schemeClr>
                </a:solidFill>
              </a:rPr>
              <a:t>     68</a:t>
            </a:r>
            <a:r>
              <a:rPr lang="en-GB" b="1" dirty="0">
                <a:solidFill>
                  <a:schemeClr val="accent6">
                    <a:lumMod val="75000"/>
                  </a:schemeClr>
                </a:solidFill>
              </a:rPr>
              <a:t>%  </a:t>
            </a:r>
            <a:r>
              <a:rPr lang="en-GB" b="1" dirty="0" smtClean="0">
                <a:solidFill>
                  <a:schemeClr val="accent6">
                    <a:lumMod val="75000"/>
                  </a:schemeClr>
                </a:solidFill>
              </a:rPr>
              <a:t>    </a:t>
            </a:r>
            <a:r>
              <a:rPr lang="en-GB" b="1" dirty="0" smtClean="0">
                <a:solidFill>
                  <a:srgbClr val="C00000"/>
                </a:solidFill>
              </a:rPr>
              <a:t>75</a:t>
            </a:r>
            <a:r>
              <a:rPr lang="en-GB" b="1" dirty="0">
                <a:solidFill>
                  <a:srgbClr val="C00000"/>
                </a:solidFill>
              </a:rPr>
              <a:t>% </a:t>
            </a:r>
            <a:r>
              <a:rPr lang="en-GB" b="1" dirty="0">
                <a:solidFill>
                  <a:schemeClr val="accent6">
                    <a:lumMod val="75000"/>
                  </a:schemeClr>
                </a:solidFill>
              </a:rPr>
              <a:t> </a:t>
            </a:r>
            <a:r>
              <a:rPr lang="en-GB" b="1" dirty="0" smtClean="0">
                <a:solidFill>
                  <a:schemeClr val="accent6">
                    <a:lumMod val="75000"/>
                  </a:schemeClr>
                </a:solidFill>
              </a:rPr>
              <a:t>       47</a:t>
            </a:r>
            <a:r>
              <a:rPr lang="en-GB" b="1" dirty="0">
                <a:solidFill>
                  <a:schemeClr val="accent6">
                    <a:lumMod val="75000"/>
                  </a:schemeClr>
                </a:solidFill>
              </a:rPr>
              <a:t>% </a:t>
            </a:r>
            <a:r>
              <a:rPr lang="en-GB" b="1" dirty="0" smtClean="0">
                <a:solidFill>
                  <a:schemeClr val="accent6">
                    <a:lumMod val="75000"/>
                  </a:schemeClr>
                </a:solidFill>
              </a:rPr>
              <a:t>      49</a:t>
            </a:r>
            <a:r>
              <a:rPr lang="en-GB" b="1" dirty="0">
                <a:solidFill>
                  <a:schemeClr val="accent6">
                    <a:lumMod val="75000"/>
                  </a:schemeClr>
                </a:solidFill>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Attribute selection – </a:t>
            </a:r>
            <a:r>
              <a:rPr lang="en-GB" i="1" dirty="0" smtClean="0"/>
              <a:t>why</a:t>
            </a:r>
            <a:r>
              <a:rPr lang="en-GB" dirty="0" smtClean="0"/>
              <a:t>?</a:t>
            </a:r>
            <a:endParaRPr lang="en-GB" dirty="0"/>
          </a:p>
        </p:txBody>
      </p:sp>
      <p:sp>
        <p:nvSpPr>
          <p:cNvPr id="3" name="Content Placeholder 2"/>
          <p:cNvSpPr>
            <a:spLocks noGrp="1"/>
          </p:cNvSpPr>
          <p:nvPr>
            <p:ph idx="1"/>
          </p:nvPr>
        </p:nvSpPr>
        <p:spPr>
          <a:xfrm>
            <a:off x="395536" y="1268760"/>
            <a:ext cx="8229600" cy="4525963"/>
          </a:xfrm>
        </p:spPr>
        <p:txBody>
          <a:bodyPr>
            <a:normAutofit/>
          </a:bodyPr>
          <a:lstStyle/>
          <a:p>
            <a:pPr marL="514350" indent="-514350">
              <a:buNone/>
            </a:pPr>
            <a:r>
              <a:rPr lang="en-GB" dirty="0" smtClean="0"/>
              <a:t>2. Fewer attributes might mean </a:t>
            </a:r>
            <a:r>
              <a:rPr lang="en-GB" b="1" dirty="0" smtClean="0">
                <a:solidFill>
                  <a:schemeClr val="tx2"/>
                </a:solidFill>
              </a:rPr>
              <a:t>better</a:t>
            </a:r>
            <a:r>
              <a:rPr lang="en-GB" dirty="0" smtClean="0"/>
              <a:t> results…</a:t>
            </a:r>
          </a:p>
          <a:p>
            <a:pPr lvl="1"/>
            <a:endParaRPr lang="en-GB" dirty="0" smtClean="0"/>
          </a:p>
          <a:p>
            <a:pPr lvl="2"/>
            <a:endParaRPr lang="en-GB" dirty="0" smtClean="0"/>
          </a:p>
          <a:p>
            <a:pPr lvl="2"/>
            <a:endParaRPr lang="en-GB" dirty="0" smtClean="0"/>
          </a:p>
          <a:p>
            <a:pPr lvl="1"/>
            <a:endParaRPr lang="en-GB" dirty="0" smtClean="0"/>
          </a:p>
          <a:p>
            <a:pPr lvl="1"/>
            <a:endParaRPr lang="en-GB" dirty="0" smtClean="0"/>
          </a:p>
          <a:p>
            <a:endParaRPr lang="en-GB" dirty="0"/>
          </a:p>
          <a:p>
            <a:endParaRPr lang="en-GB" dirty="0" smtClean="0"/>
          </a:p>
          <a:p>
            <a:endParaRPr lang="en-GB" dirty="0"/>
          </a:p>
        </p:txBody>
      </p:sp>
      <p:sp>
        <p:nvSpPr>
          <p:cNvPr id="4" name="Date Placeholder 3"/>
          <p:cNvSpPr>
            <a:spLocks noGrp="1"/>
          </p:cNvSpPr>
          <p:nvPr>
            <p:ph type="dt" sz="half" idx="10"/>
          </p:nvPr>
        </p:nvSpPr>
        <p:spPr/>
        <p:txBody>
          <a:bodyPr/>
          <a:lstStyle/>
          <a:p>
            <a:fld id="{8ABD1F70-77F5-4045-BC87-6A5BCC4954A0}" type="datetime1">
              <a:rPr lang="en-GB" smtClean="0"/>
              <a:pPr/>
              <a:t>09/10/2018</a:t>
            </a:fld>
            <a:endParaRPr lang="en-GB"/>
          </a:p>
        </p:txBody>
      </p:sp>
      <p:sp>
        <p:nvSpPr>
          <p:cNvPr id="5" name="Footer Placeholder 4"/>
          <p:cNvSpPr>
            <a:spLocks noGrp="1"/>
          </p:cNvSpPr>
          <p:nvPr>
            <p:ph type="ftr" sz="quarter" idx="11"/>
          </p:nvPr>
        </p:nvSpPr>
        <p:spPr/>
        <p:txBody>
          <a:bodyPr/>
          <a:lstStyle/>
          <a:p>
            <a:r>
              <a:rPr lang="sv-SE" smtClean="0"/>
              <a:t>F20DL/ F21DL Diana Bental &amp; Ekaterina Komendantstkaya</a:t>
            </a:r>
            <a:endParaRPr lang="en-GB" dirty="0"/>
          </a:p>
        </p:txBody>
      </p:sp>
      <p:sp>
        <p:nvSpPr>
          <p:cNvPr id="6" name="Slide Number Placeholder 5"/>
          <p:cNvSpPr>
            <a:spLocks noGrp="1"/>
          </p:cNvSpPr>
          <p:nvPr>
            <p:ph type="sldNum" sz="quarter" idx="12"/>
          </p:nvPr>
        </p:nvSpPr>
        <p:spPr/>
        <p:txBody>
          <a:bodyPr/>
          <a:lstStyle/>
          <a:p>
            <a:fld id="{77CE25E3-0675-4E6D-B450-A01BD30D8410}" type="slidenum">
              <a:rPr lang="en-GB" smtClean="0"/>
              <a:pPr/>
              <a:t>6</a:t>
            </a:fld>
            <a:endParaRPr lang="en-GB"/>
          </a:p>
        </p:txBody>
      </p:sp>
      <p:pic>
        <p:nvPicPr>
          <p:cNvPr id="7" name="Picture 3"/>
          <p:cNvPicPr>
            <a:picLocks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11560" y="1916832"/>
            <a:ext cx="7894463" cy="4035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85390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GB" altLang="en-US" sz="3200" smtClean="0"/>
              <a:t>We have completed the second ‘</a:t>
            </a:r>
            <a:r>
              <a:rPr lang="en-GB" altLang="en-US" sz="3200" b="1" smtClean="0"/>
              <a:t>round’</a:t>
            </a:r>
            <a:r>
              <a:rPr lang="en-GB" altLang="en-US" sz="3200" smtClean="0"/>
              <a:t> of forward selection</a:t>
            </a:r>
          </a:p>
        </p:txBody>
      </p:sp>
      <p:graphicFrame>
        <p:nvGraphicFramePr>
          <p:cNvPr id="5" name="Content Placeholder 4"/>
          <p:cNvGraphicFramePr>
            <a:graphicFrameLocks noGrp="1"/>
          </p:cNvGraphicFramePr>
          <p:nvPr>
            <p:ph idx="1"/>
          </p:nvPr>
        </p:nvGraphicFramePr>
        <p:xfrm>
          <a:off x="685800" y="1981200"/>
          <a:ext cx="7772400" cy="3297240"/>
        </p:xfrm>
        <a:graphic>
          <a:graphicData uri="http://schemas.openxmlformats.org/drawingml/2006/table">
            <a:tbl>
              <a:tblPr firstRow="1" bandRow="1">
                <a:tableStyleId>{5940675A-B579-460E-94D1-54222C63F5DA}</a:tableStyleId>
              </a:tblPr>
              <a:tblGrid>
                <a:gridCol w="777240">
                  <a:extLst>
                    <a:ext uri="{9D8B030D-6E8A-4147-A177-3AD203B41FA5}">
                      <a16:colId xmlns:a16="http://schemas.microsoft.com/office/drawing/2014/main" val="20000"/>
                    </a:ext>
                  </a:extLst>
                </a:gridCol>
                <a:gridCol w="777240">
                  <a:extLst>
                    <a:ext uri="{9D8B030D-6E8A-4147-A177-3AD203B41FA5}">
                      <a16:colId xmlns:a16="http://schemas.microsoft.com/office/drawing/2014/main" val="20001"/>
                    </a:ext>
                  </a:extLst>
                </a:gridCol>
                <a:gridCol w="777240">
                  <a:extLst>
                    <a:ext uri="{9D8B030D-6E8A-4147-A177-3AD203B41FA5}">
                      <a16:colId xmlns:a16="http://schemas.microsoft.com/office/drawing/2014/main" val="20002"/>
                    </a:ext>
                  </a:extLst>
                </a:gridCol>
                <a:gridCol w="777240">
                  <a:extLst>
                    <a:ext uri="{9D8B030D-6E8A-4147-A177-3AD203B41FA5}">
                      <a16:colId xmlns:a16="http://schemas.microsoft.com/office/drawing/2014/main" val="20003"/>
                    </a:ext>
                  </a:extLst>
                </a:gridCol>
                <a:gridCol w="777240">
                  <a:extLst>
                    <a:ext uri="{9D8B030D-6E8A-4147-A177-3AD203B41FA5}">
                      <a16:colId xmlns:a16="http://schemas.microsoft.com/office/drawing/2014/main" val="20004"/>
                    </a:ext>
                  </a:extLst>
                </a:gridCol>
                <a:gridCol w="777240">
                  <a:extLst>
                    <a:ext uri="{9D8B030D-6E8A-4147-A177-3AD203B41FA5}">
                      <a16:colId xmlns:a16="http://schemas.microsoft.com/office/drawing/2014/main" val="20005"/>
                    </a:ext>
                  </a:extLst>
                </a:gridCol>
                <a:gridCol w="777240">
                  <a:extLst>
                    <a:ext uri="{9D8B030D-6E8A-4147-A177-3AD203B41FA5}">
                      <a16:colId xmlns:a16="http://schemas.microsoft.com/office/drawing/2014/main" val="20006"/>
                    </a:ext>
                  </a:extLst>
                </a:gridCol>
                <a:gridCol w="777240">
                  <a:extLst>
                    <a:ext uri="{9D8B030D-6E8A-4147-A177-3AD203B41FA5}">
                      <a16:colId xmlns:a16="http://schemas.microsoft.com/office/drawing/2014/main" val="20007"/>
                    </a:ext>
                  </a:extLst>
                </a:gridCol>
                <a:gridCol w="777240">
                  <a:extLst>
                    <a:ext uri="{9D8B030D-6E8A-4147-A177-3AD203B41FA5}">
                      <a16:colId xmlns:a16="http://schemas.microsoft.com/office/drawing/2014/main" val="20008"/>
                    </a:ext>
                  </a:extLst>
                </a:gridCol>
                <a:gridCol w="777240">
                  <a:extLst>
                    <a:ext uri="{9D8B030D-6E8A-4147-A177-3AD203B41FA5}">
                      <a16:colId xmlns:a16="http://schemas.microsoft.com/office/drawing/2014/main" val="20009"/>
                    </a:ext>
                  </a:extLst>
                </a:gridCol>
              </a:tblGrid>
              <a:tr h="701108">
                <a:tc>
                  <a:txBody>
                    <a:bodyPr/>
                    <a:lstStyle/>
                    <a:p>
                      <a:r>
                        <a:rPr lang="en-GB" sz="2000" b="1" dirty="0" smtClean="0"/>
                        <a:t>F1</a:t>
                      </a:r>
                      <a:endParaRPr lang="en-GB" sz="2000" b="1" dirty="0"/>
                    </a:p>
                  </a:txBody>
                  <a:tcPr marT="45724" marB="45724"/>
                </a:tc>
                <a:tc>
                  <a:txBody>
                    <a:bodyPr/>
                    <a:lstStyle/>
                    <a:p>
                      <a:r>
                        <a:rPr lang="en-GB" sz="2000" b="1" dirty="0" smtClean="0"/>
                        <a:t>F2</a:t>
                      </a:r>
                      <a:endParaRPr lang="en-GB" sz="2000" b="1" dirty="0"/>
                    </a:p>
                  </a:txBody>
                  <a:tcPr marT="45724" marB="45724"/>
                </a:tc>
                <a:tc>
                  <a:txBody>
                    <a:bodyPr/>
                    <a:lstStyle/>
                    <a:p>
                      <a:r>
                        <a:rPr lang="en-GB" sz="2000" b="1" dirty="0" smtClean="0"/>
                        <a:t>F3</a:t>
                      </a:r>
                      <a:endParaRPr lang="en-GB" sz="2000" b="1" dirty="0"/>
                    </a:p>
                  </a:txBody>
                  <a:tcPr marT="45724" marB="45724"/>
                </a:tc>
                <a:tc>
                  <a:txBody>
                    <a:bodyPr/>
                    <a:lstStyle/>
                    <a:p>
                      <a:r>
                        <a:rPr lang="en-GB" sz="2000" b="1" dirty="0" smtClean="0"/>
                        <a:t>F4</a:t>
                      </a:r>
                      <a:endParaRPr lang="en-GB" sz="2000" b="1" dirty="0"/>
                    </a:p>
                  </a:txBody>
                  <a:tcPr marT="45724" marB="45724"/>
                </a:tc>
                <a:tc>
                  <a:txBody>
                    <a:bodyPr/>
                    <a:lstStyle/>
                    <a:p>
                      <a:r>
                        <a:rPr lang="en-GB" sz="2000" b="1" dirty="0" smtClean="0"/>
                        <a:t>F5</a:t>
                      </a:r>
                      <a:endParaRPr lang="en-GB" sz="2000" b="1" dirty="0"/>
                    </a:p>
                  </a:txBody>
                  <a:tcPr marT="45724" marB="45724"/>
                </a:tc>
                <a:tc>
                  <a:txBody>
                    <a:bodyPr/>
                    <a:lstStyle/>
                    <a:p>
                      <a:r>
                        <a:rPr lang="en-GB" sz="2000" b="1" dirty="0" smtClean="0"/>
                        <a:t>F6</a:t>
                      </a:r>
                      <a:endParaRPr lang="en-GB" sz="2000" b="1" dirty="0"/>
                    </a:p>
                  </a:txBody>
                  <a:tcPr marT="45724" marB="45724"/>
                </a:tc>
                <a:tc>
                  <a:txBody>
                    <a:bodyPr/>
                    <a:lstStyle/>
                    <a:p>
                      <a:r>
                        <a:rPr lang="en-GB" sz="2000" b="1" dirty="0" smtClean="0"/>
                        <a:t>F7</a:t>
                      </a:r>
                      <a:endParaRPr lang="en-GB" sz="2000" b="1" dirty="0"/>
                    </a:p>
                  </a:txBody>
                  <a:tcPr marT="45724" marB="45724"/>
                </a:tc>
                <a:tc>
                  <a:txBody>
                    <a:bodyPr/>
                    <a:lstStyle/>
                    <a:p>
                      <a:r>
                        <a:rPr lang="en-GB" sz="2000" b="1" dirty="0" smtClean="0"/>
                        <a:t>F8</a:t>
                      </a:r>
                      <a:endParaRPr lang="en-GB" sz="2000" b="1" dirty="0"/>
                    </a:p>
                  </a:txBody>
                  <a:tcPr marT="45724" marB="45724"/>
                </a:tc>
                <a:tc>
                  <a:txBody>
                    <a:bodyPr/>
                    <a:lstStyle/>
                    <a:p>
                      <a:r>
                        <a:rPr lang="en-GB" sz="2000" b="1" dirty="0" smtClean="0"/>
                        <a:t>F9</a:t>
                      </a:r>
                      <a:endParaRPr lang="en-GB" sz="2000" b="1" dirty="0"/>
                    </a:p>
                  </a:txBody>
                  <a:tcPr marT="45724" marB="45724"/>
                </a:tc>
                <a:tc>
                  <a:txBody>
                    <a:bodyPr/>
                    <a:lstStyle/>
                    <a:p>
                      <a:r>
                        <a:rPr lang="en-GB" sz="2000" b="1" dirty="0" err="1" smtClean="0"/>
                        <a:t>Etc</a:t>
                      </a:r>
                      <a:r>
                        <a:rPr lang="en-GB" sz="2000" b="1" dirty="0" smtClean="0"/>
                        <a:t>…</a:t>
                      </a:r>
                      <a:endParaRPr lang="en-GB" sz="2000" b="1" dirty="0"/>
                    </a:p>
                  </a:txBody>
                  <a:tcPr marT="45724" marB="45724"/>
                </a:tc>
                <a:extLst>
                  <a:ext uri="{0D108BD9-81ED-4DB2-BD59-A6C34878D82A}">
                    <a16:rowId xmlns:a16="http://schemas.microsoft.com/office/drawing/2014/main" val="10000"/>
                  </a:ext>
                </a:extLst>
              </a:tr>
              <a:tr h="370876">
                <a:tc>
                  <a:txBody>
                    <a:bodyPr/>
                    <a:lstStyle/>
                    <a:p>
                      <a:r>
                        <a:rPr lang="en-GB" sz="1800" dirty="0" smtClean="0"/>
                        <a:t>2</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65</a:t>
                      </a:r>
                      <a:endParaRPr lang="en-GB" sz="1800" dirty="0"/>
                    </a:p>
                  </a:txBody>
                  <a:tcPr marT="45724" marB="45724"/>
                </a:tc>
                <a:tc>
                  <a:txBody>
                    <a:bodyPr/>
                    <a:lstStyle/>
                    <a:p>
                      <a:r>
                        <a:rPr lang="en-GB" sz="1800" dirty="0" smtClean="0"/>
                        <a:t>67</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12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234</a:t>
                      </a:r>
                      <a:endParaRPr lang="en-GB" sz="1800" dirty="0"/>
                    </a:p>
                  </a:txBody>
                  <a:tcPr marT="45724" marB="45724"/>
                </a:tc>
                <a:tc>
                  <a:txBody>
                    <a:bodyPr/>
                    <a:lstStyle/>
                    <a:p>
                      <a:r>
                        <a:rPr lang="en-GB" sz="1800" dirty="0" smtClean="0"/>
                        <a:t>…</a:t>
                      </a:r>
                      <a:endParaRPr lang="en-GB" sz="1800" dirty="0"/>
                    </a:p>
                  </a:txBody>
                  <a:tcPr marT="45724" marB="45724"/>
                </a:tc>
                <a:extLst>
                  <a:ext uri="{0D108BD9-81ED-4DB2-BD59-A6C34878D82A}">
                    <a16:rowId xmlns:a16="http://schemas.microsoft.com/office/drawing/2014/main" val="10001"/>
                  </a:ext>
                </a:extLst>
              </a:tr>
              <a:tr h="370876">
                <a:tc>
                  <a:txBody>
                    <a:bodyPr/>
                    <a:lstStyle/>
                    <a:p>
                      <a:r>
                        <a:rPr lang="en-GB" sz="1800" dirty="0" smtClean="0"/>
                        <a:t>1</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12</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2"/>
                  </a:ext>
                </a:extLst>
              </a:tr>
              <a:tr h="370876">
                <a:tc>
                  <a:txBody>
                    <a:bodyPr/>
                    <a:lstStyle/>
                    <a:p>
                      <a:r>
                        <a:rPr lang="en-GB" sz="1800" dirty="0" smtClean="0"/>
                        <a:t>4</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3"/>
                  </a:ext>
                </a:extLst>
              </a:tr>
              <a:tr h="370876">
                <a:tc>
                  <a:txBody>
                    <a:bodyPr/>
                    <a:lstStyle/>
                    <a:p>
                      <a:r>
                        <a:rPr lang="en-GB" sz="1800" dirty="0" smtClean="0"/>
                        <a:t>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4"/>
                  </a:ext>
                </a:extLst>
              </a:tr>
              <a:tr h="370876">
                <a:tc>
                  <a:txBody>
                    <a:bodyPr/>
                    <a:lstStyle/>
                    <a:p>
                      <a:r>
                        <a:rPr lang="en-GB" sz="1800" dirty="0" smtClean="0"/>
                        <a:t>3</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5"/>
                  </a:ext>
                </a:extLst>
              </a:tr>
              <a:tr h="370876">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6"/>
                  </a:ext>
                </a:extLst>
              </a:tr>
              <a:tr h="370876">
                <a:tc>
                  <a:txBody>
                    <a:bodyPr/>
                    <a:lstStyle/>
                    <a:p>
                      <a:r>
                        <a:rPr lang="en-GB" sz="1800" dirty="0" smtClean="0"/>
                        <a:t>1</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55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55</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a:t>
                      </a:r>
                      <a:endParaRPr lang="en-GB" sz="1800" dirty="0"/>
                    </a:p>
                  </a:txBody>
                  <a:tcPr marT="45724" marB="45724"/>
                </a:tc>
                <a:extLst>
                  <a:ext uri="{0D108BD9-81ED-4DB2-BD59-A6C34878D82A}">
                    <a16:rowId xmlns:a16="http://schemas.microsoft.com/office/drawing/2014/main" val="10007"/>
                  </a:ext>
                </a:extLst>
              </a:tr>
            </a:tbl>
          </a:graphicData>
        </a:graphic>
      </p:graphicFrame>
      <p:sp>
        <p:nvSpPr>
          <p:cNvPr id="62568" name="TextBox 5"/>
          <p:cNvSpPr txBox="1">
            <a:spLocks noChangeArrowheads="1"/>
          </p:cNvSpPr>
          <p:nvPr/>
        </p:nvSpPr>
        <p:spPr bwMode="auto">
          <a:xfrm>
            <a:off x="935038" y="5781675"/>
            <a:ext cx="42979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dirty="0"/>
              <a:t>Selected attribute set   </a:t>
            </a:r>
            <a:r>
              <a:rPr lang="en-GB" altLang="en-US" sz="2800" dirty="0"/>
              <a:t>{</a:t>
            </a:r>
            <a:r>
              <a:rPr lang="en-GB" altLang="en-US" sz="2800" b="1" dirty="0"/>
              <a:t>F4, F7</a:t>
            </a:r>
            <a:r>
              <a:rPr lang="en-GB" altLang="en-US" sz="2800" dirty="0"/>
              <a:t>}</a:t>
            </a:r>
            <a:endParaRPr lang="en-GB" altLang="en-US" sz="2400" dirty="0"/>
          </a:p>
        </p:txBody>
      </p:sp>
      <p:sp>
        <p:nvSpPr>
          <p:cNvPr id="4" name="TextBox 3"/>
          <p:cNvSpPr txBox="1"/>
          <p:nvPr/>
        </p:nvSpPr>
        <p:spPr>
          <a:xfrm>
            <a:off x="709613" y="5211763"/>
            <a:ext cx="8120062" cy="369332"/>
          </a:xfrm>
          <a:prstGeom prst="rect">
            <a:avLst/>
          </a:prstGeom>
          <a:noFill/>
        </p:spPr>
        <p:txBody>
          <a:bodyPr>
            <a:spAutoFit/>
          </a:bodyPr>
          <a:lstStyle/>
          <a:p>
            <a:pPr>
              <a:defRPr/>
            </a:pPr>
            <a:r>
              <a:rPr lang="en-GB" b="1" dirty="0">
                <a:solidFill>
                  <a:schemeClr val="accent6">
                    <a:lumMod val="75000"/>
                  </a:schemeClr>
                </a:solidFill>
              </a:rPr>
              <a:t>61%  </a:t>
            </a:r>
            <a:r>
              <a:rPr lang="en-GB" b="1" dirty="0" smtClean="0">
                <a:solidFill>
                  <a:schemeClr val="accent6">
                    <a:lumMod val="75000"/>
                  </a:schemeClr>
                </a:solidFill>
              </a:rPr>
              <a:t>      59</a:t>
            </a:r>
            <a:r>
              <a:rPr lang="en-GB" b="1" dirty="0">
                <a:solidFill>
                  <a:schemeClr val="accent6">
                    <a:lumMod val="75000"/>
                  </a:schemeClr>
                </a:solidFill>
              </a:rPr>
              <a:t>%   </a:t>
            </a:r>
            <a:r>
              <a:rPr lang="en-GB" b="1" dirty="0" smtClean="0">
                <a:solidFill>
                  <a:schemeClr val="accent6">
                    <a:lumMod val="75000"/>
                  </a:schemeClr>
                </a:solidFill>
              </a:rPr>
              <a:t>      58</a:t>
            </a:r>
            <a:r>
              <a:rPr lang="en-GB" b="1" dirty="0">
                <a:solidFill>
                  <a:schemeClr val="accent6">
                    <a:lumMod val="75000"/>
                  </a:schemeClr>
                </a:solidFill>
              </a:rPr>
              <a:t>%            </a:t>
            </a:r>
            <a:r>
              <a:rPr lang="en-GB" b="1" dirty="0" smtClean="0">
                <a:solidFill>
                  <a:schemeClr val="accent6">
                    <a:lumMod val="75000"/>
                  </a:schemeClr>
                </a:solidFill>
              </a:rPr>
              <a:t>        66</a:t>
            </a:r>
            <a:r>
              <a:rPr lang="en-GB" b="1" dirty="0">
                <a:solidFill>
                  <a:schemeClr val="accent6">
                    <a:lumMod val="75000"/>
                  </a:schemeClr>
                </a:solidFill>
              </a:rPr>
              <a:t>%   </a:t>
            </a:r>
            <a:r>
              <a:rPr lang="en-GB" b="1" dirty="0" smtClean="0">
                <a:solidFill>
                  <a:schemeClr val="accent6">
                    <a:lumMod val="75000"/>
                  </a:schemeClr>
                </a:solidFill>
              </a:rPr>
              <a:t>      68</a:t>
            </a:r>
            <a:r>
              <a:rPr lang="en-GB" b="1" dirty="0">
                <a:solidFill>
                  <a:schemeClr val="accent6">
                    <a:lumMod val="75000"/>
                  </a:schemeClr>
                </a:solidFill>
              </a:rPr>
              <a:t>%  </a:t>
            </a:r>
            <a:r>
              <a:rPr lang="en-GB" b="1" dirty="0" smtClean="0">
                <a:solidFill>
                  <a:schemeClr val="accent6">
                    <a:lumMod val="75000"/>
                  </a:schemeClr>
                </a:solidFill>
              </a:rPr>
              <a:t>    </a:t>
            </a:r>
            <a:r>
              <a:rPr lang="en-GB" b="1" dirty="0" smtClean="0">
                <a:solidFill>
                  <a:srgbClr val="C00000"/>
                </a:solidFill>
              </a:rPr>
              <a:t>75</a:t>
            </a:r>
            <a:r>
              <a:rPr lang="en-GB" b="1" dirty="0">
                <a:solidFill>
                  <a:srgbClr val="C00000"/>
                </a:solidFill>
              </a:rPr>
              <a:t>% </a:t>
            </a:r>
            <a:r>
              <a:rPr lang="en-GB" b="1" dirty="0">
                <a:solidFill>
                  <a:schemeClr val="accent6">
                    <a:lumMod val="75000"/>
                  </a:schemeClr>
                </a:solidFill>
              </a:rPr>
              <a:t> </a:t>
            </a:r>
            <a:r>
              <a:rPr lang="en-GB" b="1" dirty="0" smtClean="0">
                <a:solidFill>
                  <a:schemeClr val="accent6">
                    <a:lumMod val="75000"/>
                  </a:schemeClr>
                </a:solidFill>
              </a:rPr>
              <a:t>     47</a:t>
            </a:r>
            <a:r>
              <a:rPr lang="en-GB" b="1" dirty="0">
                <a:solidFill>
                  <a:schemeClr val="accent6">
                    <a:lumMod val="75000"/>
                  </a:schemeClr>
                </a:solidFill>
              </a:rPr>
              <a:t>% </a:t>
            </a:r>
            <a:r>
              <a:rPr lang="en-GB" b="1" dirty="0" smtClean="0">
                <a:solidFill>
                  <a:schemeClr val="accent6">
                    <a:lumMod val="75000"/>
                  </a:schemeClr>
                </a:solidFill>
              </a:rPr>
              <a:t>      49</a:t>
            </a:r>
            <a:r>
              <a:rPr lang="en-GB" b="1" dirty="0">
                <a:solidFill>
                  <a:schemeClr val="accent6">
                    <a:lumMod val="75000"/>
                  </a:schemeClr>
                </a:solidFill>
              </a:rPr>
              <a:t>%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284163" y="609600"/>
            <a:ext cx="8677275" cy="1143000"/>
          </a:xfrm>
        </p:spPr>
        <p:txBody>
          <a:bodyPr>
            <a:normAutofit fontScale="90000"/>
          </a:bodyPr>
          <a:lstStyle/>
          <a:p>
            <a:pPr algn="l"/>
            <a:r>
              <a:rPr lang="en-GB" altLang="en-US" sz="3200" dirty="0" smtClean="0"/>
              <a:t>Continue…</a:t>
            </a:r>
            <a:br>
              <a:rPr lang="en-GB" altLang="en-US" sz="3200" dirty="0" smtClean="0"/>
            </a:br>
            <a:r>
              <a:rPr lang="en-GB" altLang="en-US" sz="3200" dirty="0" smtClean="0"/>
              <a:t>         adding one </a:t>
            </a:r>
            <a:r>
              <a:rPr lang="en-GB" altLang="en-US" sz="3200" dirty="0"/>
              <a:t>attribute after </a:t>
            </a:r>
            <a:r>
              <a:rPr lang="en-GB" altLang="en-US" sz="3200" dirty="0" smtClean="0"/>
              <a:t>each round, </a:t>
            </a:r>
            <a:br>
              <a:rPr lang="en-GB" altLang="en-US" sz="3200" dirty="0" smtClean="0"/>
            </a:br>
            <a:r>
              <a:rPr lang="en-GB" altLang="en-US" sz="3200" dirty="0" smtClean="0"/>
              <a:t>         until overall accuracy starts to reduce</a:t>
            </a:r>
          </a:p>
        </p:txBody>
      </p:sp>
      <p:graphicFrame>
        <p:nvGraphicFramePr>
          <p:cNvPr id="5" name="Content Placeholder 4"/>
          <p:cNvGraphicFramePr>
            <a:graphicFrameLocks noGrp="1"/>
          </p:cNvGraphicFramePr>
          <p:nvPr>
            <p:ph idx="1"/>
          </p:nvPr>
        </p:nvGraphicFramePr>
        <p:xfrm>
          <a:off x="685800" y="1981200"/>
          <a:ext cx="7772400" cy="3297240"/>
        </p:xfrm>
        <a:graphic>
          <a:graphicData uri="http://schemas.openxmlformats.org/drawingml/2006/table">
            <a:tbl>
              <a:tblPr firstRow="1" bandRow="1">
                <a:tableStyleId>{5940675A-B579-460E-94D1-54222C63F5DA}</a:tableStyleId>
              </a:tblPr>
              <a:tblGrid>
                <a:gridCol w="777240">
                  <a:extLst>
                    <a:ext uri="{9D8B030D-6E8A-4147-A177-3AD203B41FA5}">
                      <a16:colId xmlns:a16="http://schemas.microsoft.com/office/drawing/2014/main" val="20000"/>
                    </a:ext>
                  </a:extLst>
                </a:gridCol>
                <a:gridCol w="777240">
                  <a:extLst>
                    <a:ext uri="{9D8B030D-6E8A-4147-A177-3AD203B41FA5}">
                      <a16:colId xmlns:a16="http://schemas.microsoft.com/office/drawing/2014/main" val="20001"/>
                    </a:ext>
                  </a:extLst>
                </a:gridCol>
                <a:gridCol w="777240">
                  <a:extLst>
                    <a:ext uri="{9D8B030D-6E8A-4147-A177-3AD203B41FA5}">
                      <a16:colId xmlns:a16="http://schemas.microsoft.com/office/drawing/2014/main" val="20002"/>
                    </a:ext>
                  </a:extLst>
                </a:gridCol>
                <a:gridCol w="777240">
                  <a:extLst>
                    <a:ext uri="{9D8B030D-6E8A-4147-A177-3AD203B41FA5}">
                      <a16:colId xmlns:a16="http://schemas.microsoft.com/office/drawing/2014/main" val="20003"/>
                    </a:ext>
                  </a:extLst>
                </a:gridCol>
                <a:gridCol w="777240">
                  <a:extLst>
                    <a:ext uri="{9D8B030D-6E8A-4147-A177-3AD203B41FA5}">
                      <a16:colId xmlns:a16="http://schemas.microsoft.com/office/drawing/2014/main" val="20004"/>
                    </a:ext>
                  </a:extLst>
                </a:gridCol>
                <a:gridCol w="777240">
                  <a:extLst>
                    <a:ext uri="{9D8B030D-6E8A-4147-A177-3AD203B41FA5}">
                      <a16:colId xmlns:a16="http://schemas.microsoft.com/office/drawing/2014/main" val="20005"/>
                    </a:ext>
                  </a:extLst>
                </a:gridCol>
                <a:gridCol w="777240">
                  <a:extLst>
                    <a:ext uri="{9D8B030D-6E8A-4147-A177-3AD203B41FA5}">
                      <a16:colId xmlns:a16="http://schemas.microsoft.com/office/drawing/2014/main" val="20006"/>
                    </a:ext>
                  </a:extLst>
                </a:gridCol>
                <a:gridCol w="777240">
                  <a:extLst>
                    <a:ext uri="{9D8B030D-6E8A-4147-A177-3AD203B41FA5}">
                      <a16:colId xmlns:a16="http://schemas.microsoft.com/office/drawing/2014/main" val="20007"/>
                    </a:ext>
                  </a:extLst>
                </a:gridCol>
                <a:gridCol w="777240">
                  <a:extLst>
                    <a:ext uri="{9D8B030D-6E8A-4147-A177-3AD203B41FA5}">
                      <a16:colId xmlns:a16="http://schemas.microsoft.com/office/drawing/2014/main" val="20008"/>
                    </a:ext>
                  </a:extLst>
                </a:gridCol>
                <a:gridCol w="777240">
                  <a:extLst>
                    <a:ext uri="{9D8B030D-6E8A-4147-A177-3AD203B41FA5}">
                      <a16:colId xmlns:a16="http://schemas.microsoft.com/office/drawing/2014/main" val="20009"/>
                    </a:ext>
                  </a:extLst>
                </a:gridCol>
              </a:tblGrid>
              <a:tr h="701108">
                <a:tc>
                  <a:txBody>
                    <a:bodyPr/>
                    <a:lstStyle/>
                    <a:p>
                      <a:r>
                        <a:rPr lang="en-GB" sz="2000" b="1" dirty="0" smtClean="0"/>
                        <a:t>F1</a:t>
                      </a:r>
                      <a:endParaRPr lang="en-GB" sz="2000" b="1" dirty="0"/>
                    </a:p>
                  </a:txBody>
                  <a:tcPr marT="45724" marB="45724"/>
                </a:tc>
                <a:tc>
                  <a:txBody>
                    <a:bodyPr/>
                    <a:lstStyle/>
                    <a:p>
                      <a:r>
                        <a:rPr lang="en-GB" sz="2000" b="1" dirty="0" smtClean="0"/>
                        <a:t>F2</a:t>
                      </a:r>
                      <a:endParaRPr lang="en-GB" sz="2000" b="1" dirty="0"/>
                    </a:p>
                  </a:txBody>
                  <a:tcPr marT="45724" marB="45724"/>
                </a:tc>
                <a:tc>
                  <a:txBody>
                    <a:bodyPr/>
                    <a:lstStyle/>
                    <a:p>
                      <a:r>
                        <a:rPr lang="en-GB" sz="2000" b="1" dirty="0" smtClean="0"/>
                        <a:t>F3</a:t>
                      </a:r>
                      <a:endParaRPr lang="en-GB" sz="2000" b="1" dirty="0"/>
                    </a:p>
                  </a:txBody>
                  <a:tcPr marT="45724" marB="45724"/>
                </a:tc>
                <a:tc>
                  <a:txBody>
                    <a:bodyPr/>
                    <a:lstStyle/>
                    <a:p>
                      <a:r>
                        <a:rPr lang="en-GB" sz="2000" b="1" dirty="0" smtClean="0"/>
                        <a:t>F4</a:t>
                      </a:r>
                      <a:endParaRPr lang="en-GB" sz="2000" b="1" dirty="0"/>
                    </a:p>
                  </a:txBody>
                  <a:tcPr marT="45724" marB="45724"/>
                </a:tc>
                <a:tc>
                  <a:txBody>
                    <a:bodyPr/>
                    <a:lstStyle/>
                    <a:p>
                      <a:r>
                        <a:rPr lang="en-GB" sz="2000" b="1" dirty="0" smtClean="0"/>
                        <a:t>F5</a:t>
                      </a:r>
                      <a:endParaRPr lang="en-GB" sz="2000" b="1" dirty="0"/>
                    </a:p>
                  </a:txBody>
                  <a:tcPr marT="45724" marB="45724"/>
                </a:tc>
                <a:tc>
                  <a:txBody>
                    <a:bodyPr/>
                    <a:lstStyle/>
                    <a:p>
                      <a:r>
                        <a:rPr lang="en-GB" sz="2000" b="1" dirty="0" smtClean="0"/>
                        <a:t>F6</a:t>
                      </a:r>
                      <a:endParaRPr lang="en-GB" sz="2000" b="1" dirty="0"/>
                    </a:p>
                  </a:txBody>
                  <a:tcPr marT="45724" marB="45724"/>
                </a:tc>
                <a:tc>
                  <a:txBody>
                    <a:bodyPr/>
                    <a:lstStyle/>
                    <a:p>
                      <a:r>
                        <a:rPr lang="en-GB" sz="2000" b="1" dirty="0" smtClean="0"/>
                        <a:t>F7</a:t>
                      </a:r>
                      <a:endParaRPr lang="en-GB" sz="2000" b="1" dirty="0"/>
                    </a:p>
                  </a:txBody>
                  <a:tcPr marT="45724" marB="45724"/>
                </a:tc>
                <a:tc>
                  <a:txBody>
                    <a:bodyPr/>
                    <a:lstStyle/>
                    <a:p>
                      <a:r>
                        <a:rPr lang="en-GB" sz="2000" b="1" dirty="0" smtClean="0"/>
                        <a:t>F8</a:t>
                      </a:r>
                      <a:endParaRPr lang="en-GB" sz="2000" b="1" dirty="0"/>
                    </a:p>
                  </a:txBody>
                  <a:tcPr marT="45724" marB="45724"/>
                </a:tc>
                <a:tc>
                  <a:txBody>
                    <a:bodyPr/>
                    <a:lstStyle/>
                    <a:p>
                      <a:r>
                        <a:rPr lang="en-GB" sz="2000" b="1" dirty="0" smtClean="0"/>
                        <a:t>F9</a:t>
                      </a:r>
                      <a:endParaRPr lang="en-GB" sz="2000" b="1" dirty="0"/>
                    </a:p>
                  </a:txBody>
                  <a:tcPr marT="45724" marB="45724"/>
                </a:tc>
                <a:tc>
                  <a:txBody>
                    <a:bodyPr/>
                    <a:lstStyle/>
                    <a:p>
                      <a:r>
                        <a:rPr lang="en-GB" sz="2000" b="1" dirty="0" err="1" smtClean="0"/>
                        <a:t>Etc</a:t>
                      </a:r>
                      <a:r>
                        <a:rPr lang="en-GB" sz="2000" b="1" dirty="0" smtClean="0"/>
                        <a:t>…</a:t>
                      </a:r>
                      <a:endParaRPr lang="en-GB" sz="2000" b="1" dirty="0"/>
                    </a:p>
                  </a:txBody>
                  <a:tcPr marT="45724" marB="45724"/>
                </a:tc>
                <a:extLst>
                  <a:ext uri="{0D108BD9-81ED-4DB2-BD59-A6C34878D82A}">
                    <a16:rowId xmlns:a16="http://schemas.microsoft.com/office/drawing/2014/main" val="10000"/>
                  </a:ext>
                </a:extLst>
              </a:tr>
              <a:tr h="370876">
                <a:tc>
                  <a:txBody>
                    <a:bodyPr/>
                    <a:lstStyle/>
                    <a:p>
                      <a:r>
                        <a:rPr lang="en-GB" sz="1800" dirty="0" smtClean="0"/>
                        <a:t>2</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65</a:t>
                      </a:r>
                      <a:endParaRPr lang="en-GB" sz="1800" dirty="0"/>
                    </a:p>
                  </a:txBody>
                  <a:tcPr marT="45724" marB="45724"/>
                </a:tc>
                <a:tc>
                  <a:txBody>
                    <a:bodyPr/>
                    <a:lstStyle/>
                    <a:p>
                      <a:r>
                        <a:rPr lang="en-GB" sz="1800" dirty="0" smtClean="0"/>
                        <a:t>67</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12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234</a:t>
                      </a:r>
                      <a:endParaRPr lang="en-GB" sz="1800" dirty="0"/>
                    </a:p>
                  </a:txBody>
                  <a:tcPr marT="45724" marB="45724"/>
                </a:tc>
                <a:tc>
                  <a:txBody>
                    <a:bodyPr/>
                    <a:lstStyle/>
                    <a:p>
                      <a:r>
                        <a:rPr lang="en-GB" sz="1800" dirty="0" smtClean="0"/>
                        <a:t>…</a:t>
                      </a:r>
                      <a:endParaRPr lang="en-GB" sz="1800" dirty="0"/>
                    </a:p>
                  </a:txBody>
                  <a:tcPr marT="45724" marB="45724"/>
                </a:tc>
                <a:extLst>
                  <a:ext uri="{0D108BD9-81ED-4DB2-BD59-A6C34878D82A}">
                    <a16:rowId xmlns:a16="http://schemas.microsoft.com/office/drawing/2014/main" val="10001"/>
                  </a:ext>
                </a:extLst>
              </a:tr>
              <a:tr h="370876">
                <a:tc>
                  <a:txBody>
                    <a:bodyPr/>
                    <a:lstStyle/>
                    <a:p>
                      <a:r>
                        <a:rPr lang="en-GB" sz="1800" dirty="0" smtClean="0"/>
                        <a:t>1</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12</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2"/>
                  </a:ext>
                </a:extLst>
              </a:tr>
              <a:tr h="370876">
                <a:tc>
                  <a:txBody>
                    <a:bodyPr/>
                    <a:lstStyle/>
                    <a:p>
                      <a:r>
                        <a:rPr lang="en-GB" sz="1800" dirty="0" smtClean="0"/>
                        <a:t>4</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3"/>
                  </a:ext>
                </a:extLst>
              </a:tr>
              <a:tr h="370876">
                <a:tc>
                  <a:txBody>
                    <a:bodyPr/>
                    <a:lstStyle/>
                    <a:p>
                      <a:r>
                        <a:rPr lang="en-GB" sz="1800" dirty="0" smtClean="0"/>
                        <a:t>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4"/>
                  </a:ext>
                </a:extLst>
              </a:tr>
              <a:tr h="370876">
                <a:tc>
                  <a:txBody>
                    <a:bodyPr/>
                    <a:lstStyle/>
                    <a:p>
                      <a:r>
                        <a:rPr lang="en-GB" sz="1800" dirty="0" smtClean="0"/>
                        <a:t>3</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13</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5"/>
                  </a:ext>
                </a:extLst>
              </a:tr>
              <a:tr h="370876">
                <a:tc>
                  <a:txBody>
                    <a:bodyPr/>
                    <a:lstStyle/>
                    <a:p>
                      <a:r>
                        <a:rPr lang="en-GB" sz="1800" dirty="0" smtClean="0"/>
                        <a:t>2</a:t>
                      </a:r>
                      <a:endParaRPr lang="en-GB" sz="1800" dirty="0"/>
                    </a:p>
                  </a:txBody>
                  <a:tcPr marT="45724" marB="45724"/>
                </a:tc>
                <a:tc>
                  <a:txBody>
                    <a:bodyPr/>
                    <a:lstStyle/>
                    <a:p>
                      <a:r>
                        <a:rPr lang="en-GB" sz="1800" dirty="0" smtClean="0"/>
                        <a:t>2</a:t>
                      </a:r>
                      <a:endParaRPr lang="en-GB" sz="1800" dirty="0"/>
                    </a:p>
                  </a:txBody>
                  <a:tcPr marT="45724" marB="45724"/>
                </a:tc>
                <a:tc>
                  <a:txBody>
                    <a:bodyPr/>
                    <a:lstStyle/>
                    <a:p>
                      <a:r>
                        <a:rPr lang="en-GB" sz="1800" dirty="0" smtClean="0"/>
                        <a:t>6</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1</a:t>
                      </a:r>
                      <a:endParaRPr lang="en-GB" sz="1800" dirty="0"/>
                    </a:p>
                  </a:txBody>
                  <a:tcPr marT="45724" marB="45724"/>
                </a:tc>
                <a:tc>
                  <a:txBody>
                    <a:bodyPr/>
                    <a:lstStyle/>
                    <a:p>
                      <a:r>
                        <a:rPr lang="en-GB" sz="1800" dirty="0" smtClean="0"/>
                        <a:t>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smtClean="0"/>
                        <a:t>…</a:t>
                      </a:r>
                      <a:endParaRPr lang="en-GB" sz="1800" dirty="0"/>
                    </a:p>
                  </a:txBody>
                  <a:tcPr marT="45724" marB="45724"/>
                </a:tc>
                <a:extLst>
                  <a:ext uri="{0D108BD9-81ED-4DB2-BD59-A6C34878D82A}">
                    <a16:rowId xmlns:a16="http://schemas.microsoft.com/office/drawing/2014/main" val="10006"/>
                  </a:ext>
                </a:extLst>
              </a:tr>
              <a:tr h="370876">
                <a:tc>
                  <a:txBody>
                    <a:bodyPr/>
                    <a:lstStyle/>
                    <a:p>
                      <a:r>
                        <a:rPr lang="en-GB" sz="1800" dirty="0" smtClean="0"/>
                        <a:t>1</a:t>
                      </a:r>
                      <a:endParaRPr lang="en-GB" sz="1800" dirty="0"/>
                    </a:p>
                  </a:txBody>
                  <a:tcPr marT="45724" marB="45724"/>
                </a:tc>
                <a:tc>
                  <a:txBody>
                    <a:bodyPr/>
                    <a:lstStyle/>
                    <a:p>
                      <a:r>
                        <a:rPr lang="en-GB" sz="1800" dirty="0" smtClean="0"/>
                        <a:t>3</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55</a:t>
                      </a:r>
                      <a:endParaRPr lang="en-GB" sz="1800" dirty="0"/>
                    </a:p>
                  </a:txBody>
                  <a:tcPr marT="45724" marB="45724"/>
                </a:tc>
                <a:tc>
                  <a:txBody>
                    <a:bodyPr/>
                    <a:lstStyle/>
                    <a:p>
                      <a:r>
                        <a:rPr lang="en-GB" sz="1800" dirty="0" smtClean="0"/>
                        <a:t>4</a:t>
                      </a:r>
                      <a:endParaRPr lang="en-GB" sz="1800" dirty="0"/>
                    </a:p>
                  </a:txBody>
                  <a:tcPr marT="45724" marB="45724"/>
                </a:tc>
                <a:tc>
                  <a:txBody>
                    <a:bodyPr/>
                    <a:lstStyle/>
                    <a:p>
                      <a:r>
                        <a:rPr lang="en-GB" sz="1800" dirty="0" smtClean="0"/>
                        <a:t>7</a:t>
                      </a:r>
                      <a:endParaRPr lang="en-GB" sz="1800" dirty="0"/>
                    </a:p>
                  </a:txBody>
                  <a:tcPr marT="45724" marB="45724"/>
                </a:tc>
                <a:tc>
                  <a:txBody>
                    <a:bodyPr/>
                    <a:lstStyle/>
                    <a:p>
                      <a:r>
                        <a:rPr lang="en-GB" sz="1800" dirty="0" smtClean="0"/>
                        <a:t>55</a:t>
                      </a:r>
                      <a:endParaRPr lang="en-GB" sz="1800" dirty="0"/>
                    </a:p>
                  </a:txBody>
                  <a:tcPr marT="45724" marB="45724"/>
                </a:tc>
                <a:tc>
                  <a:txBody>
                    <a:bodyPr/>
                    <a:lstStyle/>
                    <a:p>
                      <a:r>
                        <a:rPr lang="en-GB" sz="1800" dirty="0" smtClean="0"/>
                        <a:t>43</a:t>
                      </a:r>
                      <a:endParaRPr lang="en-GB" sz="1800" dirty="0"/>
                    </a:p>
                  </a:txBody>
                  <a:tcPr marT="45724" marB="45724"/>
                </a:tc>
                <a:tc>
                  <a:txBody>
                    <a:bodyPr/>
                    <a:lstStyle/>
                    <a:p>
                      <a:r>
                        <a:rPr lang="en-GB" sz="1800" dirty="0" smtClean="0"/>
                        <a:t>…</a:t>
                      </a:r>
                      <a:endParaRPr lang="en-GB" sz="1800" dirty="0"/>
                    </a:p>
                  </a:txBody>
                  <a:tcPr marT="45724" marB="45724"/>
                </a:tc>
                <a:extLst>
                  <a:ext uri="{0D108BD9-81ED-4DB2-BD59-A6C34878D82A}">
                    <a16:rowId xmlns:a16="http://schemas.microsoft.com/office/drawing/2014/main" val="10007"/>
                  </a:ext>
                </a:extLst>
              </a:tr>
            </a:tbl>
          </a:graphicData>
        </a:graphic>
      </p:graphicFrame>
      <p:sp>
        <p:nvSpPr>
          <p:cNvPr id="63592" name="TextBox 5"/>
          <p:cNvSpPr txBox="1">
            <a:spLocks noChangeArrowheads="1"/>
          </p:cNvSpPr>
          <p:nvPr/>
        </p:nvSpPr>
        <p:spPr bwMode="auto">
          <a:xfrm>
            <a:off x="935038" y="5781675"/>
            <a:ext cx="42979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dirty="0"/>
              <a:t>Selected attribute set   </a:t>
            </a:r>
            <a:r>
              <a:rPr lang="en-GB" altLang="en-US" sz="2800" dirty="0"/>
              <a:t>{</a:t>
            </a:r>
            <a:r>
              <a:rPr lang="en-GB" altLang="en-US" sz="2800" b="1" dirty="0"/>
              <a:t>F4, F7</a:t>
            </a:r>
            <a:r>
              <a:rPr lang="en-GB" altLang="en-US" sz="2800" dirty="0"/>
              <a:t>}</a:t>
            </a:r>
            <a:endParaRPr lang="en-GB" altLang="en-US" sz="2400" dirty="0"/>
          </a:p>
        </p:txBody>
      </p:sp>
      <p:sp>
        <p:nvSpPr>
          <p:cNvPr id="4" name="TextBox 3"/>
          <p:cNvSpPr txBox="1"/>
          <p:nvPr/>
        </p:nvSpPr>
        <p:spPr>
          <a:xfrm>
            <a:off x="709613" y="5211763"/>
            <a:ext cx="8120062" cy="369332"/>
          </a:xfrm>
          <a:prstGeom prst="rect">
            <a:avLst/>
          </a:prstGeom>
          <a:noFill/>
        </p:spPr>
        <p:txBody>
          <a:bodyPr>
            <a:spAutoFit/>
          </a:bodyPr>
          <a:lstStyle/>
          <a:p>
            <a:pPr>
              <a:defRPr/>
            </a:pPr>
            <a:r>
              <a:rPr lang="en-GB" b="1" dirty="0">
                <a:solidFill>
                  <a:schemeClr val="accent6">
                    <a:lumMod val="75000"/>
                  </a:schemeClr>
                </a:solidFill>
              </a:rPr>
              <a:t>61% </a:t>
            </a:r>
            <a:r>
              <a:rPr lang="en-GB" b="1" dirty="0" smtClean="0">
                <a:solidFill>
                  <a:schemeClr val="accent6">
                    <a:lumMod val="75000"/>
                  </a:schemeClr>
                </a:solidFill>
              </a:rPr>
              <a:t>      </a:t>
            </a:r>
            <a:r>
              <a:rPr lang="en-GB" b="1" dirty="0">
                <a:solidFill>
                  <a:schemeClr val="accent6">
                    <a:lumMod val="75000"/>
                  </a:schemeClr>
                </a:solidFill>
              </a:rPr>
              <a:t>59%   </a:t>
            </a:r>
            <a:r>
              <a:rPr lang="en-GB" b="1" dirty="0" smtClean="0">
                <a:solidFill>
                  <a:schemeClr val="accent6">
                    <a:lumMod val="75000"/>
                  </a:schemeClr>
                </a:solidFill>
              </a:rPr>
              <a:t>     58</a:t>
            </a:r>
            <a:r>
              <a:rPr lang="en-GB" b="1" dirty="0">
                <a:solidFill>
                  <a:schemeClr val="accent6">
                    <a:lumMod val="75000"/>
                  </a:schemeClr>
                </a:solidFill>
              </a:rPr>
              <a:t>%            </a:t>
            </a:r>
            <a:r>
              <a:rPr lang="en-GB" b="1" dirty="0" smtClean="0">
                <a:solidFill>
                  <a:schemeClr val="accent6">
                    <a:lumMod val="75000"/>
                  </a:schemeClr>
                </a:solidFill>
              </a:rPr>
              <a:t>          66</a:t>
            </a:r>
            <a:r>
              <a:rPr lang="en-GB" b="1" dirty="0">
                <a:solidFill>
                  <a:schemeClr val="accent6">
                    <a:lumMod val="75000"/>
                  </a:schemeClr>
                </a:solidFill>
              </a:rPr>
              <a:t>%   </a:t>
            </a:r>
            <a:r>
              <a:rPr lang="en-GB" b="1" dirty="0" smtClean="0">
                <a:solidFill>
                  <a:schemeClr val="accent6">
                    <a:lumMod val="75000"/>
                  </a:schemeClr>
                </a:solidFill>
              </a:rPr>
              <a:t>    68</a:t>
            </a:r>
            <a:r>
              <a:rPr lang="en-GB" b="1" dirty="0">
                <a:solidFill>
                  <a:schemeClr val="accent6">
                    <a:lumMod val="75000"/>
                  </a:schemeClr>
                </a:solidFill>
              </a:rPr>
              <a:t>%  </a:t>
            </a:r>
            <a:r>
              <a:rPr lang="en-GB" b="1" dirty="0" smtClean="0">
                <a:solidFill>
                  <a:schemeClr val="accent6">
                    <a:lumMod val="75000"/>
                  </a:schemeClr>
                </a:solidFill>
              </a:rPr>
              <a:t>      </a:t>
            </a:r>
            <a:r>
              <a:rPr lang="en-GB" b="1" dirty="0" smtClean="0">
                <a:solidFill>
                  <a:srgbClr val="C00000"/>
                </a:solidFill>
              </a:rPr>
              <a:t>75</a:t>
            </a:r>
            <a:r>
              <a:rPr lang="en-GB" b="1" dirty="0">
                <a:solidFill>
                  <a:srgbClr val="C00000"/>
                </a:solidFill>
              </a:rPr>
              <a:t>% </a:t>
            </a:r>
            <a:r>
              <a:rPr lang="en-GB" b="1" dirty="0">
                <a:solidFill>
                  <a:schemeClr val="accent6">
                    <a:lumMod val="75000"/>
                  </a:schemeClr>
                </a:solidFill>
              </a:rPr>
              <a:t> </a:t>
            </a:r>
            <a:r>
              <a:rPr lang="en-GB" b="1" dirty="0" smtClean="0">
                <a:solidFill>
                  <a:schemeClr val="accent6">
                    <a:lumMod val="75000"/>
                  </a:schemeClr>
                </a:solidFill>
              </a:rPr>
              <a:t>    47</a:t>
            </a:r>
            <a:r>
              <a:rPr lang="en-GB" b="1" dirty="0">
                <a:solidFill>
                  <a:schemeClr val="accent6">
                    <a:lumMod val="75000"/>
                  </a:schemeClr>
                </a:solidFill>
              </a:rPr>
              <a:t>% </a:t>
            </a:r>
            <a:r>
              <a:rPr lang="en-GB" b="1" dirty="0" smtClean="0">
                <a:solidFill>
                  <a:schemeClr val="accent6">
                    <a:lumMod val="75000"/>
                  </a:schemeClr>
                </a:solidFill>
              </a:rPr>
              <a:t>       49</a:t>
            </a:r>
            <a:r>
              <a:rPr lang="en-GB" b="1" dirty="0">
                <a:solidFill>
                  <a:schemeClr val="accent6">
                    <a:lumMod val="75000"/>
                  </a:schemeClr>
                </a:solidFill>
              </a:rPr>
              <a:t>%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GB" altLang="en-US" smtClean="0"/>
              <a:t>`Backward’ methods</a:t>
            </a:r>
          </a:p>
        </p:txBody>
      </p:sp>
      <p:sp>
        <p:nvSpPr>
          <p:cNvPr id="64515" name="Rectangle 3"/>
          <p:cNvSpPr>
            <a:spLocks noGrp="1" noChangeArrowheads="1"/>
          </p:cNvSpPr>
          <p:nvPr>
            <p:ph type="body" idx="1"/>
          </p:nvPr>
        </p:nvSpPr>
        <p:spPr/>
        <p:txBody>
          <a:bodyPr/>
          <a:lstStyle/>
          <a:p>
            <a:pPr marL="609600" indent="-609600" eaLnBrk="1" hangingPunct="1">
              <a:buFontTx/>
              <a:buNone/>
            </a:pPr>
            <a:r>
              <a:rPr lang="en-GB" altLang="en-US" dirty="0" smtClean="0"/>
              <a:t>These methods </a:t>
            </a:r>
            <a:r>
              <a:rPr lang="en-GB" altLang="en-US" b="1" dirty="0" smtClean="0"/>
              <a:t>remove</a:t>
            </a:r>
            <a:r>
              <a:rPr lang="en-GB" altLang="en-US" dirty="0" smtClean="0"/>
              <a:t> attributes one by one. </a:t>
            </a:r>
          </a:p>
          <a:p>
            <a:pPr marL="609600" indent="-609600" eaLnBrk="1" hangingPunct="1">
              <a:buFont typeface="+mj-lt"/>
              <a:buAutoNum type="arabicPeriod"/>
            </a:pPr>
            <a:r>
              <a:rPr lang="en-GB" altLang="en-US" dirty="0" smtClean="0"/>
              <a:t>S starts with the </a:t>
            </a:r>
            <a:r>
              <a:rPr lang="en-GB" altLang="en-US" b="1" dirty="0" smtClean="0"/>
              <a:t>full attribute set</a:t>
            </a:r>
          </a:p>
          <a:p>
            <a:pPr marL="609600" indent="-609600" eaLnBrk="1" hangingPunct="1">
              <a:buFont typeface="+mj-lt"/>
              <a:buAutoNum type="arabicPeriod"/>
            </a:pPr>
            <a:r>
              <a:rPr lang="en-GB" altLang="en-US" dirty="0" smtClean="0"/>
              <a:t>Find the best feature to </a:t>
            </a:r>
            <a:r>
              <a:rPr lang="en-GB" altLang="en-US" i="1" dirty="0" smtClean="0"/>
              <a:t>remove</a:t>
            </a:r>
            <a:r>
              <a:rPr lang="en-GB" altLang="en-US" dirty="0" smtClean="0"/>
              <a:t> (by checking which removal from S gives best performance on a test set). </a:t>
            </a:r>
          </a:p>
          <a:p>
            <a:pPr marL="609600" indent="-609600" eaLnBrk="1" hangingPunct="1">
              <a:buFont typeface="+mj-lt"/>
              <a:buAutoNum type="arabicPeriod"/>
            </a:pPr>
            <a:r>
              <a:rPr lang="en-GB" altLang="en-US" dirty="0" smtClean="0"/>
              <a:t>If overall performance has improved, return to step 2; else stop</a:t>
            </a:r>
          </a:p>
          <a:p>
            <a:pPr marL="609600" indent="-609600" eaLnBrk="1" hangingPunct="1"/>
            <a:endParaRPr lang="en-GB" altLang="en-US"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endParaRPr lang="en-GB" altLang="en-US" smtClean="0"/>
          </a:p>
        </p:txBody>
      </p:sp>
      <p:sp>
        <p:nvSpPr>
          <p:cNvPr id="65539" name="Rectangle 3"/>
          <p:cNvSpPr>
            <a:spLocks noGrp="1" noChangeArrowheads="1"/>
          </p:cNvSpPr>
          <p:nvPr>
            <p:ph type="body" idx="1"/>
          </p:nvPr>
        </p:nvSpPr>
        <p:spPr/>
        <p:txBody>
          <a:bodyPr/>
          <a:lstStyle/>
          <a:p>
            <a:pPr eaLnBrk="1" hangingPunct="1"/>
            <a:r>
              <a:rPr lang="en-GB" altLang="en-US" dirty="0" smtClean="0"/>
              <a:t>Forward and backward are heuristic (clever guess) methods</a:t>
            </a:r>
          </a:p>
          <a:p>
            <a:pPr lvl="1"/>
            <a:r>
              <a:rPr lang="en-GB" altLang="en-US" dirty="0" smtClean="0"/>
              <a:t>Neither forward nor backward are guaranteed to give the best set of attributes</a:t>
            </a:r>
          </a:p>
          <a:p>
            <a:pPr eaLnBrk="1" hangingPunct="1"/>
            <a:r>
              <a:rPr lang="en-GB" altLang="en-US" dirty="0" smtClean="0"/>
              <a:t>When to choose forward instead of backward?</a:t>
            </a:r>
          </a:p>
          <a:p>
            <a:pPr eaLnBrk="1" hangingPunct="1">
              <a:buFontTx/>
              <a:buNone/>
            </a:pPr>
            <a:endParaRPr lang="en-GB" altLang="en-US"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About wrapper methods</a:t>
            </a:r>
            <a:endParaRPr lang="en-GB" dirty="0"/>
          </a:p>
        </p:txBody>
      </p:sp>
      <p:sp>
        <p:nvSpPr>
          <p:cNvPr id="3" name="Content Placeholder 2"/>
          <p:cNvSpPr>
            <a:spLocks noGrp="1"/>
          </p:cNvSpPr>
          <p:nvPr>
            <p:ph idx="1"/>
          </p:nvPr>
        </p:nvSpPr>
        <p:spPr/>
        <p:txBody>
          <a:bodyPr>
            <a:normAutofit/>
          </a:bodyPr>
          <a:lstStyle/>
          <a:p>
            <a:r>
              <a:rPr lang="en-GB" dirty="0" smtClean="0"/>
              <a:t>Accurate – give good accuracy with </a:t>
            </a:r>
            <a:r>
              <a:rPr lang="en-GB" dirty="0"/>
              <a:t>a specific </a:t>
            </a:r>
            <a:r>
              <a:rPr lang="en-GB" dirty="0" smtClean="0"/>
              <a:t>classification method (but may be the wrong set for a different method)</a:t>
            </a:r>
            <a:endParaRPr lang="en-GB" dirty="0"/>
          </a:p>
          <a:p>
            <a:r>
              <a:rPr lang="en-GB" dirty="0" smtClean="0"/>
              <a:t>Avoid over-fitting by running machine learning with cross-validation</a:t>
            </a:r>
            <a:endParaRPr lang="en-GB" dirty="0"/>
          </a:p>
          <a:p>
            <a:r>
              <a:rPr lang="en-GB" dirty="0" smtClean="0"/>
              <a:t>Slow </a:t>
            </a:r>
            <a:r>
              <a:rPr lang="en-GB" dirty="0"/>
              <a:t>- need </a:t>
            </a:r>
            <a:r>
              <a:rPr lang="en-GB" dirty="0" smtClean="0"/>
              <a:t>to build and test the model for every subset </a:t>
            </a:r>
            <a:r>
              <a:rPr lang="en-GB" dirty="0"/>
              <a:t>of features</a:t>
            </a:r>
            <a:endParaRPr lang="en-GB" dirty="0" smtClean="0"/>
          </a:p>
        </p:txBody>
      </p:sp>
      <p:sp>
        <p:nvSpPr>
          <p:cNvPr id="4" name="Date Placeholder 3"/>
          <p:cNvSpPr>
            <a:spLocks noGrp="1"/>
          </p:cNvSpPr>
          <p:nvPr>
            <p:ph type="dt" sz="half" idx="10"/>
          </p:nvPr>
        </p:nvSpPr>
        <p:spPr/>
        <p:txBody>
          <a:bodyPr/>
          <a:lstStyle/>
          <a:p>
            <a:fld id="{8ABD1F70-77F5-4045-BC87-6A5BCC4954A0}" type="datetime1">
              <a:rPr lang="en-GB" smtClean="0"/>
              <a:pPr/>
              <a:t>09/10/2018</a:t>
            </a:fld>
            <a:endParaRPr lang="en-GB"/>
          </a:p>
        </p:txBody>
      </p:sp>
      <p:sp>
        <p:nvSpPr>
          <p:cNvPr id="5" name="Footer Placeholder 4"/>
          <p:cNvSpPr>
            <a:spLocks noGrp="1"/>
          </p:cNvSpPr>
          <p:nvPr>
            <p:ph type="ftr" sz="quarter" idx="11"/>
          </p:nvPr>
        </p:nvSpPr>
        <p:spPr/>
        <p:txBody>
          <a:bodyPr/>
          <a:lstStyle/>
          <a:p>
            <a:r>
              <a:rPr lang="sv-SE" smtClean="0"/>
              <a:t>F20DL/ F21DL Diana Bental &amp; Ekaterina Komendantstkaya</a:t>
            </a:r>
            <a:endParaRPr lang="en-GB" dirty="0"/>
          </a:p>
        </p:txBody>
      </p:sp>
      <p:sp>
        <p:nvSpPr>
          <p:cNvPr id="6" name="Slide Number Placeholder 5"/>
          <p:cNvSpPr>
            <a:spLocks noGrp="1"/>
          </p:cNvSpPr>
          <p:nvPr>
            <p:ph type="sldNum" sz="quarter" idx="12"/>
          </p:nvPr>
        </p:nvSpPr>
        <p:spPr/>
        <p:txBody>
          <a:bodyPr/>
          <a:lstStyle/>
          <a:p>
            <a:fld id="{77CE25E3-0675-4E6D-B450-A01BD30D8410}" type="slidenum">
              <a:rPr lang="en-GB" smtClean="0"/>
              <a:pPr/>
              <a:t>64</a:t>
            </a:fld>
            <a:endParaRPr lang="en-GB"/>
          </a:p>
        </p:txBody>
      </p:sp>
    </p:spTree>
    <p:extLst>
      <p:ext uri="{BB962C8B-B14F-4D97-AF65-F5344CB8AC3E}">
        <p14:creationId xmlns:p14="http://schemas.microsoft.com/office/powerpoint/2010/main" val="204063035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Take away…</a:t>
            </a:r>
            <a:endParaRPr lang="en-GB" dirty="0"/>
          </a:p>
        </p:txBody>
      </p:sp>
      <p:sp>
        <p:nvSpPr>
          <p:cNvPr id="3" name="Content Placeholder 2"/>
          <p:cNvSpPr>
            <a:spLocks noGrp="1"/>
          </p:cNvSpPr>
          <p:nvPr>
            <p:ph idx="1"/>
          </p:nvPr>
        </p:nvSpPr>
        <p:spPr/>
        <p:txBody>
          <a:bodyPr>
            <a:normAutofit fontScale="92500"/>
          </a:bodyPr>
          <a:lstStyle/>
          <a:p>
            <a:r>
              <a:rPr lang="en-GB" dirty="0" smtClean="0"/>
              <a:t>Too many attributes may mean </a:t>
            </a:r>
            <a:r>
              <a:rPr lang="en-GB" i="1" dirty="0" smtClean="0"/>
              <a:t>less</a:t>
            </a:r>
            <a:r>
              <a:rPr lang="en-GB" dirty="0" smtClean="0"/>
              <a:t> accurate ML</a:t>
            </a:r>
          </a:p>
          <a:p>
            <a:pPr lvl="1"/>
            <a:r>
              <a:rPr lang="en-GB" dirty="0" smtClean="0"/>
              <a:t>Even if the attributes are relevant</a:t>
            </a:r>
          </a:p>
          <a:p>
            <a:r>
              <a:rPr lang="en-GB" dirty="0" smtClean="0"/>
              <a:t>Attribute selection is difficult, with many different methods and algorithms</a:t>
            </a:r>
          </a:p>
          <a:p>
            <a:r>
              <a:rPr lang="en-GB" dirty="0" smtClean="0"/>
              <a:t>Can use machine learning  methods to select attributes</a:t>
            </a:r>
          </a:p>
          <a:p>
            <a:pPr lvl="1"/>
            <a:r>
              <a:rPr lang="en-GB" dirty="0" smtClean="0"/>
              <a:t>Can </a:t>
            </a:r>
            <a:r>
              <a:rPr lang="en-GB" i="1" dirty="0" smtClean="0">
                <a:solidFill>
                  <a:schemeClr val="accent2"/>
                </a:solidFill>
              </a:rPr>
              <a:t>filter</a:t>
            </a:r>
            <a:r>
              <a:rPr lang="en-GB" dirty="0" smtClean="0">
                <a:solidFill>
                  <a:schemeClr val="accent2"/>
                </a:solidFill>
              </a:rPr>
              <a:t> </a:t>
            </a:r>
            <a:r>
              <a:rPr lang="en-GB" dirty="0" smtClean="0"/>
              <a:t>the attributes beforehand and then apply machine learning</a:t>
            </a:r>
          </a:p>
          <a:p>
            <a:pPr lvl="1"/>
            <a:r>
              <a:rPr lang="en-GB" dirty="0" smtClean="0"/>
              <a:t>Or </a:t>
            </a:r>
            <a:r>
              <a:rPr lang="en-GB" i="1" dirty="0" smtClean="0">
                <a:solidFill>
                  <a:schemeClr val="accent1"/>
                </a:solidFill>
              </a:rPr>
              <a:t>wrap</a:t>
            </a:r>
            <a:r>
              <a:rPr lang="en-GB" dirty="0" smtClean="0">
                <a:solidFill>
                  <a:schemeClr val="accent1"/>
                </a:solidFill>
              </a:rPr>
              <a:t> </a:t>
            </a:r>
            <a:r>
              <a:rPr lang="en-GB" dirty="0" smtClean="0"/>
              <a:t>attribute </a:t>
            </a:r>
            <a:r>
              <a:rPr lang="en-GB" dirty="0"/>
              <a:t>selection in with the </a:t>
            </a:r>
            <a:r>
              <a:rPr lang="en-GB" dirty="0" smtClean="0"/>
              <a:t>learning</a:t>
            </a:r>
            <a:endParaRPr lang="en-GB" dirty="0"/>
          </a:p>
        </p:txBody>
      </p:sp>
      <p:sp>
        <p:nvSpPr>
          <p:cNvPr id="4" name="Date Placeholder 3"/>
          <p:cNvSpPr>
            <a:spLocks noGrp="1"/>
          </p:cNvSpPr>
          <p:nvPr>
            <p:ph type="dt" sz="half" idx="10"/>
          </p:nvPr>
        </p:nvSpPr>
        <p:spPr/>
        <p:txBody>
          <a:bodyPr/>
          <a:lstStyle/>
          <a:p>
            <a:fld id="{8ABD1F70-77F5-4045-BC87-6A5BCC4954A0}" type="datetime1">
              <a:rPr lang="en-GB" smtClean="0"/>
              <a:pPr/>
              <a:t>09/10/2018</a:t>
            </a:fld>
            <a:endParaRPr lang="en-GB"/>
          </a:p>
        </p:txBody>
      </p:sp>
      <p:sp>
        <p:nvSpPr>
          <p:cNvPr id="5" name="Footer Placeholder 4"/>
          <p:cNvSpPr>
            <a:spLocks noGrp="1"/>
          </p:cNvSpPr>
          <p:nvPr>
            <p:ph type="ftr" sz="quarter" idx="11"/>
          </p:nvPr>
        </p:nvSpPr>
        <p:spPr/>
        <p:txBody>
          <a:bodyPr/>
          <a:lstStyle/>
          <a:p>
            <a:r>
              <a:rPr lang="sv-SE" smtClean="0"/>
              <a:t>F20DL/ F21DL Diana Bental &amp; Ekaterina Komendantstkaya</a:t>
            </a:r>
            <a:endParaRPr lang="en-GB" dirty="0"/>
          </a:p>
        </p:txBody>
      </p:sp>
      <p:sp>
        <p:nvSpPr>
          <p:cNvPr id="6" name="Slide Number Placeholder 5"/>
          <p:cNvSpPr>
            <a:spLocks noGrp="1"/>
          </p:cNvSpPr>
          <p:nvPr>
            <p:ph type="sldNum" sz="quarter" idx="12"/>
          </p:nvPr>
        </p:nvSpPr>
        <p:spPr/>
        <p:txBody>
          <a:bodyPr/>
          <a:lstStyle/>
          <a:p>
            <a:fld id="{77CE25E3-0675-4E6D-B450-A01BD30D8410}" type="slidenum">
              <a:rPr lang="en-GB" smtClean="0"/>
              <a:pPr/>
              <a:t>65</a:t>
            </a:fld>
            <a:endParaRPr lang="en-GB"/>
          </a:p>
        </p:txBody>
      </p:sp>
    </p:spTree>
    <p:extLst>
      <p:ext uri="{BB962C8B-B14F-4D97-AF65-F5344CB8AC3E}">
        <p14:creationId xmlns:p14="http://schemas.microsoft.com/office/powerpoint/2010/main" val="294279051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 more…</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Data Mining and Machine Learning</a:t>
            </a:r>
          </a:p>
          <a:p>
            <a:pPr lvl="1"/>
            <a:r>
              <a:rPr lang="en-GB" dirty="0" smtClean="0"/>
              <a:t>Section 7.1 Attribute Selection</a:t>
            </a:r>
          </a:p>
          <a:p>
            <a:r>
              <a:rPr lang="en-GB" dirty="0" smtClean="0"/>
              <a:t>Practical overview</a:t>
            </a:r>
          </a:p>
          <a:p>
            <a:pPr lvl="1"/>
            <a:r>
              <a:rPr lang="en-GB" dirty="0" smtClean="0">
                <a:hlinkClick r:id="rId3"/>
              </a:rPr>
              <a:t>https://machinelearningmastery.com/perform-feature-selection-machine-learning-data-weka/</a:t>
            </a:r>
            <a:endParaRPr lang="en-GB" dirty="0" smtClean="0"/>
          </a:p>
          <a:p>
            <a:r>
              <a:rPr lang="en-GB" dirty="0" smtClean="0"/>
              <a:t>Papers</a:t>
            </a:r>
          </a:p>
          <a:p>
            <a:pPr lvl="1"/>
            <a:r>
              <a:rPr lang="en-GB" dirty="0" smtClean="0"/>
              <a:t>Kira and Rendell AAAI 1992 “The Feature Selection </a:t>
            </a:r>
            <a:r>
              <a:rPr lang="en-GB" dirty="0"/>
              <a:t>P</a:t>
            </a:r>
            <a:r>
              <a:rPr lang="en-GB" dirty="0" smtClean="0"/>
              <a:t>roblem: Traditional Methods and a New Algorithm”</a:t>
            </a:r>
          </a:p>
          <a:p>
            <a:pPr lvl="1"/>
            <a:r>
              <a:rPr lang="en-GB" dirty="0" smtClean="0"/>
              <a:t>Dash and Liu IDA 1997 “Feature selection for classification”</a:t>
            </a:r>
          </a:p>
          <a:p>
            <a:pPr lvl="1"/>
            <a:endParaRPr lang="en-GB" dirty="0"/>
          </a:p>
        </p:txBody>
      </p:sp>
      <p:sp>
        <p:nvSpPr>
          <p:cNvPr id="4" name="Date Placeholder 3"/>
          <p:cNvSpPr>
            <a:spLocks noGrp="1"/>
          </p:cNvSpPr>
          <p:nvPr>
            <p:ph type="dt" sz="half" idx="10"/>
          </p:nvPr>
        </p:nvSpPr>
        <p:spPr/>
        <p:txBody>
          <a:bodyPr/>
          <a:lstStyle/>
          <a:p>
            <a:fld id="{8ABD1F70-77F5-4045-BC87-6A5BCC4954A0}" type="datetime1">
              <a:rPr lang="en-GB" smtClean="0"/>
              <a:pPr/>
              <a:t>09/10/2018</a:t>
            </a:fld>
            <a:endParaRPr lang="en-GB"/>
          </a:p>
        </p:txBody>
      </p:sp>
      <p:sp>
        <p:nvSpPr>
          <p:cNvPr id="5" name="Footer Placeholder 4"/>
          <p:cNvSpPr>
            <a:spLocks noGrp="1"/>
          </p:cNvSpPr>
          <p:nvPr>
            <p:ph type="ftr" sz="quarter" idx="11"/>
          </p:nvPr>
        </p:nvSpPr>
        <p:spPr/>
        <p:txBody>
          <a:bodyPr/>
          <a:lstStyle/>
          <a:p>
            <a:r>
              <a:rPr lang="sv-SE" smtClean="0"/>
              <a:t>F20DL/ F21DL Diana Bental &amp; Ekaterina Komendantstkaya</a:t>
            </a:r>
            <a:endParaRPr lang="en-GB" dirty="0"/>
          </a:p>
        </p:txBody>
      </p:sp>
      <p:sp>
        <p:nvSpPr>
          <p:cNvPr id="6" name="Slide Number Placeholder 5"/>
          <p:cNvSpPr>
            <a:spLocks noGrp="1"/>
          </p:cNvSpPr>
          <p:nvPr>
            <p:ph type="sldNum" sz="quarter" idx="12"/>
          </p:nvPr>
        </p:nvSpPr>
        <p:spPr/>
        <p:txBody>
          <a:bodyPr/>
          <a:lstStyle/>
          <a:p>
            <a:fld id="{77CE25E3-0675-4E6D-B450-A01BD30D8410}" type="slidenum">
              <a:rPr lang="en-GB" smtClean="0"/>
              <a:pPr/>
              <a:t>66</a:t>
            </a:fld>
            <a:endParaRPr lang="en-GB"/>
          </a:p>
        </p:txBody>
      </p:sp>
    </p:spTree>
    <p:extLst>
      <p:ext uri="{BB962C8B-B14F-4D97-AF65-F5344CB8AC3E}">
        <p14:creationId xmlns:p14="http://schemas.microsoft.com/office/powerpoint/2010/main" val="241222281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685800" y="609600"/>
            <a:ext cx="7772400" cy="2243336"/>
          </a:xfrm>
        </p:spPr>
        <p:txBody>
          <a:bodyPr>
            <a:normAutofit/>
          </a:bodyPr>
          <a:lstStyle/>
          <a:p>
            <a:r>
              <a:rPr lang="en-GB" altLang="en-US" sz="4000" dirty="0" smtClean="0"/>
              <a:t>Relief is  the classic example of an instance-based heuristic filter method</a:t>
            </a:r>
          </a:p>
        </p:txBody>
      </p:sp>
      <p:sp>
        <p:nvSpPr>
          <p:cNvPr id="71683" name="Table Placeholder 2"/>
          <p:cNvSpPr>
            <a:spLocks noGrp="1" noTextEdit="1"/>
          </p:cNvSpPr>
          <p:nvPr>
            <p:ph type="tbl" idx="1"/>
          </p:nvPr>
        </p:nvSpPr>
        <p:spPr/>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11188" y="342900"/>
            <a:ext cx="7772400" cy="442913"/>
          </a:xfrm>
        </p:spPr>
        <p:txBody>
          <a:bodyPr>
            <a:normAutofit fontScale="90000"/>
          </a:bodyPr>
          <a:lstStyle/>
          <a:p>
            <a:pPr eaLnBrk="1" hangingPunct="1"/>
            <a:r>
              <a:rPr lang="en-GB" altLang="en-US" sz="4000" dirty="0" smtClean="0"/>
              <a:t>The Relief method</a:t>
            </a:r>
            <a:endParaRPr lang="en-US" altLang="en-US" sz="4000" dirty="0" smtClean="0"/>
          </a:p>
        </p:txBody>
      </p:sp>
      <p:sp>
        <p:nvSpPr>
          <p:cNvPr id="72707" name="Oval 156"/>
          <p:cNvSpPr>
            <a:spLocks noChangeArrowheads="1"/>
          </p:cNvSpPr>
          <p:nvPr/>
        </p:nvSpPr>
        <p:spPr bwMode="auto">
          <a:xfrm>
            <a:off x="825500" y="2514600"/>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2708" name="Oval 157"/>
          <p:cNvSpPr>
            <a:spLocks noChangeArrowheads="1"/>
          </p:cNvSpPr>
          <p:nvPr/>
        </p:nvSpPr>
        <p:spPr bwMode="auto">
          <a:xfrm>
            <a:off x="1541463" y="20875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2709" name="Oval 158"/>
          <p:cNvSpPr>
            <a:spLocks noChangeArrowheads="1"/>
          </p:cNvSpPr>
          <p:nvPr/>
        </p:nvSpPr>
        <p:spPr bwMode="auto">
          <a:xfrm>
            <a:off x="2417763" y="37004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2710" name="Oval 159"/>
          <p:cNvSpPr>
            <a:spLocks noChangeArrowheads="1"/>
          </p:cNvSpPr>
          <p:nvPr/>
        </p:nvSpPr>
        <p:spPr bwMode="auto">
          <a:xfrm>
            <a:off x="3611563" y="25701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2711" name="Oval 160"/>
          <p:cNvSpPr>
            <a:spLocks noChangeArrowheads="1"/>
          </p:cNvSpPr>
          <p:nvPr/>
        </p:nvSpPr>
        <p:spPr bwMode="auto">
          <a:xfrm>
            <a:off x="5072063" y="46910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2712" name="Oval 161"/>
          <p:cNvSpPr>
            <a:spLocks noChangeArrowheads="1"/>
          </p:cNvSpPr>
          <p:nvPr/>
        </p:nvSpPr>
        <p:spPr bwMode="auto">
          <a:xfrm>
            <a:off x="1312863" y="48434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2713" name="Oval 162"/>
          <p:cNvSpPr>
            <a:spLocks noChangeArrowheads="1"/>
          </p:cNvSpPr>
          <p:nvPr/>
        </p:nvSpPr>
        <p:spPr bwMode="auto">
          <a:xfrm>
            <a:off x="5097463" y="24812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2714" name="Oval 163"/>
          <p:cNvSpPr>
            <a:spLocks noChangeArrowheads="1"/>
          </p:cNvSpPr>
          <p:nvPr/>
        </p:nvSpPr>
        <p:spPr bwMode="auto">
          <a:xfrm>
            <a:off x="7142163" y="34464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2715" name="Oval 164"/>
          <p:cNvSpPr>
            <a:spLocks noChangeArrowheads="1"/>
          </p:cNvSpPr>
          <p:nvPr/>
        </p:nvSpPr>
        <p:spPr bwMode="auto">
          <a:xfrm>
            <a:off x="3090863" y="45894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2716" name="Oval 165"/>
          <p:cNvSpPr>
            <a:spLocks noChangeArrowheads="1"/>
          </p:cNvSpPr>
          <p:nvPr/>
        </p:nvSpPr>
        <p:spPr bwMode="auto">
          <a:xfrm>
            <a:off x="6202363" y="21510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2717" name="Oval 166"/>
          <p:cNvSpPr>
            <a:spLocks noChangeArrowheads="1"/>
          </p:cNvSpPr>
          <p:nvPr/>
        </p:nvSpPr>
        <p:spPr bwMode="auto">
          <a:xfrm>
            <a:off x="1719263" y="36242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2718" name="Oval 167"/>
          <p:cNvSpPr>
            <a:spLocks noChangeArrowheads="1"/>
          </p:cNvSpPr>
          <p:nvPr/>
        </p:nvSpPr>
        <p:spPr bwMode="auto">
          <a:xfrm>
            <a:off x="3992563" y="35734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2719" name="Text Box 168"/>
          <p:cNvSpPr txBox="1">
            <a:spLocks noChangeArrowheads="1"/>
          </p:cNvSpPr>
          <p:nvPr/>
        </p:nvSpPr>
        <p:spPr bwMode="auto">
          <a:xfrm>
            <a:off x="403225" y="955675"/>
            <a:ext cx="84804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dirty="0"/>
              <a:t>An </a:t>
            </a:r>
            <a:r>
              <a:rPr lang="en-GB" altLang="en-US" sz="2400" i="1" dirty="0"/>
              <a:t>instance-based, heuristic</a:t>
            </a:r>
            <a:r>
              <a:rPr lang="en-GB" altLang="en-US" sz="2400" dirty="0"/>
              <a:t> </a:t>
            </a:r>
            <a:r>
              <a:rPr lang="en-GB" altLang="en-US" sz="2400" dirty="0" smtClean="0"/>
              <a:t>(</a:t>
            </a:r>
            <a:r>
              <a:rPr lang="en-GB" altLang="en-US" sz="2400" dirty="0" smtClean="0">
                <a:solidFill>
                  <a:schemeClr val="accent2"/>
                </a:solidFill>
              </a:rPr>
              <a:t>filter</a:t>
            </a:r>
            <a:r>
              <a:rPr lang="en-GB" altLang="en-US" sz="2400" dirty="0" smtClean="0"/>
              <a:t>) method </a:t>
            </a:r>
            <a:r>
              <a:rPr lang="en-GB" altLang="en-US" sz="2400" dirty="0"/>
              <a:t>– it works out weight values for </a:t>
            </a:r>
            <a:r>
              <a:rPr lang="en-GB" altLang="en-US" sz="2400" dirty="0" smtClean="0"/>
              <a:t>each </a:t>
            </a:r>
            <a:r>
              <a:rPr lang="en-GB" altLang="en-US" sz="2400" dirty="0"/>
              <a:t>feature, based on how important they </a:t>
            </a:r>
            <a:r>
              <a:rPr lang="en-GB" altLang="en-US" sz="2400" i="1" dirty="0"/>
              <a:t>seem </a:t>
            </a:r>
            <a:r>
              <a:rPr lang="en-GB" altLang="en-US" sz="2400" dirty="0"/>
              <a:t>to be in </a:t>
            </a:r>
          </a:p>
          <a:p>
            <a:pPr eaLnBrk="1" hangingPunct="1">
              <a:spcBef>
                <a:spcPct val="0"/>
              </a:spcBef>
              <a:buFontTx/>
              <a:buNone/>
            </a:pPr>
            <a:r>
              <a:rPr lang="en-GB" altLang="en-US" sz="2400" dirty="0"/>
              <a:t>discriminating between near neighbours</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611188" y="342900"/>
            <a:ext cx="7772400" cy="442913"/>
          </a:xfrm>
        </p:spPr>
        <p:txBody>
          <a:bodyPr>
            <a:normAutofit fontScale="90000"/>
          </a:bodyPr>
          <a:lstStyle/>
          <a:p>
            <a:pPr eaLnBrk="1" hangingPunct="1"/>
            <a:r>
              <a:rPr lang="en-GB" altLang="en-US" sz="4000" smtClean="0"/>
              <a:t>The Relief method</a:t>
            </a:r>
            <a:endParaRPr lang="en-US" altLang="en-US" sz="4000" smtClean="0"/>
          </a:p>
        </p:txBody>
      </p:sp>
      <p:sp>
        <p:nvSpPr>
          <p:cNvPr id="73731" name="Oval 3"/>
          <p:cNvSpPr>
            <a:spLocks noChangeArrowheads="1"/>
          </p:cNvSpPr>
          <p:nvPr/>
        </p:nvSpPr>
        <p:spPr bwMode="auto">
          <a:xfrm>
            <a:off x="825500" y="2514600"/>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3732" name="Oval 4"/>
          <p:cNvSpPr>
            <a:spLocks noChangeArrowheads="1"/>
          </p:cNvSpPr>
          <p:nvPr/>
        </p:nvSpPr>
        <p:spPr bwMode="auto">
          <a:xfrm>
            <a:off x="1541463" y="20875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3733" name="Oval 5"/>
          <p:cNvSpPr>
            <a:spLocks noChangeArrowheads="1"/>
          </p:cNvSpPr>
          <p:nvPr/>
        </p:nvSpPr>
        <p:spPr bwMode="auto">
          <a:xfrm>
            <a:off x="2417763" y="37004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3734" name="Oval 6"/>
          <p:cNvSpPr>
            <a:spLocks noChangeArrowheads="1"/>
          </p:cNvSpPr>
          <p:nvPr/>
        </p:nvSpPr>
        <p:spPr bwMode="auto">
          <a:xfrm>
            <a:off x="3611563" y="25701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3735" name="Oval 7"/>
          <p:cNvSpPr>
            <a:spLocks noChangeArrowheads="1"/>
          </p:cNvSpPr>
          <p:nvPr/>
        </p:nvSpPr>
        <p:spPr bwMode="auto">
          <a:xfrm>
            <a:off x="5072063" y="46910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3736" name="Oval 8"/>
          <p:cNvSpPr>
            <a:spLocks noChangeArrowheads="1"/>
          </p:cNvSpPr>
          <p:nvPr/>
        </p:nvSpPr>
        <p:spPr bwMode="auto">
          <a:xfrm>
            <a:off x="1312863" y="48434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3737" name="Oval 9"/>
          <p:cNvSpPr>
            <a:spLocks noChangeArrowheads="1"/>
          </p:cNvSpPr>
          <p:nvPr/>
        </p:nvSpPr>
        <p:spPr bwMode="auto">
          <a:xfrm>
            <a:off x="5097463" y="24812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3738" name="Oval 10"/>
          <p:cNvSpPr>
            <a:spLocks noChangeArrowheads="1"/>
          </p:cNvSpPr>
          <p:nvPr/>
        </p:nvSpPr>
        <p:spPr bwMode="auto">
          <a:xfrm>
            <a:off x="7142163" y="34464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3739" name="Oval 11"/>
          <p:cNvSpPr>
            <a:spLocks noChangeArrowheads="1"/>
          </p:cNvSpPr>
          <p:nvPr/>
        </p:nvSpPr>
        <p:spPr bwMode="auto">
          <a:xfrm>
            <a:off x="3090863" y="45894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3740" name="Oval 12"/>
          <p:cNvSpPr>
            <a:spLocks noChangeArrowheads="1"/>
          </p:cNvSpPr>
          <p:nvPr/>
        </p:nvSpPr>
        <p:spPr bwMode="auto">
          <a:xfrm>
            <a:off x="6202363" y="21510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3741" name="Oval 13"/>
          <p:cNvSpPr>
            <a:spLocks noChangeArrowheads="1"/>
          </p:cNvSpPr>
          <p:nvPr/>
        </p:nvSpPr>
        <p:spPr bwMode="auto">
          <a:xfrm>
            <a:off x="1719263" y="36242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3742" name="Oval 14"/>
          <p:cNvSpPr>
            <a:spLocks noChangeArrowheads="1"/>
          </p:cNvSpPr>
          <p:nvPr/>
        </p:nvSpPr>
        <p:spPr bwMode="auto">
          <a:xfrm>
            <a:off x="3992563" y="35734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3743" name="Text Box 15"/>
          <p:cNvSpPr txBox="1">
            <a:spLocks noChangeArrowheads="1"/>
          </p:cNvSpPr>
          <p:nvPr/>
        </p:nvSpPr>
        <p:spPr bwMode="auto">
          <a:xfrm>
            <a:off x="403225" y="955675"/>
            <a:ext cx="84804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dirty="0"/>
              <a:t> There are two </a:t>
            </a:r>
            <a:r>
              <a:rPr lang="en-GB" altLang="en-US" sz="2400" dirty="0" smtClean="0"/>
              <a:t>attributes </a:t>
            </a:r>
            <a:r>
              <a:rPr lang="en-GB" altLang="en-US" sz="2400" dirty="0"/>
              <a:t>here – the x and the y co-ordinate</a:t>
            </a:r>
          </a:p>
          <a:p>
            <a:pPr eaLnBrk="1" hangingPunct="1">
              <a:spcBef>
                <a:spcPct val="0"/>
              </a:spcBef>
              <a:buFontTx/>
              <a:buNone/>
            </a:pPr>
            <a:r>
              <a:rPr lang="en-GB" altLang="en-US" sz="2400" dirty="0"/>
              <a:t>Initially they each have zero weight:     </a:t>
            </a:r>
            <a:r>
              <a:rPr lang="en-GB" altLang="en-US" sz="2400" dirty="0" err="1"/>
              <a:t>wx</a:t>
            </a:r>
            <a:r>
              <a:rPr lang="en-GB" altLang="en-US" sz="2400" dirty="0"/>
              <a:t> = 0;  </a:t>
            </a:r>
            <a:r>
              <a:rPr lang="en-GB" altLang="en-US" sz="2400" dirty="0" err="1"/>
              <a:t>wy</a:t>
            </a:r>
            <a:r>
              <a:rPr lang="en-GB" altLang="en-US" sz="2400" dirty="0"/>
              <a:t> = 0;</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Attribute selection - </a:t>
            </a:r>
            <a:r>
              <a:rPr lang="en-GB" i="1" dirty="0" smtClean="0"/>
              <a:t>why?</a:t>
            </a:r>
            <a:endParaRPr lang="en-GB" i="1" dirty="0"/>
          </a:p>
        </p:txBody>
      </p:sp>
      <p:sp>
        <p:nvSpPr>
          <p:cNvPr id="4" name="Date Placeholder 3"/>
          <p:cNvSpPr>
            <a:spLocks noGrp="1"/>
          </p:cNvSpPr>
          <p:nvPr>
            <p:ph type="dt" sz="half" idx="10"/>
          </p:nvPr>
        </p:nvSpPr>
        <p:spPr/>
        <p:txBody>
          <a:bodyPr/>
          <a:lstStyle/>
          <a:p>
            <a:fld id="{8ABD1F70-77F5-4045-BC87-6A5BCC4954A0}" type="datetime1">
              <a:rPr lang="en-GB" smtClean="0"/>
              <a:pPr/>
              <a:t>09/10/2018</a:t>
            </a:fld>
            <a:endParaRPr lang="en-GB" dirty="0"/>
          </a:p>
        </p:txBody>
      </p:sp>
      <p:sp>
        <p:nvSpPr>
          <p:cNvPr id="5" name="Footer Placeholder 4"/>
          <p:cNvSpPr>
            <a:spLocks noGrp="1"/>
          </p:cNvSpPr>
          <p:nvPr>
            <p:ph type="ftr" sz="quarter" idx="11"/>
          </p:nvPr>
        </p:nvSpPr>
        <p:spPr/>
        <p:txBody>
          <a:bodyPr/>
          <a:lstStyle/>
          <a:p>
            <a:r>
              <a:rPr lang="sv-SE" smtClean="0"/>
              <a:t>F20DL/ F21DL Diana Bental &amp; Ekaterina Komendantstkaya</a:t>
            </a:r>
            <a:endParaRPr lang="en-GB" dirty="0"/>
          </a:p>
        </p:txBody>
      </p:sp>
      <p:sp>
        <p:nvSpPr>
          <p:cNvPr id="6" name="Slide Number Placeholder 5"/>
          <p:cNvSpPr>
            <a:spLocks noGrp="1"/>
          </p:cNvSpPr>
          <p:nvPr>
            <p:ph type="sldNum" sz="quarter" idx="12"/>
          </p:nvPr>
        </p:nvSpPr>
        <p:spPr/>
        <p:txBody>
          <a:bodyPr/>
          <a:lstStyle/>
          <a:p>
            <a:fld id="{77CE25E3-0675-4E6D-B450-A01BD30D8410}" type="slidenum">
              <a:rPr lang="en-GB" smtClean="0"/>
              <a:pPr/>
              <a:t>7</a:t>
            </a:fld>
            <a:endParaRPr lang="en-GB"/>
          </a:p>
        </p:txBody>
      </p:sp>
      <p:pic>
        <p:nvPicPr>
          <p:cNvPr id="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16" y="1192212"/>
            <a:ext cx="6586537"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1440859" y="5761419"/>
            <a:ext cx="5936049" cy="369332"/>
          </a:xfrm>
          <a:prstGeom prst="rect">
            <a:avLst/>
          </a:prstGeom>
          <a:noFill/>
        </p:spPr>
        <p:txBody>
          <a:bodyPr wrap="none" rtlCol="0">
            <a:spAutoFit/>
          </a:bodyPr>
          <a:lstStyle/>
          <a:p>
            <a:r>
              <a:rPr lang="en-GB" dirty="0"/>
              <a:t>From </a:t>
            </a:r>
            <a:r>
              <a:rPr lang="en-GB" dirty="0">
                <a:hlinkClick r:id="rId4"/>
              </a:rPr>
              <a:t>http://</a:t>
            </a:r>
            <a:r>
              <a:rPr lang="en-GB" dirty="0" smtClean="0">
                <a:hlinkClick r:id="rId4"/>
              </a:rPr>
              <a:t>elpub.scix.net/data/works/att/02-28.content.pdf</a:t>
            </a:r>
            <a:endParaRPr lang="en-GB" dirty="0" smtClean="0"/>
          </a:p>
        </p:txBody>
      </p:sp>
    </p:spTree>
    <p:extLst>
      <p:ext uri="{BB962C8B-B14F-4D97-AF65-F5344CB8AC3E}">
        <p14:creationId xmlns:p14="http://schemas.microsoft.com/office/powerpoint/2010/main" val="9240660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611188" y="342900"/>
            <a:ext cx="7772400" cy="442913"/>
          </a:xfrm>
        </p:spPr>
        <p:txBody>
          <a:bodyPr>
            <a:normAutofit fontScale="90000"/>
          </a:bodyPr>
          <a:lstStyle/>
          <a:p>
            <a:pPr eaLnBrk="1" hangingPunct="1"/>
            <a:r>
              <a:rPr lang="en-GB" altLang="en-US" sz="4000" smtClean="0"/>
              <a:t>The Relief method</a:t>
            </a:r>
            <a:endParaRPr lang="en-US" altLang="en-US" sz="4000" smtClean="0"/>
          </a:p>
        </p:txBody>
      </p:sp>
      <p:sp>
        <p:nvSpPr>
          <p:cNvPr id="74755" name="Oval 3"/>
          <p:cNvSpPr>
            <a:spLocks noChangeArrowheads="1"/>
          </p:cNvSpPr>
          <p:nvPr/>
        </p:nvSpPr>
        <p:spPr bwMode="auto">
          <a:xfrm>
            <a:off x="825500" y="2514600"/>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4756" name="Oval 4"/>
          <p:cNvSpPr>
            <a:spLocks noChangeArrowheads="1"/>
          </p:cNvSpPr>
          <p:nvPr/>
        </p:nvSpPr>
        <p:spPr bwMode="auto">
          <a:xfrm>
            <a:off x="1541463" y="20875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4757" name="Oval 5"/>
          <p:cNvSpPr>
            <a:spLocks noChangeArrowheads="1"/>
          </p:cNvSpPr>
          <p:nvPr/>
        </p:nvSpPr>
        <p:spPr bwMode="auto">
          <a:xfrm>
            <a:off x="2417763" y="37004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4758" name="Oval 6"/>
          <p:cNvSpPr>
            <a:spLocks noChangeArrowheads="1"/>
          </p:cNvSpPr>
          <p:nvPr/>
        </p:nvSpPr>
        <p:spPr bwMode="auto">
          <a:xfrm>
            <a:off x="3611563" y="25701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4759" name="Oval 7"/>
          <p:cNvSpPr>
            <a:spLocks noChangeArrowheads="1"/>
          </p:cNvSpPr>
          <p:nvPr/>
        </p:nvSpPr>
        <p:spPr bwMode="auto">
          <a:xfrm>
            <a:off x="5072063" y="46910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4760" name="Oval 8"/>
          <p:cNvSpPr>
            <a:spLocks noChangeArrowheads="1"/>
          </p:cNvSpPr>
          <p:nvPr/>
        </p:nvSpPr>
        <p:spPr bwMode="auto">
          <a:xfrm>
            <a:off x="1312863" y="48434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4761" name="Oval 9"/>
          <p:cNvSpPr>
            <a:spLocks noChangeArrowheads="1"/>
          </p:cNvSpPr>
          <p:nvPr/>
        </p:nvSpPr>
        <p:spPr bwMode="auto">
          <a:xfrm>
            <a:off x="5097463" y="24812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4762" name="Oval 10"/>
          <p:cNvSpPr>
            <a:spLocks noChangeArrowheads="1"/>
          </p:cNvSpPr>
          <p:nvPr/>
        </p:nvSpPr>
        <p:spPr bwMode="auto">
          <a:xfrm>
            <a:off x="7142163" y="34464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4763" name="Oval 11"/>
          <p:cNvSpPr>
            <a:spLocks noChangeArrowheads="1"/>
          </p:cNvSpPr>
          <p:nvPr/>
        </p:nvSpPr>
        <p:spPr bwMode="auto">
          <a:xfrm>
            <a:off x="3090863" y="45894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4764" name="Oval 12"/>
          <p:cNvSpPr>
            <a:spLocks noChangeArrowheads="1"/>
          </p:cNvSpPr>
          <p:nvPr/>
        </p:nvSpPr>
        <p:spPr bwMode="auto">
          <a:xfrm>
            <a:off x="6202363" y="21510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4765" name="Oval 13"/>
          <p:cNvSpPr>
            <a:spLocks noChangeArrowheads="1"/>
          </p:cNvSpPr>
          <p:nvPr/>
        </p:nvSpPr>
        <p:spPr bwMode="auto">
          <a:xfrm>
            <a:off x="1719263" y="36242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4766" name="Oval 14"/>
          <p:cNvSpPr>
            <a:spLocks noChangeArrowheads="1"/>
          </p:cNvSpPr>
          <p:nvPr/>
        </p:nvSpPr>
        <p:spPr bwMode="auto">
          <a:xfrm>
            <a:off x="3992563" y="35734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4767" name="Text Box 15"/>
          <p:cNvSpPr txBox="1">
            <a:spLocks noChangeArrowheads="1"/>
          </p:cNvSpPr>
          <p:nvPr/>
        </p:nvSpPr>
        <p:spPr bwMode="auto">
          <a:xfrm>
            <a:off x="403225" y="955675"/>
            <a:ext cx="8480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a:t>wx = 0;  wy = 0;    choose an instance at random</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611188" y="342900"/>
            <a:ext cx="7772400" cy="442913"/>
          </a:xfrm>
        </p:spPr>
        <p:txBody>
          <a:bodyPr>
            <a:normAutofit fontScale="90000"/>
          </a:bodyPr>
          <a:lstStyle/>
          <a:p>
            <a:pPr eaLnBrk="1" hangingPunct="1"/>
            <a:r>
              <a:rPr lang="en-GB" altLang="en-US" sz="4000" smtClean="0"/>
              <a:t>The Relief method</a:t>
            </a:r>
            <a:endParaRPr lang="en-US" altLang="en-US" sz="4000" smtClean="0"/>
          </a:p>
        </p:txBody>
      </p:sp>
      <p:sp>
        <p:nvSpPr>
          <p:cNvPr id="75779" name="Oval 3"/>
          <p:cNvSpPr>
            <a:spLocks noChangeArrowheads="1"/>
          </p:cNvSpPr>
          <p:nvPr/>
        </p:nvSpPr>
        <p:spPr bwMode="auto">
          <a:xfrm>
            <a:off x="825500" y="2514600"/>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5780" name="Oval 4"/>
          <p:cNvSpPr>
            <a:spLocks noChangeArrowheads="1"/>
          </p:cNvSpPr>
          <p:nvPr/>
        </p:nvSpPr>
        <p:spPr bwMode="auto">
          <a:xfrm>
            <a:off x="1541463" y="20875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5781" name="Oval 5"/>
          <p:cNvSpPr>
            <a:spLocks noChangeArrowheads="1"/>
          </p:cNvSpPr>
          <p:nvPr/>
        </p:nvSpPr>
        <p:spPr bwMode="auto">
          <a:xfrm>
            <a:off x="2417763" y="37004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5782" name="Oval 6"/>
          <p:cNvSpPr>
            <a:spLocks noChangeArrowheads="1"/>
          </p:cNvSpPr>
          <p:nvPr/>
        </p:nvSpPr>
        <p:spPr bwMode="auto">
          <a:xfrm>
            <a:off x="3611563" y="25701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5783" name="Oval 7"/>
          <p:cNvSpPr>
            <a:spLocks noChangeArrowheads="1"/>
          </p:cNvSpPr>
          <p:nvPr/>
        </p:nvSpPr>
        <p:spPr bwMode="auto">
          <a:xfrm>
            <a:off x="5072063" y="46910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5784" name="Oval 8"/>
          <p:cNvSpPr>
            <a:spLocks noChangeArrowheads="1"/>
          </p:cNvSpPr>
          <p:nvPr/>
        </p:nvSpPr>
        <p:spPr bwMode="auto">
          <a:xfrm>
            <a:off x="1312863" y="48434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5785" name="Oval 9"/>
          <p:cNvSpPr>
            <a:spLocks noChangeArrowheads="1"/>
          </p:cNvSpPr>
          <p:nvPr/>
        </p:nvSpPr>
        <p:spPr bwMode="auto">
          <a:xfrm>
            <a:off x="5097463" y="24812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5786" name="Oval 10"/>
          <p:cNvSpPr>
            <a:spLocks noChangeArrowheads="1"/>
          </p:cNvSpPr>
          <p:nvPr/>
        </p:nvSpPr>
        <p:spPr bwMode="auto">
          <a:xfrm>
            <a:off x="7142163" y="34464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5787" name="Oval 11"/>
          <p:cNvSpPr>
            <a:spLocks noChangeArrowheads="1"/>
          </p:cNvSpPr>
          <p:nvPr/>
        </p:nvSpPr>
        <p:spPr bwMode="auto">
          <a:xfrm>
            <a:off x="3090863" y="45894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5788" name="Oval 12"/>
          <p:cNvSpPr>
            <a:spLocks noChangeArrowheads="1"/>
          </p:cNvSpPr>
          <p:nvPr/>
        </p:nvSpPr>
        <p:spPr bwMode="auto">
          <a:xfrm>
            <a:off x="6202363" y="21510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5789" name="Oval 13"/>
          <p:cNvSpPr>
            <a:spLocks noChangeArrowheads="1"/>
          </p:cNvSpPr>
          <p:nvPr/>
        </p:nvSpPr>
        <p:spPr bwMode="auto">
          <a:xfrm>
            <a:off x="1719263" y="36242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5790" name="Oval 14"/>
          <p:cNvSpPr>
            <a:spLocks noChangeArrowheads="1"/>
          </p:cNvSpPr>
          <p:nvPr/>
        </p:nvSpPr>
        <p:spPr bwMode="auto">
          <a:xfrm>
            <a:off x="3992563" y="35734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5791" name="Text Box 15"/>
          <p:cNvSpPr txBox="1">
            <a:spLocks noChangeArrowheads="1"/>
          </p:cNvSpPr>
          <p:nvPr/>
        </p:nvSpPr>
        <p:spPr bwMode="auto">
          <a:xfrm>
            <a:off x="403225" y="955675"/>
            <a:ext cx="8480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a:t>wx = 0;  wy = 0;    choose an instance at random, call it R</a:t>
            </a:r>
          </a:p>
        </p:txBody>
      </p:sp>
      <p:sp>
        <p:nvSpPr>
          <p:cNvPr id="75792" name="Oval 16"/>
          <p:cNvSpPr>
            <a:spLocks noChangeArrowheads="1"/>
          </p:cNvSpPr>
          <p:nvPr/>
        </p:nvSpPr>
        <p:spPr bwMode="auto">
          <a:xfrm>
            <a:off x="6096000" y="1955800"/>
            <a:ext cx="660400" cy="736600"/>
          </a:xfrm>
          <a:prstGeom prst="ellipse">
            <a:avLst/>
          </a:prstGeom>
          <a:noFill/>
          <a:ln w="349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611188" y="342900"/>
            <a:ext cx="7772400" cy="442913"/>
          </a:xfrm>
        </p:spPr>
        <p:txBody>
          <a:bodyPr>
            <a:normAutofit fontScale="90000"/>
          </a:bodyPr>
          <a:lstStyle/>
          <a:p>
            <a:pPr eaLnBrk="1" hangingPunct="1"/>
            <a:r>
              <a:rPr lang="en-GB" altLang="en-US" sz="4000" smtClean="0"/>
              <a:t>The Relief method</a:t>
            </a:r>
            <a:endParaRPr lang="en-US" altLang="en-US" sz="4000" smtClean="0"/>
          </a:p>
        </p:txBody>
      </p:sp>
      <p:sp>
        <p:nvSpPr>
          <p:cNvPr id="76803" name="Oval 3"/>
          <p:cNvSpPr>
            <a:spLocks noChangeArrowheads="1"/>
          </p:cNvSpPr>
          <p:nvPr/>
        </p:nvSpPr>
        <p:spPr bwMode="auto">
          <a:xfrm>
            <a:off x="825500" y="2514600"/>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6804" name="Oval 4"/>
          <p:cNvSpPr>
            <a:spLocks noChangeArrowheads="1"/>
          </p:cNvSpPr>
          <p:nvPr/>
        </p:nvSpPr>
        <p:spPr bwMode="auto">
          <a:xfrm>
            <a:off x="1541463" y="20875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6805" name="Oval 5"/>
          <p:cNvSpPr>
            <a:spLocks noChangeArrowheads="1"/>
          </p:cNvSpPr>
          <p:nvPr/>
        </p:nvSpPr>
        <p:spPr bwMode="auto">
          <a:xfrm>
            <a:off x="2417763" y="37004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6806" name="Oval 6"/>
          <p:cNvSpPr>
            <a:spLocks noChangeArrowheads="1"/>
          </p:cNvSpPr>
          <p:nvPr/>
        </p:nvSpPr>
        <p:spPr bwMode="auto">
          <a:xfrm>
            <a:off x="3611563" y="25701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6807" name="Oval 7"/>
          <p:cNvSpPr>
            <a:spLocks noChangeArrowheads="1"/>
          </p:cNvSpPr>
          <p:nvPr/>
        </p:nvSpPr>
        <p:spPr bwMode="auto">
          <a:xfrm>
            <a:off x="5072063" y="46910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6808" name="Oval 8"/>
          <p:cNvSpPr>
            <a:spLocks noChangeArrowheads="1"/>
          </p:cNvSpPr>
          <p:nvPr/>
        </p:nvSpPr>
        <p:spPr bwMode="auto">
          <a:xfrm>
            <a:off x="1312863" y="48434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6809" name="Oval 9"/>
          <p:cNvSpPr>
            <a:spLocks noChangeArrowheads="1"/>
          </p:cNvSpPr>
          <p:nvPr/>
        </p:nvSpPr>
        <p:spPr bwMode="auto">
          <a:xfrm>
            <a:off x="5097463" y="24812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6810" name="Oval 10"/>
          <p:cNvSpPr>
            <a:spLocks noChangeArrowheads="1"/>
          </p:cNvSpPr>
          <p:nvPr/>
        </p:nvSpPr>
        <p:spPr bwMode="auto">
          <a:xfrm>
            <a:off x="7142163" y="34464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6811" name="Oval 11"/>
          <p:cNvSpPr>
            <a:spLocks noChangeArrowheads="1"/>
          </p:cNvSpPr>
          <p:nvPr/>
        </p:nvSpPr>
        <p:spPr bwMode="auto">
          <a:xfrm>
            <a:off x="3090863" y="45894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6812" name="Oval 12"/>
          <p:cNvSpPr>
            <a:spLocks noChangeArrowheads="1"/>
          </p:cNvSpPr>
          <p:nvPr/>
        </p:nvSpPr>
        <p:spPr bwMode="auto">
          <a:xfrm>
            <a:off x="6202363" y="21510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6813" name="Oval 13"/>
          <p:cNvSpPr>
            <a:spLocks noChangeArrowheads="1"/>
          </p:cNvSpPr>
          <p:nvPr/>
        </p:nvSpPr>
        <p:spPr bwMode="auto">
          <a:xfrm>
            <a:off x="1719263" y="36242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6814" name="Oval 14"/>
          <p:cNvSpPr>
            <a:spLocks noChangeArrowheads="1"/>
          </p:cNvSpPr>
          <p:nvPr/>
        </p:nvSpPr>
        <p:spPr bwMode="auto">
          <a:xfrm>
            <a:off x="3992563" y="35734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6815" name="Text Box 15"/>
          <p:cNvSpPr txBox="1">
            <a:spLocks noChangeArrowheads="1"/>
          </p:cNvSpPr>
          <p:nvPr/>
        </p:nvSpPr>
        <p:spPr bwMode="auto">
          <a:xfrm>
            <a:off x="403225" y="955675"/>
            <a:ext cx="84804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a:t>wx = 0;  wy = 0;  find H (hit: the nearest to R of the same class) and M (miss: the nearest to R of different class)  </a:t>
            </a:r>
          </a:p>
        </p:txBody>
      </p:sp>
      <p:sp>
        <p:nvSpPr>
          <p:cNvPr id="76816" name="Oval 16"/>
          <p:cNvSpPr>
            <a:spLocks noChangeArrowheads="1"/>
          </p:cNvSpPr>
          <p:nvPr/>
        </p:nvSpPr>
        <p:spPr bwMode="auto">
          <a:xfrm>
            <a:off x="6096000" y="1955800"/>
            <a:ext cx="660400" cy="736600"/>
          </a:xfrm>
          <a:prstGeom prst="ellipse">
            <a:avLst/>
          </a:prstGeom>
          <a:noFill/>
          <a:ln w="349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11188" y="342900"/>
            <a:ext cx="7772400" cy="442913"/>
          </a:xfrm>
        </p:spPr>
        <p:txBody>
          <a:bodyPr>
            <a:normAutofit fontScale="90000"/>
          </a:bodyPr>
          <a:lstStyle/>
          <a:p>
            <a:pPr eaLnBrk="1" hangingPunct="1"/>
            <a:r>
              <a:rPr lang="en-GB" altLang="en-US" sz="4000" smtClean="0"/>
              <a:t>The Relief method</a:t>
            </a:r>
            <a:endParaRPr lang="en-US" altLang="en-US" sz="4000" smtClean="0"/>
          </a:p>
        </p:txBody>
      </p:sp>
      <p:sp>
        <p:nvSpPr>
          <p:cNvPr id="77827" name="Oval 3"/>
          <p:cNvSpPr>
            <a:spLocks noChangeArrowheads="1"/>
          </p:cNvSpPr>
          <p:nvPr/>
        </p:nvSpPr>
        <p:spPr bwMode="auto">
          <a:xfrm>
            <a:off x="825500" y="2514600"/>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7828" name="Oval 4"/>
          <p:cNvSpPr>
            <a:spLocks noChangeArrowheads="1"/>
          </p:cNvSpPr>
          <p:nvPr/>
        </p:nvSpPr>
        <p:spPr bwMode="auto">
          <a:xfrm>
            <a:off x="1541463" y="20875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7829" name="Oval 5"/>
          <p:cNvSpPr>
            <a:spLocks noChangeArrowheads="1"/>
          </p:cNvSpPr>
          <p:nvPr/>
        </p:nvSpPr>
        <p:spPr bwMode="auto">
          <a:xfrm>
            <a:off x="2417763" y="37004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7830" name="Oval 6"/>
          <p:cNvSpPr>
            <a:spLocks noChangeArrowheads="1"/>
          </p:cNvSpPr>
          <p:nvPr/>
        </p:nvSpPr>
        <p:spPr bwMode="auto">
          <a:xfrm>
            <a:off x="3611563" y="25701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gn="ctr" eaLnBrk="1" hangingPunct="1">
              <a:spcBef>
                <a:spcPct val="0"/>
              </a:spcBef>
              <a:buFontTx/>
              <a:buNone/>
            </a:pPr>
            <a:r>
              <a:rPr lang="en-GB" altLang="en-US" sz="2400"/>
              <a:t>M</a:t>
            </a:r>
          </a:p>
        </p:txBody>
      </p:sp>
      <p:sp>
        <p:nvSpPr>
          <p:cNvPr id="77831" name="Oval 7"/>
          <p:cNvSpPr>
            <a:spLocks noChangeArrowheads="1"/>
          </p:cNvSpPr>
          <p:nvPr/>
        </p:nvSpPr>
        <p:spPr bwMode="auto">
          <a:xfrm>
            <a:off x="5072063" y="46910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7832" name="Oval 8"/>
          <p:cNvSpPr>
            <a:spLocks noChangeArrowheads="1"/>
          </p:cNvSpPr>
          <p:nvPr/>
        </p:nvSpPr>
        <p:spPr bwMode="auto">
          <a:xfrm>
            <a:off x="1312863" y="48434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7833" name="Oval 9"/>
          <p:cNvSpPr>
            <a:spLocks noChangeArrowheads="1"/>
          </p:cNvSpPr>
          <p:nvPr/>
        </p:nvSpPr>
        <p:spPr bwMode="auto">
          <a:xfrm>
            <a:off x="5097463" y="24812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gn="ctr" eaLnBrk="1" hangingPunct="1">
              <a:spcBef>
                <a:spcPct val="0"/>
              </a:spcBef>
              <a:buFontTx/>
              <a:buNone/>
            </a:pPr>
            <a:r>
              <a:rPr lang="en-GB" altLang="en-US" sz="2400"/>
              <a:t>H</a:t>
            </a:r>
          </a:p>
        </p:txBody>
      </p:sp>
      <p:sp>
        <p:nvSpPr>
          <p:cNvPr id="77834" name="Oval 10"/>
          <p:cNvSpPr>
            <a:spLocks noChangeArrowheads="1"/>
          </p:cNvSpPr>
          <p:nvPr/>
        </p:nvSpPr>
        <p:spPr bwMode="auto">
          <a:xfrm>
            <a:off x="7142163" y="34464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7835" name="Oval 11"/>
          <p:cNvSpPr>
            <a:spLocks noChangeArrowheads="1"/>
          </p:cNvSpPr>
          <p:nvPr/>
        </p:nvSpPr>
        <p:spPr bwMode="auto">
          <a:xfrm>
            <a:off x="3090863" y="45894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7836" name="Oval 12"/>
          <p:cNvSpPr>
            <a:spLocks noChangeArrowheads="1"/>
          </p:cNvSpPr>
          <p:nvPr/>
        </p:nvSpPr>
        <p:spPr bwMode="auto">
          <a:xfrm>
            <a:off x="6202363" y="21510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7837" name="Oval 13"/>
          <p:cNvSpPr>
            <a:spLocks noChangeArrowheads="1"/>
          </p:cNvSpPr>
          <p:nvPr/>
        </p:nvSpPr>
        <p:spPr bwMode="auto">
          <a:xfrm>
            <a:off x="1719263" y="36242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7838" name="Oval 14"/>
          <p:cNvSpPr>
            <a:spLocks noChangeArrowheads="1"/>
          </p:cNvSpPr>
          <p:nvPr/>
        </p:nvSpPr>
        <p:spPr bwMode="auto">
          <a:xfrm>
            <a:off x="3992563" y="35734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solidFill>
                <a:srgbClr val="FFFF99"/>
              </a:solidFill>
            </a:endParaRPr>
          </a:p>
        </p:txBody>
      </p:sp>
      <p:sp>
        <p:nvSpPr>
          <p:cNvPr id="77839" name="Text Box 15"/>
          <p:cNvSpPr txBox="1">
            <a:spLocks noChangeArrowheads="1"/>
          </p:cNvSpPr>
          <p:nvPr/>
        </p:nvSpPr>
        <p:spPr bwMode="auto">
          <a:xfrm>
            <a:off x="403225" y="955675"/>
            <a:ext cx="84804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a:t>wx = 0;  wy = 0;  find H (hit: the nearest to R of the same class) and M (miss: the nearest to R of different class)  </a:t>
            </a:r>
          </a:p>
        </p:txBody>
      </p:sp>
      <p:sp>
        <p:nvSpPr>
          <p:cNvPr id="77840" name="Oval 16"/>
          <p:cNvSpPr>
            <a:spLocks noChangeArrowheads="1"/>
          </p:cNvSpPr>
          <p:nvPr/>
        </p:nvSpPr>
        <p:spPr bwMode="auto">
          <a:xfrm>
            <a:off x="6096000" y="1955800"/>
            <a:ext cx="660400" cy="736600"/>
          </a:xfrm>
          <a:prstGeom prst="ellipse">
            <a:avLst/>
          </a:prstGeom>
          <a:noFill/>
          <a:ln w="349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611188" y="342900"/>
            <a:ext cx="7772400" cy="442913"/>
          </a:xfrm>
        </p:spPr>
        <p:txBody>
          <a:bodyPr>
            <a:normAutofit fontScale="90000"/>
          </a:bodyPr>
          <a:lstStyle/>
          <a:p>
            <a:pPr eaLnBrk="1" hangingPunct="1"/>
            <a:r>
              <a:rPr lang="en-GB" altLang="en-US" sz="4000" smtClean="0"/>
              <a:t>The Relief method</a:t>
            </a:r>
            <a:endParaRPr lang="en-US" altLang="en-US" sz="4000" smtClean="0"/>
          </a:p>
        </p:txBody>
      </p:sp>
      <p:sp>
        <p:nvSpPr>
          <p:cNvPr id="78851" name="Oval 3"/>
          <p:cNvSpPr>
            <a:spLocks noChangeArrowheads="1"/>
          </p:cNvSpPr>
          <p:nvPr/>
        </p:nvSpPr>
        <p:spPr bwMode="auto">
          <a:xfrm>
            <a:off x="825500" y="2514600"/>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8852" name="Oval 4"/>
          <p:cNvSpPr>
            <a:spLocks noChangeArrowheads="1"/>
          </p:cNvSpPr>
          <p:nvPr/>
        </p:nvSpPr>
        <p:spPr bwMode="auto">
          <a:xfrm>
            <a:off x="1541463" y="20875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8853" name="Oval 5"/>
          <p:cNvSpPr>
            <a:spLocks noChangeArrowheads="1"/>
          </p:cNvSpPr>
          <p:nvPr/>
        </p:nvSpPr>
        <p:spPr bwMode="auto">
          <a:xfrm>
            <a:off x="2417763" y="37004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8854" name="Oval 6"/>
          <p:cNvSpPr>
            <a:spLocks noChangeArrowheads="1"/>
          </p:cNvSpPr>
          <p:nvPr/>
        </p:nvSpPr>
        <p:spPr bwMode="auto">
          <a:xfrm>
            <a:off x="3611563" y="25701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gn="ctr" eaLnBrk="1" hangingPunct="1">
              <a:spcBef>
                <a:spcPct val="0"/>
              </a:spcBef>
              <a:buFontTx/>
              <a:buNone/>
            </a:pPr>
            <a:r>
              <a:rPr lang="en-GB" altLang="en-US" sz="2400"/>
              <a:t>M</a:t>
            </a:r>
          </a:p>
        </p:txBody>
      </p:sp>
      <p:sp>
        <p:nvSpPr>
          <p:cNvPr id="78855" name="Oval 7"/>
          <p:cNvSpPr>
            <a:spLocks noChangeArrowheads="1"/>
          </p:cNvSpPr>
          <p:nvPr/>
        </p:nvSpPr>
        <p:spPr bwMode="auto">
          <a:xfrm>
            <a:off x="5072063" y="46910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8856" name="Oval 8"/>
          <p:cNvSpPr>
            <a:spLocks noChangeArrowheads="1"/>
          </p:cNvSpPr>
          <p:nvPr/>
        </p:nvSpPr>
        <p:spPr bwMode="auto">
          <a:xfrm>
            <a:off x="1312863" y="48434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8857" name="Oval 9"/>
          <p:cNvSpPr>
            <a:spLocks noChangeArrowheads="1"/>
          </p:cNvSpPr>
          <p:nvPr/>
        </p:nvSpPr>
        <p:spPr bwMode="auto">
          <a:xfrm>
            <a:off x="5097463" y="24812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gn="ctr" eaLnBrk="1" hangingPunct="1">
              <a:spcBef>
                <a:spcPct val="0"/>
              </a:spcBef>
              <a:buFontTx/>
              <a:buNone/>
            </a:pPr>
            <a:r>
              <a:rPr lang="en-GB" altLang="en-US" sz="2400"/>
              <a:t>H</a:t>
            </a:r>
          </a:p>
        </p:txBody>
      </p:sp>
      <p:sp>
        <p:nvSpPr>
          <p:cNvPr id="78858" name="Oval 10"/>
          <p:cNvSpPr>
            <a:spLocks noChangeArrowheads="1"/>
          </p:cNvSpPr>
          <p:nvPr/>
        </p:nvSpPr>
        <p:spPr bwMode="auto">
          <a:xfrm>
            <a:off x="7142163" y="34464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8859" name="Oval 11"/>
          <p:cNvSpPr>
            <a:spLocks noChangeArrowheads="1"/>
          </p:cNvSpPr>
          <p:nvPr/>
        </p:nvSpPr>
        <p:spPr bwMode="auto">
          <a:xfrm>
            <a:off x="3090863" y="45894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8860" name="Oval 12"/>
          <p:cNvSpPr>
            <a:spLocks noChangeArrowheads="1"/>
          </p:cNvSpPr>
          <p:nvPr/>
        </p:nvSpPr>
        <p:spPr bwMode="auto">
          <a:xfrm>
            <a:off x="6202363" y="21510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8861" name="Oval 13"/>
          <p:cNvSpPr>
            <a:spLocks noChangeArrowheads="1"/>
          </p:cNvSpPr>
          <p:nvPr/>
        </p:nvSpPr>
        <p:spPr bwMode="auto">
          <a:xfrm>
            <a:off x="1719263" y="36242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8862" name="Oval 14"/>
          <p:cNvSpPr>
            <a:spLocks noChangeArrowheads="1"/>
          </p:cNvSpPr>
          <p:nvPr/>
        </p:nvSpPr>
        <p:spPr bwMode="auto">
          <a:xfrm>
            <a:off x="3992563" y="35734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8863" name="Text Box 15"/>
          <p:cNvSpPr txBox="1">
            <a:spLocks noChangeArrowheads="1"/>
          </p:cNvSpPr>
          <p:nvPr/>
        </p:nvSpPr>
        <p:spPr bwMode="auto">
          <a:xfrm>
            <a:off x="403225" y="955675"/>
            <a:ext cx="84804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a:t>wx = 0;  wy = 0; now we update the weights based on the distances</a:t>
            </a:r>
          </a:p>
          <a:p>
            <a:pPr eaLnBrk="1" hangingPunct="1">
              <a:spcBef>
                <a:spcPct val="0"/>
              </a:spcBef>
              <a:buFontTx/>
              <a:buNone/>
            </a:pPr>
            <a:r>
              <a:rPr lang="en-GB" altLang="en-US" sz="2400"/>
              <a:t>between R and H and between R and M. This happens one feature</a:t>
            </a:r>
          </a:p>
          <a:p>
            <a:pPr eaLnBrk="1" hangingPunct="1">
              <a:spcBef>
                <a:spcPct val="0"/>
              </a:spcBef>
              <a:buFontTx/>
              <a:buNone/>
            </a:pPr>
            <a:r>
              <a:rPr lang="en-GB" altLang="en-US" sz="2400"/>
              <a:t>at a time</a:t>
            </a:r>
          </a:p>
        </p:txBody>
      </p:sp>
      <p:sp>
        <p:nvSpPr>
          <p:cNvPr id="78864" name="Oval 16"/>
          <p:cNvSpPr>
            <a:spLocks noChangeArrowheads="1"/>
          </p:cNvSpPr>
          <p:nvPr/>
        </p:nvSpPr>
        <p:spPr bwMode="auto">
          <a:xfrm>
            <a:off x="6096000" y="1955800"/>
            <a:ext cx="660400" cy="736600"/>
          </a:xfrm>
          <a:prstGeom prst="ellipse">
            <a:avLst/>
          </a:prstGeom>
          <a:noFill/>
          <a:ln w="349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11188" y="342900"/>
            <a:ext cx="7772400" cy="442913"/>
          </a:xfrm>
        </p:spPr>
        <p:txBody>
          <a:bodyPr>
            <a:normAutofit fontScale="90000"/>
          </a:bodyPr>
          <a:lstStyle/>
          <a:p>
            <a:pPr eaLnBrk="1" hangingPunct="1"/>
            <a:r>
              <a:rPr lang="en-GB" altLang="en-US" sz="4000" smtClean="0"/>
              <a:t>The Relief method</a:t>
            </a:r>
            <a:endParaRPr lang="en-US" altLang="en-US" sz="4000" smtClean="0"/>
          </a:p>
        </p:txBody>
      </p:sp>
      <p:sp>
        <p:nvSpPr>
          <p:cNvPr id="79875" name="Oval 3"/>
          <p:cNvSpPr>
            <a:spLocks noChangeArrowheads="1"/>
          </p:cNvSpPr>
          <p:nvPr/>
        </p:nvSpPr>
        <p:spPr bwMode="auto">
          <a:xfrm>
            <a:off x="825500" y="2514600"/>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9876" name="Oval 4"/>
          <p:cNvSpPr>
            <a:spLocks noChangeArrowheads="1"/>
          </p:cNvSpPr>
          <p:nvPr/>
        </p:nvSpPr>
        <p:spPr bwMode="auto">
          <a:xfrm>
            <a:off x="1541463" y="20875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9877" name="Oval 5"/>
          <p:cNvSpPr>
            <a:spLocks noChangeArrowheads="1"/>
          </p:cNvSpPr>
          <p:nvPr/>
        </p:nvSpPr>
        <p:spPr bwMode="auto">
          <a:xfrm>
            <a:off x="2417763" y="37004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9878" name="Oval 6"/>
          <p:cNvSpPr>
            <a:spLocks noChangeArrowheads="1"/>
          </p:cNvSpPr>
          <p:nvPr/>
        </p:nvSpPr>
        <p:spPr bwMode="auto">
          <a:xfrm>
            <a:off x="3611563" y="25701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gn="ctr" eaLnBrk="1" hangingPunct="1">
              <a:spcBef>
                <a:spcPct val="0"/>
              </a:spcBef>
              <a:buFontTx/>
              <a:buNone/>
            </a:pPr>
            <a:r>
              <a:rPr lang="en-GB" altLang="en-US" sz="2400"/>
              <a:t>M</a:t>
            </a:r>
          </a:p>
        </p:txBody>
      </p:sp>
      <p:sp>
        <p:nvSpPr>
          <p:cNvPr id="79879" name="Oval 7"/>
          <p:cNvSpPr>
            <a:spLocks noChangeArrowheads="1"/>
          </p:cNvSpPr>
          <p:nvPr/>
        </p:nvSpPr>
        <p:spPr bwMode="auto">
          <a:xfrm>
            <a:off x="5072063" y="46910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9880" name="Oval 8"/>
          <p:cNvSpPr>
            <a:spLocks noChangeArrowheads="1"/>
          </p:cNvSpPr>
          <p:nvPr/>
        </p:nvSpPr>
        <p:spPr bwMode="auto">
          <a:xfrm>
            <a:off x="1312863" y="48434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9881" name="Oval 9"/>
          <p:cNvSpPr>
            <a:spLocks noChangeArrowheads="1"/>
          </p:cNvSpPr>
          <p:nvPr/>
        </p:nvSpPr>
        <p:spPr bwMode="auto">
          <a:xfrm>
            <a:off x="5097463" y="24812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gn="ctr" eaLnBrk="1" hangingPunct="1">
              <a:spcBef>
                <a:spcPct val="0"/>
              </a:spcBef>
              <a:buFontTx/>
              <a:buNone/>
            </a:pPr>
            <a:r>
              <a:rPr lang="en-GB" altLang="en-US" sz="2400"/>
              <a:t>H</a:t>
            </a:r>
          </a:p>
        </p:txBody>
      </p:sp>
      <p:sp>
        <p:nvSpPr>
          <p:cNvPr id="79882" name="Oval 10"/>
          <p:cNvSpPr>
            <a:spLocks noChangeArrowheads="1"/>
          </p:cNvSpPr>
          <p:nvPr/>
        </p:nvSpPr>
        <p:spPr bwMode="auto">
          <a:xfrm>
            <a:off x="7142163" y="34464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9883" name="Oval 11"/>
          <p:cNvSpPr>
            <a:spLocks noChangeArrowheads="1"/>
          </p:cNvSpPr>
          <p:nvPr/>
        </p:nvSpPr>
        <p:spPr bwMode="auto">
          <a:xfrm>
            <a:off x="3090863" y="45894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9884" name="Oval 12"/>
          <p:cNvSpPr>
            <a:spLocks noChangeArrowheads="1"/>
          </p:cNvSpPr>
          <p:nvPr/>
        </p:nvSpPr>
        <p:spPr bwMode="auto">
          <a:xfrm>
            <a:off x="6202363" y="21510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9885" name="Oval 13"/>
          <p:cNvSpPr>
            <a:spLocks noChangeArrowheads="1"/>
          </p:cNvSpPr>
          <p:nvPr/>
        </p:nvSpPr>
        <p:spPr bwMode="auto">
          <a:xfrm>
            <a:off x="1719263" y="36242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9886" name="Oval 14"/>
          <p:cNvSpPr>
            <a:spLocks noChangeArrowheads="1"/>
          </p:cNvSpPr>
          <p:nvPr/>
        </p:nvSpPr>
        <p:spPr bwMode="auto">
          <a:xfrm>
            <a:off x="3992563" y="35734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9887" name="Text Box 15"/>
          <p:cNvSpPr txBox="1">
            <a:spLocks noChangeArrowheads="1"/>
          </p:cNvSpPr>
          <p:nvPr/>
        </p:nvSpPr>
        <p:spPr bwMode="auto">
          <a:xfrm>
            <a:off x="403225" y="955675"/>
            <a:ext cx="8480425"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lnSpc>
                <a:spcPct val="85000"/>
              </a:lnSpc>
              <a:spcBef>
                <a:spcPct val="0"/>
              </a:spcBef>
              <a:buFontTx/>
              <a:buNone/>
            </a:pPr>
            <a:r>
              <a:rPr lang="en-GB" altLang="en-US" sz="2400"/>
              <a:t>To change wx,  we add to it:   (MR </a:t>
            </a:r>
            <a:r>
              <a:rPr lang="en-GB" altLang="en-US" sz="2400">
                <a:cs typeface="Times New Roman" pitchFamily="18" charset="0"/>
              </a:rPr>
              <a:t>− </a:t>
            </a:r>
            <a:r>
              <a:rPr lang="en-GB" altLang="en-US" sz="2400"/>
              <a:t>HR)/</a:t>
            </a:r>
            <a:r>
              <a:rPr lang="en-GB" altLang="en-US" sz="2400" i="1"/>
              <a:t>n</a:t>
            </a:r>
            <a:r>
              <a:rPr lang="en-GB" altLang="en-US" sz="2400"/>
              <a:t> ; so, the further the `miss’ in the </a:t>
            </a:r>
            <a:r>
              <a:rPr lang="en-GB" altLang="en-US" sz="2400" i="1"/>
              <a:t>x</a:t>
            </a:r>
            <a:r>
              <a:rPr lang="en-GB" altLang="en-US" sz="2400"/>
              <a:t> direction, the higher the weight of </a:t>
            </a:r>
            <a:r>
              <a:rPr lang="en-GB" altLang="en-US" sz="2400" i="1"/>
              <a:t>x</a:t>
            </a:r>
            <a:r>
              <a:rPr lang="en-GB" altLang="en-US" sz="2400"/>
              <a:t> – the more important </a:t>
            </a:r>
            <a:r>
              <a:rPr lang="en-GB" altLang="en-US" sz="2400" i="1"/>
              <a:t>x </a:t>
            </a:r>
            <a:r>
              <a:rPr lang="en-GB" altLang="en-US" sz="2400"/>
              <a:t>is in terms of discriminating the classes</a:t>
            </a:r>
          </a:p>
        </p:txBody>
      </p:sp>
      <p:sp>
        <p:nvSpPr>
          <p:cNvPr id="79888" name="Oval 16"/>
          <p:cNvSpPr>
            <a:spLocks noChangeArrowheads="1"/>
          </p:cNvSpPr>
          <p:nvPr/>
        </p:nvSpPr>
        <p:spPr bwMode="auto">
          <a:xfrm>
            <a:off x="6096000" y="1955800"/>
            <a:ext cx="660400" cy="736600"/>
          </a:xfrm>
          <a:prstGeom prst="ellipse">
            <a:avLst/>
          </a:prstGeom>
          <a:noFill/>
          <a:ln w="349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79889" name="Line 17"/>
          <p:cNvSpPr>
            <a:spLocks noChangeShapeType="1"/>
          </p:cNvSpPr>
          <p:nvPr/>
        </p:nvSpPr>
        <p:spPr bwMode="auto">
          <a:xfrm>
            <a:off x="5270500" y="3975100"/>
            <a:ext cx="1168400" cy="0"/>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9890" name="Line 18"/>
          <p:cNvSpPr>
            <a:spLocks noChangeShapeType="1"/>
          </p:cNvSpPr>
          <p:nvPr/>
        </p:nvSpPr>
        <p:spPr bwMode="auto">
          <a:xfrm>
            <a:off x="5245100" y="2070100"/>
            <a:ext cx="0" cy="241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9891" name="Line 19"/>
          <p:cNvSpPr>
            <a:spLocks noChangeShapeType="1"/>
          </p:cNvSpPr>
          <p:nvPr/>
        </p:nvSpPr>
        <p:spPr bwMode="auto">
          <a:xfrm>
            <a:off x="6418263" y="2087563"/>
            <a:ext cx="0" cy="241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9892" name="Line 20"/>
          <p:cNvSpPr>
            <a:spLocks noChangeShapeType="1"/>
          </p:cNvSpPr>
          <p:nvPr/>
        </p:nvSpPr>
        <p:spPr bwMode="auto">
          <a:xfrm>
            <a:off x="3781425" y="2079625"/>
            <a:ext cx="0" cy="241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9893" name="Line 21"/>
          <p:cNvSpPr>
            <a:spLocks noChangeShapeType="1"/>
          </p:cNvSpPr>
          <p:nvPr/>
        </p:nvSpPr>
        <p:spPr bwMode="auto">
          <a:xfrm>
            <a:off x="3776663" y="3332163"/>
            <a:ext cx="2628900" cy="12700"/>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9894" name="Text Box 22"/>
          <p:cNvSpPr txBox="1">
            <a:spLocks noChangeArrowheads="1"/>
          </p:cNvSpPr>
          <p:nvPr/>
        </p:nvSpPr>
        <p:spPr bwMode="auto">
          <a:xfrm>
            <a:off x="5572125" y="3521075"/>
            <a:ext cx="60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a:t>HR</a:t>
            </a:r>
          </a:p>
        </p:txBody>
      </p:sp>
      <p:sp>
        <p:nvSpPr>
          <p:cNvPr id="79895" name="Text Box 23"/>
          <p:cNvSpPr txBox="1">
            <a:spLocks noChangeArrowheads="1"/>
          </p:cNvSpPr>
          <p:nvPr/>
        </p:nvSpPr>
        <p:spPr bwMode="auto">
          <a:xfrm>
            <a:off x="4657725" y="2860675"/>
            <a:ext cx="658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a:t>MR</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11188" y="342900"/>
            <a:ext cx="7772400" cy="442913"/>
          </a:xfrm>
        </p:spPr>
        <p:txBody>
          <a:bodyPr>
            <a:normAutofit fontScale="90000"/>
          </a:bodyPr>
          <a:lstStyle/>
          <a:p>
            <a:pPr eaLnBrk="1" hangingPunct="1"/>
            <a:r>
              <a:rPr lang="en-GB" altLang="en-US" sz="4000" smtClean="0"/>
              <a:t>The Relief method</a:t>
            </a:r>
            <a:endParaRPr lang="en-US" altLang="en-US" sz="4000" smtClean="0"/>
          </a:p>
        </p:txBody>
      </p:sp>
      <p:sp>
        <p:nvSpPr>
          <p:cNvPr id="80899" name="Oval 3"/>
          <p:cNvSpPr>
            <a:spLocks noChangeArrowheads="1"/>
          </p:cNvSpPr>
          <p:nvPr/>
        </p:nvSpPr>
        <p:spPr bwMode="auto">
          <a:xfrm>
            <a:off x="825500" y="2514600"/>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0900" name="Oval 4"/>
          <p:cNvSpPr>
            <a:spLocks noChangeArrowheads="1"/>
          </p:cNvSpPr>
          <p:nvPr/>
        </p:nvSpPr>
        <p:spPr bwMode="auto">
          <a:xfrm>
            <a:off x="1541463" y="20875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0901" name="Oval 5"/>
          <p:cNvSpPr>
            <a:spLocks noChangeArrowheads="1"/>
          </p:cNvSpPr>
          <p:nvPr/>
        </p:nvSpPr>
        <p:spPr bwMode="auto">
          <a:xfrm>
            <a:off x="2417763" y="37004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0902" name="Oval 6"/>
          <p:cNvSpPr>
            <a:spLocks noChangeArrowheads="1"/>
          </p:cNvSpPr>
          <p:nvPr/>
        </p:nvSpPr>
        <p:spPr bwMode="auto">
          <a:xfrm>
            <a:off x="3611563" y="25701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gn="ctr" eaLnBrk="1" hangingPunct="1">
              <a:spcBef>
                <a:spcPct val="0"/>
              </a:spcBef>
              <a:buFontTx/>
              <a:buNone/>
            </a:pPr>
            <a:r>
              <a:rPr lang="en-GB" altLang="en-US" sz="2400"/>
              <a:t>M</a:t>
            </a:r>
          </a:p>
        </p:txBody>
      </p:sp>
      <p:sp>
        <p:nvSpPr>
          <p:cNvPr id="80903" name="Oval 7"/>
          <p:cNvSpPr>
            <a:spLocks noChangeArrowheads="1"/>
          </p:cNvSpPr>
          <p:nvPr/>
        </p:nvSpPr>
        <p:spPr bwMode="auto">
          <a:xfrm>
            <a:off x="5072063" y="46910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0904" name="Oval 8"/>
          <p:cNvSpPr>
            <a:spLocks noChangeArrowheads="1"/>
          </p:cNvSpPr>
          <p:nvPr/>
        </p:nvSpPr>
        <p:spPr bwMode="auto">
          <a:xfrm>
            <a:off x="1312863" y="48434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0905" name="Oval 9"/>
          <p:cNvSpPr>
            <a:spLocks noChangeArrowheads="1"/>
          </p:cNvSpPr>
          <p:nvPr/>
        </p:nvSpPr>
        <p:spPr bwMode="auto">
          <a:xfrm>
            <a:off x="5097463" y="24812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gn="ctr" eaLnBrk="1" hangingPunct="1">
              <a:spcBef>
                <a:spcPct val="0"/>
              </a:spcBef>
              <a:buFontTx/>
              <a:buNone/>
            </a:pPr>
            <a:r>
              <a:rPr lang="en-GB" altLang="en-US" sz="2400"/>
              <a:t>H</a:t>
            </a:r>
          </a:p>
        </p:txBody>
      </p:sp>
      <p:sp>
        <p:nvSpPr>
          <p:cNvPr id="80906" name="Oval 10"/>
          <p:cNvSpPr>
            <a:spLocks noChangeArrowheads="1"/>
          </p:cNvSpPr>
          <p:nvPr/>
        </p:nvSpPr>
        <p:spPr bwMode="auto">
          <a:xfrm>
            <a:off x="7142163" y="34464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0907" name="Oval 11"/>
          <p:cNvSpPr>
            <a:spLocks noChangeArrowheads="1"/>
          </p:cNvSpPr>
          <p:nvPr/>
        </p:nvSpPr>
        <p:spPr bwMode="auto">
          <a:xfrm>
            <a:off x="3090863" y="45894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0908" name="Oval 12"/>
          <p:cNvSpPr>
            <a:spLocks noChangeArrowheads="1"/>
          </p:cNvSpPr>
          <p:nvPr/>
        </p:nvSpPr>
        <p:spPr bwMode="auto">
          <a:xfrm>
            <a:off x="6202363" y="21510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0909" name="Oval 13"/>
          <p:cNvSpPr>
            <a:spLocks noChangeArrowheads="1"/>
          </p:cNvSpPr>
          <p:nvPr/>
        </p:nvSpPr>
        <p:spPr bwMode="auto">
          <a:xfrm>
            <a:off x="1719263" y="36242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0910" name="Oval 14"/>
          <p:cNvSpPr>
            <a:spLocks noChangeArrowheads="1"/>
          </p:cNvSpPr>
          <p:nvPr/>
        </p:nvSpPr>
        <p:spPr bwMode="auto">
          <a:xfrm>
            <a:off x="3992563" y="35734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0911" name="Text Box 15"/>
          <p:cNvSpPr txBox="1">
            <a:spLocks noChangeArrowheads="1"/>
          </p:cNvSpPr>
          <p:nvPr/>
        </p:nvSpPr>
        <p:spPr bwMode="auto">
          <a:xfrm>
            <a:off x="403225" y="955675"/>
            <a:ext cx="8480425" cy="1348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lnSpc>
                <a:spcPct val="85000"/>
              </a:lnSpc>
              <a:spcBef>
                <a:spcPct val="0"/>
              </a:spcBef>
              <a:buFontTx/>
              <a:buNone/>
            </a:pPr>
            <a:r>
              <a:rPr lang="en-GB" altLang="en-US" sz="2400" dirty="0"/>
              <a:t>To change </a:t>
            </a:r>
            <a:r>
              <a:rPr lang="en-GB" altLang="en-US" sz="2400" dirty="0" err="1"/>
              <a:t>wy</a:t>
            </a:r>
            <a:r>
              <a:rPr lang="en-GB" altLang="en-US" sz="2400" dirty="0"/>
              <a:t>,  we add to it:   (MR </a:t>
            </a:r>
            <a:r>
              <a:rPr lang="en-GB" altLang="en-US" sz="2400" dirty="0">
                <a:cs typeface="Times New Roman" pitchFamily="18" charset="0"/>
              </a:rPr>
              <a:t>− </a:t>
            </a:r>
            <a:r>
              <a:rPr lang="en-GB" altLang="en-US" sz="2400" dirty="0"/>
              <a:t>HR)/</a:t>
            </a:r>
            <a:r>
              <a:rPr lang="en-GB" altLang="en-US" sz="2400" i="1" dirty="0"/>
              <a:t>n</a:t>
            </a:r>
            <a:r>
              <a:rPr lang="en-GB" altLang="en-US" sz="2400" dirty="0"/>
              <a:t>  again, but this time calculated in the </a:t>
            </a:r>
            <a:r>
              <a:rPr lang="en-GB" altLang="en-US" sz="2400" i="1" dirty="0"/>
              <a:t>y </a:t>
            </a:r>
            <a:r>
              <a:rPr lang="en-GB" altLang="en-US" sz="2400" dirty="0"/>
              <a:t>dimension; clearly the difference is smaller; differences in this </a:t>
            </a:r>
            <a:r>
              <a:rPr lang="en-GB" altLang="en-US" sz="2400" dirty="0" smtClean="0"/>
              <a:t>attribute </a:t>
            </a:r>
            <a:r>
              <a:rPr lang="en-GB" altLang="en-US" sz="2400" dirty="0"/>
              <a:t>don’t seem important in terms of class value </a:t>
            </a:r>
          </a:p>
        </p:txBody>
      </p:sp>
      <p:sp>
        <p:nvSpPr>
          <p:cNvPr id="80912" name="Oval 16"/>
          <p:cNvSpPr>
            <a:spLocks noChangeArrowheads="1"/>
          </p:cNvSpPr>
          <p:nvPr/>
        </p:nvSpPr>
        <p:spPr bwMode="auto">
          <a:xfrm>
            <a:off x="6096000" y="1955800"/>
            <a:ext cx="660400" cy="736600"/>
          </a:xfrm>
          <a:prstGeom prst="ellipse">
            <a:avLst/>
          </a:prstGeom>
          <a:noFill/>
          <a:ln w="349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0913" name="Line 17"/>
          <p:cNvSpPr>
            <a:spLocks noChangeShapeType="1"/>
          </p:cNvSpPr>
          <p:nvPr/>
        </p:nvSpPr>
        <p:spPr bwMode="auto">
          <a:xfrm flipV="1">
            <a:off x="7150100" y="2336800"/>
            <a:ext cx="0" cy="355600"/>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0914" name="Line 20"/>
          <p:cNvSpPr>
            <a:spLocks noChangeShapeType="1"/>
          </p:cNvSpPr>
          <p:nvPr/>
        </p:nvSpPr>
        <p:spPr bwMode="auto">
          <a:xfrm>
            <a:off x="2981325" y="2346325"/>
            <a:ext cx="4864100" cy="12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0915" name="Line 21"/>
          <p:cNvSpPr>
            <a:spLocks noChangeShapeType="1"/>
          </p:cNvSpPr>
          <p:nvPr/>
        </p:nvSpPr>
        <p:spPr bwMode="auto">
          <a:xfrm flipH="1">
            <a:off x="4195763" y="2341563"/>
            <a:ext cx="12700" cy="469900"/>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0916" name="Text Box 22"/>
          <p:cNvSpPr txBox="1">
            <a:spLocks noChangeArrowheads="1"/>
          </p:cNvSpPr>
          <p:nvPr/>
        </p:nvSpPr>
        <p:spPr bwMode="auto">
          <a:xfrm>
            <a:off x="6765925" y="2898775"/>
            <a:ext cx="60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a:t>HR</a:t>
            </a:r>
          </a:p>
        </p:txBody>
      </p:sp>
      <p:sp>
        <p:nvSpPr>
          <p:cNvPr id="80917" name="Text Box 23"/>
          <p:cNvSpPr txBox="1">
            <a:spLocks noChangeArrowheads="1"/>
          </p:cNvSpPr>
          <p:nvPr/>
        </p:nvSpPr>
        <p:spPr bwMode="auto">
          <a:xfrm>
            <a:off x="4073525" y="2809875"/>
            <a:ext cx="658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r>
              <a:rPr lang="en-GB" altLang="en-US" sz="2400"/>
              <a:t>MR</a:t>
            </a:r>
          </a:p>
        </p:txBody>
      </p:sp>
      <p:sp>
        <p:nvSpPr>
          <p:cNvPr id="80918" name="Line 24"/>
          <p:cNvSpPr>
            <a:spLocks noChangeShapeType="1"/>
          </p:cNvSpPr>
          <p:nvPr/>
        </p:nvSpPr>
        <p:spPr bwMode="auto">
          <a:xfrm>
            <a:off x="2998788" y="2693988"/>
            <a:ext cx="4864100" cy="12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0919" name="Line 25"/>
          <p:cNvSpPr>
            <a:spLocks noChangeShapeType="1"/>
          </p:cNvSpPr>
          <p:nvPr/>
        </p:nvSpPr>
        <p:spPr bwMode="auto">
          <a:xfrm>
            <a:off x="2998788" y="2808288"/>
            <a:ext cx="4864100" cy="12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11188" y="342900"/>
            <a:ext cx="7772400" cy="442913"/>
          </a:xfrm>
        </p:spPr>
        <p:txBody>
          <a:bodyPr>
            <a:normAutofit fontScale="90000"/>
          </a:bodyPr>
          <a:lstStyle/>
          <a:p>
            <a:pPr eaLnBrk="1" hangingPunct="1"/>
            <a:r>
              <a:rPr lang="en-GB" altLang="en-US" sz="4000" smtClean="0"/>
              <a:t>The Relief method</a:t>
            </a:r>
            <a:endParaRPr lang="en-US" altLang="en-US" sz="4000" smtClean="0"/>
          </a:p>
        </p:txBody>
      </p:sp>
      <p:sp>
        <p:nvSpPr>
          <p:cNvPr id="81923" name="Oval 3"/>
          <p:cNvSpPr>
            <a:spLocks noChangeArrowheads="1"/>
          </p:cNvSpPr>
          <p:nvPr/>
        </p:nvSpPr>
        <p:spPr bwMode="auto">
          <a:xfrm>
            <a:off x="825500" y="2514600"/>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1924" name="Oval 4"/>
          <p:cNvSpPr>
            <a:spLocks noChangeArrowheads="1"/>
          </p:cNvSpPr>
          <p:nvPr/>
        </p:nvSpPr>
        <p:spPr bwMode="auto">
          <a:xfrm>
            <a:off x="1541463" y="20875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1925" name="Oval 5"/>
          <p:cNvSpPr>
            <a:spLocks noChangeArrowheads="1"/>
          </p:cNvSpPr>
          <p:nvPr/>
        </p:nvSpPr>
        <p:spPr bwMode="auto">
          <a:xfrm>
            <a:off x="2417763" y="37004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1926" name="Oval 6"/>
          <p:cNvSpPr>
            <a:spLocks noChangeArrowheads="1"/>
          </p:cNvSpPr>
          <p:nvPr/>
        </p:nvSpPr>
        <p:spPr bwMode="auto">
          <a:xfrm>
            <a:off x="3611563" y="25701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gn="ctr" eaLnBrk="1" hangingPunct="1">
              <a:spcBef>
                <a:spcPct val="0"/>
              </a:spcBef>
              <a:buFontTx/>
              <a:buNone/>
            </a:pPr>
            <a:endParaRPr lang="en-GB" altLang="en-US" sz="2400"/>
          </a:p>
        </p:txBody>
      </p:sp>
      <p:sp>
        <p:nvSpPr>
          <p:cNvPr id="81927" name="Oval 7"/>
          <p:cNvSpPr>
            <a:spLocks noChangeArrowheads="1"/>
          </p:cNvSpPr>
          <p:nvPr/>
        </p:nvSpPr>
        <p:spPr bwMode="auto">
          <a:xfrm>
            <a:off x="5072063" y="46910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1928" name="Oval 8"/>
          <p:cNvSpPr>
            <a:spLocks noChangeArrowheads="1"/>
          </p:cNvSpPr>
          <p:nvPr/>
        </p:nvSpPr>
        <p:spPr bwMode="auto">
          <a:xfrm>
            <a:off x="1312863" y="48434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1929" name="Oval 9"/>
          <p:cNvSpPr>
            <a:spLocks noChangeArrowheads="1"/>
          </p:cNvSpPr>
          <p:nvPr/>
        </p:nvSpPr>
        <p:spPr bwMode="auto">
          <a:xfrm>
            <a:off x="5097463" y="24812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gn="ctr" eaLnBrk="1" hangingPunct="1">
              <a:spcBef>
                <a:spcPct val="0"/>
              </a:spcBef>
              <a:buFontTx/>
              <a:buNone/>
            </a:pPr>
            <a:endParaRPr lang="en-GB" altLang="en-US" sz="2400"/>
          </a:p>
        </p:txBody>
      </p:sp>
      <p:sp>
        <p:nvSpPr>
          <p:cNvPr id="81930" name="Oval 10"/>
          <p:cNvSpPr>
            <a:spLocks noChangeArrowheads="1"/>
          </p:cNvSpPr>
          <p:nvPr/>
        </p:nvSpPr>
        <p:spPr bwMode="auto">
          <a:xfrm>
            <a:off x="7142163" y="34464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1931" name="Oval 11"/>
          <p:cNvSpPr>
            <a:spLocks noChangeArrowheads="1"/>
          </p:cNvSpPr>
          <p:nvPr/>
        </p:nvSpPr>
        <p:spPr bwMode="auto">
          <a:xfrm>
            <a:off x="3090863" y="45894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1932" name="Oval 12"/>
          <p:cNvSpPr>
            <a:spLocks noChangeArrowheads="1"/>
          </p:cNvSpPr>
          <p:nvPr/>
        </p:nvSpPr>
        <p:spPr bwMode="auto">
          <a:xfrm>
            <a:off x="6202363" y="21510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1933" name="Oval 13"/>
          <p:cNvSpPr>
            <a:spLocks noChangeArrowheads="1"/>
          </p:cNvSpPr>
          <p:nvPr/>
        </p:nvSpPr>
        <p:spPr bwMode="auto">
          <a:xfrm>
            <a:off x="1719263" y="36242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1934" name="Oval 14"/>
          <p:cNvSpPr>
            <a:spLocks noChangeArrowheads="1"/>
          </p:cNvSpPr>
          <p:nvPr/>
        </p:nvSpPr>
        <p:spPr bwMode="auto">
          <a:xfrm>
            <a:off x="3992563" y="35734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1935" name="Text Box 15"/>
          <p:cNvSpPr txBox="1">
            <a:spLocks noChangeArrowheads="1"/>
          </p:cNvSpPr>
          <p:nvPr/>
        </p:nvSpPr>
        <p:spPr bwMode="auto">
          <a:xfrm>
            <a:off x="403225" y="955675"/>
            <a:ext cx="848042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lnSpc>
                <a:spcPct val="85000"/>
              </a:lnSpc>
              <a:spcBef>
                <a:spcPct val="0"/>
              </a:spcBef>
              <a:buFontTx/>
              <a:buNone/>
            </a:pPr>
            <a:r>
              <a:rPr lang="en-GB" altLang="en-US" sz="2400"/>
              <a:t>Maybe now we have  wx = 0.07, wy = 0.002.</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11188" y="342900"/>
            <a:ext cx="7772400" cy="442913"/>
          </a:xfrm>
        </p:spPr>
        <p:txBody>
          <a:bodyPr>
            <a:normAutofit fontScale="90000"/>
          </a:bodyPr>
          <a:lstStyle/>
          <a:p>
            <a:pPr eaLnBrk="1" hangingPunct="1"/>
            <a:r>
              <a:rPr lang="en-GB" altLang="en-US" sz="4000" smtClean="0"/>
              <a:t>The Relief method</a:t>
            </a:r>
            <a:endParaRPr lang="en-US" altLang="en-US" sz="4000" smtClean="0"/>
          </a:p>
        </p:txBody>
      </p:sp>
      <p:sp>
        <p:nvSpPr>
          <p:cNvPr id="82947" name="Oval 3"/>
          <p:cNvSpPr>
            <a:spLocks noChangeArrowheads="1"/>
          </p:cNvSpPr>
          <p:nvPr/>
        </p:nvSpPr>
        <p:spPr bwMode="auto">
          <a:xfrm>
            <a:off x="825500" y="2514600"/>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2948" name="Oval 4"/>
          <p:cNvSpPr>
            <a:spLocks noChangeArrowheads="1"/>
          </p:cNvSpPr>
          <p:nvPr/>
        </p:nvSpPr>
        <p:spPr bwMode="auto">
          <a:xfrm>
            <a:off x="1541463" y="20875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2949" name="Oval 5"/>
          <p:cNvSpPr>
            <a:spLocks noChangeArrowheads="1"/>
          </p:cNvSpPr>
          <p:nvPr/>
        </p:nvSpPr>
        <p:spPr bwMode="auto">
          <a:xfrm>
            <a:off x="2417763" y="37004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2950" name="Oval 6"/>
          <p:cNvSpPr>
            <a:spLocks noChangeArrowheads="1"/>
          </p:cNvSpPr>
          <p:nvPr/>
        </p:nvSpPr>
        <p:spPr bwMode="auto">
          <a:xfrm>
            <a:off x="3611563" y="25701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gn="ctr" eaLnBrk="1" hangingPunct="1">
              <a:spcBef>
                <a:spcPct val="0"/>
              </a:spcBef>
              <a:buFontTx/>
              <a:buNone/>
            </a:pPr>
            <a:endParaRPr lang="en-GB" altLang="en-US" sz="2400"/>
          </a:p>
        </p:txBody>
      </p:sp>
      <p:sp>
        <p:nvSpPr>
          <p:cNvPr id="82951" name="Oval 7"/>
          <p:cNvSpPr>
            <a:spLocks noChangeArrowheads="1"/>
          </p:cNvSpPr>
          <p:nvPr/>
        </p:nvSpPr>
        <p:spPr bwMode="auto">
          <a:xfrm>
            <a:off x="5072063" y="46910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2952" name="Oval 8"/>
          <p:cNvSpPr>
            <a:spLocks noChangeArrowheads="1"/>
          </p:cNvSpPr>
          <p:nvPr/>
        </p:nvSpPr>
        <p:spPr bwMode="auto">
          <a:xfrm>
            <a:off x="1312863" y="48434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2953" name="Oval 9"/>
          <p:cNvSpPr>
            <a:spLocks noChangeArrowheads="1"/>
          </p:cNvSpPr>
          <p:nvPr/>
        </p:nvSpPr>
        <p:spPr bwMode="auto">
          <a:xfrm>
            <a:off x="5097463" y="24812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gn="ctr" eaLnBrk="1" hangingPunct="1">
              <a:spcBef>
                <a:spcPct val="0"/>
              </a:spcBef>
              <a:buFontTx/>
              <a:buNone/>
            </a:pPr>
            <a:endParaRPr lang="en-GB" altLang="en-US" sz="2400"/>
          </a:p>
        </p:txBody>
      </p:sp>
      <p:sp>
        <p:nvSpPr>
          <p:cNvPr id="82954" name="Oval 10"/>
          <p:cNvSpPr>
            <a:spLocks noChangeArrowheads="1"/>
          </p:cNvSpPr>
          <p:nvPr/>
        </p:nvSpPr>
        <p:spPr bwMode="auto">
          <a:xfrm>
            <a:off x="7142163" y="34464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2955" name="Oval 11"/>
          <p:cNvSpPr>
            <a:spLocks noChangeArrowheads="1"/>
          </p:cNvSpPr>
          <p:nvPr/>
        </p:nvSpPr>
        <p:spPr bwMode="auto">
          <a:xfrm>
            <a:off x="3090863" y="45894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2956" name="Oval 12"/>
          <p:cNvSpPr>
            <a:spLocks noChangeArrowheads="1"/>
          </p:cNvSpPr>
          <p:nvPr/>
        </p:nvSpPr>
        <p:spPr bwMode="auto">
          <a:xfrm>
            <a:off x="6202363" y="21510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2957" name="Oval 13"/>
          <p:cNvSpPr>
            <a:spLocks noChangeArrowheads="1"/>
          </p:cNvSpPr>
          <p:nvPr/>
        </p:nvSpPr>
        <p:spPr bwMode="auto">
          <a:xfrm>
            <a:off x="1719263" y="36242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2958" name="Oval 14"/>
          <p:cNvSpPr>
            <a:spLocks noChangeArrowheads="1"/>
          </p:cNvSpPr>
          <p:nvPr/>
        </p:nvSpPr>
        <p:spPr bwMode="auto">
          <a:xfrm>
            <a:off x="3992563" y="35734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2959" name="Text Box 15"/>
          <p:cNvSpPr txBox="1">
            <a:spLocks noChangeArrowheads="1"/>
          </p:cNvSpPr>
          <p:nvPr/>
        </p:nvSpPr>
        <p:spPr bwMode="auto">
          <a:xfrm>
            <a:off x="403225" y="955675"/>
            <a:ext cx="84804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lnSpc>
                <a:spcPct val="85000"/>
              </a:lnSpc>
              <a:spcBef>
                <a:spcPct val="0"/>
              </a:spcBef>
              <a:buFontTx/>
              <a:buNone/>
            </a:pPr>
            <a:r>
              <a:rPr lang="en-GB" altLang="en-US" sz="2400"/>
              <a:t>wx = 0.07, wy = 0.002;</a:t>
            </a:r>
          </a:p>
          <a:p>
            <a:pPr eaLnBrk="1" hangingPunct="1">
              <a:lnSpc>
                <a:spcPct val="85000"/>
              </a:lnSpc>
              <a:spcBef>
                <a:spcPct val="0"/>
              </a:spcBef>
              <a:buFontTx/>
              <a:buNone/>
            </a:pPr>
            <a:r>
              <a:rPr lang="en-GB" altLang="en-US" sz="2400"/>
              <a:t>Pick another instance at random, and do the same again.</a:t>
            </a:r>
          </a:p>
        </p:txBody>
      </p:sp>
      <p:sp>
        <p:nvSpPr>
          <p:cNvPr id="82960" name="Oval 16"/>
          <p:cNvSpPr>
            <a:spLocks noChangeArrowheads="1"/>
          </p:cNvSpPr>
          <p:nvPr/>
        </p:nvSpPr>
        <p:spPr bwMode="auto">
          <a:xfrm>
            <a:off x="2959100" y="4406900"/>
            <a:ext cx="660400" cy="736600"/>
          </a:xfrm>
          <a:prstGeom prst="ellipse">
            <a:avLst/>
          </a:prstGeom>
          <a:noFill/>
          <a:ln w="349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611188" y="342900"/>
            <a:ext cx="7772400" cy="442913"/>
          </a:xfrm>
        </p:spPr>
        <p:txBody>
          <a:bodyPr>
            <a:normAutofit fontScale="90000"/>
          </a:bodyPr>
          <a:lstStyle/>
          <a:p>
            <a:pPr eaLnBrk="1" hangingPunct="1"/>
            <a:r>
              <a:rPr lang="en-GB" altLang="en-US" sz="4000" smtClean="0"/>
              <a:t>The Relief method</a:t>
            </a:r>
            <a:endParaRPr lang="en-US" altLang="en-US" sz="4000" smtClean="0"/>
          </a:p>
        </p:txBody>
      </p:sp>
      <p:sp>
        <p:nvSpPr>
          <p:cNvPr id="83971" name="Oval 3"/>
          <p:cNvSpPr>
            <a:spLocks noChangeArrowheads="1"/>
          </p:cNvSpPr>
          <p:nvPr/>
        </p:nvSpPr>
        <p:spPr bwMode="auto">
          <a:xfrm>
            <a:off x="825500" y="2514600"/>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3972" name="Oval 4"/>
          <p:cNvSpPr>
            <a:spLocks noChangeArrowheads="1"/>
          </p:cNvSpPr>
          <p:nvPr/>
        </p:nvSpPr>
        <p:spPr bwMode="auto">
          <a:xfrm>
            <a:off x="1541463" y="20875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3973" name="Oval 5"/>
          <p:cNvSpPr>
            <a:spLocks noChangeArrowheads="1"/>
          </p:cNvSpPr>
          <p:nvPr/>
        </p:nvSpPr>
        <p:spPr bwMode="auto">
          <a:xfrm>
            <a:off x="2417763" y="37004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gn="ctr" eaLnBrk="1" hangingPunct="1">
              <a:spcBef>
                <a:spcPct val="0"/>
              </a:spcBef>
              <a:buFontTx/>
              <a:buNone/>
            </a:pPr>
            <a:r>
              <a:rPr lang="en-GB" altLang="en-US" sz="2400"/>
              <a:t>H</a:t>
            </a:r>
          </a:p>
        </p:txBody>
      </p:sp>
      <p:sp>
        <p:nvSpPr>
          <p:cNvPr id="83974" name="Oval 6"/>
          <p:cNvSpPr>
            <a:spLocks noChangeArrowheads="1"/>
          </p:cNvSpPr>
          <p:nvPr/>
        </p:nvSpPr>
        <p:spPr bwMode="auto">
          <a:xfrm>
            <a:off x="3611563" y="25701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gn="ctr" eaLnBrk="1" hangingPunct="1">
              <a:spcBef>
                <a:spcPct val="0"/>
              </a:spcBef>
              <a:buFontTx/>
              <a:buNone/>
            </a:pPr>
            <a:endParaRPr lang="en-GB" altLang="en-US" sz="2400"/>
          </a:p>
        </p:txBody>
      </p:sp>
      <p:sp>
        <p:nvSpPr>
          <p:cNvPr id="83975" name="Oval 7"/>
          <p:cNvSpPr>
            <a:spLocks noChangeArrowheads="1"/>
          </p:cNvSpPr>
          <p:nvPr/>
        </p:nvSpPr>
        <p:spPr bwMode="auto">
          <a:xfrm>
            <a:off x="5072063" y="46910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3976" name="Oval 8"/>
          <p:cNvSpPr>
            <a:spLocks noChangeArrowheads="1"/>
          </p:cNvSpPr>
          <p:nvPr/>
        </p:nvSpPr>
        <p:spPr bwMode="auto">
          <a:xfrm>
            <a:off x="1312863" y="48434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3977" name="Oval 9"/>
          <p:cNvSpPr>
            <a:spLocks noChangeArrowheads="1"/>
          </p:cNvSpPr>
          <p:nvPr/>
        </p:nvSpPr>
        <p:spPr bwMode="auto">
          <a:xfrm>
            <a:off x="5097463" y="24812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gn="ctr" eaLnBrk="1" hangingPunct="1">
              <a:spcBef>
                <a:spcPct val="0"/>
              </a:spcBef>
              <a:buFontTx/>
              <a:buNone/>
            </a:pPr>
            <a:endParaRPr lang="en-GB" altLang="en-US" sz="2400"/>
          </a:p>
        </p:txBody>
      </p:sp>
      <p:sp>
        <p:nvSpPr>
          <p:cNvPr id="83978" name="Oval 10"/>
          <p:cNvSpPr>
            <a:spLocks noChangeArrowheads="1"/>
          </p:cNvSpPr>
          <p:nvPr/>
        </p:nvSpPr>
        <p:spPr bwMode="auto">
          <a:xfrm>
            <a:off x="7142163" y="34464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3979" name="Oval 11"/>
          <p:cNvSpPr>
            <a:spLocks noChangeArrowheads="1"/>
          </p:cNvSpPr>
          <p:nvPr/>
        </p:nvSpPr>
        <p:spPr bwMode="auto">
          <a:xfrm>
            <a:off x="3090863" y="45894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3980" name="Oval 12"/>
          <p:cNvSpPr>
            <a:spLocks noChangeArrowheads="1"/>
          </p:cNvSpPr>
          <p:nvPr/>
        </p:nvSpPr>
        <p:spPr bwMode="auto">
          <a:xfrm>
            <a:off x="6202363" y="21510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3981" name="Oval 13"/>
          <p:cNvSpPr>
            <a:spLocks noChangeArrowheads="1"/>
          </p:cNvSpPr>
          <p:nvPr/>
        </p:nvSpPr>
        <p:spPr bwMode="auto">
          <a:xfrm>
            <a:off x="1719263" y="36242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3982" name="Oval 14"/>
          <p:cNvSpPr>
            <a:spLocks noChangeArrowheads="1"/>
          </p:cNvSpPr>
          <p:nvPr/>
        </p:nvSpPr>
        <p:spPr bwMode="auto">
          <a:xfrm>
            <a:off x="3992563" y="35734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gn="ctr" eaLnBrk="1" hangingPunct="1">
              <a:spcBef>
                <a:spcPct val="0"/>
              </a:spcBef>
              <a:buFontTx/>
              <a:buNone/>
            </a:pPr>
            <a:r>
              <a:rPr lang="en-GB" altLang="en-US" sz="2400" dirty="0"/>
              <a:t>M</a:t>
            </a:r>
          </a:p>
        </p:txBody>
      </p:sp>
      <p:sp>
        <p:nvSpPr>
          <p:cNvPr id="83983" name="Text Box 15"/>
          <p:cNvSpPr txBox="1">
            <a:spLocks noChangeArrowheads="1"/>
          </p:cNvSpPr>
          <p:nvPr/>
        </p:nvSpPr>
        <p:spPr bwMode="auto">
          <a:xfrm>
            <a:off x="403225" y="955675"/>
            <a:ext cx="84804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lnSpc>
                <a:spcPct val="85000"/>
              </a:lnSpc>
              <a:spcBef>
                <a:spcPct val="0"/>
              </a:spcBef>
              <a:buFontTx/>
              <a:buNone/>
            </a:pPr>
            <a:r>
              <a:rPr lang="en-GB" altLang="en-US" sz="2400"/>
              <a:t>wx = 0.07, wy = 0.002;</a:t>
            </a:r>
          </a:p>
          <a:p>
            <a:pPr eaLnBrk="1" hangingPunct="1">
              <a:lnSpc>
                <a:spcPct val="85000"/>
              </a:lnSpc>
              <a:spcBef>
                <a:spcPct val="0"/>
              </a:spcBef>
              <a:buFontTx/>
              <a:buNone/>
            </a:pPr>
            <a:r>
              <a:rPr lang="en-GB" altLang="en-US" sz="2400"/>
              <a:t>Identify H and M</a:t>
            </a:r>
          </a:p>
        </p:txBody>
      </p:sp>
      <p:sp>
        <p:nvSpPr>
          <p:cNvPr id="83984" name="Oval 16"/>
          <p:cNvSpPr>
            <a:spLocks noChangeArrowheads="1"/>
          </p:cNvSpPr>
          <p:nvPr/>
        </p:nvSpPr>
        <p:spPr bwMode="auto">
          <a:xfrm>
            <a:off x="2959100" y="4406900"/>
            <a:ext cx="660400" cy="736600"/>
          </a:xfrm>
          <a:prstGeom prst="ellipse">
            <a:avLst/>
          </a:prstGeom>
          <a:noFill/>
          <a:ln w="349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Attribute selection - </a:t>
            </a:r>
            <a:r>
              <a:rPr lang="en-GB" i="1" dirty="0" smtClean="0"/>
              <a:t>why?</a:t>
            </a:r>
            <a:endParaRPr lang="en-GB" i="1" dirty="0"/>
          </a:p>
        </p:txBody>
      </p:sp>
      <p:sp>
        <p:nvSpPr>
          <p:cNvPr id="3" name="Content Placeholder 2"/>
          <p:cNvSpPr>
            <a:spLocks noGrp="1"/>
          </p:cNvSpPr>
          <p:nvPr>
            <p:ph idx="1"/>
          </p:nvPr>
        </p:nvSpPr>
        <p:spPr/>
        <p:txBody>
          <a:bodyPr>
            <a:normAutofit/>
          </a:bodyPr>
          <a:lstStyle/>
          <a:p>
            <a:r>
              <a:rPr lang="en-GB" dirty="0"/>
              <a:t>Quite easy to find lots more cases from papers, where experiments show that accuracy </a:t>
            </a:r>
            <a:r>
              <a:rPr lang="en-GB" b="1" dirty="0">
                <a:solidFill>
                  <a:srgbClr val="0070C0"/>
                </a:solidFill>
              </a:rPr>
              <a:t>reduces</a:t>
            </a:r>
            <a:r>
              <a:rPr lang="en-GB" dirty="0">
                <a:solidFill>
                  <a:srgbClr val="0070C0"/>
                </a:solidFill>
              </a:rPr>
              <a:t> </a:t>
            </a:r>
            <a:r>
              <a:rPr lang="en-GB" dirty="0"/>
              <a:t>when you use more </a:t>
            </a:r>
            <a:r>
              <a:rPr lang="en-GB" altLang="en-US" dirty="0" smtClean="0"/>
              <a:t>attributes</a:t>
            </a:r>
          </a:p>
          <a:p>
            <a:pPr>
              <a:buNone/>
            </a:pPr>
            <a:endParaRPr lang="en-GB" dirty="0" smtClean="0"/>
          </a:p>
        </p:txBody>
      </p:sp>
      <p:sp>
        <p:nvSpPr>
          <p:cNvPr id="4" name="Date Placeholder 3"/>
          <p:cNvSpPr>
            <a:spLocks noGrp="1"/>
          </p:cNvSpPr>
          <p:nvPr>
            <p:ph type="dt" sz="half" idx="10"/>
          </p:nvPr>
        </p:nvSpPr>
        <p:spPr/>
        <p:txBody>
          <a:bodyPr/>
          <a:lstStyle/>
          <a:p>
            <a:fld id="{8ABD1F70-77F5-4045-BC87-6A5BCC4954A0}" type="datetime1">
              <a:rPr lang="en-GB" smtClean="0"/>
              <a:pPr/>
              <a:t>09/10/2018</a:t>
            </a:fld>
            <a:endParaRPr lang="en-GB"/>
          </a:p>
        </p:txBody>
      </p:sp>
      <p:sp>
        <p:nvSpPr>
          <p:cNvPr id="5" name="Footer Placeholder 4"/>
          <p:cNvSpPr>
            <a:spLocks noGrp="1"/>
          </p:cNvSpPr>
          <p:nvPr>
            <p:ph type="ftr" sz="quarter" idx="11"/>
          </p:nvPr>
        </p:nvSpPr>
        <p:spPr/>
        <p:txBody>
          <a:bodyPr/>
          <a:lstStyle/>
          <a:p>
            <a:r>
              <a:rPr lang="sv-SE" smtClean="0"/>
              <a:t>F20DL/ F21DL Diana Bental &amp; Ekaterina Komendantstkaya</a:t>
            </a:r>
            <a:endParaRPr lang="en-GB" dirty="0"/>
          </a:p>
        </p:txBody>
      </p:sp>
      <p:sp>
        <p:nvSpPr>
          <p:cNvPr id="6" name="Slide Number Placeholder 5"/>
          <p:cNvSpPr>
            <a:spLocks noGrp="1"/>
          </p:cNvSpPr>
          <p:nvPr>
            <p:ph type="sldNum" sz="quarter" idx="12"/>
          </p:nvPr>
        </p:nvSpPr>
        <p:spPr/>
        <p:txBody>
          <a:bodyPr/>
          <a:lstStyle/>
          <a:p>
            <a:fld id="{77CE25E3-0675-4E6D-B450-A01BD30D8410}" type="slidenum">
              <a:rPr lang="en-GB" smtClean="0"/>
              <a:pPr/>
              <a:t>8</a:t>
            </a:fld>
            <a:endParaRPr lang="en-GB"/>
          </a:p>
        </p:txBody>
      </p:sp>
    </p:spTree>
    <p:extLst>
      <p:ext uri="{BB962C8B-B14F-4D97-AF65-F5344CB8AC3E}">
        <p14:creationId xmlns:p14="http://schemas.microsoft.com/office/powerpoint/2010/main" val="136470854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611188" y="342900"/>
            <a:ext cx="7772400" cy="442913"/>
          </a:xfrm>
        </p:spPr>
        <p:txBody>
          <a:bodyPr>
            <a:normAutofit fontScale="90000"/>
          </a:bodyPr>
          <a:lstStyle/>
          <a:p>
            <a:pPr eaLnBrk="1" hangingPunct="1"/>
            <a:r>
              <a:rPr lang="en-GB" altLang="en-US" sz="4000" smtClean="0"/>
              <a:t>The Relief method</a:t>
            </a:r>
            <a:endParaRPr lang="en-US" altLang="en-US" sz="4000" smtClean="0"/>
          </a:p>
        </p:txBody>
      </p:sp>
      <p:sp>
        <p:nvSpPr>
          <p:cNvPr id="84995" name="Oval 3"/>
          <p:cNvSpPr>
            <a:spLocks noChangeArrowheads="1"/>
          </p:cNvSpPr>
          <p:nvPr/>
        </p:nvSpPr>
        <p:spPr bwMode="auto">
          <a:xfrm>
            <a:off x="825500" y="2514600"/>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4996" name="Oval 4"/>
          <p:cNvSpPr>
            <a:spLocks noChangeArrowheads="1"/>
          </p:cNvSpPr>
          <p:nvPr/>
        </p:nvSpPr>
        <p:spPr bwMode="auto">
          <a:xfrm>
            <a:off x="1541463" y="20875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4997" name="Oval 5"/>
          <p:cNvSpPr>
            <a:spLocks noChangeArrowheads="1"/>
          </p:cNvSpPr>
          <p:nvPr/>
        </p:nvSpPr>
        <p:spPr bwMode="auto">
          <a:xfrm>
            <a:off x="2417763" y="37004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gn="ctr" eaLnBrk="1" hangingPunct="1">
              <a:spcBef>
                <a:spcPct val="0"/>
              </a:spcBef>
              <a:buFontTx/>
              <a:buNone/>
            </a:pPr>
            <a:r>
              <a:rPr lang="en-GB" altLang="en-US" sz="2400"/>
              <a:t>H</a:t>
            </a:r>
          </a:p>
        </p:txBody>
      </p:sp>
      <p:sp>
        <p:nvSpPr>
          <p:cNvPr id="84998" name="Oval 6"/>
          <p:cNvSpPr>
            <a:spLocks noChangeArrowheads="1"/>
          </p:cNvSpPr>
          <p:nvPr/>
        </p:nvSpPr>
        <p:spPr bwMode="auto">
          <a:xfrm>
            <a:off x="3611563" y="25701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gn="ctr" eaLnBrk="1" hangingPunct="1">
              <a:spcBef>
                <a:spcPct val="0"/>
              </a:spcBef>
              <a:buFontTx/>
              <a:buNone/>
            </a:pPr>
            <a:endParaRPr lang="en-GB" altLang="en-US" sz="2400"/>
          </a:p>
        </p:txBody>
      </p:sp>
      <p:sp>
        <p:nvSpPr>
          <p:cNvPr id="84999" name="Oval 7"/>
          <p:cNvSpPr>
            <a:spLocks noChangeArrowheads="1"/>
          </p:cNvSpPr>
          <p:nvPr/>
        </p:nvSpPr>
        <p:spPr bwMode="auto">
          <a:xfrm>
            <a:off x="5072063" y="46910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5000" name="Oval 8"/>
          <p:cNvSpPr>
            <a:spLocks noChangeArrowheads="1"/>
          </p:cNvSpPr>
          <p:nvPr/>
        </p:nvSpPr>
        <p:spPr bwMode="auto">
          <a:xfrm>
            <a:off x="1312863" y="48434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5001" name="Oval 9"/>
          <p:cNvSpPr>
            <a:spLocks noChangeArrowheads="1"/>
          </p:cNvSpPr>
          <p:nvPr/>
        </p:nvSpPr>
        <p:spPr bwMode="auto">
          <a:xfrm>
            <a:off x="5097463" y="24812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gn="ctr" eaLnBrk="1" hangingPunct="1">
              <a:spcBef>
                <a:spcPct val="0"/>
              </a:spcBef>
              <a:buFontTx/>
              <a:buNone/>
            </a:pPr>
            <a:endParaRPr lang="en-GB" altLang="en-US" sz="2400"/>
          </a:p>
        </p:txBody>
      </p:sp>
      <p:sp>
        <p:nvSpPr>
          <p:cNvPr id="85002" name="Oval 10"/>
          <p:cNvSpPr>
            <a:spLocks noChangeArrowheads="1"/>
          </p:cNvSpPr>
          <p:nvPr/>
        </p:nvSpPr>
        <p:spPr bwMode="auto">
          <a:xfrm>
            <a:off x="7142163" y="34464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5003" name="Oval 11"/>
          <p:cNvSpPr>
            <a:spLocks noChangeArrowheads="1"/>
          </p:cNvSpPr>
          <p:nvPr/>
        </p:nvSpPr>
        <p:spPr bwMode="auto">
          <a:xfrm>
            <a:off x="3090863" y="45894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5004" name="Oval 12"/>
          <p:cNvSpPr>
            <a:spLocks noChangeArrowheads="1"/>
          </p:cNvSpPr>
          <p:nvPr/>
        </p:nvSpPr>
        <p:spPr bwMode="auto">
          <a:xfrm>
            <a:off x="6202363" y="21510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5005" name="Oval 13"/>
          <p:cNvSpPr>
            <a:spLocks noChangeArrowheads="1"/>
          </p:cNvSpPr>
          <p:nvPr/>
        </p:nvSpPr>
        <p:spPr bwMode="auto">
          <a:xfrm>
            <a:off x="1719263" y="3624263"/>
            <a:ext cx="393700" cy="3937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
        <p:nvSpPr>
          <p:cNvPr id="85006" name="Oval 14"/>
          <p:cNvSpPr>
            <a:spLocks noChangeArrowheads="1"/>
          </p:cNvSpPr>
          <p:nvPr/>
        </p:nvSpPr>
        <p:spPr bwMode="auto">
          <a:xfrm>
            <a:off x="3992563" y="3573463"/>
            <a:ext cx="393700" cy="393700"/>
          </a:xfrm>
          <a:prstGeom prst="ellipse">
            <a:avLst/>
          </a:prstGeom>
          <a:solidFill>
            <a:srgbClr val="FFFF99"/>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algn="ctr" eaLnBrk="1" hangingPunct="1">
              <a:spcBef>
                <a:spcPct val="0"/>
              </a:spcBef>
              <a:buFontTx/>
              <a:buNone/>
            </a:pPr>
            <a:r>
              <a:rPr lang="en-GB" altLang="en-US" sz="2400" dirty="0"/>
              <a:t>M</a:t>
            </a:r>
          </a:p>
        </p:txBody>
      </p:sp>
      <p:sp>
        <p:nvSpPr>
          <p:cNvPr id="85007" name="Text Box 15"/>
          <p:cNvSpPr txBox="1">
            <a:spLocks noChangeArrowheads="1"/>
          </p:cNvSpPr>
          <p:nvPr/>
        </p:nvSpPr>
        <p:spPr bwMode="auto">
          <a:xfrm>
            <a:off x="403225" y="955675"/>
            <a:ext cx="8480425" cy="103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lnSpc>
                <a:spcPct val="85000"/>
              </a:lnSpc>
              <a:spcBef>
                <a:spcPct val="0"/>
              </a:spcBef>
              <a:buFontTx/>
              <a:buNone/>
            </a:pPr>
            <a:r>
              <a:rPr lang="en-GB" altLang="en-US" sz="2400" dirty="0" err="1"/>
              <a:t>wx</a:t>
            </a:r>
            <a:r>
              <a:rPr lang="en-GB" altLang="en-US" sz="2400" dirty="0"/>
              <a:t> = 0.07, </a:t>
            </a:r>
            <a:r>
              <a:rPr lang="en-GB" altLang="en-US" sz="2400" dirty="0" err="1"/>
              <a:t>wy</a:t>
            </a:r>
            <a:r>
              <a:rPr lang="en-GB" altLang="en-US" sz="2400" dirty="0"/>
              <a:t> = 0.002;</a:t>
            </a:r>
          </a:p>
          <a:p>
            <a:pPr eaLnBrk="1" hangingPunct="1">
              <a:lnSpc>
                <a:spcPct val="85000"/>
              </a:lnSpc>
              <a:spcBef>
                <a:spcPct val="0"/>
              </a:spcBef>
              <a:buFontTx/>
              <a:buNone/>
            </a:pPr>
            <a:r>
              <a:rPr lang="en-GB" altLang="en-US" sz="2400" dirty="0"/>
              <a:t>Add the HR and MR differences divided by </a:t>
            </a:r>
            <a:r>
              <a:rPr lang="en-GB" altLang="en-US" sz="2400" i="1" dirty="0"/>
              <a:t>n</a:t>
            </a:r>
            <a:r>
              <a:rPr lang="en-GB" altLang="en-US" sz="2400" dirty="0"/>
              <a:t>, for each </a:t>
            </a:r>
            <a:r>
              <a:rPr lang="en-GB" altLang="en-US" sz="2400" dirty="0" smtClean="0"/>
              <a:t>attribute, </a:t>
            </a:r>
            <a:r>
              <a:rPr lang="en-GB" altLang="en-US" sz="2400" dirty="0"/>
              <a:t>again …</a:t>
            </a:r>
          </a:p>
        </p:txBody>
      </p:sp>
      <p:sp>
        <p:nvSpPr>
          <p:cNvPr id="85008" name="Oval 16"/>
          <p:cNvSpPr>
            <a:spLocks noChangeArrowheads="1"/>
          </p:cNvSpPr>
          <p:nvPr/>
        </p:nvSpPr>
        <p:spPr bwMode="auto">
          <a:xfrm>
            <a:off x="2959100" y="4406900"/>
            <a:ext cx="660400" cy="736600"/>
          </a:xfrm>
          <a:prstGeom prst="ellipse">
            <a:avLst/>
          </a:prstGeom>
          <a:noFill/>
          <a:ln w="349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eaLnBrk="1" hangingPunct="1">
              <a:spcBef>
                <a:spcPct val="0"/>
              </a:spcBef>
              <a:buFontTx/>
              <a:buNone/>
            </a:pPr>
            <a:endParaRPr lang="en-GB" altLang="en-US" sz="240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The Relief method</a:t>
            </a:r>
            <a:endParaRPr lang="en-GB" dirty="0"/>
          </a:p>
        </p:txBody>
      </p:sp>
      <p:sp>
        <p:nvSpPr>
          <p:cNvPr id="3" name="Content Placeholder 2"/>
          <p:cNvSpPr>
            <a:spLocks noGrp="1"/>
          </p:cNvSpPr>
          <p:nvPr>
            <p:ph idx="1"/>
          </p:nvPr>
        </p:nvSpPr>
        <p:spPr/>
        <p:txBody>
          <a:bodyPr>
            <a:normAutofit fontScale="70000" lnSpcReduction="20000"/>
          </a:bodyPr>
          <a:lstStyle/>
          <a:p>
            <a:r>
              <a:rPr lang="en-GB" dirty="0"/>
              <a:t>In the end, </a:t>
            </a:r>
            <a:r>
              <a:rPr lang="en-GB" dirty="0" smtClean="0"/>
              <a:t>there is a </a:t>
            </a:r>
            <a:r>
              <a:rPr lang="en-GB" dirty="0"/>
              <a:t>weight value for each attribute. The higher the value, the more relevant the attribute</a:t>
            </a:r>
            <a:r>
              <a:rPr lang="en-GB" dirty="0" smtClean="0"/>
              <a:t>.</a:t>
            </a:r>
          </a:p>
          <a:p>
            <a:r>
              <a:rPr lang="en-GB" altLang="en-US" dirty="0"/>
              <a:t>We can use these weights for attribute  selection, simply by choosing the attributes with the </a:t>
            </a:r>
            <a:r>
              <a:rPr lang="en-GB" altLang="en-US" i="1" dirty="0"/>
              <a:t>S</a:t>
            </a:r>
            <a:r>
              <a:rPr lang="en-GB" altLang="en-US" dirty="0"/>
              <a:t> highest weights (if we want to use </a:t>
            </a:r>
            <a:r>
              <a:rPr lang="en-GB" altLang="en-US" i="1" dirty="0"/>
              <a:t>S</a:t>
            </a:r>
            <a:r>
              <a:rPr lang="en-GB" altLang="en-US" dirty="0"/>
              <a:t> attributes</a:t>
            </a:r>
            <a:r>
              <a:rPr lang="en-GB" altLang="en-US" dirty="0" smtClean="0"/>
              <a:t>)</a:t>
            </a:r>
          </a:p>
          <a:p>
            <a:r>
              <a:rPr lang="en-GB" altLang="en-US" dirty="0"/>
              <a:t>Once we have chosen </a:t>
            </a:r>
            <a:r>
              <a:rPr lang="en-GB" altLang="en-US" i="1" dirty="0"/>
              <a:t>S</a:t>
            </a:r>
            <a:r>
              <a:rPr lang="en-GB" altLang="en-US" dirty="0"/>
              <a:t> attributes, we can use a classifier with them</a:t>
            </a:r>
            <a:r>
              <a:rPr lang="en-GB" altLang="en-US" dirty="0" smtClean="0"/>
              <a:t>. </a:t>
            </a:r>
          </a:p>
          <a:p>
            <a:r>
              <a:rPr lang="en-GB" altLang="en-US" dirty="0" smtClean="0"/>
              <a:t>Notes:</a:t>
            </a:r>
          </a:p>
          <a:p>
            <a:pPr lvl="1"/>
            <a:r>
              <a:rPr lang="en-GB" altLang="en-US" dirty="0" smtClean="0"/>
              <a:t>Relief works for numeric min-max normalized data with two classes, and for nominal data (using a Hamming distance)</a:t>
            </a:r>
          </a:p>
          <a:p>
            <a:pPr lvl="1"/>
            <a:r>
              <a:rPr lang="en-GB" altLang="en-US" dirty="0" smtClean="0"/>
              <a:t>Need to extend it for multiple classes… how?</a:t>
            </a:r>
          </a:p>
          <a:p>
            <a:pPr lvl="1"/>
            <a:r>
              <a:rPr lang="en-GB" altLang="en-US" dirty="0" smtClean="0"/>
              <a:t>Why divide by </a:t>
            </a:r>
            <a:r>
              <a:rPr lang="en-GB" altLang="en-US" i="1" dirty="0" smtClean="0"/>
              <a:t>n? </a:t>
            </a:r>
            <a:r>
              <a:rPr lang="en-GB" altLang="en-US" dirty="0" smtClean="0"/>
              <a:t>Then the </a:t>
            </a:r>
            <a:r>
              <a:rPr lang="en-GB" altLang="en-US" dirty="0"/>
              <a:t>weight values can be interpreted as a </a:t>
            </a:r>
            <a:r>
              <a:rPr lang="en-GB" altLang="en-US" i="1" dirty="0"/>
              <a:t>difference in</a:t>
            </a:r>
            <a:r>
              <a:rPr lang="en-GB" altLang="en-US" dirty="0"/>
              <a:t> </a:t>
            </a:r>
            <a:r>
              <a:rPr lang="en-GB" altLang="en-US" i="1" dirty="0"/>
              <a:t>probabilities</a:t>
            </a:r>
            <a:r>
              <a:rPr lang="en-GB" altLang="en-US" dirty="0"/>
              <a:t>. </a:t>
            </a:r>
            <a:endParaRPr lang="en-GB" altLang="en-US" dirty="0" smtClean="0"/>
          </a:p>
          <a:p>
            <a:pPr lvl="1"/>
            <a:r>
              <a:rPr lang="en-GB" altLang="en-US" dirty="0" smtClean="0"/>
              <a:t>Doesn’t work well if there isn’t enough training data</a:t>
            </a:r>
            <a:endParaRPr lang="en-GB" altLang="en-US" dirty="0"/>
          </a:p>
          <a:p>
            <a:endParaRPr lang="en-GB" dirty="0"/>
          </a:p>
          <a:p>
            <a:endParaRPr lang="en-GB" dirty="0"/>
          </a:p>
        </p:txBody>
      </p:sp>
      <p:sp>
        <p:nvSpPr>
          <p:cNvPr id="4" name="Date Placeholder 3"/>
          <p:cNvSpPr>
            <a:spLocks noGrp="1"/>
          </p:cNvSpPr>
          <p:nvPr>
            <p:ph type="dt" sz="half" idx="10"/>
          </p:nvPr>
        </p:nvSpPr>
        <p:spPr/>
        <p:txBody>
          <a:bodyPr/>
          <a:lstStyle/>
          <a:p>
            <a:fld id="{8ABD1F70-77F5-4045-BC87-6A5BCC4954A0}" type="datetime1">
              <a:rPr lang="en-GB" smtClean="0"/>
              <a:pPr/>
              <a:t>09/10/2018</a:t>
            </a:fld>
            <a:endParaRPr lang="en-GB"/>
          </a:p>
        </p:txBody>
      </p:sp>
      <p:sp>
        <p:nvSpPr>
          <p:cNvPr id="5" name="Footer Placeholder 4"/>
          <p:cNvSpPr>
            <a:spLocks noGrp="1"/>
          </p:cNvSpPr>
          <p:nvPr>
            <p:ph type="ftr" sz="quarter" idx="11"/>
          </p:nvPr>
        </p:nvSpPr>
        <p:spPr/>
        <p:txBody>
          <a:bodyPr/>
          <a:lstStyle/>
          <a:p>
            <a:r>
              <a:rPr lang="sv-SE" smtClean="0"/>
              <a:t>F20DL/ F21DL Diana Bental &amp; Ekaterina Komendantstkaya</a:t>
            </a:r>
            <a:endParaRPr lang="en-GB" dirty="0"/>
          </a:p>
        </p:txBody>
      </p:sp>
      <p:sp>
        <p:nvSpPr>
          <p:cNvPr id="6" name="Slide Number Placeholder 5"/>
          <p:cNvSpPr>
            <a:spLocks noGrp="1"/>
          </p:cNvSpPr>
          <p:nvPr>
            <p:ph type="sldNum" sz="quarter" idx="12"/>
          </p:nvPr>
        </p:nvSpPr>
        <p:spPr/>
        <p:txBody>
          <a:bodyPr/>
          <a:lstStyle/>
          <a:p>
            <a:fld id="{77CE25E3-0675-4E6D-B450-A01BD30D8410}" type="slidenum">
              <a:rPr lang="en-GB" smtClean="0"/>
              <a:pPr/>
              <a:t>81</a:t>
            </a:fld>
            <a:endParaRPr lang="en-GB"/>
          </a:p>
        </p:txBody>
      </p:sp>
    </p:spTree>
    <p:extLst>
      <p:ext uri="{BB962C8B-B14F-4D97-AF65-F5344CB8AC3E}">
        <p14:creationId xmlns:p14="http://schemas.microsoft.com/office/powerpoint/2010/main" val="15540205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611188" y="533400"/>
            <a:ext cx="7772400" cy="442913"/>
          </a:xfrm>
        </p:spPr>
        <p:txBody>
          <a:bodyPr>
            <a:normAutofit fontScale="90000"/>
          </a:bodyPr>
          <a:lstStyle/>
          <a:p>
            <a:pPr eaLnBrk="1" hangingPunct="1">
              <a:lnSpc>
                <a:spcPct val="70000"/>
              </a:lnSpc>
            </a:pPr>
            <a:r>
              <a:rPr lang="en-GB" altLang="en-US" sz="4000" dirty="0" smtClean="0"/>
              <a:t>The Relief method, </a:t>
            </a:r>
            <a:r>
              <a:rPr lang="en-GB" altLang="en-US" sz="2400" dirty="0" smtClean="0">
                <a:solidFill>
                  <a:schemeClr val="tx1"/>
                </a:solidFill>
              </a:rPr>
              <a:t>plucked directly from the original paper (Kira and Rendell 1992</a:t>
            </a:r>
            <a:r>
              <a:rPr lang="en-GB" altLang="en-US" sz="4000" dirty="0" smtClean="0">
                <a:solidFill>
                  <a:schemeClr val="tx1"/>
                </a:solidFill>
              </a:rPr>
              <a:t>)</a:t>
            </a:r>
            <a:br>
              <a:rPr lang="en-GB" altLang="en-US" sz="4000" dirty="0" smtClean="0">
                <a:solidFill>
                  <a:schemeClr val="tx1"/>
                </a:solidFill>
              </a:rPr>
            </a:br>
            <a:endParaRPr lang="en-US" altLang="en-US" sz="4000" dirty="0" smtClean="0">
              <a:solidFill>
                <a:schemeClr val="tx1"/>
              </a:solidFill>
            </a:endParaRPr>
          </a:p>
        </p:txBody>
      </p:sp>
      <p:pic>
        <p:nvPicPr>
          <p:cNvPr id="87043"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7425" y="887413"/>
            <a:ext cx="5962650"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Attribute selection - </a:t>
            </a:r>
            <a:r>
              <a:rPr lang="en-GB" i="1" dirty="0" smtClean="0"/>
              <a:t>why?</a:t>
            </a:r>
            <a:endParaRPr lang="en-GB" dirty="0"/>
          </a:p>
        </p:txBody>
      </p:sp>
      <p:sp>
        <p:nvSpPr>
          <p:cNvPr id="3" name="Content Placeholder 2"/>
          <p:cNvSpPr>
            <a:spLocks noGrp="1"/>
          </p:cNvSpPr>
          <p:nvPr>
            <p:ph idx="1"/>
          </p:nvPr>
        </p:nvSpPr>
        <p:spPr/>
        <p:txBody>
          <a:bodyPr>
            <a:normAutofit/>
          </a:bodyPr>
          <a:lstStyle/>
          <a:p>
            <a:r>
              <a:rPr lang="en-GB" dirty="0"/>
              <a:t>Why does accuracy reduce with more </a:t>
            </a:r>
            <a:r>
              <a:rPr lang="en-GB" dirty="0" smtClean="0"/>
              <a:t>attributes?</a:t>
            </a:r>
          </a:p>
          <a:p>
            <a:r>
              <a:rPr lang="en-GB" dirty="0" smtClean="0"/>
              <a:t>Suppose </a:t>
            </a:r>
            <a:r>
              <a:rPr lang="en-GB" dirty="0"/>
              <a:t>the best </a:t>
            </a:r>
            <a:r>
              <a:rPr lang="en-GB" dirty="0" smtClean="0"/>
              <a:t>attribute set </a:t>
            </a:r>
            <a:r>
              <a:rPr lang="en-GB" dirty="0"/>
              <a:t>has 20 </a:t>
            </a:r>
            <a:r>
              <a:rPr lang="en-GB" dirty="0" smtClean="0"/>
              <a:t>attributes. </a:t>
            </a:r>
            <a:r>
              <a:rPr lang="en-GB" dirty="0"/>
              <a:t>If you add another 5 attributes</a:t>
            </a:r>
            <a:r>
              <a:rPr lang="en-GB" dirty="0" smtClean="0"/>
              <a:t>, </a:t>
            </a:r>
            <a:r>
              <a:rPr lang="en-GB" dirty="0"/>
              <a:t>typically the accuracy of machine learning may reduce. But you still have the original 20 attributes</a:t>
            </a:r>
            <a:r>
              <a:rPr lang="en-GB" dirty="0" smtClean="0"/>
              <a:t>!! </a:t>
            </a:r>
            <a:r>
              <a:rPr lang="en-GB" dirty="0"/>
              <a:t>Why does this happen</a:t>
            </a:r>
            <a:r>
              <a:rPr lang="en-GB" dirty="0" smtClean="0"/>
              <a:t>???</a:t>
            </a:r>
            <a:endParaRPr lang="en-GB" dirty="0"/>
          </a:p>
        </p:txBody>
      </p:sp>
      <p:sp>
        <p:nvSpPr>
          <p:cNvPr id="4" name="Date Placeholder 3"/>
          <p:cNvSpPr>
            <a:spLocks noGrp="1"/>
          </p:cNvSpPr>
          <p:nvPr>
            <p:ph type="dt" sz="half" idx="10"/>
          </p:nvPr>
        </p:nvSpPr>
        <p:spPr/>
        <p:txBody>
          <a:bodyPr/>
          <a:lstStyle/>
          <a:p>
            <a:fld id="{8ABD1F70-77F5-4045-BC87-6A5BCC4954A0}" type="datetime1">
              <a:rPr lang="en-GB" smtClean="0"/>
              <a:pPr/>
              <a:t>09/10/2018</a:t>
            </a:fld>
            <a:endParaRPr lang="en-GB"/>
          </a:p>
        </p:txBody>
      </p:sp>
      <p:sp>
        <p:nvSpPr>
          <p:cNvPr id="5" name="Footer Placeholder 4"/>
          <p:cNvSpPr>
            <a:spLocks noGrp="1"/>
          </p:cNvSpPr>
          <p:nvPr>
            <p:ph type="ftr" sz="quarter" idx="11"/>
          </p:nvPr>
        </p:nvSpPr>
        <p:spPr/>
        <p:txBody>
          <a:bodyPr/>
          <a:lstStyle/>
          <a:p>
            <a:r>
              <a:rPr lang="sv-SE" smtClean="0"/>
              <a:t>F20DL/ F21DL Diana Bental &amp; Ekaterina Komendantstkaya</a:t>
            </a:r>
            <a:endParaRPr lang="en-GB" dirty="0"/>
          </a:p>
        </p:txBody>
      </p:sp>
      <p:sp>
        <p:nvSpPr>
          <p:cNvPr id="6" name="Slide Number Placeholder 5"/>
          <p:cNvSpPr>
            <a:spLocks noGrp="1"/>
          </p:cNvSpPr>
          <p:nvPr>
            <p:ph type="sldNum" sz="quarter" idx="12"/>
          </p:nvPr>
        </p:nvSpPr>
        <p:spPr/>
        <p:txBody>
          <a:bodyPr/>
          <a:lstStyle/>
          <a:p>
            <a:fld id="{77CE25E3-0675-4E6D-B450-A01BD30D8410}" type="slidenum">
              <a:rPr lang="en-GB" smtClean="0"/>
              <a:pPr/>
              <a:t>9</a:t>
            </a:fld>
            <a:endParaRPr lang="en-GB"/>
          </a:p>
        </p:txBody>
      </p:sp>
    </p:spTree>
    <p:extLst>
      <p:ext uri="{BB962C8B-B14F-4D97-AF65-F5344CB8AC3E}">
        <p14:creationId xmlns:p14="http://schemas.microsoft.com/office/powerpoint/2010/main" val="191113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772</TotalTime>
  <Words>6798</Words>
  <Application>Microsoft Office PowerPoint</Application>
  <PresentationFormat>On-screen Show (4:3)</PresentationFormat>
  <Paragraphs>2737</Paragraphs>
  <Slides>82</Slides>
  <Notes>75</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82</vt:i4>
      </vt:variant>
    </vt:vector>
  </HeadingPairs>
  <TitlesOfParts>
    <vt:vector size="87" baseType="lpstr">
      <vt:lpstr>Arial</vt:lpstr>
      <vt:lpstr>Calibri</vt:lpstr>
      <vt:lpstr>Times New Roman</vt:lpstr>
      <vt:lpstr>Office Theme</vt:lpstr>
      <vt:lpstr>Equation</vt:lpstr>
      <vt:lpstr>F20DL / F21DL  Data Mining and Machine Learning Lecture 9 Attribute (feature) selection</vt:lpstr>
      <vt:lpstr>Attribute selection</vt:lpstr>
      <vt:lpstr>Attribute (feature) selection – what?</vt:lpstr>
      <vt:lpstr>Attribute selection – why?</vt:lpstr>
      <vt:lpstr>Attribute selection – why?</vt:lpstr>
      <vt:lpstr>Attribute selection – why?</vt:lpstr>
      <vt:lpstr>Attribute selection - why?</vt:lpstr>
      <vt:lpstr>Attribute selection - why?</vt:lpstr>
      <vt:lpstr>Attribute selection - why?</vt:lpstr>
      <vt:lpstr>Noise / Spurious Correlations / Explosion</vt:lpstr>
      <vt:lpstr>Attribute selection - why?</vt:lpstr>
      <vt:lpstr>Many attribute selection methods….</vt:lpstr>
      <vt:lpstr>Method types: Filter Methods and Wrapper Methods</vt:lpstr>
      <vt:lpstr>Filter Method: Correlation based ranking</vt:lpstr>
      <vt:lpstr>e.g. An interesting data set…</vt:lpstr>
      <vt:lpstr>PowerPoint Presentation</vt:lpstr>
      <vt:lpstr>PowerPoint Presentation</vt:lpstr>
      <vt:lpstr>PowerPoint Presentation</vt:lpstr>
      <vt:lpstr>Recap: Correlation</vt:lpstr>
      <vt:lpstr>PowerPoint Presentation</vt:lpstr>
      <vt:lpstr>PowerPoint Presentation</vt:lpstr>
      <vt:lpstr>PowerPoint Presentation</vt:lpstr>
      <vt:lpstr>But…</vt:lpstr>
      <vt:lpstr>Filter methods</vt:lpstr>
      <vt:lpstr>A made-up dataset</vt:lpstr>
      <vt:lpstr>Correlated with the class</vt:lpstr>
      <vt:lpstr>uncorrelated with the class / seemingly random</vt:lpstr>
      <vt:lpstr>So correlation based attribute selection reduces the dataset to this.</vt:lpstr>
      <vt:lpstr>But, col 5 shows us f3 + f4 – which is perfectly correlated with the class!</vt:lpstr>
      <vt:lpstr>That example is cheating a bit…</vt:lpstr>
      <vt:lpstr>PowerPoint Presentation</vt:lpstr>
      <vt:lpstr>`Complete’ methods</vt:lpstr>
      <vt:lpstr>`Complete’ methods</vt:lpstr>
      <vt:lpstr>`Complete’ methods</vt:lpstr>
      <vt:lpstr>PowerPoint Presentation</vt:lpstr>
      <vt:lpstr>PowerPoint Presentation</vt:lpstr>
      <vt:lpstr>PowerPoint Presentation</vt:lpstr>
      <vt:lpstr>PowerPoint Presentation</vt:lpstr>
      <vt:lpstr>`Complete’ methods</vt:lpstr>
      <vt:lpstr>Stochastic filter methods</vt:lpstr>
      <vt:lpstr>Wrapper methods</vt:lpstr>
      <vt:lpstr>`Forward’ wrapper methods</vt:lpstr>
      <vt:lpstr>Forward selection illustrated</vt:lpstr>
      <vt:lpstr>Run ML with each attribute in turn to find out which works best with current attribute set …</vt:lpstr>
      <vt:lpstr>Test each attribute in turn to find out which works best with current attribute set …</vt:lpstr>
      <vt:lpstr>Test each attribute in turn to find out which works best with current attribute set …</vt:lpstr>
      <vt:lpstr>Test each attribute in turn to find out which works best with current attribute set …</vt:lpstr>
      <vt:lpstr>Test each attribute in turn to find out which works best with current attribute set …</vt:lpstr>
      <vt:lpstr>Test each attribute in turn to find out which works best with current attribute set …</vt:lpstr>
      <vt:lpstr>Etc </vt:lpstr>
      <vt:lpstr>Add the winning attribute to the selected attribute set</vt:lpstr>
      <vt:lpstr>We have completed one ‘round’ of forward selection</vt:lpstr>
      <vt:lpstr>Test each attribute in turn to find out which works best with current attribute set …</vt:lpstr>
      <vt:lpstr>Test each attribute in turn to find out which works best with current attribute set …</vt:lpstr>
      <vt:lpstr>Test each attribute in turn to find out which works best with current attribute set …</vt:lpstr>
      <vt:lpstr>Test each attribute in turn to find out which works best with current attribute set …</vt:lpstr>
      <vt:lpstr>Test each attribute in turn to find out which works best with current attribute set …</vt:lpstr>
      <vt:lpstr>Etc </vt:lpstr>
      <vt:lpstr>Add the winning attribute to the selected attribute set</vt:lpstr>
      <vt:lpstr>We have completed the second ‘round’ of forward selection</vt:lpstr>
      <vt:lpstr>Continue…          adding one attribute after each round,           until overall accuracy starts to reduce</vt:lpstr>
      <vt:lpstr>`Backward’ methods</vt:lpstr>
      <vt:lpstr>PowerPoint Presentation</vt:lpstr>
      <vt:lpstr>About wrapper methods</vt:lpstr>
      <vt:lpstr>Take away…</vt:lpstr>
      <vt:lpstr>For more…</vt:lpstr>
      <vt:lpstr>Relief is  the classic example of an instance-based heuristic filter method</vt:lpstr>
      <vt:lpstr>The Relief method</vt:lpstr>
      <vt:lpstr>The Relief method</vt:lpstr>
      <vt:lpstr>The Relief method</vt:lpstr>
      <vt:lpstr>The Relief method</vt:lpstr>
      <vt:lpstr>The Relief method</vt:lpstr>
      <vt:lpstr>The Relief method</vt:lpstr>
      <vt:lpstr>The Relief method</vt:lpstr>
      <vt:lpstr>The Relief method</vt:lpstr>
      <vt:lpstr>The Relief method</vt:lpstr>
      <vt:lpstr>The Relief method</vt:lpstr>
      <vt:lpstr>The Relief method</vt:lpstr>
      <vt:lpstr>The Relief method</vt:lpstr>
      <vt:lpstr>The Relief method</vt:lpstr>
      <vt:lpstr>The Relief method</vt:lpstr>
      <vt:lpstr>The Relief method, plucked directly from the original paper (Kira and Rendell 1992)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Diana S Bental</dc:creator>
  <cp:lastModifiedBy>Bental, Diana S</cp:lastModifiedBy>
  <cp:revision>79</cp:revision>
  <dcterms:created xsi:type="dcterms:W3CDTF">2016-10-11T10:53:14Z</dcterms:created>
  <dcterms:modified xsi:type="dcterms:W3CDTF">2018-10-09T11:00:07Z</dcterms:modified>
</cp:coreProperties>
</file>