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image" Target="../media/image8.tif"/><Relationship Id="rId4" Type="http://schemas.openxmlformats.org/officeDocument/2006/relationships/image" Target="../media/image9.tif"/><Relationship Id="rId5" Type="http://schemas.openxmlformats.org/officeDocument/2006/relationships/image" Target="../media/image10.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5.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5.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Introduction to genetic algorithms and Evolutionary Robotics 1"/>
          <p:cNvSpPr txBox="1"/>
          <p:nvPr>
            <p:ph type="ctrTitle"/>
          </p:nvPr>
        </p:nvSpPr>
        <p:spPr>
          <a:prstGeom prst="rect">
            <a:avLst/>
          </a:prstGeom>
        </p:spPr>
        <p:txBody>
          <a:bodyPr/>
          <a:lstStyle>
            <a:lvl1pPr defTabSz="502412">
              <a:defRPr sz="6800"/>
            </a:lvl1pPr>
          </a:lstStyle>
          <a:p>
            <a:pPr/>
            <a:r>
              <a:t>Introduction to genetic algorithms and Evolutionary Robotics 1</a:t>
            </a:r>
          </a:p>
        </p:txBody>
      </p:sp>
      <p:sp>
        <p:nvSpPr>
          <p:cNvPr id="120" name="by Katrin Lohan"/>
          <p:cNvSpPr txBox="1"/>
          <p:nvPr>
            <p:ph type="subTitle" sz="quarter" idx="1"/>
          </p:nvPr>
        </p:nvSpPr>
        <p:spPr>
          <a:prstGeom prst="rect">
            <a:avLst/>
          </a:prstGeom>
        </p:spPr>
        <p:txBody>
          <a:bodyPr/>
          <a:lstStyle/>
          <a:p>
            <a:pPr/>
            <a:r>
              <a:t>by Katrin Lohan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Evolutionary robotics (ER)"/>
          <p:cNvSpPr txBox="1"/>
          <p:nvPr>
            <p:ph type="title"/>
          </p:nvPr>
        </p:nvSpPr>
        <p:spPr>
          <a:prstGeom prst="rect">
            <a:avLst/>
          </a:prstGeom>
        </p:spPr>
        <p:txBody>
          <a:bodyPr/>
          <a:lstStyle>
            <a:lvl1pPr defTabSz="525779">
              <a:defRPr sz="7200"/>
            </a:lvl1pPr>
          </a:lstStyle>
          <a:p>
            <a:pPr/>
            <a:r>
              <a:t>Evolutionary robotics (ER)</a:t>
            </a:r>
          </a:p>
        </p:txBody>
      </p:sp>
      <p:sp>
        <p:nvSpPr>
          <p:cNvPr id="156" name="ER is a methodology that uses evolutionary computation to develop controllers for autonomous robots.…"/>
          <p:cNvSpPr txBox="1"/>
          <p:nvPr>
            <p:ph type="body" idx="1"/>
          </p:nvPr>
        </p:nvSpPr>
        <p:spPr>
          <a:prstGeom prst="rect">
            <a:avLst/>
          </a:prstGeom>
        </p:spPr>
        <p:txBody>
          <a:bodyPr/>
          <a:lstStyle/>
          <a:p>
            <a:pPr marL="400050" indent="-400050" defTabSz="525779">
              <a:lnSpc>
                <a:spcPct val="90000"/>
              </a:lnSpc>
              <a:spcBef>
                <a:spcPts val="3700"/>
              </a:spcBef>
              <a:defRPr sz="2800"/>
            </a:pPr>
            <a:r>
              <a:t>ER is a methodology that uses evolutionary computation to develop controllers for autonomous robots. </a:t>
            </a:r>
          </a:p>
          <a:p>
            <a:pPr marL="400050" indent="-400050" defTabSz="525779">
              <a:lnSpc>
                <a:spcPct val="90000"/>
              </a:lnSpc>
              <a:spcBef>
                <a:spcPts val="3700"/>
              </a:spcBef>
              <a:defRPr sz="2800"/>
            </a:pPr>
            <a:r>
              <a:t>Algorithms in ER frequently operate on populations of candidate controllers, initially selected from some distribution. </a:t>
            </a:r>
          </a:p>
          <a:p>
            <a:pPr marL="400050" indent="-400050" defTabSz="525779">
              <a:lnSpc>
                <a:spcPct val="90000"/>
              </a:lnSpc>
              <a:spcBef>
                <a:spcPts val="3700"/>
              </a:spcBef>
              <a:defRPr sz="2800"/>
            </a:pPr>
            <a:r>
              <a:t>This population is then repeatedly modified according to a fitness function. </a:t>
            </a:r>
          </a:p>
          <a:p>
            <a:pPr marL="400050" indent="-400050" defTabSz="525779">
              <a:lnSpc>
                <a:spcPct val="90000"/>
              </a:lnSpc>
              <a:spcBef>
                <a:spcPts val="3700"/>
              </a:spcBef>
              <a:defRPr sz="2800"/>
            </a:pPr>
            <a:r>
              <a:t>In the case of genetic algorithms (or "GAs"), a common method in evolutionary computation, the population of candidate controllers is repeatedly grown according to crossover, mutation and other GA operators and then culled according to the fitness function.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Evolutionary game theory"/>
          <p:cNvSpPr txBox="1"/>
          <p:nvPr>
            <p:ph type="title"/>
          </p:nvPr>
        </p:nvSpPr>
        <p:spPr>
          <a:prstGeom prst="rect">
            <a:avLst/>
          </a:prstGeom>
        </p:spPr>
        <p:txBody>
          <a:bodyPr/>
          <a:lstStyle>
            <a:lvl1pPr defTabSz="531622">
              <a:defRPr sz="7200"/>
            </a:lvl1pPr>
          </a:lstStyle>
          <a:p>
            <a:pPr/>
            <a:r>
              <a:t>Evolutionary game theory</a:t>
            </a:r>
          </a:p>
        </p:txBody>
      </p:sp>
      <p:sp>
        <p:nvSpPr>
          <p:cNvPr id="159" name="Classical game theory: Game theory is &quot;the study of mathematical models of conflict and cooperation between intelligent rational decision-makers&quot;.…"/>
          <p:cNvSpPr txBox="1"/>
          <p:nvPr>
            <p:ph type="body" idx="1"/>
          </p:nvPr>
        </p:nvSpPr>
        <p:spPr>
          <a:prstGeom prst="rect">
            <a:avLst/>
          </a:prstGeom>
        </p:spPr>
        <p:txBody>
          <a:bodyPr/>
          <a:lstStyle/>
          <a:p>
            <a:pPr/>
            <a:r>
              <a:t>Classic</a:t>
            </a:r>
            <a:r>
              <a:t>al</a:t>
            </a:r>
            <a:r>
              <a:t> game theory: Game theory is "the study of mathematical </a:t>
            </a:r>
            <a:r>
              <a:rPr b="1"/>
              <a:t>models of conflict and cooperation between intelligent rational decision-makers</a:t>
            </a:r>
            <a:r>
              <a:t>". </a:t>
            </a:r>
          </a:p>
          <a:p>
            <a:pPr/>
            <a:r>
              <a:t>Originally, it addressed zero-sum games, in which one person's gains result in losses for the other participants. </a:t>
            </a:r>
          </a:p>
          <a:p>
            <a:pPr/>
            <a:r>
              <a:t>Game theory applies to a wide range of behavioural relations, and is an umbrella term for the science of </a:t>
            </a:r>
            <a:r>
              <a:rPr b="1"/>
              <a:t>logical decision making</a:t>
            </a:r>
            <a:r>
              <a:t> in </a:t>
            </a:r>
            <a:r>
              <a:rPr b="1"/>
              <a:t>humans, animals, and computers</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Evolutionary game theory"/>
          <p:cNvSpPr txBox="1"/>
          <p:nvPr>
            <p:ph type="title"/>
          </p:nvPr>
        </p:nvSpPr>
        <p:spPr>
          <a:prstGeom prst="rect">
            <a:avLst/>
          </a:prstGeom>
        </p:spPr>
        <p:txBody>
          <a:bodyPr/>
          <a:lstStyle>
            <a:lvl1pPr defTabSz="531622">
              <a:defRPr sz="7200"/>
            </a:lvl1pPr>
          </a:lstStyle>
          <a:p>
            <a:pPr/>
            <a:r>
              <a:t>Evolutionary game theory</a:t>
            </a:r>
          </a:p>
        </p:txBody>
      </p:sp>
      <p:sp>
        <p:nvSpPr>
          <p:cNvPr id="162" name="Evolutionary game theory started with the problem of how to explain ritualised animal behaviour in a conflict situation; &quot;why are animals so 'gentlemanly or ladylike' in contests for resources?&quot;…"/>
          <p:cNvSpPr txBox="1"/>
          <p:nvPr>
            <p:ph type="body" idx="1"/>
          </p:nvPr>
        </p:nvSpPr>
        <p:spPr>
          <a:prstGeom prst="rect">
            <a:avLst/>
          </a:prstGeom>
        </p:spPr>
        <p:txBody>
          <a:bodyPr/>
          <a:lstStyle/>
          <a:p>
            <a:pPr marL="422275" indent="-422275" defTabSz="554990">
              <a:spcBef>
                <a:spcPts val="3900"/>
              </a:spcBef>
              <a:defRPr b="1" sz="3000"/>
            </a:pPr>
            <a:r>
              <a:t>Evolutionary game theory</a:t>
            </a:r>
            <a:r>
              <a:rPr b="0"/>
              <a:t> started with the problem of how to </a:t>
            </a:r>
            <a:r>
              <a:t>explain ritualised animal behaviour</a:t>
            </a:r>
            <a:r>
              <a:rPr b="0"/>
              <a:t> in a conflict situation; "why are animals so 'gentlemanly or ladylike' in contests for resources?" </a:t>
            </a:r>
          </a:p>
          <a:p>
            <a:pPr marL="422275" indent="-422275" defTabSz="554990">
              <a:spcBef>
                <a:spcPts val="3900"/>
              </a:spcBef>
              <a:defRPr sz="3000"/>
            </a:pPr>
            <a:r>
              <a:t>The leading ethologists Niko Tinbergen and Konrad Lorenz proposed that such behaviour exists </a:t>
            </a:r>
            <a:r>
              <a:rPr b="1"/>
              <a:t>for the benefit of the species</a:t>
            </a:r>
            <a:r>
              <a:t>. </a:t>
            </a:r>
          </a:p>
          <a:p>
            <a:pPr marL="422275" indent="-422275" defTabSz="554990">
              <a:spcBef>
                <a:spcPts val="3900"/>
              </a:spcBef>
              <a:defRPr sz="3000"/>
            </a:pPr>
            <a:r>
              <a:t>John Maynard Smith considered that incompatible with Darwinian thought, where selection occurs at an individual level, so </a:t>
            </a:r>
            <a:r>
              <a:rPr b="1"/>
              <a:t>self-interest is rewarded while seeking the common good</a:t>
            </a:r>
            <a:r>
              <a:t> </a:t>
            </a:r>
            <a:r>
              <a:rPr b="1"/>
              <a:t>is not.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Evolutionary game theory"/>
          <p:cNvSpPr txBox="1"/>
          <p:nvPr>
            <p:ph type="title"/>
          </p:nvPr>
        </p:nvSpPr>
        <p:spPr>
          <a:prstGeom prst="rect">
            <a:avLst/>
          </a:prstGeom>
        </p:spPr>
        <p:txBody>
          <a:bodyPr/>
          <a:lstStyle>
            <a:lvl1pPr defTabSz="531622">
              <a:defRPr sz="7200"/>
            </a:lvl1pPr>
          </a:lstStyle>
          <a:p>
            <a:pPr/>
            <a:r>
              <a:t>Evolutionary game theory</a:t>
            </a:r>
          </a:p>
        </p:txBody>
      </p:sp>
      <p:sp>
        <p:nvSpPr>
          <p:cNvPr id="165" name="Maynard Smith realised that an evolutionary version of game theory does not require players to act rationally – only that they have a strategy. The results of a game shows how good that strategy was, just as evolution tests alternative strategies for the ability to survive and reproduce.…"/>
          <p:cNvSpPr txBox="1"/>
          <p:nvPr>
            <p:ph type="body" idx="1"/>
          </p:nvPr>
        </p:nvSpPr>
        <p:spPr>
          <a:prstGeom prst="rect">
            <a:avLst/>
          </a:prstGeom>
        </p:spPr>
        <p:txBody>
          <a:bodyPr/>
          <a:lstStyle/>
          <a:p>
            <a:pPr marL="391158" indent="-391158" defTabSz="514094">
              <a:spcBef>
                <a:spcPts val="3600"/>
              </a:spcBef>
              <a:defRPr sz="2800"/>
            </a:pPr>
            <a:r>
              <a:t>Maynard Smith realised that an evolutionary version of game theory does not require players to act rationally – only that they </a:t>
            </a:r>
            <a:r>
              <a:rPr b="1"/>
              <a:t>have a strategy</a:t>
            </a:r>
            <a:r>
              <a:t>. The results of a game shows how good that strategy was, just as evolution tests alternative strategies for the ability to survive and reproduce. </a:t>
            </a:r>
          </a:p>
          <a:p>
            <a:pPr marL="391158" indent="-391158" defTabSz="514094">
              <a:spcBef>
                <a:spcPts val="3600"/>
              </a:spcBef>
              <a:defRPr sz="2800"/>
            </a:pPr>
            <a:r>
              <a:t>In biology, </a:t>
            </a:r>
            <a:r>
              <a:rPr b="1"/>
              <a:t>strategies are genetically inherited traits</a:t>
            </a:r>
            <a:r>
              <a:t> that control an individual's action, analogous with computer programs. </a:t>
            </a:r>
          </a:p>
          <a:p>
            <a:pPr marL="391158" indent="-391158" defTabSz="514094">
              <a:spcBef>
                <a:spcPts val="3600"/>
              </a:spcBef>
              <a:defRPr sz="2800"/>
            </a:pPr>
            <a:r>
              <a:t>The success of a strategy is determined by how good the strategy is in the presence of competing strategies (including itself), and of the frequency with which those strategies are used. Maynard Smith described his work in his book Evolution and the Theory of Games.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Evolutionary game theory"/>
          <p:cNvSpPr txBox="1"/>
          <p:nvPr>
            <p:ph type="title"/>
          </p:nvPr>
        </p:nvSpPr>
        <p:spPr>
          <a:prstGeom prst="rect">
            <a:avLst/>
          </a:prstGeom>
        </p:spPr>
        <p:txBody>
          <a:bodyPr/>
          <a:lstStyle>
            <a:lvl1pPr defTabSz="531622">
              <a:defRPr sz="7200"/>
            </a:lvl1pPr>
          </a:lstStyle>
          <a:p>
            <a:pPr/>
            <a:r>
              <a:t>Evolutionary game theory</a:t>
            </a:r>
          </a:p>
        </p:txBody>
      </p:sp>
      <p:sp>
        <p:nvSpPr>
          <p:cNvPr id="168" name="Evolutionary game theory analyses Darwinian mechanisms with a system model with three main components – Population, Game, and Replicator Dynamics. The system process has four phases:…"/>
          <p:cNvSpPr txBox="1"/>
          <p:nvPr>
            <p:ph type="body" idx="1"/>
          </p:nvPr>
        </p:nvSpPr>
        <p:spPr>
          <a:prstGeom prst="rect">
            <a:avLst/>
          </a:prstGeom>
        </p:spPr>
        <p:txBody>
          <a:bodyPr/>
          <a:lstStyle/>
          <a:p>
            <a:pPr marL="0" indent="0" defTabSz="257047">
              <a:lnSpc>
                <a:spcPct val="90000"/>
              </a:lnSpc>
              <a:spcBef>
                <a:spcPts val="1800"/>
              </a:spcBef>
              <a:buSzTx/>
              <a:buNone/>
              <a:defRPr sz="1400"/>
            </a:pPr>
            <a:r>
              <a:t>Evolutionary game theory analyses Darwinian mechanisms with a system model with three main components – Population, Game, and Replicator Dynamics. The system process has four phases:</a:t>
            </a:r>
          </a:p>
          <a:p>
            <a:pPr marL="0" indent="0" defTabSz="257047">
              <a:lnSpc>
                <a:spcPct val="90000"/>
              </a:lnSpc>
              <a:spcBef>
                <a:spcPts val="1800"/>
              </a:spcBef>
              <a:buSzTx/>
              <a:buNone/>
              <a:defRPr sz="1400"/>
            </a:pPr>
            <a:r>
              <a:t>1) The model (as evolution itself) deals with a </a:t>
            </a:r>
            <a:br/>
            <a:r>
              <a:t>Population (Pn). The population will exhibit Variation</a:t>
            </a:r>
            <a:br/>
            <a:r>
              <a:t>among Competing individuals. In the model this</a:t>
            </a:r>
            <a:br/>
            <a:r>
              <a:t>competition is represented by the Game.</a:t>
            </a:r>
          </a:p>
          <a:p>
            <a:pPr marL="0" indent="0" defTabSz="257047">
              <a:lnSpc>
                <a:spcPct val="90000"/>
              </a:lnSpc>
              <a:spcBef>
                <a:spcPts val="1800"/>
              </a:spcBef>
              <a:buSzTx/>
              <a:buNone/>
              <a:defRPr sz="1400"/>
            </a:pPr>
            <a:r>
              <a:t>2) The Game tests the strategies of the individuals</a:t>
            </a:r>
            <a:br/>
            <a:r>
              <a:t>under the “rules of the game”. These rules produce</a:t>
            </a:r>
            <a:br/>
            <a:r>
              <a:t>different payoffs – in units of Fitness (the production </a:t>
            </a:r>
            <a:br/>
            <a:r>
              <a:t>rate of offspring). The contesting individuals meet in </a:t>
            </a:r>
            <a:br/>
            <a:r>
              <a:t>pairwise contests with others, normally in a highly mixed </a:t>
            </a:r>
            <a:br/>
            <a:r>
              <a:t>distribution of the population. The mix of strategies in the</a:t>
            </a:r>
            <a:br/>
            <a:r>
              <a:t>population affects the payoff results by altering the odds </a:t>
            </a:r>
            <a:br/>
            <a:r>
              <a:t>that any individual may meet up in contests with various </a:t>
            </a:r>
            <a:br/>
            <a:r>
              <a:t>strategies. The individuals leave the game pairwise contest </a:t>
            </a:r>
            <a:br/>
            <a:r>
              <a:t>with a resulting fitness determined by the contest outcome, </a:t>
            </a:r>
            <a:br/>
            <a:r>
              <a:t>represented in a Payoff Matrix.</a:t>
            </a:r>
          </a:p>
          <a:p>
            <a:pPr marL="0" indent="0" defTabSz="257047">
              <a:lnSpc>
                <a:spcPct val="90000"/>
              </a:lnSpc>
              <a:spcBef>
                <a:spcPts val="1800"/>
              </a:spcBef>
              <a:buSzTx/>
              <a:buNone/>
              <a:defRPr sz="1400"/>
            </a:pPr>
            <a:r>
              <a:t>3) Based on this resulting fitness each member of the </a:t>
            </a:r>
            <a:br/>
            <a:r>
              <a:t>population then undergoes replication or culling determined</a:t>
            </a:r>
            <a:br/>
            <a:r>
              <a:t>by the exact mathematics of the Replicator Dynamics </a:t>
            </a:r>
            <a:br/>
            <a:r>
              <a:t>Process. This overall process then produces a New </a:t>
            </a:r>
            <a:br/>
            <a:r>
              <a:t>Generation P(n+1). Each surviving individual now has a </a:t>
            </a:r>
            <a:br/>
            <a:r>
              <a:t>new fitness level determined by the game result.</a:t>
            </a:r>
          </a:p>
          <a:p>
            <a:pPr marL="0" indent="0" defTabSz="257047">
              <a:lnSpc>
                <a:spcPct val="90000"/>
              </a:lnSpc>
              <a:spcBef>
                <a:spcPts val="1800"/>
              </a:spcBef>
              <a:buSzTx/>
              <a:buNone/>
              <a:defRPr sz="1400"/>
            </a:pPr>
            <a:r>
              <a:t>4) The new generation then takes the place of the previous one and the cycle repeats. The population mix may converge to an Evolutionary Stable State that cannot be invaded by any mutant strategy.</a:t>
            </a:r>
          </a:p>
        </p:txBody>
      </p:sp>
      <p:pic>
        <p:nvPicPr>
          <p:cNvPr id="169" name="Image" descr="Image"/>
          <p:cNvPicPr>
            <a:picLocks noChangeAspect="1"/>
          </p:cNvPicPr>
          <p:nvPr/>
        </p:nvPicPr>
        <p:blipFill>
          <a:blip r:embed="rId2">
            <a:extLst/>
          </a:blip>
          <a:stretch>
            <a:fillRect/>
          </a:stretch>
        </p:blipFill>
        <p:spPr>
          <a:xfrm>
            <a:off x="6147763" y="3270250"/>
            <a:ext cx="6570134" cy="4927600"/>
          </a:xfrm>
          <a:prstGeom prst="rect">
            <a:avLst/>
          </a:prstGeom>
          <a:ln w="12700">
            <a:miter lim="400000"/>
          </a:ln>
        </p:spPr>
      </p:pic>
      <p:pic>
        <p:nvPicPr>
          <p:cNvPr id="170" name="Image" descr="Image"/>
          <p:cNvPicPr>
            <a:picLocks noChangeAspect="1"/>
          </p:cNvPicPr>
          <p:nvPr/>
        </p:nvPicPr>
        <p:blipFill>
          <a:blip r:embed="rId3">
            <a:extLst/>
          </a:blip>
          <a:stretch>
            <a:fillRect/>
          </a:stretch>
        </p:blipFill>
        <p:spPr>
          <a:xfrm>
            <a:off x="6592261" y="3282950"/>
            <a:ext cx="6570137" cy="4927600"/>
          </a:xfrm>
          <a:prstGeom prst="rect">
            <a:avLst/>
          </a:prstGeom>
          <a:ln w="12700">
            <a:miter lim="400000"/>
          </a:ln>
        </p:spPr>
      </p:pic>
      <p:pic>
        <p:nvPicPr>
          <p:cNvPr id="171" name="Image" descr="Image"/>
          <p:cNvPicPr>
            <a:picLocks noChangeAspect="1"/>
          </p:cNvPicPr>
          <p:nvPr/>
        </p:nvPicPr>
        <p:blipFill>
          <a:blip r:embed="rId4">
            <a:extLst/>
          </a:blip>
          <a:stretch>
            <a:fillRect/>
          </a:stretch>
        </p:blipFill>
        <p:spPr>
          <a:xfrm>
            <a:off x="6502400" y="3270250"/>
            <a:ext cx="6570134" cy="4927600"/>
          </a:xfrm>
          <a:prstGeom prst="rect">
            <a:avLst/>
          </a:prstGeom>
          <a:ln w="12700">
            <a:miter lim="400000"/>
          </a:ln>
        </p:spPr>
      </p:pic>
      <p:pic>
        <p:nvPicPr>
          <p:cNvPr id="172" name="Image" descr="Image"/>
          <p:cNvPicPr>
            <a:picLocks noChangeAspect="1"/>
          </p:cNvPicPr>
          <p:nvPr/>
        </p:nvPicPr>
        <p:blipFill>
          <a:blip r:embed="rId5">
            <a:extLst/>
          </a:blip>
          <a:stretch>
            <a:fillRect/>
          </a:stretch>
        </p:blipFill>
        <p:spPr>
          <a:xfrm>
            <a:off x="6147761" y="3270250"/>
            <a:ext cx="6570137" cy="492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6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6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6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5" fill="hold">
                                  <p:stCondLst>
                                    <p:cond delay="0"/>
                                  </p:stCondLst>
                                  <p:iterate type="el" backwards="0">
                                    <p:tmAbs val="0"/>
                                  </p:iterate>
                                  <p:childTnLst>
                                    <p:set>
                                      <p:cBhvr>
                                        <p:cTn id="34" fill="hold"/>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5"/>
      <p:bldP build="whole" bldLvl="1" animBg="1" rev="0" advAuto="0" spid="171" grpId="4"/>
      <p:bldP build="p" bldLvl="5" animBg="1" rev="0" advAuto="0" spid="168" grpId="1"/>
      <p:bldP build="whole" bldLvl="1" animBg="1" rev="0" advAuto="0" spid="169" grpId="2"/>
      <p:bldP build="whole" bldLvl="1" animBg="1" rev="0" advAuto="0" spid="170"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Discussion"/>
          <p:cNvSpPr txBox="1"/>
          <p:nvPr>
            <p:ph type="title"/>
          </p:nvPr>
        </p:nvSpPr>
        <p:spPr>
          <a:prstGeom prst="rect">
            <a:avLst/>
          </a:prstGeom>
        </p:spPr>
        <p:txBody>
          <a:bodyPr/>
          <a:lstStyle/>
          <a:p>
            <a:pPr/>
            <a:r>
              <a:t>Discussion</a:t>
            </a:r>
          </a:p>
        </p:txBody>
      </p:sp>
      <p:sp>
        <p:nvSpPr>
          <p:cNvPr id="175" name="What can we learn from nature?…"/>
          <p:cNvSpPr txBox="1"/>
          <p:nvPr>
            <p:ph type="body" idx="1"/>
          </p:nvPr>
        </p:nvSpPr>
        <p:spPr>
          <a:prstGeom prst="rect">
            <a:avLst/>
          </a:prstGeom>
        </p:spPr>
        <p:txBody>
          <a:bodyPr/>
          <a:lstStyle/>
          <a:p>
            <a:pPr/>
            <a:r>
              <a:t>What can we learn from nature?</a:t>
            </a:r>
          </a:p>
          <a:p>
            <a:pPr/>
            <a:r>
              <a:t>Applications of nature in the engineering field.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Problem solving"/>
          <p:cNvSpPr txBox="1"/>
          <p:nvPr>
            <p:ph type="title"/>
          </p:nvPr>
        </p:nvSpPr>
        <p:spPr>
          <a:prstGeom prst="rect">
            <a:avLst/>
          </a:prstGeom>
        </p:spPr>
        <p:txBody>
          <a:bodyPr/>
          <a:lstStyle/>
          <a:p>
            <a:pPr/>
            <a:r>
              <a:t>Problem solving</a:t>
            </a:r>
          </a:p>
        </p:txBody>
      </p:sp>
      <p:sp>
        <p:nvSpPr>
          <p:cNvPr id="178" name="Suppose you have a problem.…"/>
          <p:cNvSpPr txBox="1"/>
          <p:nvPr>
            <p:ph type="body" idx="1"/>
          </p:nvPr>
        </p:nvSpPr>
        <p:spPr>
          <a:prstGeom prst="rect">
            <a:avLst/>
          </a:prstGeom>
        </p:spPr>
        <p:txBody>
          <a:bodyPr/>
          <a:lstStyle/>
          <a:p>
            <a:pPr/>
            <a:r>
              <a:t>Suppose you have a problem.</a:t>
            </a:r>
          </a:p>
          <a:p>
            <a:pPr/>
            <a:r>
              <a:t>Would you know how to solve it?</a:t>
            </a:r>
          </a:p>
          <a:p>
            <a:pPr/>
            <a:r>
              <a:t>What can you do?</a:t>
            </a:r>
          </a:p>
          <a:p>
            <a:pPr/>
            <a:r>
              <a:t>Could you use a computer to solve the problem?</a:t>
            </a:r>
          </a:p>
          <a:p>
            <a:pPr/>
            <a:r>
              <a:t>How could this be done?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Problem solving"/>
          <p:cNvSpPr txBox="1"/>
          <p:nvPr>
            <p:ph type="title"/>
          </p:nvPr>
        </p:nvSpPr>
        <p:spPr>
          <a:prstGeom prst="rect">
            <a:avLst/>
          </a:prstGeom>
        </p:spPr>
        <p:txBody>
          <a:bodyPr/>
          <a:lstStyle/>
          <a:p>
            <a:pPr/>
            <a:r>
              <a:t>Problem solving</a:t>
            </a:r>
          </a:p>
        </p:txBody>
      </p:sp>
      <p:sp>
        <p:nvSpPr>
          <p:cNvPr id="181" name="Brute-force Solution:…"/>
          <p:cNvSpPr txBox="1"/>
          <p:nvPr>
            <p:ph type="body" idx="1"/>
          </p:nvPr>
        </p:nvSpPr>
        <p:spPr>
          <a:prstGeom prst="rect">
            <a:avLst/>
          </a:prstGeom>
        </p:spPr>
        <p:txBody>
          <a:bodyPr/>
          <a:lstStyle/>
          <a:p>
            <a:pPr marL="0" indent="0">
              <a:buSzTx/>
              <a:buNone/>
              <a:defRPr b="1"/>
            </a:pPr>
            <a:r>
              <a:t>Brute-force Solution:</a:t>
            </a:r>
          </a:p>
          <a:p>
            <a:pPr/>
            <a:r>
              <a:t>A blind generate and test algorithm.</a:t>
            </a:r>
          </a:p>
          <a:p>
            <a:pPr marL="0" indent="0">
              <a:buSzTx/>
              <a:buNone/>
            </a:pPr>
            <a:r>
              <a:t>Repeated </a:t>
            </a:r>
          </a:p>
          <a:p>
            <a:pPr>
              <a:defRPr b="1"/>
            </a:pPr>
            <a:r>
              <a:t>Generate</a:t>
            </a:r>
            <a:r>
              <a:rPr b="0"/>
              <a:t> a random possible solution </a:t>
            </a:r>
            <a:r>
              <a:t>test</a:t>
            </a:r>
            <a:r>
              <a:rPr b="0"/>
              <a:t> the solution and see how good it is.</a:t>
            </a:r>
            <a:endParaRPr b="0"/>
          </a:p>
          <a:p>
            <a:pPr/>
            <a:r>
              <a:t>Until the solution is good enough to solve the problem.</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Problem solving"/>
          <p:cNvSpPr txBox="1"/>
          <p:nvPr>
            <p:ph type="title"/>
          </p:nvPr>
        </p:nvSpPr>
        <p:spPr>
          <a:prstGeom prst="rect">
            <a:avLst/>
          </a:prstGeom>
        </p:spPr>
        <p:txBody>
          <a:bodyPr/>
          <a:lstStyle/>
          <a:p>
            <a:pPr/>
            <a:r>
              <a:t>Problem solving</a:t>
            </a:r>
          </a:p>
        </p:txBody>
      </p:sp>
      <p:sp>
        <p:nvSpPr>
          <p:cNvPr id="184" name="When can we use the brute-force idea?…"/>
          <p:cNvSpPr txBox="1"/>
          <p:nvPr>
            <p:ph type="body" idx="1"/>
          </p:nvPr>
        </p:nvSpPr>
        <p:spPr>
          <a:prstGeom prst="rect">
            <a:avLst/>
          </a:prstGeom>
        </p:spPr>
        <p:txBody>
          <a:bodyPr/>
          <a:lstStyle/>
          <a:p>
            <a:pPr marL="0" indent="0" defTabSz="408940">
              <a:spcBef>
                <a:spcPts val="2900"/>
              </a:spcBef>
              <a:buSzTx/>
              <a:buNone/>
              <a:defRPr sz="2200"/>
            </a:pPr>
            <a:r>
              <a:t>When can we use the brute-force idea?</a:t>
            </a:r>
          </a:p>
          <a:p>
            <a:pPr marL="311150" indent="-311150" defTabSz="408940">
              <a:spcBef>
                <a:spcPts val="2900"/>
              </a:spcBef>
              <a:defRPr sz="2200"/>
            </a:pPr>
            <a:r>
              <a:t>YES:</a:t>
            </a:r>
          </a:p>
          <a:p>
            <a:pPr lvl="1" marL="622300" indent="-311150" defTabSz="408940">
              <a:spcBef>
                <a:spcPts val="2900"/>
              </a:spcBef>
              <a:defRPr sz="2200"/>
            </a:pPr>
            <a:r>
              <a:t>if there are only a </a:t>
            </a:r>
            <a:r>
              <a:rPr b="1"/>
              <a:t>few possible solutions</a:t>
            </a:r>
          </a:p>
          <a:p>
            <a:pPr lvl="1" marL="622300" indent="-311150" defTabSz="408940">
              <a:spcBef>
                <a:spcPts val="2900"/>
              </a:spcBef>
              <a:defRPr sz="2200"/>
            </a:pPr>
            <a:r>
              <a:t>and you have </a:t>
            </a:r>
            <a:r>
              <a:rPr b="1"/>
              <a:t>enough time</a:t>
            </a:r>
          </a:p>
          <a:p>
            <a:pPr lvl="1" marL="0" indent="160018" defTabSz="408940">
              <a:spcBef>
                <a:spcPts val="2900"/>
              </a:spcBef>
              <a:buSzTx/>
              <a:buNone/>
              <a:defRPr b="1" sz="2200"/>
            </a:pPr>
            <a:r>
              <a:t>-&gt;</a:t>
            </a:r>
            <a:r>
              <a:rPr b="0"/>
              <a:t> then such a method could be used</a:t>
            </a:r>
          </a:p>
          <a:p>
            <a:pPr marL="311150" indent="-311150" defTabSz="408940">
              <a:spcBef>
                <a:spcPts val="2900"/>
              </a:spcBef>
              <a:defRPr sz="2200"/>
            </a:pPr>
            <a:r>
              <a:t>NO:</a:t>
            </a:r>
          </a:p>
          <a:p>
            <a:pPr lvl="1" marL="622300" indent="-311150" defTabSz="408940">
              <a:spcBef>
                <a:spcPts val="2900"/>
              </a:spcBef>
              <a:defRPr b="1" sz="2200"/>
            </a:pPr>
            <a:r>
              <a:t>many possible solutions</a:t>
            </a:r>
          </a:p>
          <a:p>
            <a:pPr lvl="1" marL="622300" indent="-311150" defTabSz="408940">
              <a:spcBef>
                <a:spcPts val="2900"/>
              </a:spcBef>
              <a:defRPr sz="2200"/>
            </a:pPr>
            <a:r>
              <a:t>when there is </a:t>
            </a:r>
            <a:r>
              <a:rPr b="1"/>
              <a:t>not enough time</a:t>
            </a:r>
            <a:r>
              <a:t> to try</a:t>
            </a:r>
            <a:r>
              <a:t> all of </a:t>
            </a:r>
            <a:r>
              <a:t> them </a:t>
            </a:r>
          </a:p>
          <a:p>
            <a:pPr lvl="1" marL="622300" indent="-311150" defTabSz="408940">
              <a:spcBef>
                <a:spcPts val="2900"/>
              </a:spcBef>
              <a:defRPr b="1" sz="2200"/>
            </a:pPr>
            <a:r>
              <a:t>-&gt;</a:t>
            </a:r>
            <a:r>
              <a:rPr b="0"/>
              <a:t> then this method can not be used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Problem solving"/>
          <p:cNvSpPr txBox="1"/>
          <p:nvPr>
            <p:ph type="title"/>
          </p:nvPr>
        </p:nvSpPr>
        <p:spPr>
          <a:prstGeom prst="rect">
            <a:avLst/>
          </a:prstGeom>
        </p:spPr>
        <p:txBody>
          <a:bodyPr/>
          <a:lstStyle/>
          <a:p>
            <a:pPr/>
            <a:r>
              <a:t>Problem solving</a:t>
            </a:r>
          </a:p>
        </p:txBody>
      </p:sp>
      <p:sp>
        <p:nvSpPr>
          <p:cNvPr id="187" name="Body"/>
          <p:cNvSpPr txBox="1"/>
          <p:nvPr>
            <p:ph type="body" idx="1"/>
          </p:nvPr>
        </p:nvSpPr>
        <p:spPr>
          <a:prstGeom prst="rect">
            <a:avLst/>
          </a:prstGeom>
        </p:spPr>
        <p:txBody>
          <a:bodyPr/>
          <a:lstStyle/>
          <a:p>
            <a:pPr/>
          </a:p>
        </p:txBody>
      </p:sp>
      <p:grpSp>
        <p:nvGrpSpPr>
          <p:cNvPr id="190" name="Group"/>
          <p:cNvGrpSpPr/>
          <p:nvPr/>
        </p:nvGrpSpPr>
        <p:grpSpPr>
          <a:xfrm>
            <a:off x="952499" y="2590799"/>
            <a:ext cx="10691037" cy="6286502"/>
            <a:chOff x="0" y="0"/>
            <a:chExt cx="10691035" cy="6286500"/>
          </a:xfrm>
        </p:grpSpPr>
        <p:pic>
          <p:nvPicPr>
            <p:cNvPr id="188" name="Image" descr="Image"/>
            <p:cNvPicPr>
              <a:picLocks noChangeAspect="1"/>
            </p:cNvPicPr>
            <p:nvPr/>
          </p:nvPicPr>
          <p:blipFill>
            <a:blip r:embed="rId2">
              <a:extLst/>
            </a:blip>
            <a:srcRect l="1988" t="14277" r="1988" b="2085"/>
            <a:stretch>
              <a:fillRect/>
            </a:stretch>
          </p:blipFill>
          <p:spPr>
            <a:xfrm>
              <a:off x="-1" y="-1"/>
              <a:ext cx="9613273" cy="6286442"/>
            </a:xfrm>
            <a:prstGeom prst="rect">
              <a:avLst/>
            </a:prstGeom>
            <a:ln w="12700" cap="flat">
              <a:noFill/>
              <a:miter lim="400000"/>
            </a:ln>
            <a:effectLst/>
          </p:spPr>
        </p:pic>
        <p:sp>
          <p:nvSpPr>
            <p:cNvPr id="189" name="Square"/>
            <p:cNvSpPr/>
            <p:nvPr/>
          </p:nvSpPr>
          <p:spPr>
            <a:xfrm>
              <a:off x="9121861" y="4717326"/>
              <a:ext cx="1569175" cy="1569175"/>
            </a:xfrm>
            <a:prstGeom prst="rect">
              <a:avLst/>
            </a:prstGeom>
            <a:solidFill>
              <a:srgbClr val="FFFFFF"/>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Content"/>
          <p:cNvSpPr txBox="1"/>
          <p:nvPr>
            <p:ph type="title"/>
          </p:nvPr>
        </p:nvSpPr>
        <p:spPr>
          <a:prstGeom prst="rect">
            <a:avLst/>
          </a:prstGeom>
        </p:spPr>
        <p:txBody>
          <a:bodyPr/>
          <a:lstStyle/>
          <a:p>
            <a:pPr/>
            <a:r>
              <a:t>Content </a:t>
            </a:r>
          </a:p>
        </p:txBody>
      </p:sp>
      <p:sp>
        <p:nvSpPr>
          <p:cNvPr id="123" name="Introduction…"/>
          <p:cNvSpPr txBox="1"/>
          <p:nvPr>
            <p:ph type="body" idx="1"/>
          </p:nvPr>
        </p:nvSpPr>
        <p:spPr>
          <a:prstGeom prst="rect">
            <a:avLst/>
          </a:prstGeom>
        </p:spPr>
        <p:txBody>
          <a:bodyPr/>
          <a:lstStyle/>
          <a:p>
            <a:pPr marL="355600" indent="-355600" defTabSz="467359">
              <a:spcBef>
                <a:spcPts val="3300"/>
              </a:spcBef>
              <a:defRPr sz="2500"/>
            </a:pPr>
            <a:r>
              <a:t>Introduction</a:t>
            </a:r>
          </a:p>
          <a:p>
            <a:pPr marL="355600" indent="-355600" defTabSz="467359">
              <a:spcBef>
                <a:spcPts val="3300"/>
              </a:spcBef>
              <a:defRPr sz="2500"/>
            </a:pPr>
            <a:r>
              <a:t>Natural inspired computing</a:t>
            </a:r>
          </a:p>
          <a:p>
            <a:pPr marL="355600" indent="-355600" defTabSz="467359">
              <a:spcBef>
                <a:spcPts val="3300"/>
              </a:spcBef>
              <a:defRPr sz="2500"/>
            </a:pPr>
            <a:r>
              <a:t>Classical Computation vs. Bio-inspired computing</a:t>
            </a:r>
          </a:p>
          <a:p>
            <a:pPr marL="355600" indent="-355600" defTabSz="467359">
              <a:spcBef>
                <a:spcPts val="3300"/>
              </a:spcBef>
              <a:defRPr sz="2500"/>
            </a:pPr>
            <a:r>
              <a:t>Evolution in the real world </a:t>
            </a:r>
          </a:p>
          <a:p>
            <a:pPr marL="355600" indent="-355600" defTabSz="467359">
              <a:spcBef>
                <a:spcPts val="3300"/>
              </a:spcBef>
              <a:defRPr sz="2500"/>
            </a:pPr>
            <a:r>
              <a:t>Evolutionary robotics</a:t>
            </a:r>
          </a:p>
          <a:p>
            <a:pPr marL="355600" indent="-355600" defTabSz="467359">
              <a:spcBef>
                <a:spcPts val="3300"/>
              </a:spcBef>
              <a:defRPr sz="2500"/>
            </a:pPr>
            <a:r>
              <a:t>Evolutionary game theory </a:t>
            </a:r>
          </a:p>
          <a:p>
            <a:pPr marL="355600" indent="-355600" defTabSz="467359">
              <a:spcBef>
                <a:spcPts val="3300"/>
              </a:spcBef>
              <a:defRPr sz="2500"/>
            </a:pPr>
            <a:r>
              <a:t>Discussion</a:t>
            </a:r>
          </a:p>
          <a:p>
            <a:pPr marL="355600" indent="-355600" defTabSz="467359">
              <a:spcBef>
                <a:spcPts val="3300"/>
              </a:spcBef>
              <a:defRPr sz="2500"/>
            </a:pPr>
            <a:r>
              <a:t>Problem solving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ummary"/>
          <p:cNvSpPr txBox="1"/>
          <p:nvPr>
            <p:ph type="title"/>
          </p:nvPr>
        </p:nvSpPr>
        <p:spPr>
          <a:prstGeom prst="rect">
            <a:avLst/>
          </a:prstGeom>
        </p:spPr>
        <p:txBody>
          <a:bodyPr/>
          <a:lstStyle/>
          <a:p>
            <a:pPr/>
            <a:r>
              <a:t>Summary</a:t>
            </a:r>
          </a:p>
        </p:txBody>
      </p:sp>
      <p:sp>
        <p:nvSpPr>
          <p:cNvPr id="193" name="Natural inspired computing -&gt; methods modelled after design principles encountered in nature.…"/>
          <p:cNvSpPr txBox="1"/>
          <p:nvPr>
            <p:ph type="body" idx="1"/>
          </p:nvPr>
        </p:nvSpPr>
        <p:spPr>
          <a:prstGeom prst="rect">
            <a:avLst/>
          </a:prstGeom>
        </p:spPr>
        <p:txBody>
          <a:bodyPr/>
          <a:lstStyle/>
          <a:p>
            <a:pPr marL="320040" indent="-320040" defTabSz="420623">
              <a:spcBef>
                <a:spcPts val="3000"/>
              </a:spcBef>
              <a:defRPr sz="2300"/>
            </a:pPr>
            <a:r>
              <a:t>Natural inspired computing -&gt; methods modelled after design principles encountered in nature.</a:t>
            </a:r>
          </a:p>
          <a:p>
            <a:pPr marL="320040" indent="-320040" defTabSz="420623">
              <a:spcBef>
                <a:spcPts val="3000"/>
              </a:spcBef>
              <a:defRPr sz="2300"/>
            </a:pPr>
            <a:r>
              <a:t>Classical Computation vs. Bio-inspired computing -&gt; Bio-inspired computing is a bottom-up and decentralised approach, which helps to deal with uncertainty and noise. </a:t>
            </a:r>
          </a:p>
          <a:p>
            <a:pPr marL="320040" indent="-320040" defTabSz="420623">
              <a:spcBef>
                <a:spcPts val="3000"/>
              </a:spcBef>
              <a:defRPr sz="2300"/>
            </a:pPr>
            <a:r>
              <a:t>Evolution in the real world -&gt; Darwin “</a:t>
            </a:r>
            <a:r>
              <a:rPr b="1"/>
              <a:t>survival of the fittest</a:t>
            </a:r>
            <a:r>
              <a:t>”.</a:t>
            </a:r>
          </a:p>
          <a:p>
            <a:pPr marL="320040" indent="-320040" defTabSz="420623">
              <a:spcBef>
                <a:spcPts val="3000"/>
              </a:spcBef>
              <a:defRPr sz="2300"/>
            </a:pPr>
            <a:r>
              <a:t>Evolutionary game theory -&gt; "why are animals so 'gentlemanly or ladylike' in contests for resources?” and how can</a:t>
            </a:r>
            <a:r>
              <a:t> we</a:t>
            </a:r>
            <a:r>
              <a:t> create a mathematical model out of this problem.</a:t>
            </a:r>
          </a:p>
          <a:p>
            <a:pPr marL="320040" indent="-320040" defTabSz="420623">
              <a:spcBef>
                <a:spcPts val="3000"/>
              </a:spcBef>
              <a:defRPr sz="2300"/>
            </a:pPr>
            <a:r>
              <a:t>Problem solving -&gt; brute-force algorithm, how can we identify models to solve problems, what type of models are solved with Evolutionary algorithms </a:t>
            </a:r>
          </a:p>
          <a:p>
            <a:pPr marL="320040" indent="-320040" defTabSz="420623">
              <a:spcBef>
                <a:spcPts val="3000"/>
              </a:spcBef>
              <a:defRPr sz="2300"/>
            </a:pPr>
            <a:r>
              <a:t>Next session -&gt; Genetic algorithms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xfrm>
            <a:off x="152400" y="254000"/>
            <a:ext cx="11099800" cy="2159000"/>
          </a:xfrm>
          <a:prstGeom prst="rect">
            <a:avLst/>
          </a:prstGeom>
        </p:spPr>
        <p:txBody>
          <a:bodyPr/>
          <a:lstStyle/>
          <a:p>
            <a:pPr/>
            <a:r>
              <a:t>Introduction</a:t>
            </a:r>
          </a:p>
        </p:txBody>
      </p:sp>
      <p:sp>
        <p:nvSpPr>
          <p:cNvPr id="126" name="Most intelligent systems are inspired by biological systems (as we have seen in Developmental Robotics and Swarms Robotics).…"/>
          <p:cNvSpPr txBox="1"/>
          <p:nvPr>
            <p:ph type="body" idx="1"/>
          </p:nvPr>
        </p:nvSpPr>
        <p:spPr>
          <a:prstGeom prst="rect">
            <a:avLst/>
          </a:prstGeom>
        </p:spPr>
        <p:txBody>
          <a:bodyPr/>
          <a:lstStyle/>
          <a:p>
            <a:pPr marL="373378" indent="-373378" defTabSz="490727">
              <a:spcBef>
                <a:spcPts val="3500"/>
              </a:spcBef>
              <a:defRPr sz="2600"/>
            </a:pPr>
            <a:r>
              <a:t>Most intelligent systems are inspired by biological systems (as we have seen in Developmental Robotics and Swarms Robotics).</a:t>
            </a:r>
          </a:p>
          <a:p>
            <a:pPr marL="373378" indent="-373378" defTabSz="490727">
              <a:spcBef>
                <a:spcPts val="3500"/>
              </a:spcBef>
              <a:defRPr sz="2600"/>
            </a:pPr>
            <a:r>
              <a:t>Biological intelligences are designed by natural evolutionary processes.</a:t>
            </a:r>
          </a:p>
          <a:p>
            <a:pPr marL="373378" indent="-373378" defTabSz="490727">
              <a:spcBef>
                <a:spcPts val="3500"/>
              </a:spcBef>
              <a:defRPr sz="2600"/>
            </a:pPr>
            <a:r>
              <a:t>As we have seen in the material on Swarms they often work together.</a:t>
            </a:r>
          </a:p>
          <a:p>
            <a:pPr marL="373378" indent="-373378" defTabSz="490727">
              <a:spcBef>
                <a:spcPts val="3500"/>
              </a:spcBef>
              <a:defRPr sz="2600"/>
            </a:pPr>
            <a:r>
              <a:t>They </a:t>
            </a:r>
            <a:r>
              <a:t>do not</a:t>
            </a:r>
            <a:r>
              <a:t> appear to use logic, mathematics, complex planning, complicated modelling of their environment.</a:t>
            </a:r>
          </a:p>
          <a:p>
            <a:pPr marL="373378" indent="-373378" defTabSz="490727">
              <a:spcBef>
                <a:spcPts val="3500"/>
              </a:spcBef>
              <a:defRPr sz="2600"/>
            </a:pPr>
            <a:r>
              <a:t>But they can achieve complex information processing and computational tasks that current artificial intelligences find very challenging.</a:t>
            </a:r>
          </a:p>
        </p:txBody>
      </p:sp>
      <p:pic>
        <p:nvPicPr>
          <p:cNvPr id="127" name="Image" descr="Image"/>
          <p:cNvPicPr>
            <a:picLocks noChangeAspect="1"/>
          </p:cNvPicPr>
          <p:nvPr/>
        </p:nvPicPr>
        <p:blipFill>
          <a:blip r:embed="rId2">
            <a:extLst/>
          </a:blip>
          <a:stretch>
            <a:fillRect/>
          </a:stretch>
        </p:blipFill>
        <p:spPr>
          <a:xfrm>
            <a:off x="7142" y="183863"/>
            <a:ext cx="2465861" cy="2465861"/>
          </a:xfrm>
          <a:prstGeom prst="rect">
            <a:avLst/>
          </a:prstGeom>
          <a:ln w="12700">
            <a:miter lim="400000"/>
          </a:ln>
        </p:spPr>
      </p:pic>
      <p:pic>
        <p:nvPicPr>
          <p:cNvPr id="128" name="Image" descr="Image"/>
          <p:cNvPicPr>
            <a:picLocks noChangeAspect="1"/>
          </p:cNvPicPr>
          <p:nvPr/>
        </p:nvPicPr>
        <p:blipFill>
          <a:blip r:embed="rId3">
            <a:extLst/>
          </a:blip>
          <a:stretch>
            <a:fillRect/>
          </a:stretch>
        </p:blipFill>
        <p:spPr>
          <a:xfrm>
            <a:off x="8969854" y="337293"/>
            <a:ext cx="4022248" cy="21590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Natur inspires computing"/>
          <p:cNvSpPr txBox="1"/>
          <p:nvPr>
            <p:ph type="title"/>
          </p:nvPr>
        </p:nvSpPr>
        <p:spPr>
          <a:prstGeom prst="rect">
            <a:avLst/>
          </a:prstGeom>
        </p:spPr>
        <p:txBody>
          <a:bodyPr/>
          <a:lstStyle>
            <a:lvl1pPr defTabSz="543305">
              <a:defRPr sz="6600"/>
            </a:lvl1pPr>
          </a:lstStyle>
          <a:p>
            <a:pPr/>
            <a:r>
              <a:t>Natur inspires computing</a:t>
            </a:r>
          </a:p>
        </p:txBody>
      </p:sp>
      <p:sp>
        <p:nvSpPr>
          <p:cNvPr id="131" name="Biological inspired computing:…"/>
          <p:cNvSpPr txBox="1"/>
          <p:nvPr>
            <p:ph type="body" idx="1"/>
          </p:nvPr>
        </p:nvSpPr>
        <p:spPr>
          <a:prstGeom prst="rect">
            <a:avLst/>
          </a:prstGeom>
        </p:spPr>
        <p:txBody>
          <a:bodyPr/>
          <a:lstStyle/>
          <a:p>
            <a:pPr marL="382270" indent="-382270" defTabSz="502412">
              <a:spcBef>
                <a:spcPts val="3600"/>
              </a:spcBef>
              <a:defRPr sz="2700"/>
            </a:pPr>
            <a:r>
              <a:t>Biological inspired computing:</a:t>
            </a:r>
          </a:p>
          <a:p>
            <a:pPr marL="382270" indent="-382270" defTabSz="502412">
              <a:spcBef>
                <a:spcPts val="3600"/>
              </a:spcBef>
              <a:defRPr sz="2700"/>
            </a:pPr>
            <a:r>
              <a:t>Biological organisms cope with the demands of their environments.</a:t>
            </a:r>
          </a:p>
          <a:p>
            <a:pPr marL="382270" indent="-382270" defTabSz="502412">
              <a:spcBef>
                <a:spcPts val="3600"/>
              </a:spcBef>
              <a:defRPr sz="2700"/>
            </a:pPr>
            <a:r>
              <a:t>These systems use solutions unlike traditional human-engineered approaches to problem solving.</a:t>
            </a:r>
          </a:p>
          <a:p>
            <a:pPr marL="382270" indent="-382270" defTabSz="502412">
              <a:spcBef>
                <a:spcPts val="3600"/>
              </a:spcBef>
              <a:defRPr sz="2700"/>
            </a:pPr>
            <a:r>
              <a:t>We have seen e.g. in swarms that they exchange information about what they have discovered in the places they have visited (like ants).</a:t>
            </a:r>
          </a:p>
          <a:p>
            <a:pPr marL="382270" indent="-382270" defTabSz="502412">
              <a:spcBef>
                <a:spcPts val="3600"/>
              </a:spcBef>
              <a:defRPr sz="2700"/>
            </a:pPr>
            <a:r>
              <a:t>Bio-inspired computing is a field devoted to tackling complex problems using computational methods modelled after design principles encountered in nature.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Classical computing approaches vs. bio-inspired once"/>
          <p:cNvSpPr txBox="1"/>
          <p:nvPr>
            <p:ph type="title"/>
          </p:nvPr>
        </p:nvSpPr>
        <p:spPr>
          <a:prstGeom prst="rect">
            <a:avLst/>
          </a:prstGeom>
        </p:spPr>
        <p:txBody>
          <a:bodyPr/>
          <a:lstStyle/>
          <a:p>
            <a:pPr defTabSz="414780">
              <a:defRPr sz="5600"/>
            </a:pPr>
            <a:r>
              <a:t>Classical computing approaches vs. bio-inspired </a:t>
            </a:r>
            <a:r>
              <a:t>ones</a:t>
            </a:r>
            <a:r>
              <a:t> </a:t>
            </a:r>
          </a:p>
        </p:txBody>
      </p:sp>
      <p:sp>
        <p:nvSpPr>
          <p:cNvPr id="134" name="Classical computing is good at:…"/>
          <p:cNvSpPr txBox="1"/>
          <p:nvPr>
            <p:ph type="body" idx="1"/>
          </p:nvPr>
        </p:nvSpPr>
        <p:spPr>
          <a:prstGeom prst="rect">
            <a:avLst/>
          </a:prstGeom>
        </p:spPr>
        <p:txBody>
          <a:bodyPr/>
          <a:lstStyle/>
          <a:p>
            <a:pPr marL="284479" indent="-284479" defTabSz="373886">
              <a:spcBef>
                <a:spcPts val="2600"/>
              </a:spcBef>
              <a:defRPr sz="2000"/>
            </a:pPr>
            <a:r>
              <a:t>Classical computing is </a:t>
            </a:r>
            <a:r>
              <a:rPr b="1"/>
              <a:t>good</a:t>
            </a:r>
            <a:r>
              <a:t> at:</a:t>
            </a:r>
          </a:p>
          <a:p>
            <a:pPr lvl="1" marL="568959" indent="-284479" defTabSz="373886">
              <a:spcBef>
                <a:spcPts val="2600"/>
              </a:spcBef>
              <a:defRPr sz="2000"/>
            </a:pPr>
            <a:r>
              <a:t>Number-crunching</a:t>
            </a:r>
          </a:p>
          <a:p>
            <a:pPr lvl="1" marL="568959" indent="-284479" defTabSz="373886">
              <a:spcBef>
                <a:spcPts val="2600"/>
              </a:spcBef>
              <a:defRPr sz="2000"/>
            </a:pPr>
            <a:r>
              <a:t>Thought-support </a:t>
            </a:r>
          </a:p>
          <a:p>
            <a:pPr lvl="1" marL="568959" indent="-284479" defTabSz="373886">
              <a:spcBef>
                <a:spcPts val="2600"/>
              </a:spcBef>
              <a:defRPr sz="2000"/>
            </a:pPr>
            <a:r>
              <a:t>Rule-based reasoning</a:t>
            </a:r>
          </a:p>
          <a:p>
            <a:pPr lvl="1" marL="568959" indent="-284479" defTabSz="373886">
              <a:spcBef>
                <a:spcPts val="2600"/>
              </a:spcBef>
              <a:defRPr sz="2000"/>
            </a:pPr>
            <a:r>
              <a:t>Constant repetition of well-defined actions (loops in programming languages)</a:t>
            </a:r>
          </a:p>
          <a:p>
            <a:pPr marL="284479" indent="-284479" defTabSz="373886">
              <a:spcBef>
                <a:spcPts val="2600"/>
              </a:spcBef>
              <a:defRPr sz="2000"/>
            </a:pPr>
            <a:r>
              <a:t>Classical computing is </a:t>
            </a:r>
            <a:r>
              <a:rPr b="1"/>
              <a:t>not good</a:t>
            </a:r>
            <a:r>
              <a:t> at:</a:t>
            </a:r>
          </a:p>
          <a:p>
            <a:pPr lvl="1" marL="568959" indent="-284479" defTabSz="373886">
              <a:spcBef>
                <a:spcPts val="2600"/>
              </a:spcBef>
              <a:defRPr sz="2000"/>
            </a:pPr>
            <a:r>
              <a:t>Pattern recognition</a:t>
            </a:r>
          </a:p>
          <a:p>
            <a:pPr lvl="1" marL="568959" indent="-284479" defTabSz="373886">
              <a:spcBef>
                <a:spcPts val="2600"/>
              </a:spcBef>
              <a:defRPr sz="2000"/>
            </a:pPr>
            <a:r>
              <a:t>Robustness to damage</a:t>
            </a:r>
          </a:p>
          <a:p>
            <a:pPr lvl="1" marL="568959" indent="-284479" defTabSz="373886">
              <a:spcBef>
                <a:spcPts val="2600"/>
              </a:spcBef>
              <a:defRPr sz="2000"/>
            </a:pPr>
            <a:r>
              <a:t>Dealing with vague and incomplete information </a:t>
            </a:r>
          </a:p>
          <a:p>
            <a:pPr lvl="1" marL="568959" indent="-284479" defTabSz="373886">
              <a:spcBef>
                <a:spcPts val="2600"/>
              </a:spcBef>
              <a:defRPr sz="2000"/>
            </a:pPr>
            <a:r>
              <a:t>Adapting and improving based on experience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Classical computing approaches vs. bio-inspired once"/>
          <p:cNvSpPr txBox="1"/>
          <p:nvPr>
            <p:ph type="title"/>
          </p:nvPr>
        </p:nvSpPr>
        <p:spPr>
          <a:prstGeom prst="rect">
            <a:avLst/>
          </a:prstGeom>
        </p:spPr>
        <p:txBody>
          <a:bodyPr/>
          <a:lstStyle/>
          <a:p>
            <a:pPr defTabSz="414780">
              <a:defRPr sz="5600"/>
            </a:pPr>
            <a:r>
              <a:t>Classical computing approaches vs. bio-inspired </a:t>
            </a:r>
            <a:r>
              <a:t>ones</a:t>
            </a:r>
            <a:r>
              <a:t> </a:t>
            </a:r>
          </a:p>
        </p:txBody>
      </p:sp>
      <p:sp>
        <p:nvSpPr>
          <p:cNvPr id="137" name="Bio-inspired computing takes a more evolutionary approach to learning…"/>
          <p:cNvSpPr txBox="1"/>
          <p:nvPr>
            <p:ph type="body" idx="1"/>
          </p:nvPr>
        </p:nvSpPr>
        <p:spPr>
          <a:prstGeom prst="rect">
            <a:avLst/>
          </a:prstGeom>
        </p:spPr>
        <p:txBody>
          <a:bodyPr/>
          <a:lstStyle/>
          <a:p>
            <a:pPr marL="422275" indent="-422275" defTabSz="554990">
              <a:spcBef>
                <a:spcPts val="3900"/>
              </a:spcBef>
              <a:defRPr sz="3000"/>
            </a:pPr>
            <a:r>
              <a:t>Bio-inspired computing takes a more evolutionary approach to learning</a:t>
            </a:r>
            <a:r>
              <a:t>.</a:t>
            </a:r>
          </a:p>
          <a:p>
            <a:pPr marL="422275" indent="-422275" defTabSz="554990">
              <a:spcBef>
                <a:spcPts val="3900"/>
              </a:spcBef>
              <a:defRPr sz="3000"/>
            </a:pPr>
            <a:r>
              <a:t>In traditional AI, intelligence is often programmed from above. The programmer creates </a:t>
            </a:r>
            <a:r>
              <a:t>a </a:t>
            </a:r>
            <a:r>
              <a:t>program and inspires it with </a:t>
            </a:r>
            <a:r>
              <a:t>his</a:t>
            </a:r>
            <a:r>
              <a:t> intelligence.</a:t>
            </a:r>
          </a:p>
          <a:p>
            <a:pPr marL="422275" indent="-422275" defTabSz="554990">
              <a:spcBef>
                <a:spcPts val="3900"/>
              </a:spcBef>
              <a:defRPr sz="3000"/>
            </a:pPr>
            <a:r>
              <a:t>Bio-inspired computing is a bottom-up and decentralised approach.</a:t>
            </a:r>
          </a:p>
          <a:p>
            <a:pPr marL="422275" indent="-422275" defTabSz="554990">
              <a:spcBef>
                <a:spcPts val="3900"/>
              </a:spcBef>
              <a:defRPr sz="3000"/>
            </a:pPr>
            <a:r>
              <a:t>Bio-inspired computing often involve</a:t>
            </a:r>
            <a:r>
              <a:t>s</a:t>
            </a:r>
            <a:r>
              <a:t> the method of specifying a set of simple rules and a set of simple organisms follow</a:t>
            </a:r>
            <a:r>
              <a:t>ing</a:t>
            </a:r>
            <a:r>
              <a:t> those rules.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Evolution in the real world"/>
          <p:cNvSpPr txBox="1"/>
          <p:nvPr>
            <p:ph type="title"/>
          </p:nvPr>
        </p:nvSpPr>
        <p:spPr>
          <a:prstGeom prst="rect">
            <a:avLst/>
          </a:prstGeom>
        </p:spPr>
        <p:txBody>
          <a:bodyPr/>
          <a:lstStyle>
            <a:lvl1pPr defTabSz="525779">
              <a:defRPr sz="7200"/>
            </a:lvl1pPr>
          </a:lstStyle>
          <a:p>
            <a:pPr/>
            <a:r>
              <a:t>Evolution in the real world</a:t>
            </a:r>
          </a:p>
        </p:txBody>
      </p:sp>
      <p:sp>
        <p:nvSpPr>
          <p:cNvPr id="140" name="Charles Darwin (1809–1882) formulated the scientific theory of evolution by natural selection, published in his book On the Origin of Species (1859).…"/>
          <p:cNvSpPr txBox="1"/>
          <p:nvPr>
            <p:ph type="body" idx="1"/>
          </p:nvPr>
        </p:nvSpPr>
        <p:spPr>
          <a:prstGeom prst="rect">
            <a:avLst/>
          </a:prstGeom>
        </p:spPr>
        <p:txBody>
          <a:bodyPr/>
          <a:lstStyle/>
          <a:p>
            <a:pPr marL="284479" indent="-284479" defTabSz="373886">
              <a:spcBef>
                <a:spcPts val="2600"/>
              </a:spcBef>
              <a:defRPr b="1" sz="2000"/>
            </a:pPr>
            <a:r>
              <a:t>Charles Darwin (1809–1882)</a:t>
            </a:r>
            <a:r>
              <a:rPr b="0"/>
              <a:t> formulated the scientific theory of evolution by natural selection, published in his book On the Origin of Species (1859). </a:t>
            </a:r>
          </a:p>
          <a:p>
            <a:pPr marL="284479" indent="-284479" defTabSz="373886">
              <a:spcBef>
                <a:spcPts val="2600"/>
              </a:spcBef>
              <a:defRPr b="1" sz="2000"/>
            </a:pPr>
            <a:r>
              <a:t>Evolution by natural selection</a:t>
            </a:r>
            <a:r>
              <a:rPr b="0"/>
              <a:t> is a process first demonstrated by the observation that often more offspring are produced than can possibly survive. </a:t>
            </a:r>
          </a:p>
          <a:p>
            <a:pPr marL="284479" indent="-284479" defTabSz="373886">
              <a:spcBef>
                <a:spcPts val="2600"/>
              </a:spcBef>
              <a:defRPr sz="2000"/>
            </a:pPr>
            <a:r>
              <a:t>This is followed by three observable facts about living organisms: </a:t>
            </a:r>
          </a:p>
          <a:p>
            <a:pPr lvl="2" marL="0" indent="292606" defTabSz="373886">
              <a:spcBef>
                <a:spcPts val="2600"/>
              </a:spcBef>
              <a:buSzTx/>
              <a:buNone/>
              <a:defRPr sz="2000"/>
            </a:pPr>
            <a:r>
              <a:t>1) traits vary among individuals with respect to morphology, physiology, and behaviour (phenotypic variation), </a:t>
            </a:r>
          </a:p>
          <a:p>
            <a:pPr lvl="2" marL="0" indent="292606" defTabSz="373886">
              <a:spcBef>
                <a:spcPts val="2600"/>
              </a:spcBef>
              <a:buSzTx/>
              <a:buNone/>
              <a:defRPr sz="2000"/>
            </a:pPr>
            <a:r>
              <a:t>2) different traits confer different rates of survival and reproduction (differential fitness), and </a:t>
            </a:r>
          </a:p>
          <a:p>
            <a:pPr lvl="2" marL="0" indent="292606" defTabSz="373886">
              <a:spcBef>
                <a:spcPts val="2600"/>
              </a:spcBef>
              <a:buSzTx/>
              <a:buNone/>
              <a:defRPr sz="2000"/>
            </a:pPr>
            <a:r>
              <a:t>3) traits can be passed from generation to generation (heritability of fitness).</a:t>
            </a:r>
          </a:p>
          <a:p>
            <a:pPr marL="284479" indent="-284479" defTabSz="373886">
              <a:spcBef>
                <a:spcPts val="2600"/>
              </a:spcBef>
              <a:defRPr sz="2000"/>
            </a:pPr>
          </a:p>
          <a:p>
            <a:pPr marL="284479" indent="-284479" defTabSz="373886">
              <a:spcBef>
                <a:spcPts val="2600"/>
              </a:spcBef>
              <a:defRPr sz="2000"/>
            </a:pPr>
            <a:r>
              <a:t>A collection of aspects </a:t>
            </a:r>
          </a:p>
        </p:txBody>
      </p:sp>
      <p:pic>
        <p:nvPicPr>
          <p:cNvPr id="141" name="Image" descr="Image"/>
          <p:cNvPicPr>
            <a:picLocks noChangeAspect="1"/>
          </p:cNvPicPr>
          <p:nvPr/>
        </p:nvPicPr>
        <p:blipFill>
          <a:blip r:embed="rId2">
            <a:extLst/>
          </a:blip>
          <a:stretch>
            <a:fillRect/>
          </a:stretch>
        </p:blipFill>
        <p:spPr>
          <a:xfrm>
            <a:off x="3132221" y="8169441"/>
            <a:ext cx="5597682" cy="1368598"/>
          </a:xfrm>
          <a:prstGeom prst="rect">
            <a:avLst/>
          </a:prstGeom>
          <a:ln w="12700">
            <a:miter lim="400000"/>
          </a:ln>
        </p:spPr>
      </p:pic>
      <p:pic>
        <p:nvPicPr>
          <p:cNvPr id="142" name="Image" descr="Image"/>
          <p:cNvPicPr>
            <a:picLocks noChangeAspect="1"/>
          </p:cNvPicPr>
          <p:nvPr/>
        </p:nvPicPr>
        <p:blipFill>
          <a:blip r:embed="rId3">
            <a:extLst/>
          </a:blip>
          <a:stretch>
            <a:fillRect/>
          </a:stretch>
        </p:blipFill>
        <p:spPr>
          <a:xfrm>
            <a:off x="8725712" y="8060070"/>
            <a:ext cx="4263809" cy="1587343"/>
          </a:xfrm>
          <a:prstGeom prst="rect">
            <a:avLst/>
          </a:prstGeom>
          <a:ln w="12700">
            <a:miter lim="400000"/>
          </a:ln>
        </p:spPr>
      </p:pic>
      <p:pic>
        <p:nvPicPr>
          <p:cNvPr id="143" name="Image" descr="Image"/>
          <p:cNvPicPr>
            <a:picLocks noChangeAspect="1"/>
          </p:cNvPicPr>
          <p:nvPr/>
        </p:nvPicPr>
        <p:blipFill>
          <a:blip r:embed="rId4">
            <a:extLst/>
          </a:blip>
          <a:stretch>
            <a:fillRect/>
          </a:stretch>
        </p:blipFill>
        <p:spPr>
          <a:xfrm>
            <a:off x="0" y="8147222"/>
            <a:ext cx="3522642" cy="141303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Evolution in the real world"/>
          <p:cNvSpPr txBox="1"/>
          <p:nvPr>
            <p:ph type="title"/>
          </p:nvPr>
        </p:nvSpPr>
        <p:spPr>
          <a:prstGeom prst="rect">
            <a:avLst/>
          </a:prstGeom>
        </p:spPr>
        <p:txBody>
          <a:bodyPr/>
          <a:lstStyle>
            <a:lvl1pPr defTabSz="525779">
              <a:defRPr sz="7200"/>
            </a:lvl1pPr>
          </a:lstStyle>
          <a:p>
            <a:pPr/>
            <a:r>
              <a:t>Evolution in the real world</a:t>
            </a:r>
          </a:p>
        </p:txBody>
      </p:sp>
      <p:sp>
        <p:nvSpPr>
          <p:cNvPr id="146" name="Each cell of a living thing contains chromosomes (strings of DNA).…"/>
          <p:cNvSpPr txBox="1"/>
          <p:nvPr>
            <p:ph type="body" idx="1"/>
          </p:nvPr>
        </p:nvSpPr>
        <p:spPr>
          <a:xfrm>
            <a:off x="952500" y="2590800"/>
            <a:ext cx="11099800" cy="5533629"/>
          </a:xfrm>
          <a:prstGeom prst="rect">
            <a:avLst/>
          </a:prstGeom>
        </p:spPr>
        <p:txBody>
          <a:bodyPr/>
          <a:lstStyle/>
          <a:p>
            <a:pPr marL="422275" indent="-422275" defTabSz="554990">
              <a:spcBef>
                <a:spcPts val="3900"/>
              </a:spcBef>
              <a:defRPr sz="3000"/>
            </a:pPr>
            <a:r>
              <a:t>Each </a:t>
            </a:r>
            <a:r>
              <a:rPr b="1"/>
              <a:t>cell</a:t>
            </a:r>
            <a:r>
              <a:t> of a living thing contains </a:t>
            </a:r>
            <a:r>
              <a:rPr b="1"/>
              <a:t>chromosomes</a:t>
            </a:r>
            <a:r>
              <a:t> (strings of DNA).</a:t>
            </a:r>
          </a:p>
          <a:p>
            <a:pPr marL="422275" indent="-422275" defTabSz="554990">
              <a:spcBef>
                <a:spcPts val="3900"/>
              </a:spcBef>
              <a:defRPr sz="3000"/>
            </a:pPr>
            <a:r>
              <a:t>Each </a:t>
            </a:r>
            <a:r>
              <a:rPr b="1"/>
              <a:t>chromosome</a:t>
            </a:r>
            <a:r>
              <a:t> contains a set of </a:t>
            </a:r>
            <a:r>
              <a:rPr b="1"/>
              <a:t>genes</a:t>
            </a:r>
            <a:r>
              <a:t> (blocks of DNA).</a:t>
            </a:r>
          </a:p>
          <a:p>
            <a:pPr marL="422275" indent="-422275" defTabSz="554990">
              <a:spcBef>
                <a:spcPts val="3900"/>
              </a:spcBef>
              <a:defRPr sz="3000"/>
            </a:pPr>
            <a:r>
              <a:t>Each </a:t>
            </a:r>
            <a:r>
              <a:rPr b="1"/>
              <a:t>gene</a:t>
            </a:r>
            <a:r>
              <a:t> determines some </a:t>
            </a:r>
            <a:r>
              <a:rPr b="1"/>
              <a:t>aspect</a:t>
            </a:r>
            <a:r>
              <a:t> of the organism (hair color).</a:t>
            </a:r>
          </a:p>
          <a:p>
            <a:pPr marL="422275" indent="-422275" defTabSz="554990">
              <a:spcBef>
                <a:spcPts val="3900"/>
              </a:spcBef>
              <a:defRPr sz="3000"/>
            </a:pPr>
            <a:r>
              <a:t>A </a:t>
            </a:r>
            <a:r>
              <a:rPr b="1"/>
              <a:t>collection of genes</a:t>
            </a:r>
            <a:r>
              <a:t> is called a </a:t>
            </a:r>
            <a:r>
              <a:rPr b="1"/>
              <a:t>genotype</a:t>
            </a:r>
            <a:r>
              <a:t>.</a:t>
            </a:r>
          </a:p>
          <a:p>
            <a:pPr marL="422275" indent="-422275" defTabSz="554990">
              <a:spcBef>
                <a:spcPts val="3900"/>
              </a:spcBef>
              <a:defRPr sz="3000"/>
            </a:pPr>
            <a:r>
              <a:t>A </a:t>
            </a:r>
            <a:r>
              <a:rPr b="1"/>
              <a:t>collection of aspects</a:t>
            </a:r>
            <a:r>
              <a:t> is called a </a:t>
            </a:r>
            <a:r>
              <a:rPr b="1"/>
              <a:t>phenotype</a:t>
            </a:r>
            <a:r>
              <a:t>.</a:t>
            </a:r>
          </a:p>
        </p:txBody>
      </p:sp>
      <p:pic>
        <p:nvPicPr>
          <p:cNvPr id="147" name="Image" descr="Image"/>
          <p:cNvPicPr>
            <a:picLocks noChangeAspect="1"/>
          </p:cNvPicPr>
          <p:nvPr/>
        </p:nvPicPr>
        <p:blipFill>
          <a:blip r:embed="rId2">
            <a:extLst/>
          </a:blip>
          <a:stretch>
            <a:fillRect/>
          </a:stretch>
        </p:blipFill>
        <p:spPr>
          <a:xfrm>
            <a:off x="3132221" y="8169441"/>
            <a:ext cx="5597682" cy="1368598"/>
          </a:xfrm>
          <a:prstGeom prst="rect">
            <a:avLst/>
          </a:prstGeom>
          <a:ln w="12700">
            <a:miter lim="400000"/>
          </a:ln>
        </p:spPr>
      </p:pic>
      <p:pic>
        <p:nvPicPr>
          <p:cNvPr id="148" name="Image" descr="Image"/>
          <p:cNvPicPr>
            <a:picLocks noChangeAspect="1"/>
          </p:cNvPicPr>
          <p:nvPr/>
        </p:nvPicPr>
        <p:blipFill>
          <a:blip r:embed="rId3">
            <a:extLst/>
          </a:blip>
          <a:stretch>
            <a:fillRect/>
          </a:stretch>
        </p:blipFill>
        <p:spPr>
          <a:xfrm>
            <a:off x="8725712" y="8060070"/>
            <a:ext cx="4263809" cy="1587343"/>
          </a:xfrm>
          <a:prstGeom prst="rect">
            <a:avLst/>
          </a:prstGeom>
          <a:ln w="12700">
            <a:miter lim="400000"/>
          </a:ln>
        </p:spPr>
      </p:pic>
      <p:pic>
        <p:nvPicPr>
          <p:cNvPr id="149" name="Image" descr="Image"/>
          <p:cNvPicPr>
            <a:picLocks noChangeAspect="1"/>
          </p:cNvPicPr>
          <p:nvPr/>
        </p:nvPicPr>
        <p:blipFill>
          <a:blip r:embed="rId4">
            <a:extLst/>
          </a:blip>
          <a:stretch>
            <a:fillRect/>
          </a:stretch>
        </p:blipFill>
        <p:spPr>
          <a:xfrm>
            <a:off x="0" y="8147222"/>
            <a:ext cx="3522642" cy="141303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Evolution in the real world"/>
          <p:cNvSpPr txBox="1"/>
          <p:nvPr>
            <p:ph type="title"/>
          </p:nvPr>
        </p:nvSpPr>
        <p:spPr>
          <a:prstGeom prst="rect">
            <a:avLst/>
          </a:prstGeom>
        </p:spPr>
        <p:txBody>
          <a:bodyPr/>
          <a:lstStyle>
            <a:lvl1pPr defTabSz="525779">
              <a:defRPr sz="7200"/>
            </a:lvl1pPr>
          </a:lstStyle>
          <a:p>
            <a:pPr/>
            <a:r>
              <a:t>Evolution in the real world</a:t>
            </a:r>
          </a:p>
        </p:txBody>
      </p:sp>
      <p:sp>
        <p:nvSpPr>
          <p:cNvPr id="152" name="Reproduction involves recombination of genes from parents and then small amounts of mutation (errors) in copying.…"/>
          <p:cNvSpPr txBox="1"/>
          <p:nvPr>
            <p:ph type="body" sz="half" idx="1"/>
          </p:nvPr>
        </p:nvSpPr>
        <p:spPr>
          <a:xfrm>
            <a:off x="952499" y="2590800"/>
            <a:ext cx="4789606" cy="6286500"/>
          </a:xfrm>
          <a:prstGeom prst="rect">
            <a:avLst/>
          </a:prstGeom>
        </p:spPr>
        <p:txBody>
          <a:bodyPr/>
          <a:lstStyle/>
          <a:p>
            <a:pPr marL="382270" indent="-382270" defTabSz="502412">
              <a:spcBef>
                <a:spcPts val="3600"/>
              </a:spcBef>
              <a:defRPr sz="2700"/>
            </a:pPr>
            <a:r>
              <a:t>Reproduction involves </a:t>
            </a:r>
            <a:r>
              <a:rPr b="1"/>
              <a:t>recombination of genes</a:t>
            </a:r>
            <a:r>
              <a:t> from parents and then small amounts of </a:t>
            </a:r>
            <a:r>
              <a:rPr b="1"/>
              <a:t>mutation</a:t>
            </a:r>
            <a:r>
              <a:t> (errors) in copying.</a:t>
            </a:r>
          </a:p>
          <a:p>
            <a:pPr marL="382270" indent="-382270" defTabSz="502412">
              <a:spcBef>
                <a:spcPts val="3600"/>
              </a:spcBef>
              <a:defRPr sz="2700"/>
            </a:pPr>
            <a:r>
              <a:t>The </a:t>
            </a:r>
            <a:r>
              <a:rPr b="1"/>
              <a:t>fitness</a:t>
            </a:r>
            <a:r>
              <a:t> of an organism is how much it can reproduce before it dies.</a:t>
            </a:r>
          </a:p>
          <a:p>
            <a:pPr marL="382270" indent="-382270" defTabSz="502412">
              <a:spcBef>
                <a:spcPts val="3600"/>
              </a:spcBef>
              <a:defRPr sz="2700"/>
            </a:pPr>
            <a:r>
              <a:t>Evolution </a:t>
            </a:r>
            <a:r>
              <a:t>is </a:t>
            </a:r>
            <a:r>
              <a:t>based on </a:t>
            </a:r>
            <a:r>
              <a:rPr b="1"/>
              <a:t>survival of the fittest</a:t>
            </a:r>
            <a:r>
              <a:t>.</a:t>
            </a:r>
            <a:br/>
            <a:br/>
          </a:p>
        </p:txBody>
      </p:sp>
      <p:pic>
        <p:nvPicPr>
          <p:cNvPr id="153" name="Image" descr="Image"/>
          <p:cNvPicPr>
            <a:picLocks noChangeAspect="1"/>
          </p:cNvPicPr>
          <p:nvPr/>
        </p:nvPicPr>
        <p:blipFill>
          <a:blip r:embed="rId2">
            <a:extLst/>
          </a:blip>
          <a:stretch>
            <a:fillRect/>
          </a:stretch>
        </p:blipFill>
        <p:spPr>
          <a:xfrm>
            <a:off x="6317181" y="2590800"/>
            <a:ext cx="5773219" cy="59175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