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theprojectspot.com/tutorial-post/creating-a-genetic-algorithm-for-beginners/3" TargetMode="External"/><Relationship Id="rId3" Type="http://schemas.openxmlformats.org/officeDocument/2006/relationships/image" Target="../media/image8.tif"/><Relationship Id="rId4" Type="http://schemas.openxmlformats.org/officeDocument/2006/relationships/image" Target="../media/image9.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 Id="rId3" Type="http://schemas.openxmlformats.org/officeDocument/2006/relationships/image" Target="../media/image6.tif"/><Relationship Id="rId4" Type="http://schemas.openxmlformats.org/officeDocument/2006/relationships/image" Target="../media/image7.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Introduction of genetic algorithms and Evolutionary Robotics 2"/>
          <p:cNvSpPr txBox="1"/>
          <p:nvPr>
            <p:ph type="ctrTitle"/>
          </p:nvPr>
        </p:nvSpPr>
        <p:spPr>
          <a:prstGeom prst="rect">
            <a:avLst/>
          </a:prstGeom>
        </p:spPr>
        <p:txBody>
          <a:bodyPr/>
          <a:lstStyle>
            <a:lvl1pPr defTabSz="502412">
              <a:defRPr sz="6800"/>
            </a:lvl1pPr>
          </a:lstStyle>
          <a:p>
            <a:pPr/>
            <a:r>
              <a:t>Introduction to genetic algorithms and Evolutionary Robotics 2 </a:t>
            </a:r>
          </a:p>
        </p:txBody>
      </p:sp>
      <p:sp>
        <p:nvSpPr>
          <p:cNvPr id="120" name="by Katrin Lohan"/>
          <p:cNvSpPr txBox="1"/>
          <p:nvPr>
            <p:ph type="subTitle" sz="quarter" idx="1"/>
          </p:nvPr>
        </p:nvSpPr>
        <p:spPr>
          <a:prstGeom prst="rect">
            <a:avLst/>
          </a:prstGeom>
        </p:spPr>
        <p:txBody>
          <a:bodyPr/>
          <a:lstStyle/>
          <a:p>
            <a:pPr/>
            <a:r>
              <a:t>by Katrin Lohan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Genetic Algorithms"/>
          <p:cNvSpPr txBox="1"/>
          <p:nvPr>
            <p:ph type="title"/>
          </p:nvPr>
        </p:nvSpPr>
        <p:spPr>
          <a:prstGeom prst="rect">
            <a:avLst/>
          </a:prstGeom>
        </p:spPr>
        <p:txBody>
          <a:bodyPr/>
          <a:lstStyle/>
          <a:p>
            <a:pPr/>
            <a:r>
              <a:t>Genetic Algorithms</a:t>
            </a:r>
          </a:p>
        </p:txBody>
      </p:sp>
      <p:sp>
        <p:nvSpPr>
          <p:cNvPr id="161" name="Implicit fitness function…"/>
          <p:cNvSpPr txBox="1"/>
          <p:nvPr>
            <p:ph type="body" idx="1"/>
          </p:nvPr>
        </p:nvSpPr>
        <p:spPr>
          <a:prstGeom prst="rect">
            <a:avLst/>
          </a:prstGeom>
        </p:spPr>
        <p:txBody>
          <a:bodyPr/>
          <a:lstStyle/>
          <a:p>
            <a:pPr marL="0" indent="0" defTabSz="525779">
              <a:spcBef>
                <a:spcPts val="3700"/>
              </a:spcBef>
              <a:buSzTx/>
              <a:buNone/>
              <a:defRPr sz="2800"/>
            </a:pPr>
            <a:r>
              <a:t>Implicit fitness function</a:t>
            </a:r>
          </a:p>
          <a:p>
            <a:pPr marL="400050" indent="-400050" defTabSz="525779">
              <a:spcBef>
                <a:spcPts val="3700"/>
              </a:spcBef>
              <a:defRPr sz="2800"/>
            </a:pPr>
            <a:r>
              <a:t>Most GA’s use explicit and static fitness functions</a:t>
            </a:r>
          </a:p>
          <a:p>
            <a:pPr marL="400050" indent="-400050" defTabSz="525779">
              <a:spcBef>
                <a:spcPts val="3700"/>
              </a:spcBef>
              <a:defRPr sz="2800"/>
            </a:pPr>
            <a:r>
              <a:t>Some GA’s (such as Artificial Life or ER) use dynamic and implicit fitness functions- like “how many obstacles did I avoid” </a:t>
            </a:r>
          </a:p>
          <a:p>
            <a:pPr marL="0" indent="0" defTabSz="525779">
              <a:spcBef>
                <a:spcPts val="3700"/>
              </a:spcBef>
              <a:buSzTx/>
              <a:buNone/>
              <a:defRPr sz="2800"/>
            </a:pPr>
          </a:p>
          <a:p>
            <a:pPr marL="0" indent="0" algn="ctr" defTabSz="525779">
              <a:lnSpc>
                <a:spcPct val="10000"/>
              </a:lnSpc>
              <a:spcBef>
                <a:spcPts val="3700"/>
              </a:spcBef>
              <a:buSzTx/>
              <a:buNone/>
              <a:defRPr sz="2800" u="sng"/>
            </a:pPr>
            <a:r>
              <a:t>Individual’s fitness </a:t>
            </a:r>
          </a:p>
          <a:p>
            <a:pPr marL="0" indent="0" algn="ctr" defTabSz="525779">
              <a:lnSpc>
                <a:spcPct val="10000"/>
              </a:lnSpc>
              <a:spcBef>
                <a:spcPts val="3700"/>
              </a:spcBef>
              <a:buSzTx/>
              <a:buNone/>
              <a:defRPr sz="2800"/>
            </a:pPr>
            <a:r>
              <a:t>Average fitness of population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GA example"/>
          <p:cNvSpPr txBox="1"/>
          <p:nvPr>
            <p:ph type="title"/>
          </p:nvPr>
        </p:nvSpPr>
        <p:spPr>
          <a:prstGeom prst="rect">
            <a:avLst/>
          </a:prstGeom>
        </p:spPr>
        <p:txBody>
          <a:bodyPr/>
          <a:lstStyle/>
          <a:p>
            <a:pPr/>
            <a:r>
              <a:t>GA example</a:t>
            </a:r>
          </a:p>
        </p:txBody>
      </p:sp>
      <p:sp>
        <p:nvSpPr>
          <p:cNvPr id="164" name="Given a set of 5 genes, each gene can hold one of the binary values 0 and 1.…"/>
          <p:cNvSpPr txBox="1"/>
          <p:nvPr>
            <p:ph type="body" sz="quarter" idx="1"/>
          </p:nvPr>
        </p:nvSpPr>
        <p:spPr>
          <a:xfrm>
            <a:off x="952500" y="5700266"/>
            <a:ext cx="6538863" cy="3177034"/>
          </a:xfrm>
          <a:prstGeom prst="rect">
            <a:avLst/>
          </a:prstGeom>
        </p:spPr>
        <p:txBody>
          <a:bodyPr/>
          <a:lstStyle/>
          <a:p>
            <a:pPr marL="0" indent="0" defTabSz="420623">
              <a:spcBef>
                <a:spcPts val="0"/>
              </a:spcBef>
              <a:buSzTx/>
              <a:buNone/>
              <a:defRPr sz="1900">
                <a:latin typeface="+mn-lt"/>
                <a:ea typeface="+mn-ea"/>
                <a:cs typeface="+mn-cs"/>
                <a:sym typeface="Helvetica"/>
              </a:defRPr>
            </a:pPr>
            <a:r>
              <a:t>Given a set of 5 genes, each gene can hold one of the binary values 0 and 1.</a:t>
            </a:r>
          </a:p>
          <a:p>
            <a:pPr marL="0" indent="0" defTabSz="420623">
              <a:spcBef>
                <a:spcPts val="0"/>
              </a:spcBef>
              <a:buSzTx/>
              <a:buNone/>
              <a:defRPr sz="1900">
                <a:latin typeface="+mn-lt"/>
                <a:ea typeface="+mn-ea"/>
                <a:cs typeface="+mn-cs"/>
                <a:sym typeface="Helvetica"/>
              </a:defRPr>
            </a:pPr>
            <a:r>
              <a:t>The fitness value is calculated as the number of 1s present in the genome. If there are five 1s, then it is having maximum fitness. If there are no 1s, then if has the minimum fitness.</a:t>
            </a:r>
          </a:p>
          <a:p>
            <a:pPr marL="0" indent="0" defTabSz="420623">
              <a:spcBef>
                <a:spcPts val="0"/>
              </a:spcBef>
              <a:buSzTx/>
              <a:buNone/>
              <a:defRPr sz="1900">
                <a:latin typeface="+mn-lt"/>
                <a:ea typeface="+mn-ea"/>
                <a:cs typeface="+mn-cs"/>
                <a:sym typeface="Helvetica"/>
              </a:defRPr>
            </a:pPr>
            <a:r>
              <a:t>This genetic algorithm tries to maximize the fitness function to provide a population consisting of the fittest individual.</a:t>
            </a:r>
          </a:p>
          <a:p>
            <a:pPr marL="0" indent="0" defTabSz="420623">
              <a:spcBef>
                <a:spcPts val="0"/>
              </a:spcBef>
              <a:buSzTx/>
              <a:buNone/>
              <a:defRPr sz="1900">
                <a:latin typeface="+mn-lt"/>
                <a:ea typeface="+mn-ea"/>
                <a:cs typeface="+mn-cs"/>
                <a:sym typeface="Helvetica"/>
              </a:defRPr>
            </a:pPr>
            <a:r>
              <a:t>Note: In this example, after crossover and mutation, the least fit individual is replaced from the new fittest offspring.</a:t>
            </a:r>
          </a:p>
        </p:txBody>
      </p:sp>
      <p:sp>
        <p:nvSpPr>
          <p:cNvPr id="165" name="Tutorial: http://www.theprojectspot.com/tutorial-post/creating-a-genetic-algorithm-for-beginners/3"/>
          <p:cNvSpPr txBox="1"/>
          <p:nvPr/>
        </p:nvSpPr>
        <p:spPr>
          <a:xfrm>
            <a:off x="956798" y="9059520"/>
            <a:ext cx="11091204" cy="8293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a:latin typeface="+mj-lt"/>
                <a:ea typeface="+mj-ea"/>
                <a:cs typeface="+mj-cs"/>
                <a:sym typeface="Helvetica Neue"/>
              </a:defRPr>
            </a:pPr>
            <a:r>
              <a:t>Tutorial: </a:t>
            </a:r>
            <a:r>
              <a:rPr u="sng">
                <a:solidFill>
                  <a:srgbClr val="0000FF"/>
                </a:solidFill>
                <a:uFill>
                  <a:solidFill>
                    <a:srgbClr val="0000FF"/>
                  </a:solidFill>
                </a:uFill>
                <a:hlinkClick r:id="rId2" invalidUrl="" action="" tgtFrame="" tooltip="" history="1" highlightClick="0" endSnd="0"/>
              </a:rPr>
              <a:t>http://www.theprojectspot.com/tutorial-post/creating-a-genetic-algorithm-for-beginners/3</a:t>
            </a:r>
          </a:p>
        </p:txBody>
      </p:sp>
      <p:grpSp>
        <p:nvGrpSpPr>
          <p:cNvPr id="169" name="Group"/>
          <p:cNvGrpSpPr/>
          <p:nvPr/>
        </p:nvGrpSpPr>
        <p:grpSpPr>
          <a:xfrm>
            <a:off x="956667" y="1964765"/>
            <a:ext cx="11091276" cy="3911541"/>
            <a:chOff x="0" y="0"/>
            <a:chExt cx="11091274" cy="3911540"/>
          </a:xfrm>
        </p:grpSpPr>
        <p:pic>
          <p:nvPicPr>
            <p:cNvPr id="166" name="Image" descr="Image"/>
            <p:cNvPicPr>
              <a:picLocks noChangeAspect="1"/>
            </p:cNvPicPr>
            <p:nvPr/>
          </p:nvPicPr>
          <p:blipFill>
            <a:blip r:embed="rId3">
              <a:extLst/>
            </a:blip>
            <a:srcRect l="0" t="32840" r="0" b="13875"/>
            <a:stretch>
              <a:fillRect/>
            </a:stretch>
          </p:blipFill>
          <p:spPr>
            <a:xfrm>
              <a:off x="0" y="0"/>
              <a:ext cx="11091276" cy="3911541"/>
            </a:xfrm>
            <a:prstGeom prst="rect">
              <a:avLst/>
            </a:prstGeom>
            <a:ln w="12700" cap="flat">
              <a:noFill/>
              <a:miter lim="400000"/>
            </a:ln>
            <a:effectLst/>
          </p:spPr>
        </p:pic>
        <p:sp>
          <p:nvSpPr>
            <p:cNvPr id="167" name="Crossover point"/>
            <p:cNvSpPr txBox="1"/>
            <p:nvPr/>
          </p:nvSpPr>
          <p:spPr>
            <a:xfrm>
              <a:off x="9031070" y="1811960"/>
              <a:ext cx="1271627" cy="2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200">
                  <a:solidFill>
                    <a:srgbClr val="EE230C"/>
                  </a:solidFill>
                  <a:latin typeface="+mj-lt"/>
                  <a:ea typeface="+mj-ea"/>
                  <a:cs typeface="+mj-cs"/>
                  <a:sym typeface="Helvetica Neue"/>
                </a:defRPr>
              </a:lvl1pPr>
            </a:lstStyle>
            <a:p>
              <a:pPr/>
              <a:r>
                <a:t>Crossover point</a:t>
              </a:r>
            </a:p>
          </p:txBody>
        </p:sp>
        <p:sp>
          <p:nvSpPr>
            <p:cNvPr id="168" name="Offspring"/>
            <p:cNvSpPr txBox="1"/>
            <p:nvPr/>
          </p:nvSpPr>
          <p:spPr>
            <a:xfrm>
              <a:off x="7106563" y="1983006"/>
              <a:ext cx="1463041"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mj-lt"/>
                  <a:ea typeface="+mj-ea"/>
                  <a:cs typeface="+mj-cs"/>
                  <a:sym typeface="Helvetica Neue"/>
                </a:defRPr>
              </a:lvl1pPr>
            </a:lstStyle>
            <a:p>
              <a:pPr/>
              <a:r>
                <a:t>Offspring</a:t>
              </a:r>
            </a:p>
          </p:txBody>
        </p:sp>
      </p:grpSp>
      <p:pic>
        <p:nvPicPr>
          <p:cNvPr id="170" name="Image" descr="Image"/>
          <p:cNvPicPr>
            <a:picLocks noChangeAspect="1"/>
          </p:cNvPicPr>
          <p:nvPr/>
        </p:nvPicPr>
        <p:blipFill>
          <a:blip r:embed="rId4">
            <a:extLst/>
          </a:blip>
          <a:stretch>
            <a:fillRect/>
          </a:stretch>
        </p:blipFill>
        <p:spPr>
          <a:xfrm>
            <a:off x="7594600" y="6469529"/>
            <a:ext cx="3629184" cy="205757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GA Demo"/>
          <p:cNvSpPr txBox="1"/>
          <p:nvPr>
            <p:ph type="title"/>
          </p:nvPr>
        </p:nvSpPr>
        <p:spPr>
          <a:prstGeom prst="rect">
            <a:avLst/>
          </a:prstGeom>
        </p:spPr>
        <p:txBody>
          <a:bodyPr/>
          <a:lstStyle/>
          <a:p>
            <a:pPr/>
            <a:r>
              <a:t>GA Demo</a:t>
            </a:r>
          </a:p>
        </p:txBody>
      </p:sp>
      <p:sp>
        <p:nvSpPr>
          <p:cNvPr id="173" name="Body"/>
          <p:cNvSpPr txBox="1"/>
          <p:nvPr>
            <p:ph type="body" idx="1"/>
          </p:nvPr>
        </p:nvSpPr>
        <p:spPr>
          <a:prstGeom prst="rect">
            <a:avLst/>
          </a:prstGeom>
        </p:spPr>
        <p:txBody>
          <a:bodyPr/>
          <a:lstStyle/>
          <a:p>
            <a:pPr/>
          </a:p>
        </p:txBody>
      </p:sp>
      <p:pic>
        <p:nvPicPr>
          <p:cNvPr id="174" name="Image" descr="Image"/>
          <p:cNvPicPr>
            <a:picLocks noChangeAspect="1"/>
          </p:cNvPicPr>
          <p:nvPr/>
        </p:nvPicPr>
        <p:blipFill>
          <a:blip r:embed="rId2">
            <a:extLst/>
          </a:blip>
          <a:stretch>
            <a:fillRect/>
          </a:stretch>
        </p:blipFill>
        <p:spPr>
          <a:xfrm>
            <a:off x="6346728" y="2861404"/>
            <a:ext cx="5464272" cy="574529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Anatomy of GA"/>
          <p:cNvSpPr txBox="1"/>
          <p:nvPr>
            <p:ph type="title"/>
          </p:nvPr>
        </p:nvSpPr>
        <p:spPr>
          <a:prstGeom prst="rect">
            <a:avLst/>
          </a:prstGeom>
        </p:spPr>
        <p:txBody>
          <a:bodyPr/>
          <a:lstStyle/>
          <a:p>
            <a:pPr/>
            <a:r>
              <a:t>Anatomy of GA</a:t>
            </a:r>
          </a:p>
        </p:txBody>
      </p:sp>
      <p:sp>
        <p:nvSpPr>
          <p:cNvPr id="177" name="Many Variants of GA…"/>
          <p:cNvSpPr txBox="1"/>
          <p:nvPr>
            <p:ph type="body" idx="1"/>
          </p:nvPr>
        </p:nvSpPr>
        <p:spPr>
          <a:prstGeom prst="rect">
            <a:avLst/>
          </a:prstGeom>
        </p:spPr>
        <p:txBody>
          <a:bodyPr/>
          <a:lstStyle/>
          <a:p>
            <a:pPr marL="0" indent="0" defTabSz="332992">
              <a:spcBef>
                <a:spcPts val="2300"/>
              </a:spcBef>
              <a:buSzTx/>
              <a:buNone/>
              <a:defRPr sz="1800"/>
            </a:pPr>
            <a:r>
              <a:t>Many Variants of GA</a:t>
            </a:r>
          </a:p>
          <a:p>
            <a:pPr marL="253363" indent="-253363" defTabSz="332992">
              <a:spcBef>
                <a:spcPts val="2300"/>
              </a:spcBef>
              <a:defRPr sz="1800"/>
            </a:pPr>
            <a:r>
              <a:t>Different kinds of selection (not random)</a:t>
            </a:r>
          </a:p>
          <a:p>
            <a:pPr lvl="1" marL="506729" indent="-253363" defTabSz="332992">
              <a:spcBef>
                <a:spcPts val="2300"/>
              </a:spcBef>
              <a:defRPr sz="1800"/>
            </a:pPr>
            <a:r>
              <a:t>Tournament</a:t>
            </a:r>
          </a:p>
          <a:p>
            <a:pPr lvl="1" marL="506729" indent="-253363" defTabSz="332992">
              <a:spcBef>
                <a:spcPts val="2300"/>
              </a:spcBef>
              <a:defRPr sz="1800"/>
            </a:pPr>
            <a:r>
              <a:t>Elitism, etc.</a:t>
            </a:r>
          </a:p>
          <a:p>
            <a:pPr marL="253363" indent="-253363" defTabSz="332992">
              <a:spcBef>
                <a:spcPts val="2300"/>
              </a:spcBef>
              <a:defRPr sz="1800"/>
            </a:pPr>
            <a:r>
              <a:t>Different recombination</a:t>
            </a:r>
          </a:p>
          <a:p>
            <a:pPr lvl="1" marL="506729" indent="-253363" defTabSz="332992">
              <a:spcBef>
                <a:spcPts val="2300"/>
              </a:spcBef>
              <a:defRPr sz="1800"/>
            </a:pPr>
            <a:r>
              <a:t>Multi-point crossover</a:t>
            </a:r>
          </a:p>
          <a:p>
            <a:pPr lvl="1" marL="506729" indent="-253363" defTabSz="332992">
              <a:spcBef>
                <a:spcPts val="2300"/>
              </a:spcBef>
              <a:defRPr sz="1800"/>
            </a:pPr>
            <a:r>
              <a:t>3 way crossover etc.</a:t>
            </a:r>
          </a:p>
          <a:p>
            <a:pPr marL="253363" indent="-253363" defTabSz="332992">
              <a:spcBef>
                <a:spcPts val="2300"/>
              </a:spcBef>
              <a:defRPr sz="1800"/>
            </a:pPr>
            <a:r>
              <a:t>Different kinds of encoding other than bit-string</a:t>
            </a:r>
          </a:p>
          <a:p>
            <a:pPr lvl="1" marL="506729" indent="-253363" defTabSz="332992">
              <a:spcBef>
                <a:spcPts val="2300"/>
              </a:spcBef>
              <a:defRPr sz="1800"/>
            </a:pPr>
            <a:r>
              <a:t>Integer values</a:t>
            </a:r>
          </a:p>
          <a:p>
            <a:pPr lvl="1" marL="506729" indent="-253363" defTabSz="332992">
              <a:spcBef>
                <a:spcPts val="2300"/>
              </a:spcBef>
              <a:defRPr sz="1800"/>
            </a:pPr>
            <a:r>
              <a:t>Ordered set of symbols</a:t>
            </a:r>
          </a:p>
          <a:p>
            <a:pPr marL="253363" indent="-253363" defTabSz="332992">
              <a:spcBef>
                <a:spcPts val="2300"/>
              </a:spcBef>
              <a:defRPr sz="1800"/>
            </a:pPr>
            <a:r>
              <a:t>Different kinds of mutations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Advantage of GA"/>
          <p:cNvSpPr txBox="1"/>
          <p:nvPr>
            <p:ph type="title"/>
          </p:nvPr>
        </p:nvSpPr>
        <p:spPr>
          <a:prstGeom prst="rect">
            <a:avLst/>
          </a:prstGeom>
        </p:spPr>
        <p:txBody>
          <a:bodyPr/>
          <a:lstStyle/>
          <a:p>
            <a:pPr/>
            <a:r>
              <a:t>Advantage of GA</a:t>
            </a:r>
          </a:p>
        </p:txBody>
      </p:sp>
      <p:sp>
        <p:nvSpPr>
          <p:cNvPr id="180" name="Concepts are easy to understand.…"/>
          <p:cNvSpPr txBox="1"/>
          <p:nvPr>
            <p:ph type="body" idx="1"/>
          </p:nvPr>
        </p:nvSpPr>
        <p:spPr>
          <a:prstGeom prst="rect">
            <a:avLst/>
          </a:prstGeom>
        </p:spPr>
        <p:txBody>
          <a:bodyPr/>
          <a:lstStyle/>
          <a:p>
            <a:pPr/>
            <a:r>
              <a:t>Concepts are easy to understand.</a:t>
            </a:r>
          </a:p>
          <a:p>
            <a:pPr/>
            <a:r>
              <a:t>Genetic Algorithms are intrinsically parallel, thus easily distributed.</a:t>
            </a:r>
          </a:p>
          <a:p>
            <a:pPr/>
            <a:r>
              <a:t>There is always an answer; th</a:t>
            </a:r>
            <a:r>
              <a:t>is</a:t>
            </a:r>
            <a:r>
              <a:t> answer gets better with more time.</a:t>
            </a:r>
          </a:p>
          <a:p>
            <a:pPr/>
            <a:r>
              <a:t>Less time required for some specifically applications.</a:t>
            </a:r>
          </a:p>
          <a:p>
            <a:pPr/>
            <a:r>
              <a:t>Changes of getting a optimal solution are higher.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Limitations of GA"/>
          <p:cNvSpPr txBox="1"/>
          <p:nvPr>
            <p:ph type="title"/>
          </p:nvPr>
        </p:nvSpPr>
        <p:spPr>
          <a:prstGeom prst="rect">
            <a:avLst/>
          </a:prstGeom>
        </p:spPr>
        <p:txBody>
          <a:bodyPr/>
          <a:lstStyle/>
          <a:p>
            <a:pPr/>
            <a:r>
              <a:t>Limitations of GA</a:t>
            </a:r>
          </a:p>
        </p:txBody>
      </p:sp>
      <p:sp>
        <p:nvSpPr>
          <p:cNvPr id="183" name="The main limitations are connected to the modelling of a GA:…"/>
          <p:cNvSpPr txBox="1"/>
          <p:nvPr>
            <p:ph type="body" idx="1"/>
          </p:nvPr>
        </p:nvSpPr>
        <p:spPr>
          <a:prstGeom prst="rect">
            <a:avLst/>
          </a:prstGeom>
        </p:spPr>
        <p:txBody>
          <a:bodyPr/>
          <a:lstStyle/>
          <a:p>
            <a:pPr marL="426719" indent="-426719" defTabSz="560830">
              <a:spcBef>
                <a:spcPts val="4000"/>
              </a:spcBef>
              <a:defRPr sz="3000"/>
            </a:pPr>
            <a:r>
              <a:t>The main limitations are connected to the modelling of a GA:</a:t>
            </a:r>
          </a:p>
          <a:p>
            <a:pPr lvl="1" marL="853438" indent="-426719" defTabSz="560830">
              <a:spcBef>
                <a:spcPts val="4000"/>
              </a:spcBef>
              <a:defRPr sz="3000"/>
            </a:pPr>
            <a:r>
              <a:t>The populations considered for the evolution should be suitable for the problem</a:t>
            </a:r>
          </a:p>
          <a:p>
            <a:pPr lvl="1" marL="853438" indent="-426719" defTabSz="560830">
              <a:spcBef>
                <a:spcPts val="4000"/>
              </a:spcBef>
              <a:defRPr sz="3000"/>
            </a:pPr>
            <a:r>
              <a:t>Crossover rate should be 80%-95%</a:t>
            </a:r>
          </a:p>
          <a:p>
            <a:pPr lvl="1" marL="853438" indent="-426719" defTabSz="560830">
              <a:spcBef>
                <a:spcPts val="4000"/>
              </a:spcBef>
              <a:defRPr sz="3000"/>
            </a:pPr>
            <a:r>
              <a:t>Mutation rate should be low </a:t>
            </a:r>
          </a:p>
          <a:p>
            <a:pPr lvl="1" marL="853438" indent="-426719" defTabSz="560830">
              <a:spcBef>
                <a:spcPts val="4000"/>
              </a:spcBef>
              <a:defRPr sz="3000"/>
            </a:pPr>
            <a:r>
              <a:t>The method of selection should be appropriate </a:t>
            </a:r>
          </a:p>
          <a:p>
            <a:pPr lvl="1" marL="853438" indent="-426719" defTabSz="560830">
              <a:spcBef>
                <a:spcPts val="4000"/>
              </a:spcBef>
              <a:defRPr sz="3000"/>
            </a:pPr>
            <a:r>
              <a:t>Writing the fitness function must be accurate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Related techniques"/>
          <p:cNvSpPr txBox="1"/>
          <p:nvPr>
            <p:ph type="title"/>
          </p:nvPr>
        </p:nvSpPr>
        <p:spPr>
          <a:prstGeom prst="rect">
            <a:avLst/>
          </a:prstGeom>
        </p:spPr>
        <p:txBody>
          <a:bodyPr/>
          <a:lstStyle/>
          <a:p>
            <a:pPr/>
            <a:r>
              <a:t>Related techniques</a:t>
            </a:r>
          </a:p>
        </p:txBody>
      </p:sp>
      <p:sp>
        <p:nvSpPr>
          <p:cNvPr id="186" name="Genetic programming…"/>
          <p:cNvSpPr txBox="1"/>
          <p:nvPr>
            <p:ph type="body" idx="1"/>
          </p:nvPr>
        </p:nvSpPr>
        <p:spPr>
          <a:prstGeom prst="rect">
            <a:avLst/>
          </a:prstGeom>
        </p:spPr>
        <p:txBody>
          <a:bodyPr/>
          <a:lstStyle/>
          <a:p>
            <a:pPr/>
            <a:r>
              <a:t>Genetic programming</a:t>
            </a:r>
          </a:p>
          <a:p>
            <a:pPr/>
            <a:r>
              <a:t>Evolutionary programming</a:t>
            </a:r>
          </a:p>
          <a:p>
            <a:pPr/>
            <a:r>
              <a:t>Swarm intelligence </a:t>
            </a:r>
          </a:p>
          <a:p>
            <a:pPr/>
            <a:r>
              <a:t>Neural Networks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ummary"/>
          <p:cNvSpPr txBox="1"/>
          <p:nvPr>
            <p:ph type="title"/>
          </p:nvPr>
        </p:nvSpPr>
        <p:spPr>
          <a:prstGeom prst="rect">
            <a:avLst/>
          </a:prstGeom>
        </p:spPr>
        <p:txBody>
          <a:bodyPr/>
          <a:lstStyle/>
          <a:p>
            <a:pPr/>
            <a:r>
              <a:t>Summary</a:t>
            </a:r>
          </a:p>
        </p:txBody>
      </p:sp>
      <p:sp>
        <p:nvSpPr>
          <p:cNvPr id="189" name="Genetic Algorithms (GA) -&gt; simple GA needs to define data type (gene), chromosome (e.g. bis-string), population (number of individual organisms), mutation rules and offspring rules (see also Example GA)…"/>
          <p:cNvSpPr txBox="1"/>
          <p:nvPr>
            <p:ph type="body" idx="1"/>
          </p:nvPr>
        </p:nvSpPr>
        <p:spPr>
          <a:prstGeom prst="rect">
            <a:avLst/>
          </a:prstGeom>
        </p:spPr>
        <p:txBody>
          <a:bodyPr/>
          <a:lstStyle/>
          <a:p>
            <a:pPr/>
            <a:r>
              <a:t>Genetic Algorithms (GA) -&gt; simple GA needs to define data type (gene), chromosome (e.g. bis-string), population (number of individual organisms), mutation rules and offspring rules (see also Example GA)</a:t>
            </a:r>
          </a:p>
          <a:p>
            <a:pPr/>
            <a:r>
              <a:t>Anatomy of a GA -&gt; there are many variations from the above simple GA</a:t>
            </a:r>
          </a:p>
          <a:p>
            <a:pPr/>
            <a:r>
              <a:t>Limitations of GA -&gt; the modelling and the computational power available </a:t>
            </a:r>
          </a:p>
          <a:p>
            <a:pPr/>
            <a:r>
              <a:t>Related techniques -&gt; e.g. NN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Content"/>
          <p:cNvSpPr txBox="1"/>
          <p:nvPr>
            <p:ph type="title"/>
          </p:nvPr>
        </p:nvSpPr>
        <p:spPr>
          <a:prstGeom prst="rect">
            <a:avLst/>
          </a:prstGeom>
        </p:spPr>
        <p:txBody>
          <a:bodyPr/>
          <a:lstStyle/>
          <a:p>
            <a:pPr/>
            <a:r>
              <a:t>Content</a:t>
            </a:r>
          </a:p>
        </p:txBody>
      </p:sp>
      <p:sp>
        <p:nvSpPr>
          <p:cNvPr id="123" name="Genetic Algorithms (GA)…"/>
          <p:cNvSpPr txBox="1"/>
          <p:nvPr>
            <p:ph type="body" idx="1"/>
          </p:nvPr>
        </p:nvSpPr>
        <p:spPr>
          <a:prstGeom prst="rect">
            <a:avLst/>
          </a:prstGeom>
        </p:spPr>
        <p:txBody>
          <a:bodyPr/>
          <a:lstStyle/>
          <a:p>
            <a:pPr/>
            <a:r>
              <a:t>Genetic Algorithms (GA)</a:t>
            </a:r>
          </a:p>
          <a:p>
            <a:pPr/>
            <a:r>
              <a:t>Anatomy of a GA</a:t>
            </a:r>
          </a:p>
          <a:p>
            <a:pPr/>
            <a:r>
              <a:t>Limitations of GA</a:t>
            </a:r>
          </a:p>
          <a:p>
            <a:pPr/>
            <a:r>
              <a:t>Related techniques</a:t>
            </a:r>
          </a:p>
          <a:p>
            <a:pPr/>
            <a:r>
              <a:t>Summary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Revision"/>
          <p:cNvSpPr txBox="1"/>
          <p:nvPr>
            <p:ph type="title"/>
          </p:nvPr>
        </p:nvSpPr>
        <p:spPr>
          <a:prstGeom prst="rect">
            <a:avLst/>
          </a:prstGeom>
        </p:spPr>
        <p:txBody>
          <a:bodyPr/>
          <a:lstStyle/>
          <a:p>
            <a:pPr/>
            <a:r>
              <a:t>Revision</a:t>
            </a:r>
          </a:p>
        </p:txBody>
      </p:sp>
      <p:pic>
        <p:nvPicPr>
          <p:cNvPr id="126" name="Image" descr="Image"/>
          <p:cNvPicPr>
            <a:picLocks noChangeAspect="1"/>
          </p:cNvPicPr>
          <p:nvPr/>
        </p:nvPicPr>
        <p:blipFill>
          <a:blip r:embed="rId2">
            <a:extLst/>
          </a:blip>
          <a:stretch>
            <a:fillRect/>
          </a:stretch>
        </p:blipFill>
        <p:spPr>
          <a:xfrm>
            <a:off x="3132221" y="8169441"/>
            <a:ext cx="5597682" cy="1368598"/>
          </a:xfrm>
          <a:prstGeom prst="rect">
            <a:avLst/>
          </a:prstGeom>
          <a:ln w="12700">
            <a:miter lim="400000"/>
          </a:ln>
        </p:spPr>
      </p:pic>
      <p:pic>
        <p:nvPicPr>
          <p:cNvPr id="127" name="Image" descr="Image"/>
          <p:cNvPicPr>
            <a:picLocks noChangeAspect="1"/>
          </p:cNvPicPr>
          <p:nvPr/>
        </p:nvPicPr>
        <p:blipFill>
          <a:blip r:embed="rId3">
            <a:extLst/>
          </a:blip>
          <a:stretch>
            <a:fillRect/>
          </a:stretch>
        </p:blipFill>
        <p:spPr>
          <a:xfrm>
            <a:off x="8725712" y="8060070"/>
            <a:ext cx="4263809" cy="1587343"/>
          </a:xfrm>
          <a:prstGeom prst="rect">
            <a:avLst/>
          </a:prstGeom>
          <a:ln w="12700">
            <a:miter lim="400000"/>
          </a:ln>
        </p:spPr>
      </p:pic>
      <p:pic>
        <p:nvPicPr>
          <p:cNvPr id="128" name="Image" descr="Image"/>
          <p:cNvPicPr>
            <a:picLocks noChangeAspect="1"/>
          </p:cNvPicPr>
          <p:nvPr/>
        </p:nvPicPr>
        <p:blipFill>
          <a:blip r:embed="rId4">
            <a:extLst/>
          </a:blip>
          <a:stretch>
            <a:fillRect/>
          </a:stretch>
        </p:blipFill>
        <p:spPr>
          <a:xfrm>
            <a:off x="0" y="8147222"/>
            <a:ext cx="3522642" cy="1413038"/>
          </a:xfrm>
          <a:prstGeom prst="rect">
            <a:avLst/>
          </a:prstGeom>
          <a:ln w="12700">
            <a:miter lim="400000"/>
          </a:ln>
        </p:spPr>
      </p:pic>
      <p:sp>
        <p:nvSpPr>
          <p:cNvPr id="129" name="Natural inspired computing -&gt; methods modelled after design principles encountered in nature.…"/>
          <p:cNvSpPr txBox="1"/>
          <p:nvPr>
            <p:ph type="body" idx="1"/>
          </p:nvPr>
        </p:nvSpPr>
        <p:spPr>
          <a:xfrm>
            <a:off x="1041400" y="1733550"/>
            <a:ext cx="11099800" cy="6286500"/>
          </a:xfrm>
          <a:prstGeom prst="rect">
            <a:avLst/>
          </a:prstGeom>
        </p:spPr>
        <p:txBody>
          <a:bodyPr/>
          <a:lstStyle/>
          <a:p>
            <a:pPr marL="342263" indent="-342263" defTabSz="449833">
              <a:spcBef>
                <a:spcPts val="3200"/>
              </a:spcBef>
              <a:defRPr sz="2400"/>
            </a:pPr>
            <a:r>
              <a:t>Natural inspired computing -&gt; methods modelled after design principles encountered in nature.</a:t>
            </a:r>
          </a:p>
          <a:p>
            <a:pPr marL="342263" indent="-342263" defTabSz="449833">
              <a:spcBef>
                <a:spcPts val="3200"/>
              </a:spcBef>
              <a:defRPr sz="2400"/>
            </a:pPr>
            <a:r>
              <a:t>Classical Computation vs. Bio-inspired computing -&gt; Bio-inspired computing is a bottom-up and decentralised approach, which helps to deal with uncertainty and noise. </a:t>
            </a:r>
          </a:p>
          <a:p>
            <a:pPr marL="342263" indent="-342263" defTabSz="449833">
              <a:spcBef>
                <a:spcPts val="3200"/>
              </a:spcBef>
              <a:defRPr sz="2400"/>
            </a:pPr>
            <a:r>
              <a:t>Evolution in the real world -&gt; Darwin “</a:t>
            </a:r>
            <a:r>
              <a:rPr b="1"/>
              <a:t>survival of the fittest</a:t>
            </a:r>
            <a:r>
              <a:t>”.</a:t>
            </a:r>
          </a:p>
          <a:p>
            <a:pPr marL="342263" indent="-342263" defTabSz="449833">
              <a:spcBef>
                <a:spcPts val="3200"/>
              </a:spcBef>
              <a:defRPr sz="2400"/>
            </a:pPr>
            <a:r>
              <a:t>Evolutionary game theory -&gt; "why are animals so 'gentlemanly or ladylike' in contests for resources?” and how we can created a mathematical model out of this problem.</a:t>
            </a:r>
          </a:p>
          <a:p>
            <a:pPr marL="342263" indent="-342263" defTabSz="449833">
              <a:spcBef>
                <a:spcPts val="3200"/>
              </a:spcBef>
              <a:defRPr sz="2400"/>
            </a:pPr>
            <a:r>
              <a:t>Problem solving -&gt; brute-force algorithm, how can we identify models to solve problems, what type of models are solved with Evolutionary algorithms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Revision"/>
          <p:cNvSpPr txBox="1"/>
          <p:nvPr>
            <p:ph type="title"/>
          </p:nvPr>
        </p:nvSpPr>
        <p:spPr>
          <a:prstGeom prst="rect">
            <a:avLst/>
          </a:prstGeom>
        </p:spPr>
        <p:txBody>
          <a:bodyPr/>
          <a:lstStyle/>
          <a:p>
            <a:pPr/>
            <a:r>
              <a:t>Revision</a:t>
            </a:r>
          </a:p>
        </p:txBody>
      </p:sp>
      <p:pic>
        <p:nvPicPr>
          <p:cNvPr id="132" name="Image" descr="Image"/>
          <p:cNvPicPr>
            <a:picLocks noChangeAspect="1"/>
          </p:cNvPicPr>
          <p:nvPr/>
        </p:nvPicPr>
        <p:blipFill>
          <a:blip r:embed="rId2">
            <a:extLst/>
          </a:blip>
          <a:stretch>
            <a:fillRect/>
          </a:stretch>
        </p:blipFill>
        <p:spPr>
          <a:xfrm>
            <a:off x="3132221" y="8169441"/>
            <a:ext cx="5597682" cy="1368598"/>
          </a:xfrm>
          <a:prstGeom prst="rect">
            <a:avLst/>
          </a:prstGeom>
          <a:ln w="12700">
            <a:miter lim="400000"/>
          </a:ln>
        </p:spPr>
      </p:pic>
      <p:pic>
        <p:nvPicPr>
          <p:cNvPr id="133" name="Image" descr="Image"/>
          <p:cNvPicPr>
            <a:picLocks noChangeAspect="1"/>
          </p:cNvPicPr>
          <p:nvPr/>
        </p:nvPicPr>
        <p:blipFill>
          <a:blip r:embed="rId3">
            <a:extLst/>
          </a:blip>
          <a:stretch>
            <a:fillRect/>
          </a:stretch>
        </p:blipFill>
        <p:spPr>
          <a:xfrm>
            <a:off x="8725712" y="8060070"/>
            <a:ext cx="4263809" cy="1587343"/>
          </a:xfrm>
          <a:prstGeom prst="rect">
            <a:avLst/>
          </a:prstGeom>
          <a:ln w="12700">
            <a:miter lim="400000"/>
          </a:ln>
        </p:spPr>
      </p:pic>
      <p:pic>
        <p:nvPicPr>
          <p:cNvPr id="134" name="Image" descr="Image"/>
          <p:cNvPicPr>
            <a:picLocks noChangeAspect="1"/>
          </p:cNvPicPr>
          <p:nvPr/>
        </p:nvPicPr>
        <p:blipFill>
          <a:blip r:embed="rId4">
            <a:extLst/>
          </a:blip>
          <a:stretch>
            <a:fillRect/>
          </a:stretch>
        </p:blipFill>
        <p:spPr>
          <a:xfrm>
            <a:off x="0" y="8147222"/>
            <a:ext cx="3522642" cy="1413038"/>
          </a:xfrm>
          <a:prstGeom prst="rect">
            <a:avLst/>
          </a:prstGeom>
          <a:ln w="12700">
            <a:miter lim="400000"/>
          </a:ln>
        </p:spPr>
      </p:pic>
      <p:sp>
        <p:nvSpPr>
          <p:cNvPr id="135" name="Each cell of a living thing contains chromosomes (strings of DNA).…"/>
          <p:cNvSpPr txBox="1"/>
          <p:nvPr>
            <p:ph type="body" idx="1"/>
          </p:nvPr>
        </p:nvSpPr>
        <p:spPr>
          <a:xfrm>
            <a:off x="952500" y="1955800"/>
            <a:ext cx="11099800" cy="6286500"/>
          </a:xfrm>
          <a:prstGeom prst="rect">
            <a:avLst/>
          </a:prstGeom>
        </p:spPr>
        <p:txBody>
          <a:bodyPr/>
          <a:lstStyle/>
          <a:p>
            <a:pPr/>
            <a:r>
              <a:t>Each </a:t>
            </a:r>
            <a:r>
              <a:rPr b="1"/>
              <a:t>cell</a:t>
            </a:r>
            <a:r>
              <a:t> of a living thing contains </a:t>
            </a:r>
            <a:r>
              <a:rPr b="1"/>
              <a:t>chromosomes</a:t>
            </a:r>
            <a:r>
              <a:t> (strings of DNA).</a:t>
            </a:r>
          </a:p>
          <a:p>
            <a:pPr/>
            <a:r>
              <a:t>Each </a:t>
            </a:r>
            <a:r>
              <a:rPr b="1"/>
              <a:t>chromosome</a:t>
            </a:r>
            <a:r>
              <a:t> contains a set of </a:t>
            </a:r>
            <a:r>
              <a:rPr b="1"/>
              <a:t>genes</a:t>
            </a:r>
            <a:r>
              <a:t> (blocks of DNA).</a:t>
            </a:r>
          </a:p>
          <a:p>
            <a:pPr/>
            <a:r>
              <a:t>Each </a:t>
            </a:r>
            <a:r>
              <a:rPr b="1"/>
              <a:t>gene</a:t>
            </a:r>
            <a:r>
              <a:t> determines some </a:t>
            </a:r>
            <a:r>
              <a:rPr b="1"/>
              <a:t>aspect</a:t>
            </a:r>
            <a:r>
              <a:t> of the organism (hair color).</a:t>
            </a:r>
          </a:p>
          <a:p>
            <a:pPr/>
            <a:r>
              <a:t>A </a:t>
            </a:r>
            <a:r>
              <a:rPr b="1"/>
              <a:t>collection of genes</a:t>
            </a:r>
            <a:r>
              <a:t> is called a </a:t>
            </a:r>
            <a:r>
              <a:rPr b="1"/>
              <a:t>genotype</a:t>
            </a:r>
            <a:r>
              <a:t>.</a:t>
            </a:r>
          </a:p>
          <a:p>
            <a:pPr/>
            <a:r>
              <a:t>A </a:t>
            </a:r>
            <a:r>
              <a:rPr b="1"/>
              <a:t>collection of aspects</a:t>
            </a:r>
            <a:r>
              <a:t> is called a </a:t>
            </a:r>
            <a:r>
              <a:rPr b="1"/>
              <a:t>phenotype</a:t>
            </a: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Genetic Algorithms"/>
          <p:cNvSpPr txBox="1"/>
          <p:nvPr>
            <p:ph type="title"/>
          </p:nvPr>
        </p:nvSpPr>
        <p:spPr>
          <a:prstGeom prst="rect">
            <a:avLst/>
          </a:prstGeom>
        </p:spPr>
        <p:txBody>
          <a:bodyPr/>
          <a:lstStyle/>
          <a:p>
            <a:pPr/>
            <a:r>
              <a:t>Genetic Algorithms</a:t>
            </a:r>
          </a:p>
        </p:txBody>
      </p:sp>
      <p:sp>
        <p:nvSpPr>
          <p:cNvPr id="138" name="Body"/>
          <p:cNvSpPr txBox="1"/>
          <p:nvPr>
            <p:ph type="body" idx="1"/>
          </p:nvPr>
        </p:nvSpPr>
        <p:spPr>
          <a:prstGeom prst="rect">
            <a:avLst/>
          </a:prstGeom>
        </p:spPr>
        <p:txBody>
          <a:bodyPr/>
          <a:lstStyle/>
          <a:p>
            <a:pPr/>
          </a:p>
        </p:txBody>
      </p:sp>
      <p:pic>
        <p:nvPicPr>
          <p:cNvPr id="139" name="Image" descr="Image"/>
          <p:cNvPicPr>
            <a:picLocks noChangeAspect="1"/>
          </p:cNvPicPr>
          <p:nvPr/>
        </p:nvPicPr>
        <p:blipFill>
          <a:blip r:embed="rId2">
            <a:extLst/>
          </a:blip>
          <a:srcRect l="3319" t="17521" r="5042" b="1971"/>
          <a:stretch>
            <a:fillRect/>
          </a:stretch>
        </p:blipFill>
        <p:spPr>
          <a:xfrm>
            <a:off x="905189" y="2518965"/>
            <a:ext cx="9748615" cy="643012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Genetic Algorithms"/>
          <p:cNvSpPr txBox="1"/>
          <p:nvPr>
            <p:ph type="title"/>
          </p:nvPr>
        </p:nvSpPr>
        <p:spPr>
          <a:prstGeom prst="rect">
            <a:avLst/>
          </a:prstGeom>
        </p:spPr>
        <p:txBody>
          <a:bodyPr/>
          <a:lstStyle/>
          <a:p>
            <a:pPr/>
            <a:r>
              <a:t>Genetic Algorithms</a:t>
            </a:r>
          </a:p>
        </p:txBody>
      </p:sp>
      <p:sp>
        <p:nvSpPr>
          <p:cNvPr id="142" name="How do you encode a solution?…"/>
          <p:cNvSpPr txBox="1"/>
          <p:nvPr>
            <p:ph type="body" idx="1"/>
          </p:nvPr>
        </p:nvSpPr>
        <p:spPr>
          <a:xfrm>
            <a:off x="952500" y="2730500"/>
            <a:ext cx="11099800" cy="6286500"/>
          </a:xfrm>
          <a:prstGeom prst="rect">
            <a:avLst/>
          </a:prstGeom>
        </p:spPr>
        <p:txBody>
          <a:bodyPr/>
          <a:lstStyle/>
          <a:p>
            <a:pPr marL="0" indent="0">
              <a:buSzTx/>
              <a:buNone/>
            </a:pPr>
            <a:r>
              <a:t>How do you encode a solution?</a:t>
            </a:r>
          </a:p>
          <a:p>
            <a:pPr/>
            <a:r>
              <a:t>This depends on the Problem.</a:t>
            </a:r>
          </a:p>
          <a:p>
            <a:pPr/>
            <a:r>
              <a:t>GA’s often encode solutions as </a:t>
            </a:r>
            <a:r>
              <a:rPr b="1"/>
              <a:t>fixed length</a:t>
            </a:r>
            <a:r>
              <a:t> </a:t>
            </a:r>
            <a:r>
              <a:rPr b="1"/>
              <a:t>bid-strings </a:t>
            </a:r>
            <a:endParaRPr b="1"/>
          </a:p>
          <a:p>
            <a:pPr/>
            <a:r>
              <a:t>Each bit represents some aspect of the proposed solution to the problem </a:t>
            </a:r>
          </a:p>
          <a:p>
            <a:pPr/>
            <a:r>
              <a:t>For GA’s to work, we need to be able to </a:t>
            </a:r>
            <a:r>
              <a:rPr b="1"/>
              <a:t>test</a:t>
            </a:r>
            <a:r>
              <a:t> any string and get a </a:t>
            </a:r>
            <a:r>
              <a:rPr b="1"/>
              <a:t>score</a:t>
            </a:r>
            <a:r>
              <a:t> indicating </a:t>
            </a:r>
            <a:r>
              <a:rPr b="1"/>
              <a:t>how good the solution is</a:t>
            </a: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Genetic Algorithms"/>
          <p:cNvSpPr txBox="1"/>
          <p:nvPr>
            <p:ph type="title"/>
          </p:nvPr>
        </p:nvSpPr>
        <p:spPr>
          <a:prstGeom prst="rect">
            <a:avLst/>
          </a:prstGeom>
        </p:spPr>
        <p:txBody>
          <a:bodyPr/>
          <a:lstStyle/>
          <a:p>
            <a:pPr/>
            <a:r>
              <a:t>Genetic Algorithms</a:t>
            </a:r>
          </a:p>
        </p:txBody>
      </p:sp>
      <p:sp>
        <p:nvSpPr>
          <p:cNvPr id="145" name="The set of all possible solutions [0.. 1000] is called the search space or state space.…"/>
          <p:cNvSpPr txBox="1"/>
          <p:nvPr>
            <p:ph type="body" idx="1"/>
          </p:nvPr>
        </p:nvSpPr>
        <p:spPr>
          <a:prstGeom prst="rect">
            <a:avLst/>
          </a:prstGeom>
        </p:spPr>
        <p:txBody>
          <a:bodyPr/>
          <a:lstStyle/>
          <a:p>
            <a:pPr/>
            <a:r>
              <a:t>The set of all possible solutions [0.. 1000] is called the </a:t>
            </a:r>
            <a:r>
              <a:rPr b="1"/>
              <a:t>search space or state space.</a:t>
            </a:r>
            <a:endParaRPr b="1"/>
          </a:p>
          <a:p>
            <a:pPr/>
            <a:r>
              <a:t>It could be just one number from inside the above interval.</a:t>
            </a:r>
          </a:p>
          <a:p>
            <a:pPr/>
            <a:r>
              <a:t>GA’s often use binary encoding in the bit-string, thus a solution is represented by one bit-string</a:t>
            </a:r>
            <a:r>
              <a:rPr b="1"/>
              <a:t> </a:t>
            </a:r>
            <a:endParaRPr b="1"/>
          </a:p>
          <a:p>
            <a:pPr/>
            <a:r>
              <a:t>If we select 1,0 bits we have enough to represent all numbers in the interval [0..1000].</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Genetic Algorithms"/>
          <p:cNvSpPr txBox="1"/>
          <p:nvPr>
            <p:ph type="title"/>
          </p:nvPr>
        </p:nvSpPr>
        <p:spPr>
          <a:prstGeom prst="rect">
            <a:avLst/>
          </a:prstGeom>
        </p:spPr>
        <p:txBody>
          <a:bodyPr/>
          <a:lstStyle/>
          <a:p>
            <a:pPr/>
            <a:r>
              <a:t>Genetic Algorithms</a:t>
            </a:r>
          </a:p>
        </p:txBody>
      </p:sp>
      <p:sp>
        <p:nvSpPr>
          <p:cNvPr id="148" name="Binary representation…"/>
          <p:cNvSpPr txBox="1"/>
          <p:nvPr>
            <p:ph type="body" idx="1"/>
          </p:nvPr>
        </p:nvSpPr>
        <p:spPr>
          <a:prstGeom prst="rect">
            <a:avLst/>
          </a:prstGeom>
        </p:spPr>
        <p:txBody>
          <a:bodyPr/>
          <a:lstStyle/>
          <a:p>
            <a:pPr marL="0" indent="0">
              <a:buSzTx/>
              <a:buNone/>
            </a:pPr>
            <a:r>
              <a:t>Binary representation</a:t>
            </a:r>
          </a:p>
          <a:p>
            <a:pPr marL="0" indent="0">
              <a:lnSpc>
                <a:spcPct val="150000"/>
              </a:lnSpc>
              <a:buSzTx/>
              <a:buNone/>
            </a:pPr>
            <a:r>
              <a:t>1000 1011 0110 1111</a:t>
            </a:r>
            <a:br/>
            <a:r>
              <a:t>   P1    P2    P3    P4   </a:t>
            </a:r>
          </a:p>
          <a:p>
            <a:pPr marL="0" indent="0">
              <a:buSzTx/>
              <a:buNone/>
            </a:pPr>
            <a:r>
              <a:t>Example: encoding 4 parameters:</a:t>
            </a:r>
          </a:p>
          <a:p>
            <a:pPr marL="0" indent="0">
              <a:buSzTx/>
              <a:buNone/>
            </a:pPr>
            <a:r>
              <a:t>Parameter P1 value = 1000 = 8</a:t>
            </a:r>
            <a:br/>
            <a:r>
              <a:t>Parameter P2 value = 1011 = 11</a:t>
            </a:r>
          </a:p>
        </p:txBody>
      </p:sp>
      <p:sp>
        <p:nvSpPr>
          <p:cNvPr id="149" name="{"/>
          <p:cNvSpPr txBox="1"/>
          <p:nvPr/>
        </p:nvSpPr>
        <p:spPr>
          <a:xfrm rot="16200000">
            <a:off x="1151634" y="4236974"/>
            <a:ext cx="452629" cy="12796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atin typeface="+mj-lt"/>
                <a:ea typeface="+mj-ea"/>
                <a:cs typeface="+mj-cs"/>
                <a:sym typeface="Helvetica Neue"/>
              </a:defRPr>
            </a:lvl1pPr>
          </a:lstStyle>
          <a:p>
            <a:pPr/>
            <a:r>
              <a:t>{</a:t>
            </a:r>
          </a:p>
        </p:txBody>
      </p:sp>
      <p:sp>
        <p:nvSpPr>
          <p:cNvPr id="150" name="{"/>
          <p:cNvSpPr txBox="1"/>
          <p:nvPr/>
        </p:nvSpPr>
        <p:spPr>
          <a:xfrm rot="16200000">
            <a:off x="2142235" y="4236974"/>
            <a:ext cx="452629" cy="12796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atin typeface="+mj-lt"/>
                <a:ea typeface="+mj-ea"/>
                <a:cs typeface="+mj-cs"/>
                <a:sym typeface="Helvetica Neue"/>
              </a:defRPr>
            </a:lvl1pPr>
          </a:lstStyle>
          <a:p>
            <a:pPr/>
            <a:r>
              <a:t>{</a:t>
            </a:r>
          </a:p>
        </p:txBody>
      </p:sp>
      <p:sp>
        <p:nvSpPr>
          <p:cNvPr id="151" name="{"/>
          <p:cNvSpPr txBox="1"/>
          <p:nvPr/>
        </p:nvSpPr>
        <p:spPr>
          <a:xfrm rot="16200000">
            <a:off x="3145535" y="4236974"/>
            <a:ext cx="452629" cy="12796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atin typeface="+mj-lt"/>
                <a:ea typeface="+mj-ea"/>
                <a:cs typeface="+mj-cs"/>
                <a:sym typeface="Helvetica Neue"/>
              </a:defRPr>
            </a:lvl1pPr>
          </a:lstStyle>
          <a:p>
            <a:pPr/>
            <a:r>
              <a:t>{</a:t>
            </a:r>
          </a:p>
        </p:txBody>
      </p:sp>
      <p:sp>
        <p:nvSpPr>
          <p:cNvPr id="152" name="{"/>
          <p:cNvSpPr txBox="1"/>
          <p:nvPr/>
        </p:nvSpPr>
        <p:spPr>
          <a:xfrm rot="16200000">
            <a:off x="4161535" y="4236974"/>
            <a:ext cx="452629" cy="12796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atin typeface="+mj-lt"/>
                <a:ea typeface="+mj-ea"/>
                <a:cs typeface="+mj-cs"/>
                <a:sym typeface="Helvetica Neue"/>
              </a:defRPr>
            </a:lvl1pPr>
          </a:lstStyle>
          <a:p>
            <a:pP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Genetic Algorithms"/>
          <p:cNvSpPr txBox="1"/>
          <p:nvPr>
            <p:ph type="title"/>
          </p:nvPr>
        </p:nvSpPr>
        <p:spPr>
          <a:prstGeom prst="rect">
            <a:avLst/>
          </a:prstGeom>
        </p:spPr>
        <p:txBody>
          <a:bodyPr/>
          <a:lstStyle/>
          <a:p>
            <a:pPr/>
            <a:r>
              <a:t>Genetic Algorithms</a:t>
            </a:r>
          </a:p>
        </p:txBody>
      </p:sp>
      <p:sp>
        <p:nvSpPr>
          <p:cNvPr id="155" name="Search Space…"/>
          <p:cNvSpPr txBox="1"/>
          <p:nvPr>
            <p:ph type="body" idx="1"/>
          </p:nvPr>
        </p:nvSpPr>
        <p:spPr>
          <a:xfrm>
            <a:off x="952500" y="2590800"/>
            <a:ext cx="9813529" cy="6286500"/>
          </a:xfrm>
          <a:prstGeom prst="rect">
            <a:avLst/>
          </a:prstGeom>
        </p:spPr>
        <p:txBody>
          <a:bodyPr/>
          <a:lstStyle/>
          <a:p>
            <a:pPr marL="0" indent="0" defTabSz="479044">
              <a:spcBef>
                <a:spcPts val="3400"/>
              </a:spcBef>
              <a:buSzTx/>
              <a:buNone/>
              <a:defRPr sz="2600"/>
            </a:pPr>
            <a:r>
              <a:t>Search Space</a:t>
            </a:r>
          </a:p>
          <a:p>
            <a:pPr marL="364488" indent="-364488" defTabSz="479044">
              <a:spcBef>
                <a:spcPts val="3400"/>
              </a:spcBef>
              <a:defRPr sz="2600"/>
            </a:pPr>
            <a:r>
              <a:t>For a simple function f(x) the search space is one dimensional.</a:t>
            </a:r>
          </a:p>
          <a:p>
            <a:pPr marL="364488" indent="-364488" defTabSz="479044">
              <a:spcBef>
                <a:spcPts val="3400"/>
              </a:spcBef>
              <a:defRPr sz="2600"/>
            </a:pPr>
            <a:r>
              <a:t>But by encoding serval values into the chromosome many dimensions can be searched e.g. two dimensions f(x,y).</a:t>
            </a:r>
          </a:p>
          <a:p>
            <a:pPr marL="364488" indent="-364488" defTabSz="479044">
              <a:spcBef>
                <a:spcPts val="3400"/>
              </a:spcBef>
              <a:defRPr sz="2600"/>
            </a:pPr>
            <a:r>
              <a:t>Search space can be visualised as a surface or fitness </a:t>
            </a:r>
            <a:br/>
            <a:r>
              <a:t>landscape in which fitness dictates height.</a:t>
            </a:r>
          </a:p>
          <a:p>
            <a:pPr marL="364488" indent="-364488" defTabSz="479044">
              <a:spcBef>
                <a:spcPts val="3400"/>
              </a:spcBef>
              <a:defRPr sz="2600"/>
            </a:pPr>
            <a:r>
              <a:t>Each possible genotype is a point in space.</a:t>
            </a:r>
          </a:p>
          <a:p>
            <a:pPr marL="364488" indent="-364488" defTabSz="479044">
              <a:spcBef>
                <a:spcPts val="3400"/>
              </a:spcBef>
              <a:defRPr sz="2600"/>
            </a:pPr>
            <a:r>
              <a:t>A GA tries to move the points to better places (higher fitness) in the space.</a:t>
            </a:r>
          </a:p>
        </p:txBody>
      </p:sp>
      <p:pic>
        <p:nvPicPr>
          <p:cNvPr id="156" name="Image" descr="Image"/>
          <p:cNvPicPr>
            <a:picLocks noChangeAspect="1"/>
          </p:cNvPicPr>
          <p:nvPr/>
        </p:nvPicPr>
        <p:blipFill>
          <a:blip r:embed="rId2">
            <a:extLst/>
          </a:blip>
          <a:stretch>
            <a:fillRect/>
          </a:stretch>
        </p:blipFill>
        <p:spPr>
          <a:xfrm>
            <a:off x="10781201" y="5112592"/>
            <a:ext cx="2350389" cy="1848725"/>
          </a:xfrm>
          <a:prstGeom prst="rect">
            <a:avLst/>
          </a:prstGeom>
          <a:ln w="12700">
            <a:miter lim="400000"/>
          </a:ln>
        </p:spPr>
      </p:pic>
      <p:pic>
        <p:nvPicPr>
          <p:cNvPr id="157" name="Image" descr="Image"/>
          <p:cNvPicPr>
            <a:picLocks noChangeAspect="1"/>
          </p:cNvPicPr>
          <p:nvPr/>
        </p:nvPicPr>
        <p:blipFill>
          <a:blip r:embed="rId3">
            <a:extLst/>
          </a:blip>
          <a:stretch>
            <a:fillRect/>
          </a:stretch>
        </p:blipFill>
        <p:spPr>
          <a:xfrm>
            <a:off x="10781201" y="3307527"/>
            <a:ext cx="2350389" cy="1446395"/>
          </a:xfrm>
          <a:prstGeom prst="rect">
            <a:avLst/>
          </a:prstGeom>
          <a:ln w="12700">
            <a:miter lim="400000"/>
          </a:ln>
        </p:spPr>
      </p:pic>
      <p:pic>
        <p:nvPicPr>
          <p:cNvPr id="158" name="Image" descr="Image"/>
          <p:cNvPicPr>
            <a:picLocks noChangeAspect="1"/>
          </p:cNvPicPr>
          <p:nvPr/>
        </p:nvPicPr>
        <p:blipFill>
          <a:blip r:embed="rId4">
            <a:extLst/>
          </a:blip>
          <a:stretch>
            <a:fillRect/>
          </a:stretch>
        </p:blipFill>
        <p:spPr>
          <a:xfrm>
            <a:off x="10941325" y="7647085"/>
            <a:ext cx="2030142" cy="18487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