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6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660691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xfrm>
            <a:off x="9320107" y="9114112"/>
            <a:ext cx="3034454" cy="3713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>
            <a:lvl1pPr algn="r" defTabSz="457200"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9320107" y="9114112"/>
            <a:ext cx="3034454" cy="3713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>
            <a:lvl1pPr algn="r" defTabSz="457200"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xfrm>
            <a:off x="9320107" y="9114112"/>
            <a:ext cx="3034454" cy="3713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>
            <a:lvl1pPr algn="r" defTabSz="457200"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xfrm>
            <a:off x="9320107" y="9114112"/>
            <a:ext cx="3034454" cy="3713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>
            <a:lvl1pPr algn="r" defTabSz="457200"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xfrm>
            <a:off x="9320107" y="9114112"/>
            <a:ext cx="3034454" cy="3713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>
            <a:lvl1pPr algn="r" defTabSz="457200"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9320107" y="9026059"/>
            <a:ext cx="3034454" cy="3713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>
            <a:lvl1pPr algn="r" defTabSz="457200"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pic>
        <p:nvPicPr>
          <p:cNvPr id="11" name="hw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35567" y="83806"/>
            <a:ext cx="1006329" cy="765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pic>
        <p:nvPicPr>
          <p:cNvPr id="17" name="hw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35567" y="83806"/>
            <a:ext cx="1006329" cy="765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pic>
        <p:nvPicPr>
          <p:cNvPr id="26" name="hw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35567" y="83806"/>
            <a:ext cx="1006329" cy="765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pic>
        <p:nvPicPr>
          <p:cNvPr id="4" name="hwLogo.png"/>
          <p:cNvPicPr/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1935567" y="83806"/>
            <a:ext cx="1006329" cy="765230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cognitive_biases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14094">
              <a:defRPr sz="1800"/>
            </a:pPr>
            <a:r>
              <a:rPr sz="7000"/>
              <a:t>Human-Robot Interaction:</a:t>
            </a:r>
          </a:p>
          <a:p>
            <a:pPr lvl="0" defTabSz="514094">
              <a:defRPr sz="1800"/>
            </a:pPr>
            <a:r>
              <a:rPr sz="7000"/>
              <a:t>Conducting a User Study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379729">
              <a:defRPr sz="2300"/>
            </a:lvl1pPr>
          </a:lstStyle>
          <a:p>
            <a:pPr lvl="0">
              <a:defRPr sz="1800"/>
            </a:pPr>
            <a:r>
              <a:rPr sz="2300" dirty="0"/>
              <a:t>by </a:t>
            </a:r>
            <a:r>
              <a:rPr lang="en-US" sz="2300" dirty="0" smtClean="0"/>
              <a:t>Talal Shaikh</a:t>
            </a:r>
          </a:p>
          <a:p>
            <a:pPr lvl="0">
              <a:defRPr sz="1800"/>
            </a:pPr>
            <a:endParaRPr lang="en-US" dirty="0"/>
          </a:p>
          <a:p>
            <a:pPr lvl="0">
              <a:defRPr sz="1800"/>
            </a:pPr>
            <a:r>
              <a:rPr lang="en-US" sz="2300" dirty="0" smtClean="0"/>
              <a:t>From the Slides of </a:t>
            </a:r>
            <a:r>
              <a:rPr lang="en-US" sz="2300" dirty="0" err="1" smtClean="0"/>
              <a:t>Dr</a:t>
            </a:r>
            <a:r>
              <a:rPr lang="en-US" sz="2300" dirty="0" smtClean="0"/>
              <a:t> </a:t>
            </a:r>
            <a:r>
              <a:rPr lang="en-US" sz="2300" dirty="0" err="1" smtClean="0"/>
              <a:t>Katrin</a:t>
            </a:r>
            <a:r>
              <a:rPr lang="en-US" sz="2300" dirty="0" smtClean="0"/>
              <a:t> </a:t>
            </a:r>
            <a:r>
              <a:rPr lang="en-US" sz="2300" smtClean="0"/>
              <a:t>Lohan</a:t>
            </a:r>
            <a:endParaRPr sz="23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Design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9194" lvl="0" indent="-469194">
              <a:spcBef>
                <a:spcPts val="600"/>
              </a:spcBef>
              <a:defRPr sz="1800"/>
            </a:pPr>
            <a:r>
              <a:rPr sz="3800" b="1">
                <a:latin typeface="Calibri"/>
                <a:ea typeface="Calibri"/>
                <a:cs typeface="Calibri"/>
                <a:sym typeface="Calibri"/>
              </a:rPr>
              <a:t>External validity </a:t>
            </a:r>
            <a:r>
              <a:rPr sz="3800"/>
              <a:t>– do your results mean anything?</a:t>
            </a:r>
          </a:p>
          <a:p>
            <a:pPr marL="864305" lvl="1" indent="-419805">
              <a:spcBef>
                <a:spcPts val="500"/>
              </a:spcBef>
              <a:buChar char="–"/>
              <a:defRPr sz="1800"/>
            </a:pPr>
            <a:r>
              <a:rPr sz="3400"/>
              <a:t>Results should be similar to other similar studies</a:t>
            </a:r>
          </a:p>
          <a:p>
            <a:pPr marL="864305" lvl="1" indent="-419805">
              <a:spcBef>
                <a:spcPts val="500"/>
              </a:spcBef>
              <a:buChar char="–"/>
              <a:defRPr sz="1800"/>
            </a:pPr>
            <a:r>
              <a:rPr sz="3400"/>
              <a:t>Use accepted questionnaires, methods</a:t>
            </a:r>
          </a:p>
          <a:p>
            <a:pPr marL="469194" lvl="0" indent="-469194">
              <a:spcBef>
                <a:spcPts val="600"/>
              </a:spcBef>
              <a:defRPr sz="1800"/>
            </a:pPr>
            <a:r>
              <a:rPr sz="3800" b="1">
                <a:latin typeface="Calibri"/>
                <a:ea typeface="Calibri"/>
                <a:cs typeface="Calibri"/>
                <a:sym typeface="Calibri"/>
              </a:rPr>
              <a:t>Power </a:t>
            </a:r>
            <a:r>
              <a:rPr sz="3800"/>
              <a:t>– how much meaning do your results have?</a:t>
            </a:r>
          </a:p>
          <a:p>
            <a:pPr marL="864305" lvl="1" indent="-419805">
              <a:spcBef>
                <a:spcPts val="500"/>
              </a:spcBef>
              <a:buChar char="–"/>
              <a:defRPr sz="1800"/>
            </a:pPr>
            <a:r>
              <a:rPr sz="3400"/>
              <a:t>The more people the more you can say that the participants are a sample of the population</a:t>
            </a:r>
          </a:p>
          <a:p>
            <a:pPr marL="864305" lvl="1" indent="-419805">
              <a:spcBef>
                <a:spcPts val="500"/>
              </a:spcBef>
              <a:buChar char="–"/>
              <a:defRPr sz="1800"/>
            </a:pPr>
            <a:r>
              <a:rPr sz="3400"/>
              <a:t>Pilot your study</a:t>
            </a:r>
          </a:p>
          <a:p>
            <a:pPr marL="469194" lvl="0" indent="-469194">
              <a:spcBef>
                <a:spcPts val="600"/>
              </a:spcBef>
              <a:defRPr sz="1800"/>
            </a:pPr>
            <a:r>
              <a:rPr sz="3800" b="1">
                <a:latin typeface="Calibri"/>
                <a:ea typeface="Calibri"/>
                <a:cs typeface="Calibri"/>
                <a:sym typeface="Calibri"/>
              </a:rPr>
              <a:t>Generalisation</a:t>
            </a:r>
            <a:r>
              <a:rPr sz="3800"/>
              <a:t> – how much do your results apply to the true state of things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Task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lnSpc>
                <a:spcPct val="90000"/>
              </a:lnSpc>
              <a:defRPr sz="1800"/>
            </a:pPr>
            <a:r>
              <a:rPr sz="3600"/>
              <a:t>Identify the task that your participants will fulfil during a session of your experiment</a:t>
            </a:r>
          </a:p>
          <a:p>
            <a:pPr lvl="0">
              <a:lnSpc>
                <a:spcPct val="90000"/>
              </a:lnSpc>
              <a:defRPr sz="1800"/>
            </a:pPr>
            <a:r>
              <a:rPr sz="3600"/>
              <a:t>E.g. explain how to stack-cups</a:t>
            </a:r>
          </a:p>
          <a:p>
            <a:pPr lvl="0">
              <a:lnSpc>
                <a:spcPct val="90000"/>
              </a:lnSpc>
              <a:defRPr sz="1800"/>
            </a:pPr>
            <a:r>
              <a:rPr sz="3600"/>
              <a:t>Some times it is not so straight forward!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Setup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lnSpc>
                <a:spcPct val="80000"/>
              </a:lnSpc>
              <a:spcBef>
                <a:spcPts val="2000"/>
              </a:spcBef>
              <a:defRPr sz="1800"/>
            </a:pPr>
            <a:r>
              <a:rPr sz="3600"/>
              <a:t>Describe the equipment you will use in your experiment </a:t>
            </a:r>
          </a:p>
          <a:p>
            <a:pPr lvl="1">
              <a:lnSpc>
                <a:spcPct val="80000"/>
              </a:lnSpc>
              <a:spcBef>
                <a:spcPts val="2000"/>
              </a:spcBef>
              <a:defRPr sz="1800"/>
            </a:pPr>
            <a:r>
              <a:rPr sz="3600"/>
              <a:t>technical details</a:t>
            </a:r>
          </a:p>
          <a:p>
            <a:pPr lvl="1">
              <a:lnSpc>
                <a:spcPct val="80000"/>
              </a:lnSpc>
              <a:spcBef>
                <a:spcPts val="2000"/>
              </a:spcBef>
              <a:defRPr sz="1800"/>
            </a:pPr>
            <a:r>
              <a:rPr sz="3600"/>
              <a:t>other important features (e.g. size, colour, shape, usability, …)</a:t>
            </a:r>
          </a:p>
          <a:p>
            <a:pPr lvl="0">
              <a:lnSpc>
                <a:spcPct val="80000"/>
              </a:lnSpc>
              <a:spcBef>
                <a:spcPts val="2000"/>
              </a:spcBef>
              <a:defRPr sz="1800"/>
            </a:pPr>
            <a:r>
              <a:rPr sz="3600"/>
              <a:t>Describe the space you are using</a:t>
            </a:r>
          </a:p>
          <a:p>
            <a:pPr lvl="0">
              <a:lnSpc>
                <a:spcPct val="80000"/>
              </a:lnSpc>
              <a:spcBef>
                <a:spcPts val="2000"/>
              </a:spcBef>
              <a:defRPr sz="1800"/>
            </a:pPr>
            <a:r>
              <a:rPr sz="3600"/>
              <a:t>Use figures or pictures to show the setup:</a:t>
            </a:r>
          </a:p>
        </p:txBody>
      </p:sp>
      <p:pic>
        <p:nvPicPr>
          <p:cNvPr id="83" name="SetupICDL20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6811" y="7033726"/>
            <a:ext cx="5171178" cy="26282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Design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7825" lvl="0" indent="-377825" defTabSz="496570">
              <a:lnSpc>
                <a:spcPct val="90000"/>
              </a:lnSpc>
              <a:spcBef>
                <a:spcPts val="3500"/>
              </a:spcBef>
              <a:defRPr sz="1800"/>
            </a:pPr>
            <a:r>
              <a:rPr sz="3060"/>
              <a:t>Participants using language to explain how to stack-cups to a robot will take less time than participants using only gestures. </a:t>
            </a:r>
          </a:p>
          <a:p>
            <a:pPr marL="377825" lvl="0" indent="-377825" defTabSz="496570">
              <a:lnSpc>
                <a:spcPct val="90000"/>
              </a:lnSpc>
              <a:spcBef>
                <a:spcPts val="3500"/>
              </a:spcBef>
              <a:defRPr sz="1800"/>
            </a:pPr>
            <a:r>
              <a:rPr sz="3060"/>
              <a:t>Let</a:t>
            </a:r>
            <a:r>
              <a:rPr sz="306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sz="3060"/>
              <a:t>s create a study design</a:t>
            </a:r>
          </a:p>
          <a:p>
            <a:pPr marL="776640" lvl="1" indent="-398815" defTabSz="496570">
              <a:lnSpc>
                <a:spcPct val="90000"/>
              </a:lnSpc>
              <a:spcBef>
                <a:spcPts val="500"/>
              </a:spcBef>
              <a:buChar char="–"/>
              <a:defRPr sz="1800"/>
            </a:pPr>
            <a:r>
              <a:rPr sz="3230">
                <a:solidFill>
                  <a:srgbClr val="929292"/>
                </a:solidFill>
              </a:rPr>
              <a:t>Hypothesis</a:t>
            </a:r>
          </a:p>
          <a:p>
            <a:pPr marL="776640" lvl="1" indent="-398815" defTabSz="496570">
              <a:lnSpc>
                <a:spcPct val="90000"/>
              </a:lnSpc>
              <a:spcBef>
                <a:spcPts val="500"/>
              </a:spcBef>
              <a:buChar char="–"/>
              <a:defRPr sz="1800"/>
            </a:pPr>
            <a:r>
              <a:rPr sz="3230"/>
              <a:t>Population</a:t>
            </a:r>
          </a:p>
          <a:p>
            <a:pPr marL="776640" lvl="1" indent="-398815" defTabSz="496570">
              <a:lnSpc>
                <a:spcPct val="90000"/>
              </a:lnSpc>
              <a:spcBef>
                <a:spcPts val="500"/>
              </a:spcBef>
              <a:buChar char="–"/>
              <a:defRPr sz="1800"/>
            </a:pPr>
            <a:r>
              <a:rPr sz="3230">
                <a:solidFill>
                  <a:srgbClr val="929292"/>
                </a:solidFill>
              </a:rPr>
              <a:t>Task</a:t>
            </a:r>
          </a:p>
          <a:p>
            <a:pPr marL="776640" lvl="1" indent="-398815" defTabSz="496570">
              <a:lnSpc>
                <a:spcPct val="90000"/>
              </a:lnSpc>
              <a:spcBef>
                <a:spcPts val="500"/>
              </a:spcBef>
              <a:buChar char="–"/>
              <a:defRPr sz="1800"/>
            </a:pPr>
            <a:r>
              <a:rPr sz="3230"/>
              <a:t>Setup</a:t>
            </a:r>
          </a:p>
          <a:p>
            <a:pPr marL="377825" lvl="0" indent="-377825" defTabSz="496570">
              <a:lnSpc>
                <a:spcPct val="90000"/>
              </a:lnSpc>
              <a:spcBef>
                <a:spcPts val="3500"/>
              </a:spcBef>
              <a:defRPr sz="1800"/>
            </a:pPr>
            <a:r>
              <a:rPr sz="3060"/>
              <a:t>Two types:</a:t>
            </a:r>
          </a:p>
          <a:p>
            <a:pPr marL="776640" lvl="1" indent="-398815" defTabSz="496570">
              <a:lnSpc>
                <a:spcPct val="90000"/>
              </a:lnSpc>
              <a:spcBef>
                <a:spcPts val="500"/>
              </a:spcBef>
              <a:buChar char="–"/>
              <a:defRPr sz="1800"/>
            </a:pPr>
            <a:r>
              <a:rPr sz="3230"/>
              <a:t>Between Subjects</a:t>
            </a:r>
          </a:p>
          <a:p>
            <a:pPr marL="776640" lvl="1" indent="-398815" defTabSz="496570">
              <a:lnSpc>
                <a:spcPct val="90000"/>
              </a:lnSpc>
              <a:spcBef>
                <a:spcPts val="500"/>
              </a:spcBef>
              <a:buChar char="–"/>
              <a:defRPr sz="1800"/>
            </a:pPr>
            <a:r>
              <a:rPr sz="3230"/>
              <a:t>Across Subjects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Hypothesis Testing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19805" lvl="0" indent="-41980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3400"/>
              <a:t>Hypothesis:</a:t>
            </a:r>
            <a:br>
              <a:rPr sz="3400"/>
            </a:br>
            <a:r>
              <a:rPr sz="3400"/>
              <a:t>People who use language and gestures to explain how to stack-cups will be faster, then if they are not allowed to use language.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Population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Let’s pick a population for our example?</a:t>
            </a:r>
          </a:p>
          <a:p>
            <a:pPr lvl="1">
              <a:defRPr sz="1800"/>
            </a:pPr>
            <a:r>
              <a:rPr sz="3600"/>
              <a:t>Group 3-4 people and discuss the best population</a:t>
            </a:r>
          </a:p>
          <a:p>
            <a:pPr lvl="1">
              <a:defRPr sz="1800"/>
            </a:pPr>
            <a:r>
              <a:rPr sz="3600"/>
              <a:t>Write down how many participants and of what population.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Task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</a:lvl1pPr>
          </a:lstStyle>
          <a:p>
            <a:pPr lvl="0">
              <a:defRPr sz="1800"/>
            </a:pPr>
            <a:r>
              <a:rPr sz="3600"/>
              <a:t>Explain how to stack-cups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Setup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Let’s design a setup for our example?</a:t>
            </a:r>
          </a:p>
          <a:p>
            <a:pPr lvl="1">
              <a:defRPr sz="1800"/>
            </a:pPr>
            <a:r>
              <a:rPr sz="3600"/>
              <a:t>Group 3-4 people and discuss the best setup</a:t>
            </a:r>
          </a:p>
          <a:p>
            <a:pPr lvl="1">
              <a:defRPr sz="1800"/>
            </a:pPr>
            <a:r>
              <a:rPr sz="3600"/>
              <a:t>Make a list of the equipment</a:t>
            </a:r>
          </a:p>
          <a:p>
            <a:pPr lvl="1">
              <a:defRPr sz="1800"/>
            </a:pPr>
            <a:r>
              <a:rPr sz="3600"/>
              <a:t>Draw a setup plan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Procedure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Formally have all participants sign up for a time slot (if individual testing is needed)</a:t>
            </a:r>
          </a:p>
          <a:p>
            <a:pPr lvl="0">
              <a:defRPr sz="1800"/>
            </a:pPr>
            <a:r>
              <a:rPr sz="3600"/>
              <a:t>Informed Consent </a:t>
            </a:r>
          </a:p>
          <a:p>
            <a:pPr lvl="0">
              <a:defRPr sz="1800"/>
            </a:pPr>
            <a:r>
              <a:rPr sz="3600"/>
              <a:t>Execute study</a:t>
            </a:r>
          </a:p>
          <a:p>
            <a:pPr lvl="0">
              <a:defRPr sz="1800"/>
            </a:pPr>
            <a:r>
              <a:rPr sz="3600"/>
              <a:t>Questionnaires/Debriefing 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Biases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9194" lvl="0" indent="-469194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800"/>
              <a:t>Hypothesis Guessing</a:t>
            </a:r>
          </a:p>
          <a:p>
            <a:pPr marL="864305" lvl="1" indent="-419805">
              <a:lnSpc>
                <a:spcPct val="90000"/>
              </a:lnSpc>
              <a:spcBef>
                <a:spcPts val="500"/>
              </a:spcBef>
              <a:buChar char="–"/>
              <a:defRPr sz="1800"/>
            </a:pPr>
            <a:r>
              <a:rPr sz="3400"/>
              <a:t>Participants guess what you are trying hypothesis</a:t>
            </a:r>
          </a:p>
          <a:p>
            <a:pPr marL="469194" lvl="0" indent="-469194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800"/>
              <a:t>Experimenter Bias</a:t>
            </a:r>
          </a:p>
          <a:p>
            <a:pPr marL="864305" lvl="1" indent="-419805">
              <a:lnSpc>
                <a:spcPct val="90000"/>
              </a:lnSpc>
              <a:spcBef>
                <a:spcPts val="500"/>
              </a:spcBef>
              <a:buChar char="–"/>
              <a:defRPr sz="1800"/>
            </a:pPr>
            <a:r>
              <a:rPr sz="3400"/>
              <a:t>Subconscious bias of data and evaluation to find what you want to find</a:t>
            </a:r>
          </a:p>
          <a:p>
            <a:pPr marL="469194" lvl="0" indent="-469194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800"/>
              <a:t>Systematic Bias</a:t>
            </a:r>
          </a:p>
          <a:p>
            <a:pPr marL="864305" lvl="1" indent="-419805">
              <a:lnSpc>
                <a:spcPct val="90000"/>
              </a:lnSpc>
              <a:spcBef>
                <a:spcPts val="500"/>
              </a:spcBef>
              <a:buChar char="–"/>
              <a:defRPr sz="1800"/>
            </a:pPr>
            <a:r>
              <a:rPr sz="3400"/>
              <a:t>bias resulting from a flaw integral to the system </a:t>
            </a:r>
          </a:p>
          <a:p>
            <a:pPr marL="1234722" lvl="2" indent="-345722">
              <a:lnSpc>
                <a:spcPct val="90000"/>
              </a:lnSpc>
              <a:spcBef>
                <a:spcPts val="400"/>
              </a:spcBef>
              <a:defRPr sz="1800"/>
            </a:pPr>
            <a:r>
              <a:rPr sz="2800"/>
              <a:t>E.g. an incorrectly calibrated thermostat</a:t>
            </a:r>
          </a:p>
          <a:p>
            <a:pPr marL="469194" lvl="0" indent="-469194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800"/>
              <a:t>List of biases</a:t>
            </a:r>
          </a:p>
          <a:p>
            <a:pPr marL="864305" lvl="1" indent="-419805">
              <a:lnSpc>
                <a:spcPct val="90000"/>
              </a:lnSpc>
              <a:spcBef>
                <a:spcPts val="500"/>
              </a:spcBef>
              <a:buChar char="–"/>
              <a:defRPr sz="1800"/>
            </a:pPr>
            <a:r>
              <a:rPr sz="3400" u="sng">
                <a:hlinkClick r:id="rId2"/>
              </a:rPr>
              <a:t>http://en.wikipedia.org/wiki/List_of_cognitive_biases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Overview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What is a study?</a:t>
            </a:r>
          </a:p>
          <a:p>
            <a:pPr marL="913694" lvl="1" indent="-469194">
              <a:spcBef>
                <a:spcPts val="600"/>
              </a:spcBef>
              <a:buChar char="–"/>
              <a:defRPr sz="1800"/>
            </a:pPr>
            <a:r>
              <a:rPr sz="3800"/>
              <a:t>Empirically testing a hypothesis</a:t>
            </a:r>
          </a:p>
          <a:p>
            <a:pPr marL="913694" lvl="1" indent="-469194">
              <a:spcBef>
                <a:spcPts val="600"/>
              </a:spcBef>
              <a:buChar char="–"/>
              <a:defRPr sz="1800"/>
            </a:pPr>
            <a:r>
              <a:rPr sz="3800"/>
              <a:t>Evaluate interfaces</a:t>
            </a:r>
          </a:p>
          <a:p>
            <a:pPr lvl="0">
              <a:defRPr sz="1800"/>
            </a:pPr>
            <a:endParaRPr sz="3800"/>
          </a:p>
          <a:p>
            <a:pPr lvl="0">
              <a:defRPr sz="1800"/>
            </a:pPr>
            <a:r>
              <a:rPr sz="3600"/>
              <a:t>Why run a study?</a:t>
            </a:r>
          </a:p>
          <a:p>
            <a:pPr marL="913694" lvl="1" indent="-469194">
              <a:spcBef>
                <a:spcPts val="600"/>
              </a:spcBef>
              <a:buChar char="–"/>
              <a:defRPr sz="1800"/>
            </a:pPr>
            <a:r>
              <a:rPr sz="3800"/>
              <a:t>Determine </a:t>
            </a:r>
            <a:r>
              <a:rPr sz="3800"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sz="3800"/>
              <a:t>truth</a:t>
            </a:r>
            <a:r>
              <a:rPr sz="3800">
                <a:latin typeface="Arial"/>
                <a:ea typeface="Arial"/>
                <a:cs typeface="Arial"/>
                <a:sym typeface="Arial"/>
              </a:rPr>
              <a:t>’</a:t>
            </a:r>
            <a:endParaRPr sz="3800"/>
          </a:p>
          <a:p>
            <a:pPr marL="913694" lvl="1" indent="-469194">
              <a:spcBef>
                <a:spcPts val="600"/>
              </a:spcBef>
              <a:buChar char="–"/>
              <a:defRPr sz="1800"/>
            </a:pPr>
            <a:r>
              <a:rPr sz="3800"/>
              <a:t>Evaluate if a statement is true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1" build="p" bldLvl="5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Confounds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600" b="1">
                <a:latin typeface="Calibri"/>
                <a:ea typeface="Calibri"/>
                <a:cs typeface="Calibri"/>
                <a:sym typeface="Calibri"/>
              </a:rPr>
              <a:t>Confounding factors </a:t>
            </a:r>
            <a:r>
              <a:rPr sz="3600"/>
              <a:t>– factors that affect outcomes, but are not related to the study 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600"/>
              <a:t>Population confounds</a:t>
            </a:r>
          </a:p>
          <a:p>
            <a:pPr marL="814916" lvl="1" indent="-370416">
              <a:lnSpc>
                <a:spcPct val="90000"/>
              </a:lnSpc>
              <a:spcBef>
                <a:spcPts val="500"/>
              </a:spcBef>
              <a:buChar char="–"/>
              <a:defRPr sz="1800"/>
            </a:pPr>
            <a:r>
              <a:rPr sz="3000"/>
              <a:t>Who you get?</a:t>
            </a:r>
          </a:p>
          <a:p>
            <a:pPr marL="814916" lvl="1" indent="-370416">
              <a:lnSpc>
                <a:spcPct val="90000"/>
              </a:lnSpc>
              <a:spcBef>
                <a:spcPts val="500"/>
              </a:spcBef>
              <a:buChar char="–"/>
              <a:defRPr sz="1800"/>
            </a:pPr>
            <a:r>
              <a:rPr sz="3000"/>
              <a:t>How you get them?</a:t>
            </a:r>
          </a:p>
          <a:p>
            <a:pPr marL="814916" lvl="1" indent="-370416">
              <a:lnSpc>
                <a:spcPct val="90000"/>
              </a:lnSpc>
              <a:spcBef>
                <a:spcPts val="500"/>
              </a:spcBef>
              <a:buChar char="–"/>
              <a:defRPr sz="1800"/>
            </a:pPr>
            <a:r>
              <a:rPr sz="3000"/>
              <a:t>How you reimburse them?</a:t>
            </a:r>
          </a:p>
          <a:p>
            <a:pPr marL="814916" lvl="1" indent="-370416">
              <a:lnSpc>
                <a:spcPct val="90000"/>
              </a:lnSpc>
              <a:spcBef>
                <a:spcPts val="500"/>
              </a:spcBef>
              <a:buChar char="–"/>
              <a:defRPr sz="1800"/>
            </a:pPr>
            <a:r>
              <a:rPr sz="3000"/>
              <a:t>How do you know groups are equivalent?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600"/>
              <a:t>Design confounds</a:t>
            </a:r>
          </a:p>
          <a:p>
            <a:pPr marL="814916" lvl="1" indent="-370416">
              <a:lnSpc>
                <a:spcPct val="90000"/>
              </a:lnSpc>
              <a:spcBef>
                <a:spcPts val="500"/>
              </a:spcBef>
              <a:buChar char="–"/>
              <a:defRPr sz="1800"/>
            </a:pPr>
            <a:r>
              <a:rPr sz="3000"/>
              <a:t>Unequal treatment of conditions</a:t>
            </a:r>
          </a:p>
          <a:p>
            <a:pPr marL="814916" lvl="1" indent="-370416">
              <a:lnSpc>
                <a:spcPct val="90000"/>
              </a:lnSpc>
              <a:spcBef>
                <a:spcPts val="500"/>
              </a:spcBef>
              <a:buChar char="–"/>
              <a:defRPr sz="1800"/>
            </a:pPr>
            <a:r>
              <a:rPr sz="3000"/>
              <a:t>Learning</a:t>
            </a:r>
          </a:p>
          <a:p>
            <a:pPr marL="814916" lvl="1" indent="-370416">
              <a:lnSpc>
                <a:spcPct val="90000"/>
              </a:lnSpc>
              <a:spcBef>
                <a:spcPts val="500"/>
              </a:spcBef>
              <a:buChar char="–"/>
              <a:defRPr sz="1800"/>
            </a:pPr>
            <a:r>
              <a:rPr sz="3000"/>
              <a:t>Time spent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Metrics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/>
            </a:pPr>
            <a:r>
              <a:rPr sz="3600"/>
              <a:t>What you are measuring</a:t>
            </a:r>
          </a:p>
          <a:p>
            <a:pPr lvl="0">
              <a:lnSpc>
                <a:spcPct val="90000"/>
              </a:lnSpc>
              <a:defRPr sz="1800"/>
            </a:pPr>
            <a:r>
              <a:rPr sz="3600"/>
              <a:t>Types of metrics</a:t>
            </a:r>
          </a:p>
          <a:p>
            <a:pPr marL="913694" lvl="1" indent="-469194">
              <a:lnSpc>
                <a:spcPct val="90000"/>
              </a:lnSpc>
              <a:spcBef>
                <a:spcPts val="600"/>
              </a:spcBef>
              <a:buChar char="–"/>
              <a:defRPr sz="1800"/>
            </a:pPr>
            <a:r>
              <a:rPr sz="3800"/>
              <a:t>Objective</a:t>
            </a:r>
          </a:p>
          <a:p>
            <a:pPr marL="1308805" lvl="2" indent="-419805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3400"/>
              <a:t>Time to complete task</a:t>
            </a:r>
          </a:p>
          <a:p>
            <a:pPr marL="1308805" lvl="2" indent="-419805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3400"/>
              <a:t>Errors</a:t>
            </a:r>
          </a:p>
          <a:p>
            <a:pPr marL="1308805" lvl="2" indent="-419805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3400"/>
              <a:t>Ordinal/Continuous</a:t>
            </a:r>
          </a:p>
          <a:p>
            <a:pPr marL="913694" lvl="1" indent="-469194">
              <a:lnSpc>
                <a:spcPct val="90000"/>
              </a:lnSpc>
              <a:spcBef>
                <a:spcPts val="600"/>
              </a:spcBef>
              <a:buChar char="–"/>
              <a:defRPr sz="1800"/>
            </a:pPr>
            <a:r>
              <a:rPr sz="3800"/>
              <a:t>Subjective</a:t>
            </a:r>
          </a:p>
          <a:p>
            <a:pPr marL="1308805" lvl="2" indent="-419805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3400"/>
              <a:t>Satisfaction</a:t>
            </a:r>
          </a:p>
          <a:p>
            <a:pPr lvl="0">
              <a:lnSpc>
                <a:spcPct val="90000"/>
              </a:lnSpc>
              <a:defRPr sz="1800"/>
            </a:pPr>
            <a:r>
              <a:rPr sz="3600"/>
              <a:t>Pros/Cons of each type?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Example Overview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830" lvl="0" indent="-417830" defTabSz="549148">
              <a:spcBef>
                <a:spcPts val="500"/>
              </a:spcBef>
              <a:defRPr sz="1800"/>
            </a:pPr>
            <a:r>
              <a:rPr sz="3384"/>
              <a:t>When a naive user is tutoring a robot, he/she will behave towards it like if it were a child.</a:t>
            </a:r>
          </a:p>
          <a:p>
            <a:pPr marL="766021" lvl="1" indent="-348191" defTabSz="549148">
              <a:spcBef>
                <a:spcPts val="400"/>
              </a:spcBef>
              <a:buChar char="–"/>
              <a:defRPr sz="1800"/>
            </a:pPr>
            <a:r>
              <a:rPr sz="2820"/>
              <a:t>Many ways to do this:</a:t>
            </a:r>
          </a:p>
          <a:p>
            <a:pPr marL="1137426" lvl="2" indent="-301766" defTabSz="549148">
              <a:spcBef>
                <a:spcPts val="400"/>
              </a:spcBef>
              <a:defRPr sz="1800"/>
            </a:pPr>
            <a:r>
              <a:rPr sz="2444"/>
              <a:t>Look at data from a child parent interaction study</a:t>
            </a:r>
          </a:p>
          <a:p>
            <a:pPr marL="1137426" lvl="2" indent="-301766" defTabSz="549148">
              <a:spcBef>
                <a:spcPts val="400"/>
              </a:spcBef>
              <a:defRPr sz="1800"/>
            </a:pPr>
            <a:r>
              <a:rPr sz="2444" b="1" i="1">
                <a:latin typeface="Calibri"/>
                <a:ea typeface="Calibri"/>
                <a:cs typeface="Calibri"/>
                <a:sym typeface="Calibri"/>
              </a:rPr>
              <a:t>Descriptive design: </a:t>
            </a:r>
            <a:r>
              <a:rPr sz="2444"/>
              <a:t>What</a:t>
            </a:r>
            <a:r>
              <a:rPr sz="2444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sz="2444"/>
              <a:t>s the pros and cons?</a:t>
            </a:r>
          </a:p>
          <a:p>
            <a:pPr marL="1137426" lvl="2" indent="-301766" defTabSz="549148">
              <a:spcBef>
                <a:spcPts val="400"/>
              </a:spcBef>
              <a:defRPr sz="1800"/>
            </a:pPr>
            <a:r>
              <a:rPr sz="2444"/>
              <a:t>Get a group of people interact with their child and then with the robot.</a:t>
            </a:r>
          </a:p>
          <a:p>
            <a:pPr marL="1137426" lvl="2" indent="-301766" defTabSz="549148">
              <a:spcBef>
                <a:spcPts val="400"/>
              </a:spcBef>
              <a:defRPr sz="1800"/>
            </a:pPr>
            <a:r>
              <a:rPr sz="2444" b="1" i="1">
                <a:latin typeface="Calibri"/>
                <a:ea typeface="Calibri"/>
                <a:cs typeface="Calibri"/>
                <a:sym typeface="Calibri"/>
              </a:rPr>
              <a:t>Analytic design: </a:t>
            </a:r>
            <a:r>
              <a:rPr sz="2444"/>
              <a:t>What</a:t>
            </a:r>
            <a:r>
              <a:rPr sz="2444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sz="2444"/>
              <a:t>s the pros and cons?</a:t>
            </a:r>
          </a:p>
          <a:p>
            <a:pPr marL="1137426" lvl="2" indent="-301766" defTabSz="549148">
              <a:spcBef>
                <a:spcPts val="400"/>
              </a:spcBef>
              <a:defRPr sz="1800"/>
            </a:pPr>
            <a:r>
              <a:rPr sz="2444"/>
              <a:t>Ideally?</a:t>
            </a:r>
          </a:p>
          <a:p>
            <a:pPr marL="766021" lvl="1" indent="-348191" defTabSz="549148">
              <a:spcBef>
                <a:spcPts val="400"/>
              </a:spcBef>
              <a:buChar char="–"/>
              <a:defRPr sz="1800"/>
            </a:pPr>
            <a:r>
              <a:rPr sz="2820"/>
              <a:t>Ideal solution: have everyone in the world interact with the robot and their child</a:t>
            </a:r>
          </a:p>
          <a:p>
            <a:pPr marL="1137426" lvl="2" indent="-301766" defTabSz="549148">
              <a:spcBef>
                <a:spcPts val="400"/>
              </a:spcBef>
              <a:defRPr sz="1800"/>
            </a:pPr>
            <a:r>
              <a:rPr sz="2444"/>
              <a:t>Participants are a </a:t>
            </a:r>
            <a:r>
              <a:rPr sz="2444" b="1" i="1">
                <a:latin typeface="Calibri"/>
                <a:ea typeface="Calibri"/>
                <a:cs typeface="Calibri"/>
                <a:sym typeface="Calibri"/>
              </a:rPr>
              <a:t>sample</a:t>
            </a:r>
            <a:r>
              <a:rPr sz="2444"/>
              <a:t> of the population</a:t>
            </a:r>
          </a:p>
          <a:p>
            <a:pPr marL="1137426" lvl="2" indent="-301766" defTabSz="549148">
              <a:spcBef>
                <a:spcPts val="400"/>
              </a:spcBef>
              <a:defRPr sz="1800"/>
            </a:pPr>
            <a:r>
              <a:rPr sz="2444"/>
              <a:t>You should immediately question this!</a:t>
            </a:r>
          </a:p>
          <a:p>
            <a:pPr marL="1137426" lvl="2" indent="-301766" defTabSz="549148">
              <a:spcBef>
                <a:spcPts val="400"/>
              </a:spcBef>
              <a:defRPr sz="1800"/>
            </a:pPr>
            <a:r>
              <a:rPr sz="2444"/>
              <a:t>Restrict population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1" build="p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Study Components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8583" lvl="0" indent="-518583">
              <a:lnSpc>
                <a:spcPct val="90000"/>
              </a:lnSpc>
              <a:spcBef>
                <a:spcPts val="700"/>
              </a:spcBef>
              <a:defRPr sz="1800"/>
            </a:pPr>
            <a:r>
              <a:rPr sz="4200"/>
              <a:t>Design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har char="–"/>
              <a:defRPr sz="1800"/>
            </a:pPr>
            <a:r>
              <a:rPr sz="3600"/>
              <a:t>Hypothesis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har char="–"/>
              <a:defRPr sz="1800"/>
            </a:pPr>
            <a:r>
              <a:rPr sz="3600"/>
              <a:t>Population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har char="–"/>
              <a:defRPr sz="1800"/>
            </a:pPr>
            <a:r>
              <a:rPr sz="3600"/>
              <a:t>Task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har char="–"/>
              <a:defRPr sz="1800"/>
            </a:pPr>
            <a:r>
              <a:rPr sz="3600"/>
              <a:t>Setup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har char="–"/>
              <a:defRPr sz="1800"/>
            </a:pPr>
            <a:r>
              <a:rPr sz="3600"/>
              <a:t>Procedure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har char="–"/>
              <a:defRPr sz="1800"/>
            </a:pPr>
            <a:r>
              <a:rPr sz="3600"/>
              <a:t>Confounds/Biases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har char="–"/>
              <a:defRPr sz="1800"/>
            </a:pPr>
            <a:r>
              <a:rPr sz="3600"/>
              <a:t>Metric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Study Design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defTabSz="496570">
              <a:spcBef>
                <a:spcPts val="3500"/>
              </a:spcBef>
              <a:buSzTx/>
              <a:buNone/>
              <a:defRPr sz="1800"/>
            </a:pPr>
            <a:r>
              <a:rPr sz="3060"/>
              <a:t>How are we going to evaluate the interaction?</a:t>
            </a:r>
          </a:p>
          <a:p>
            <a:pPr marL="776640" lvl="1" indent="-398815" defTabSz="496570">
              <a:spcBef>
                <a:spcPts val="500"/>
              </a:spcBef>
              <a:defRPr sz="1800"/>
            </a:pPr>
            <a:r>
              <a:rPr sz="3230"/>
              <a:t>Hypothesis</a:t>
            </a:r>
          </a:p>
          <a:p>
            <a:pPr marL="1112484" lvl="2" indent="-356834" defTabSz="496570">
              <a:spcBef>
                <a:spcPts val="400"/>
              </a:spcBef>
              <a:defRPr sz="1800"/>
            </a:pPr>
            <a:r>
              <a:rPr sz="2890"/>
              <a:t>What do you want to find out?</a:t>
            </a:r>
          </a:p>
          <a:p>
            <a:pPr marL="776640" lvl="1" indent="-398815" defTabSz="496570">
              <a:spcBef>
                <a:spcPts val="500"/>
              </a:spcBef>
              <a:defRPr sz="1800"/>
            </a:pPr>
            <a:r>
              <a:rPr sz="3230"/>
              <a:t>Population</a:t>
            </a:r>
          </a:p>
          <a:p>
            <a:pPr marL="1112484" lvl="2" indent="-356834" defTabSz="496570">
              <a:spcBef>
                <a:spcPts val="400"/>
              </a:spcBef>
              <a:defRPr sz="1800"/>
            </a:pPr>
            <a:r>
              <a:rPr sz="2890"/>
              <a:t>Who?</a:t>
            </a:r>
          </a:p>
          <a:p>
            <a:pPr marL="734659" lvl="1" indent="-356834" defTabSz="496570">
              <a:spcBef>
                <a:spcPts val="400"/>
              </a:spcBef>
              <a:defRPr sz="1800"/>
            </a:pPr>
            <a:r>
              <a:rPr sz="2890"/>
              <a:t>Task</a:t>
            </a:r>
          </a:p>
          <a:p>
            <a:pPr marL="1112484" lvl="2" indent="-356834" defTabSz="496570">
              <a:spcBef>
                <a:spcPts val="400"/>
              </a:spcBef>
              <a:defRPr sz="1800"/>
            </a:pPr>
            <a:r>
              <a:rPr sz="2890"/>
              <a:t>How do the participants interact with the robot?</a:t>
            </a:r>
          </a:p>
          <a:p>
            <a:pPr marL="734659" lvl="1" indent="-356834" defTabSz="496570">
              <a:spcBef>
                <a:spcPts val="400"/>
              </a:spcBef>
              <a:defRPr sz="1800"/>
            </a:pPr>
            <a:r>
              <a:rPr sz="2890"/>
              <a:t>Setup</a:t>
            </a:r>
          </a:p>
          <a:p>
            <a:pPr marL="1112484" lvl="2" indent="-356834" defTabSz="496570">
              <a:spcBef>
                <a:spcPts val="400"/>
              </a:spcBef>
              <a:defRPr sz="1800"/>
            </a:pPr>
            <a:r>
              <a:rPr sz="2890"/>
              <a:t>What equipment is involved and how?/ How is the environment structures in your study? </a:t>
            </a:r>
          </a:p>
          <a:p>
            <a:pPr marL="776640" lvl="1" indent="-398815" defTabSz="496570">
              <a:spcBef>
                <a:spcPts val="500"/>
              </a:spcBef>
              <a:defRPr sz="1800"/>
            </a:pPr>
            <a:r>
              <a:rPr sz="3230"/>
              <a:t>Metrics</a:t>
            </a:r>
          </a:p>
          <a:p>
            <a:pPr marL="1112484" lvl="2" indent="-356834" defTabSz="496570">
              <a:spcBef>
                <a:spcPts val="400"/>
              </a:spcBef>
              <a:defRPr sz="1800"/>
            </a:pPr>
            <a:r>
              <a:rPr sz="2890"/>
              <a:t>How will you measure?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Hypothesis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4" lvl="0" indent="-422274" defTabSz="525779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420"/>
              <a:t>Statement that you want to evaluate</a:t>
            </a:r>
          </a:p>
          <a:p>
            <a:pPr marL="777875" lvl="1" indent="-377825" defTabSz="525779">
              <a:lnSpc>
                <a:spcPct val="90000"/>
              </a:lnSpc>
              <a:spcBef>
                <a:spcPts val="500"/>
              </a:spcBef>
              <a:buChar char="–"/>
              <a:defRPr sz="1800"/>
            </a:pPr>
            <a:r>
              <a:rPr sz="3059"/>
              <a:t>E.g. It is faster when explaining how to stack-cups if you explain it with language than if you are not allowed to use language.</a:t>
            </a:r>
          </a:p>
          <a:p>
            <a:pPr marL="422274" lvl="0" indent="-422274" defTabSz="525779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420"/>
              <a:t>Create a hypothesis</a:t>
            </a:r>
          </a:p>
          <a:p>
            <a:pPr marL="777875" lvl="1" indent="-377825" defTabSz="525779">
              <a:lnSpc>
                <a:spcPct val="90000"/>
              </a:lnSpc>
              <a:spcBef>
                <a:spcPts val="500"/>
              </a:spcBef>
              <a:buChar char="–"/>
              <a:defRPr sz="1800"/>
            </a:pPr>
            <a:r>
              <a:rPr sz="3059"/>
              <a:t>E.g. Participants using language to explain how to stack-cups to a robot will take less time than participants using only gestures.</a:t>
            </a:r>
          </a:p>
          <a:p>
            <a:pPr marL="422274" lvl="0" indent="-422274" defTabSz="525779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3420"/>
              <a:t>Identify Independent and Dependent Variables</a:t>
            </a:r>
          </a:p>
          <a:p>
            <a:pPr marL="777875" lvl="1" indent="-377825" defTabSz="525779">
              <a:lnSpc>
                <a:spcPct val="90000"/>
              </a:lnSpc>
              <a:spcBef>
                <a:spcPts val="500"/>
              </a:spcBef>
              <a:buChar char="–"/>
              <a:defRPr sz="1800"/>
            </a:pPr>
            <a:r>
              <a:rPr sz="3059" b="1">
                <a:latin typeface="Calibri"/>
                <a:ea typeface="Calibri"/>
                <a:cs typeface="Calibri"/>
                <a:sym typeface="Calibri"/>
              </a:rPr>
              <a:t>Independent Variable</a:t>
            </a:r>
            <a:r>
              <a:rPr sz="3059"/>
              <a:t> – the variable that is being </a:t>
            </a:r>
            <a:r>
              <a:rPr sz="3059" i="1">
                <a:latin typeface="Calibri"/>
                <a:ea typeface="Calibri"/>
                <a:cs typeface="Calibri"/>
                <a:sym typeface="Calibri"/>
              </a:rPr>
              <a:t>manipulated</a:t>
            </a:r>
            <a:r>
              <a:rPr sz="3059"/>
              <a:t> by the experimenter (</a:t>
            </a:r>
            <a:r>
              <a:rPr sz="3059" b="1" i="1">
                <a:latin typeface="Calibri"/>
                <a:ea typeface="Calibri"/>
                <a:cs typeface="Calibri"/>
                <a:sym typeface="Calibri"/>
              </a:rPr>
              <a:t>interaction method</a:t>
            </a:r>
            <a:r>
              <a:rPr sz="3059"/>
              <a:t>)</a:t>
            </a:r>
          </a:p>
          <a:p>
            <a:pPr marL="777875" lvl="1" indent="-377825" defTabSz="525779">
              <a:lnSpc>
                <a:spcPct val="90000"/>
              </a:lnSpc>
              <a:spcBef>
                <a:spcPts val="500"/>
              </a:spcBef>
              <a:buChar char="–"/>
              <a:defRPr sz="1800"/>
            </a:pPr>
            <a:r>
              <a:rPr sz="3059" b="1">
                <a:latin typeface="Calibri"/>
                <a:ea typeface="Calibri"/>
                <a:cs typeface="Calibri"/>
                <a:sym typeface="Calibri"/>
              </a:rPr>
              <a:t>Dependent Variable </a:t>
            </a:r>
            <a:r>
              <a:rPr sz="3059"/>
              <a:t>– the variable that is caused by the independent variable. (</a:t>
            </a:r>
            <a:r>
              <a:rPr sz="3059" b="1" i="1">
                <a:latin typeface="Calibri"/>
                <a:ea typeface="Calibri"/>
                <a:cs typeface="Calibri"/>
                <a:sym typeface="Calibri"/>
              </a:rPr>
              <a:t>time</a:t>
            </a:r>
            <a:r>
              <a:rPr sz="3059"/>
              <a:t>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Hypothesis Testing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3013" lvl="0" indent="-403013" defTabSz="560831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3264"/>
              <a:t>Hypothesis:</a:t>
            </a:r>
          </a:p>
          <a:p>
            <a:pPr marL="758613" lvl="1" indent="-331893" defTabSz="560831">
              <a:lnSpc>
                <a:spcPct val="80000"/>
              </a:lnSpc>
              <a:spcBef>
                <a:spcPts val="400"/>
              </a:spcBef>
              <a:buChar char="–"/>
              <a:defRPr sz="1800"/>
            </a:pPr>
            <a:r>
              <a:rPr sz="2688"/>
              <a:t>People who use language and gestures to explain how to stack-cups will be faster, then if they are not allowed to use language.</a:t>
            </a:r>
          </a:p>
          <a:p>
            <a:pPr marL="403013" lvl="0" indent="-403013" defTabSz="560831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3264"/>
              <a:t>US Court system: Innocent until proven guilty</a:t>
            </a:r>
          </a:p>
          <a:p>
            <a:pPr marL="403013" lvl="0" indent="-403013" defTabSz="560831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3264"/>
              <a:t>NULL Hypothesis: Assume people who use both language and gestures to complete their explanation use the same amount of time then if they only use gestures</a:t>
            </a:r>
          </a:p>
          <a:p>
            <a:pPr marL="403013" lvl="0" indent="-403013" defTabSz="560831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3264"/>
              <a:t>Your job to prove differently!</a:t>
            </a:r>
          </a:p>
          <a:p>
            <a:pPr marL="403013" lvl="0" indent="-403013" defTabSz="560831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3264"/>
              <a:t>Alternate Hypothesis 1: People who use language and gestures will explaining “How to stack-cups" either faster or slower then when using gestures alone.</a:t>
            </a:r>
          </a:p>
          <a:p>
            <a:pPr marL="403013" lvl="0" indent="-403013" defTabSz="560831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3264"/>
              <a:t>Alternate Hypothesis 2: People who use language and gestures will explaining “How to stack-cups” are faster than when using gestures alone.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Population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0416" lvl="0" indent="-370416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3000"/>
              <a:t>The people going through your study</a:t>
            </a:r>
          </a:p>
          <a:p>
            <a:pPr marL="370416" lvl="0" indent="-370416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3000"/>
              <a:t>Type - Two general approaches</a:t>
            </a:r>
          </a:p>
          <a:p>
            <a:pPr marL="765527" lvl="1" indent="-321027">
              <a:lnSpc>
                <a:spcPct val="80000"/>
              </a:lnSpc>
              <a:spcBef>
                <a:spcPts val="400"/>
              </a:spcBef>
              <a:buChar char="–"/>
              <a:defRPr sz="1800"/>
            </a:pPr>
            <a:r>
              <a:rPr sz="2600"/>
              <a:t>Have lots of people from the general public</a:t>
            </a:r>
          </a:p>
          <a:p>
            <a:pPr marL="1185333" lvl="2" indent="-296333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2400"/>
              <a:t>Results are generalisable</a:t>
            </a:r>
          </a:p>
          <a:p>
            <a:pPr marL="1185333" lvl="2" indent="-296333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2400"/>
              <a:t>Logistically difficult</a:t>
            </a:r>
          </a:p>
          <a:p>
            <a:pPr marL="1185333" lvl="2" indent="-296333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2400"/>
              <a:t>People will always surprise you with their variance</a:t>
            </a:r>
          </a:p>
          <a:p>
            <a:pPr marL="765527" lvl="1" indent="-321027">
              <a:lnSpc>
                <a:spcPct val="80000"/>
              </a:lnSpc>
              <a:spcBef>
                <a:spcPts val="400"/>
              </a:spcBef>
              <a:buChar char="–"/>
              <a:defRPr sz="1800"/>
            </a:pPr>
            <a:r>
              <a:rPr sz="2600"/>
              <a:t>Select a niche population</a:t>
            </a:r>
          </a:p>
          <a:p>
            <a:pPr marL="1185333" lvl="2" indent="-296333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2400"/>
              <a:t>Results more constrained</a:t>
            </a:r>
          </a:p>
          <a:p>
            <a:pPr marL="1185333" lvl="2" indent="-296333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2400"/>
              <a:t>Lower variance</a:t>
            </a:r>
          </a:p>
          <a:p>
            <a:pPr marL="1185333" lvl="2" indent="-296333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2400"/>
              <a:t>Logistically easier</a:t>
            </a:r>
          </a:p>
          <a:p>
            <a:pPr marL="370416" lvl="0" indent="-370416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3000"/>
              <a:t>Number</a:t>
            </a:r>
          </a:p>
          <a:p>
            <a:pPr marL="765527" lvl="1" indent="-321027">
              <a:lnSpc>
                <a:spcPct val="80000"/>
              </a:lnSpc>
              <a:spcBef>
                <a:spcPts val="400"/>
              </a:spcBef>
              <a:buChar char="–"/>
              <a:defRPr sz="1800"/>
            </a:pPr>
            <a:r>
              <a:rPr sz="2600"/>
              <a:t>The more, the better</a:t>
            </a:r>
          </a:p>
          <a:p>
            <a:pPr marL="765527" lvl="1" indent="-321027">
              <a:lnSpc>
                <a:spcPct val="80000"/>
              </a:lnSpc>
              <a:spcBef>
                <a:spcPts val="400"/>
              </a:spcBef>
              <a:buChar char="–"/>
              <a:defRPr sz="1800"/>
            </a:pPr>
            <a:r>
              <a:rPr sz="2600"/>
              <a:t>How many is enough?</a:t>
            </a:r>
          </a:p>
          <a:p>
            <a:pPr marL="765527" lvl="1" indent="-321027">
              <a:lnSpc>
                <a:spcPct val="80000"/>
              </a:lnSpc>
              <a:spcBef>
                <a:spcPts val="400"/>
              </a:spcBef>
              <a:buChar char="–"/>
              <a:defRPr sz="1800"/>
            </a:pPr>
            <a:r>
              <a:rPr sz="2600"/>
              <a:t>Logistics</a:t>
            </a:r>
          </a:p>
          <a:p>
            <a:pPr marL="370416" lvl="0" indent="-370416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3000"/>
              <a:t>Recruiting (n&gt;20 is pretty good)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Two Group Design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Design Study</a:t>
            </a:r>
          </a:p>
          <a:p>
            <a:pPr marL="913694" lvl="1" indent="-469194">
              <a:spcBef>
                <a:spcPts val="600"/>
              </a:spcBef>
              <a:buChar char="–"/>
              <a:defRPr sz="1800"/>
            </a:pPr>
            <a:r>
              <a:rPr sz="3800"/>
              <a:t>Groups of participants are called </a:t>
            </a:r>
            <a:r>
              <a:rPr sz="3800" b="1" i="1">
                <a:latin typeface="Calibri"/>
                <a:ea typeface="Calibri"/>
                <a:cs typeface="Calibri"/>
                <a:sym typeface="Calibri"/>
              </a:rPr>
              <a:t>conditions</a:t>
            </a:r>
            <a:endParaRPr sz="3800"/>
          </a:p>
          <a:p>
            <a:pPr marL="913694" lvl="1" indent="-469194">
              <a:spcBef>
                <a:spcPts val="600"/>
              </a:spcBef>
              <a:buChar char="–"/>
              <a:defRPr sz="1800"/>
            </a:pPr>
            <a:r>
              <a:rPr sz="3800"/>
              <a:t>How many participants?</a:t>
            </a:r>
          </a:p>
          <a:p>
            <a:pPr marL="913694" lvl="1" indent="-469194">
              <a:spcBef>
                <a:spcPts val="600"/>
              </a:spcBef>
              <a:buChar char="–"/>
              <a:defRPr sz="1800"/>
            </a:pPr>
            <a:r>
              <a:rPr sz="3800"/>
              <a:t>Do the groups need the same # of participants?</a:t>
            </a:r>
          </a:p>
          <a:p>
            <a:pPr marL="913694" lvl="1" indent="-469194">
              <a:spcBef>
                <a:spcPts val="600"/>
              </a:spcBef>
              <a:buChar char="–"/>
              <a:defRPr sz="1800"/>
            </a:pPr>
            <a:r>
              <a:rPr sz="3800"/>
              <a:t>What</a:t>
            </a:r>
            <a:r>
              <a:rPr sz="380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sz="3800"/>
              <a:t>s your design?</a:t>
            </a:r>
          </a:p>
          <a:p>
            <a:pPr marL="913694" lvl="1" indent="-469194">
              <a:spcBef>
                <a:spcPts val="600"/>
              </a:spcBef>
              <a:buChar char="–"/>
              <a:defRPr sz="1800"/>
            </a:pPr>
            <a:r>
              <a:rPr sz="3800"/>
              <a:t>What is the independent and dependent variables?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913</Words>
  <Application>Microsoft Office PowerPoint</Application>
  <PresentationFormat>Custom</PresentationFormat>
  <Paragraphs>162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Helvetica Light</vt:lpstr>
      <vt:lpstr>Helvetica Neue</vt:lpstr>
      <vt:lpstr>White</vt:lpstr>
      <vt:lpstr>Human-Robot Interaction: Conducting a User Study</vt:lpstr>
      <vt:lpstr>Overview</vt:lpstr>
      <vt:lpstr>Example Overview</vt:lpstr>
      <vt:lpstr>Study Components</vt:lpstr>
      <vt:lpstr>Study Design</vt:lpstr>
      <vt:lpstr>Hypothesis</vt:lpstr>
      <vt:lpstr>Hypothesis Testing</vt:lpstr>
      <vt:lpstr>Population</vt:lpstr>
      <vt:lpstr>Two Group Design</vt:lpstr>
      <vt:lpstr>Design</vt:lpstr>
      <vt:lpstr>Task</vt:lpstr>
      <vt:lpstr>Setup</vt:lpstr>
      <vt:lpstr>Design</vt:lpstr>
      <vt:lpstr>Hypothesis Testing</vt:lpstr>
      <vt:lpstr>Population</vt:lpstr>
      <vt:lpstr>Task</vt:lpstr>
      <vt:lpstr>Setup</vt:lpstr>
      <vt:lpstr>Procedure</vt:lpstr>
      <vt:lpstr>Biases</vt:lpstr>
      <vt:lpstr>Confounds</vt:lpstr>
      <vt:lpstr>Metrics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Human-Robot Interaction: Conducting a User Study</dc:title>
  <dc:creator>Shaikh, Talal A G</dc:creator>
  <cp:lastModifiedBy>Shaikh, Talal A G</cp:lastModifiedBy>
  <cp:revision>1</cp:revision>
  <dcterms:modified xsi:type="dcterms:W3CDTF">2018-10-07T13:15:25Z</dcterms:modified>
</cp:coreProperties>
</file>