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ph type="sldImg"/>
          </p:nvPr>
        </p:nvSpPr>
        <p:spPr>
          <a:xfrm>
            <a:off x="1143000" y="685800"/>
            <a:ext cx="4572000" cy="3429000"/>
          </a:xfrm>
          <a:prstGeom prst="rect">
            <a:avLst/>
          </a:prstGeom>
        </p:spPr>
        <p:txBody>
          <a:bodyPr/>
          <a:lstStyle/>
          <a:p>
            <a:pPr/>
          </a:p>
        </p:txBody>
      </p:sp>
      <p:sp>
        <p:nvSpPr>
          <p:cNvPr id="118" name="Shape 1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xfrm>
            <a:off x="1270000" y="1638300"/>
            <a:ext cx="10464800" cy="3302000"/>
          </a:xfrm>
          <a:prstGeom prst="rect">
            <a:avLst/>
          </a:prstGeom>
        </p:spPr>
        <p:txBody>
          <a:bodyPr anchor="b"/>
          <a:lstStyle/>
          <a:p>
            <a:pPr/>
            <a:r>
              <a:t>Title Text</a:t>
            </a:r>
          </a:p>
        </p:txBody>
      </p:sp>
      <p:sp>
        <p:nvSpPr>
          <p:cNvPr id="13"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4" name="Body Level One…"/>
          <p:cNvSpPr txBox="1"/>
          <p:nvPr>
            <p:ph type="body" sz="quarter" idx="1"/>
          </p:nvPr>
        </p:nvSpPr>
        <p:spPr>
          <a:xfrm>
            <a:off x="1270000" y="6362700"/>
            <a:ext cx="10464800" cy="469900"/>
          </a:xfrm>
          <a:prstGeom prst="rect">
            <a:avLst/>
          </a:prstGeom>
        </p:spPr>
        <p:txBody>
          <a:bodyPr anchor="t"/>
          <a:lstStyle>
            <a:lvl1pPr marL="0" indent="0" algn="ctr">
              <a:spcBef>
                <a:spcPts val="0"/>
              </a:spcBef>
              <a:buSzTx/>
              <a:buNone/>
              <a:defRPr sz="2400">
                <a:latin typeface="+mn-lt"/>
                <a:ea typeface="+mn-ea"/>
                <a:cs typeface="+mn-cs"/>
                <a:sym typeface="Helvetica"/>
              </a:defRPr>
            </a:lvl1pPr>
            <a:lvl2pPr marL="740833" indent="-296333" algn="ctr">
              <a:spcBef>
                <a:spcPts val="0"/>
              </a:spcBef>
              <a:defRPr sz="2400">
                <a:latin typeface="+mn-lt"/>
                <a:ea typeface="+mn-ea"/>
                <a:cs typeface="+mn-cs"/>
                <a:sym typeface="Helvetica"/>
              </a:defRPr>
            </a:lvl2pPr>
            <a:lvl3pPr marL="1185333" indent="-296333" algn="ctr">
              <a:spcBef>
                <a:spcPts val="0"/>
              </a:spcBef>
              <a:defRPr sz="2400">
                <a:latin typeface="+mn-lt"/>
                <a:ea typeface="+mn-ea"/>
                <a:cs typeface="+mn-cs"/>
                <a:sym typeface="Helvetica"/>
              </a:defRPr>
            </a:lvl3pPr>
            <a:lvl4pPr marL="1629833" indent="-296333" algn="ctr">
              <a:spcBef>
                <a:spcPts val="0"/>
              </a:spcBef>
              <a:defRPr sz="2400">
                <a:latin typeface="+mn-lt"/>
                <a:ea typeface="+mn-ea"/>
                <a:cs typeface="+mn-cs"/>
                <a:sym typeface="Helvetica"/>
              </a:defRPr>
            </a:lvl4pPr>
            <a:lvl5pPr marL="2074333" indent="-296333" algn="ctr">
              <a:spcBef>
                <a:spcPts val="0"/>
              </a:spcBef>
              <a:defRPr sz="24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95" name="“Type a quote here.”"/>
          <p:cNvSpPr/>
          <p:nvPr>
            <p:ph type="body" sz="quarter" idx="13"/>
          </p:nvPr>
        </p:nvSpPr>
        <p:spPr>
          <a:xfrm>
            <a:off x="1270000" y="4267200"/>
            <a:ext cx="10464800" cy="685800"/>
          </a:xfrm>
          <a:prstGeom prst="rect">
            <a:avLst/>
          </a:prstGeom>
        </p:spPr>
        <p:txBody>
          <a:bodyPr/>
          <a:lstStyle/>
          <a:p>
            <a:pPr marL="0" indent="0" algn="ctr">
              <a:spcBef>
                <a:spcPts val="0"/>
              </a:spcBef>
              <a:buSzTx/>
              <a:buNone/>
              <a:defRPr sz="3800"/>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03"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2" name="Title Text"/>
          <p:cNvSpPr txBox="1"/>
          <p:nvPr>
            <p:ph type="title"/>
          </p:nvPr>
        </p:nvSpPr>
        <p:spPr>
          <a:xfrm>
            <a:off x="1270000" y="6718300"/>
            <a:ext cx="10464800" cy="1422400"/>
          </a:xfrm>
          <a:prstGeom prst="rect">
            <a:avLst/>
          </a:prstGeom>
        </p:spPr>
        <p:txBody>
          <a:bodyPr anchor="b"/>
          <a:lstStyle/>
          <a:p>
            <a:pPr/>
            <a:r>
              <a:t>Title Text</a:t>
            </a:r>
          </a:p>
        </p:txBody>
      </p:sp>
      <p:sp>
        <p:nvSpPr>
          <p:cNvPr id="23"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1" name="Title Text"/>
          <p:cNvSpPr txBox="1"/>
          <p:nvPr>
            <p:ph type="title"/>
          </p:nvPr>
        </p:nvSpPr>
        <p:spPr>
          <a:xfrm>
            <a:off x="1270000" y="3225800"/>
            <a:ext cx="10464800" cy="3302000"/>
          </a:xfrm>
          <a:prstGeom prst="rect">
            <a:avLst/>
          </a:prstGeom>
        </p:spPr>
        <p:txBody>
          <a:bodyPr/>
          <a:lstStyle/>
          <a:p>
            <a:pPr/>
            <a:r>
              <a:t>Title Text</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9" name="Image"/>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40"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1"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6" name="Image"/>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7" name="Title Text"/>
          <p:cNvSpPr txBox="1"/>
          <p:nvPr>
            <p:ph type="title"/>
          </p:nvPr>
        </p:nvSpPr>
        <p:spPr>
          <a:prstGeom prst="rect">
            <a:avLst/>
          </a:prstGeom>
        </p:spPr>
        <p:txBody>
          <a:bodyPr/>
          <a:lstStyle/>
          <a:p>
            <a:pPr/>
            <a:r>
              <a:t>Title Text</a:t>
            </a:r>
          </a:p>
        </p:txBody>
      </p:sp>
      <p:sp>
        <p:nvSpPr>
          <p:cNvPr id="68"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6"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4"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5" name="Image"/>
          <p:cNvSpPr/>
          <p:nvPr>
            <p:ph type="pic" sz="quarter" idx="14"/>
          </p:nvPr>
        </p:nvSpPr>
        <p:spPr>
          <a:xfrm>
            <a:off x="6724518" y="889000"/>
            <a:ext cx="5334002" cy="3771900"/>
          </a:xfrm>
          <a:prstGeom prst="rect">
            <a:avLst/>
          </a:prstGeom>
        </p:spPr>
        <p:txBody>
          <a:bodyPr lIns="91439" tIns="45719" rIns="91439" bIns="45719" anchor="t">
            <a:noAutofit/>
          </a:bodyPr>
          <a:lstStyle/>
          <a:p>
            <a:pPr/>
          </a:p>
        </p:txBody>
      </p:sp>
      <p:sp>
        <p:nvSpPr>
          <p:cNvPr id="86"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hwu-logo-2016.png" descr="hwu-logo-2016.png"/>
          <p:cNvPicPr>
            <a:picLocks noChangeAspect="1"/>
          </p:cNvPicPr>
          <p:nvPr/>
        </p:nvPicPr>
        <p:blipFill>
          <a:blip r:embed="rId2">
            <a:extLst/>
          </a:blip>
          <a:stretch>
            <a:fillRect/>
          </a:stretch>
        </p:blipFill>
        <p:spPr>
          <a:xfrm>
            <a:off x="10287000" y="101600"/>
            <a:ext cx="2540000" cy="1268659"/>
          </a:xfrm>
          <a:prstGeom prst="rect">
            <a:avLst/>
          </a:prstGeom>
          <a:ln w="12700">
            <a:miter lim="400000"/>
          </a:ln>
        </p:spPr>
      </p:pic>
      <p:sp>
        <p:nvSpPr>
          <p:cNvPr id="3"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youtube.com/watch?v=8KRZX5KL4fA"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youtube.com/watch?v=-9mQvmYeN8A" TargetMode="External"/><Relationship Id="rId3" Type="http://schemas.openxmlformats.org/officeDocument/2006/relationships/hyperlink" Target="https://robotic-assisted-living.hw.ac.uk/?page_id=112"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Design of HRI"/>
          <p:cNvSpPr txBox="1"/>
          <p:nvPr>
            <p:ph type="ctrTitle"/>
          </p:nvPr>
        </p:nvSpPr>
        <p:spPr>
          <a:prstGeom prst="rect">
            <a:avLst/>
          </a:prstGeom>
        </p:spPr>
        <p:txBody>
          <a:bodyPr/>
          <a:lstStyle/>
          <a:p>
            <a:pPr/>
            <a:r>
              <a:t>Design of HRI </a:t>
            </a:r>
          </a:p>
        </p:txBody>
      </p:sp>
      <p:sp>
        <p:nvSpPr>
          <p:cNvPr id="121" name="by Katrin Lohan"/>
          <p:cNvSpPr txBox="1"/>
          <p:nvPr>
            <p:ph type="subTitle" sz="quarter" idx="1"/>
          </p:nvPr>
        </p:nvSpPr>
        <p:spPr>
          <a:prstGeom prst="rect">
            <a:avLst/>
          </a:prstGeom>
        </p:spPr>
        <p:txBody>
          <a:bodyPr/>
          <a:lstStyle/>
          <a:p>
            <a:pPr/>
            <a:r>
              <a:t>by Katrin Lohan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The social robot Flobi: Key Concept of Industrial design"/>
          <p:cNvSpPr txBox="1"/>
          <p:nvPr>
            <p:ph type="title"/>
          </p:nvPr>
        </p:nvSpPr>
        <p:spPr>
          <a:xfrm>
            <a:off x="952499" y="444500"/>
            <a:ext cx="9294170" cy="2159000"/>
          </a:xfrm>
          <a:prstGeom prst="rect">
            <a:avLst/>
          </a:prstGeom>
        </p:spPr>
        <p:txBody>
          <a:bodyPr/>
          <a:lstStyle>
            <a:lvl1pPr defTabSz="414780">
              <a:defRPr sz="5600"/>
            </a:lvl1pPr>
          </a:lstStyle>
          <a:p>
            <a:pPr/>
            <a:r>
              <a:t>The social robot Flobi: Key Concept of Industrial design</a:t>
            </a:r>
          </a:p>
        </p:txBody>
      </p:sp>
      <p:sp>
        <p:nvSpPr>
          <p:cNvPr id="149" name="Let’s score together:…"/>
          <p:cNvSpPr txBox="1"/>
          <p:nvPr>
            <p:ph type="body" idx="1"/>
          </p:nvPr>
        </p:nvSpPr>
        <p:spPr>
          <a:prstGeom prst="rect">
            <a:avLst/>
          </a:prstGeom>
        </p:spPr>
        <p:txBody>
          <a:bodyPr/>
          <a:lstStyle/>
          <a:p>
            <a:pPr marL="0" indent="0" defTabSz="554990">
              <a:spcBef>
                <a:spcPts val="3900"/>
              </a:spcBef>
              <a:buSzTx/>
              <a:buNone/>
              <a:defRPr sz="3400"/>
            </a:pPr>
            <a:r>
              <a:t>Let’s score together:</a:t>
            </a:r>
          </a:p>
          <a:p>
            <a:pPr marL="0" indent="0" defTabSz="554990">
              <a:spcBef>
                <a:spcPts val="3900"/>
              </a:spcBef>
              <a:buSzTx/>
              <a:buNone/>
              <a:defRPr sz="3400"/>
            </a:pPr>
            <a:r>
              <a:t>(1) Overall score: 1 (poor) - 5 (excellent): </a:t>
            </a:r>
          </a:p>
          <a:p>
            <a:pPr marL="0" indent="0" defTabSz="554990">
              <a:spcBef>
                <a:spcPts val="3900"/>
              </a:spcBef>
              <a:buSzTx/>
              <a:buNone/>
              <a:defRPr sz="3400"/>
            </a:pPr>
            <a:r>
              <a:t>(2) Quality of scientific contribution: 1 (poor) - 5 (excellent): </a:t>
            </a:r>
          </a:p>
          <a:p>
            <a:pPr marL="0" indent="0" defTabSz="554990">
              <a:spcBef>
                <a:spcPts val="3900"/>
              </a:spcBef>
              <a:buSzTx/>
              <a:buNone/>
              <a:defRPr sz="3400"/>
            </a:pPr>
            <a:r>
              <a:t>(3) Clarity of presentation: 1 (poor) - 5 (excellent): </a:t>
            </a:r>
          </a:p>
          <a:p>
            <a:pPr marL="0" indent="0" defTabSz="554990">
              <a:spcBef>
                <a:spcPts val="3900"/>
              </a:spcBef>
              <a:buSzTx/>
              <a:buNone/>
              <a:defRPr sz="3400"/>
            </a:pPr>
            <a:r>
              <a:t>(4) Interestingness: 1 (poor) - 5 (excellent):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Discussion"/>
          <p:cNvSpPr txBox="1"/>
          <p:nvPr>
            <p:ph type="title"/>
          </p:nvPr>
        </p:nvSpPr>
        <p:spPr>
          <a:prstGeom prst="rect">
            <a:avLst/>
          </a:prstGeom>
        </p:spPr>
        <p:txBody>
          <a:bodyPr/>
          <a:lstStyle/>
          <a:p>
            <a:pPr/>
            <a:r>
              <a:t>Discussion</a:t>
            </a:r>
          </a:p>
        </p:txBody>
      </p:sp>
      <p:sp>
        <p:nvSpPr>
          <p:cNvPr id="152" name="How can we translate these design principles to other robots?…"/>
          <p:cNvSpPr txBox="1"/>
          <p:nvPr>
            <p:ph type="body" idx="1"/>
          </p:nvPr>
        </p:nvSpPr>
        <p:spPr>
          <a:prstGeom prst="rect">
            <a:avLst/>
          </a:prstGeom>
        </p:spPr>
        <p:txBody>
          <a:bodyPr/>
          <a:lstStyle/>
          <a:p>
            <a:pPr/>
            <a:r>
              <a:t>How can we translate these design principles to other robots?</a:t>
            </a:r>
          </a:p>
          <a:p>
            <a:pPr/>
            <a:r>
              <a:t>“Having a body and existing within a shared environment is advantageous for both the robot as well as for those people who interact with it “      </a:t>
            </a:r>
            <a:br/>
            <a:r>
              <a:t>                                                    Cynthia Breazeal </a:t>
            </a:r>
          </a:p>
          <a:p>
            <a:pPr/>
            <a:r>
              <a:t>What happens if we are inside the robot?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Design Principles"/>
          <p:cNvSpPr txBox="1"/>
          <p:nvPr>
            <p:ph type="title"/>
          </p:nvPr>
        </p:nvSpPr>
        <p:spPr>
          <a:prstGeom prst="rect">
            <a:avLst/>
          </a:prstGeom>
        </p:spPr>
        <p:txBody>
          <a:bodyPr/>
          <a:lstStyle/>
          <a:p>
            <a:pPr/>
            <a:r>
              <a:t>Design Principles </a:t>
            </a:r>
          </a:p>
        </p:txBody>
      </p:sp>
      <p:sp>
        <p:nvSpPr>
          <p:cNvPr id="155" name="Learn from observing nature…"/>
          <p:cNvSpPr txBox="1"/>
          <p:nvPr>
            <p:ph type="body" idx="1"/>
          </p:nvPr>
        </p:nvSpPr>
        <p:spPr>
          <a:xfrm>
            <a:off x="952500" y="2609850"/>
            <a:ext cx="11099800" cy="6286500"/>
          </a:xfrm>
          <a:prstGeom prst="rect">
            <a:avLst/>
          </a:prstGeom>
        </p:spPr>
        <p:txBody>
          <a:bodyPr/>
          <a:lstStyle/>
          <a:p>
            <a:pPr/>
            <a:r>
              <a:t>Learn from observing nature </a:t>
            </a:r>
          </a:p>
          <a:p>
            <a:pPr/>
            <a:r>
              <a:t>Appearance </a:t>
            </a:r>
          </a:p>
          <a:p>
            <a:pPr/>
            <a:r>
              <a:t>Personality, emotion display and inducing the emotions</a:t>
            </a:r>
          </a:p>
          <a:p>
            <a:pPr/>
            <a:r>
              <a:t>Close the loop on the environment and the interaction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Design principles for Social Robotics"/>
          <p:cNvSpPr txBox="1"/>
          <p:nvPr>
            <p:ph type="title"/>
          </p:nvPr>
        </p:nvSpPr>
        <p:spPr>
          <a:xfrm>
            <a:off x="952499" y="444500"/>
            <a:ext cx="9328500" cy="2159000"/>
          </a:xfrm>
          <a:prstGeom prst="rect">
            <a:avLst/>
          </a:prstGeom>
        </p:spPr>
        <p:txBody>
          <a:bodyPr/>
          <a:lstStyle>
            <a:lvl1pPr defTabSz="490727">
              <a:defRPr sz="6700"/>
            </a:lvl1pPr>
          </a:lstStyle>
          <a:p>
            <a:pPr/>
            <a:r>
              <a:t>Design principles for Social Robotics</a:t>
            </a:r>
          </a:p>
        </p:txBody>
      </p:sp>
      <p:sp>
        <p:nvSpPr>
          <p:cNvPr id="124" name="https://www.youtube.com/watch?v=8KRZX5KL4fA"/>
          <p:cNvSpPr txBox="1"/>
          <p:nvPr>
            <p:ph type="body" idx="1"/>
          </p:nvPr>
        </p:nvSpPr>
        <p:spPr>
          <a:prstGeom prst="rect">
            <a:avLst/>
          </a:prstGeom>
        </p:spPr>
        <p:txBody>
          <a:bodyPr/>
          <a:lstStyle>
            <a:lvl1pPr>
              <a:defRPr u="sng">
                <a:solidFill>
                  <a:srgbClr val="0000FF"/>
                </a:solidFill>
                <a:uFill>
                  <a:solidFill>
                    <a:srgbClr val="0000FF"/>
                  </a:solidFill>
                </a:uFill>
                <a:hlinkClick r:id="rId2" invalidUrl="" action="" tgtFrame="" tooltip="" history="1" highlightClick="0" endSnd="0"/>
              </a:defRPr>
            </a:lvl1pPr>
          </a:lstStyle>
          <a:p>
            <a:pPr>
              <a:defRPr>
                <a:solidFill>
                  <a:srgbClr val="000000"/>
                </a:solidFill>
                <a:uFillTx/>
              </a:defRPr>
            </a:pPr>
            <a:r>
              <a:rPr>
                <a:solidFill>
                  <a:srgbClr val="0000FF"/>
                </a:solidFill>
                <a:uFill>
                  <a:solidFill>
                    <a:srgbClr val="0000FF"/>
                  </a:solidFill>
                </a:uFill>
                <a:hlinkClick r:id="rId2" invalidUrl="" action="" tgtFrame="" tooltip="" history="1" highlightClick="0" endSnd="0"/>
              </a:rPr>
              <a:t>https://www.youtube.com/watch?v=8KRZX5KL4fA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What are these design principles?"/>
          <p:cNvSpPr txBox="1"/>
          <p:nvPr>
            <p:ph type="title"/>
          </p:nvPr>
        </p:nvSpPr>
        <p:spPr>
          <a:xfrm>
            <a:off x="952500" y="444500"/>
            <a:ext cx="9320908" cy="2159000"/>
          </a:xfrm>
          <a:prstGeom prst="rect">
            <a:avLst/>
          </a:prstGeom>
        </p:spPr>
        <p:txBody>
          <a:bodyPr/>
          <a:lstStyle/>
          <a:p>
            <a:pPr defTabSz="490727">
              <a:defRPr sz="6700"/>
            </a:pPr>
            <a:r>
              <a:t>What are th</a:t>
            </a:r>
            <a:r>
              <a:t>e</a:t>
            </a:r>
            <a:r>
              <a:t> design principles?</a:t>
            </a:r>
          </a:p>
        </p:txBody>
      </p:sp>
      <p:sp>
        <p:nvSpPr>
          <p:cNvPr id="127" name="Observing natural interactions…"/>
          <p:cNvSpPr txBox="1"/>
          <p:nvPr>
            <p:ph type="body" idx="1"/>
          </p:nvPr>
        </p:nvSpPr>
        <p:spPr>
          <a:prstGeom prst="rect">
            <a:avLst/>
          </a:prstGeom>
        </p:spPr>
        <p:txBody>
          <a:bodyPr/>
          <a:lstStyle/>
          <a:p>
            <a:pPr/>
            <a:r>
              <a:t>Observing natural interactions</a:t>
            </a:r>
          </a:p>
          <a:p>
            <a:pPr/>
            <a:r>
              <a:t>The concept of mother</a:t>
            </a:r>
            <a:r>
              <a:t>es</a:t>
            </a:r>
            <a:r>
              <a:t>e first described by A. Fernald 1985: The speech used by adults towards infants and young children is simplified and characterised by high pitch and exaggerated intonation. </a:t>
            </a:r>
          </a:p>
          <a:p>
            <a:pPr/>
            <a:r>
              <a:t> This is a behaviour driven design.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mart home robots"/>
          <p:cNvSpPr txBox="1"/>
          <p:nvPr>
            <p:ph type="title"/>
          </p:nvPr>
        </p:nvSpPr>
        <p:spPr>
          <a:xfrm>
            <a:off x="952499" y="444500"/>
            <a:ext cx="9310938" cy="2159000"/>
          </a:xfrm>
          <a:prstGeom prst="rect">
            <a:avLst/>
          </a:prstGeom>
        </p:spPr>
        <p:txBody>
          <a:bodyPr/>
          <a:lstStyle/>
          <a:p>
            <a:pPr/>
            <a:r>
              <a:t>Smart home robots</a:t>
            </a:r>
          </a:p>
        </p:txBody>
      </p:sp>
      <p:sp>
        <p:nvSpPr>
          <p:cNvPr id="130" name="https://www.youtube.com/watch?v=-9mQvmYeN8A…"/>
          <p:cNvSpPr txBox="1"/>
          <p:nvPr>
            <p:ph type="body" idx="1"/>
          </p:nvPr>
        </p:nvSpPr>
        <p:spPr>
          <a:prstGeom prst="rect">
            <a:avLst/>
          </a:prstGeom>
        </p:spPr>
        <p:txBody>
          <a:bodyPr/>
          <a:lstStyle/>
          <a:p>
            <a:pPr>
              <a:defRPr u="sng"/>
            </a:pPr>
            <a:r>
              <a:rPr>
                <a:solidFill>
                  <a:srgbClr val="0000FF"/>
                </a:solidFill>
                <a:uFill>
                  <a:solidFill>
                    <a:srgbClr val="0000FF"/>
                  </a:solidFill>
                </a:uFill>
                <a:hlinkClick r:id="rId2" invalidUrl="" action="" tgtFrame="" tooltip="" history="1" highlightClick="0" endSnd="0"/>
              </a:rPr>
              <a:t>https://www.youtube.com/watch?v=-9mQvmYeN8A</a:t>
            </a:r>
          </a:p>
          <a:p>
            <a:pPr>
              <a:defRPr u="sng"/>
            </a:pPr>
            <a:r>
              <a:rPr>
                <a:solidFill>
                  <a:srgbClr val="0000FF"/>
                </a:solidFill>
                <a:uFill>
                  <a:solidFill>
                    <a:srgbClr val="0000FF"/>
                  </a:solidFill>
                </a:uFill>
                <a:hlinkClick r:id="rId3" invalidUrl="" action="" tgtFrame="" tooltip="" history="1" highlightClick="0" endSnd="0"/>
              </a:rPr>
              <a:t>https://robotic-assisted-living.hw.ac.uk/?page_id=112</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Is there a difference in how you would design a robot/smart home?"/>
          <p:cNvSpPr txBox="1"/>
          <p:nvPr>
            <p:ph type="title"/>
          </p:nvPr>
        </p:nvSpPr>
        <p:spPr>
          <a:xfrm>
            <a:off x="952499" y="444500"/>
            <a:ext cx="9334701" cy="2159000"/>
          </a:xfrm>
          <a:prstGeom prst="rect">
            <a:avLst/>
          </a:prstGeom>
        </p:spPr>
        <p:txBody>
          <a:bodyPr/>
          <a:lstStyle/>
          <a:p>
            <a:pPr defTabSz="338835">
              <a:defRPr sz="4600"/>
            </a:pPr>
            <a:r>
              <a:t>Is there a difference in </a:t>
            </a:r>
            <a:r>
              <a:t>case</a:t>
            </a:r>
            <a:r>
              <a:t> you would design a robot/smart home? </a:t>
            </a:r>
          </a:p>
        </p:txBody>
      </p:sp>
      <p:sp>
        <p:nvSpPr>
          <p:cNvPr id="133" name="A smart home personality…"/>
          <p:cNvSpPr txBox="1"/>
          <p:nvPr>
            <p:ph type="body" idx="1"/>
          </p:nvPr>
        </p:nvSpPr>
        <p:spPr>
          <a:prstGeom prst="rect">
            <a:avLst/>
          </a:prstGeom>
        </p:spPr>
        <p:txBody>
          <a:bodyPr/>
          <a:lstStyle/>
          <a:p>
            <a:pPr/>
            <a:r>
              <a:t>A smart home personality</a:t>
            </a:r>
          </a:p>
          <a:p>
            <a:pPr/>
            <a:r>
              <a:t>Connecting all components to have a closed loop environment/interaction</a:t>
            </a:r>
          </a:p>
          <a:p>
            <a:pPr/>
            <a:r>
              <a:t>The variety of robots is high</a:t>
            </a:r>
            <a:r>
              <a:t>.</a:t>
            </a:r>
            <a:r>
              <a:t> </a:t>
            </a:r>
            <a:r>
              <a:t>H</a:t>
            </a:r>
            <a:r>
              <a:t>ow can we find principles that confirm with all of them?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The social robot Flobi: Key Concept of Industrial design"/>
          <p:cNvSpPr txBox="1"/>
          <p:nvPr>
            <p:ph type="title"/>
          </p:nvPr>
        </p:nvSpPr>
        <p:spPr>
          <a:xfrm>
            <a:off x="952499" y="444500"/>
            <a:ext cx="9294170" cy="2159000"/>
          </a:xfrm>
          <a:prstGeom prst="rect">
            <a:avLst/>
          </a:prstGeom>
        </p:spPr>
        <p:txBody>
          <a:bodyPr/>
          <a:lstStyle>
            <a:lvl1pPr defTabSz="414780">
              <a:defRPr sz="5600"/>
            </a:lvl1pPr>
          </a:lstStyle>
          <a:p>
            <a:pPr/>
            <a:r>
              <a:t>The social robot Flobi: Key Concept of Industrial design</a:t>
            </a:r>
          </a:p>
        </p:txBody>
      </p:sp>
      <p:sp>
        <p:nvSpPr>
          <p:cNvPr id="136" name="Review for Conference/ peer review a paper…"/>
          <p:cNvSpPr txBox="1"/>
          <p:nvPr>
            <p:ph type="body" idx="1"/>
          </p:nvPr>
        </p:nvSpPr>
        <p:spPr>
          <a:prstGeom prst="rect">
            <a:avLst/>
          </a:prstGeom>
        </p:spPr>
        <p:txBody>
          <a:bodyPr/>
          <a:lstStyle/>
          <a:p>
            <a:pPr marL="0" indent="0" defTabSz="315468">
              <a:spcBef>
                <a:spcPts val="2200"/>
              </a:spcBef>
              <a:buSzTx/>
              <a:buNone/>
              <a:defRPr sz="1900"/>
            </a:pPr>
            <a:r>
              <a:t>Review for Conference/ peer review a paper</a:t>
            </a:r>
          </a:p>
          <a:p>
            <a:pPr marL="0" indent="0" defTabSz="315468">
              <a:spcBef>
                <a:spcPts val="2200"/>
              </a:spcBef>
              <a:buSzTx/>
              <a:buNone/>
              <a:defRPr sz="1900"/>
            </a:pPr>
            <a:r>
              <a:t>Title: The social robot Flobi: Key Concept of Industrial design</a:t>
            </a:r>
          </a:p>
          <a:p>
            <a:pPr marL="0" indent="0" defTabSz="315468">
              <a:spcBef>
                <a:spcPts val="2200"/>
              </a:spcBef>
              <a:buSzTx/>
              <a:buNone/>
              <a:defRPr sz="1900"/>
            </a:pPr>
            <a:r>
              <a:t>Author(s): Frank Hegel, Friederike Eyssel, and Britta Wrede</a:t>
            </a:r>
          </a:p>
          <a:p>
            <a:pPr marL="0" indent="0" defTabSz="315468">
              <a:spcBef>
                <a:spcPts val="2200"/>
              </a:spcBef>
              <a:buSzTx/>
              <a:buNone/>
              <a:defRPr sz="1900"/>
            </a:pPr>
            <a:r>
              <a:t>(1) Overall score: 1 (poor) - 5 (excellent): </a:t>
            </a:r>
          </a:p>
          <a:p>
            <a:pPr marL="0" indent="0" defTabSz="315468">
              <a:spcBef>
                <a:spcPts val="2200"/>
              </a:spcBef>
              <a:buSzTx/>
              <a:buNone/>
              <a:defRPr sz="1900"/>
            </a:pPr>
            <a:r>
              <a:t>(2) Quality of scientific contribution: 1 (poor) - 5 (excellent): </a:t>
            </a:r>
          </a:p>
          <a:p>
            <a:pPr marL="0" indent="0" defTabSz="315468">
              <a:spcBef>
                <a:spcPts val="2200"/>
              </a:spcBef>
              <a:buSzTx/>
              <a:buNone/>
              <a:defRPr sz="1900"/>
            </a:pPr>
            <a:r>
              <a:t>(3) Clarity of presentation: 1 (poor) - 5 (excellent): </a:t>
            </a:r>
          </a:p>
          <a:p>
            <a:pPr marL="0" indent="0" defTabSz="315468">
              <a:spcBef>
                <a:spcPts val="2200"/>
              </a:spcBef>
              <a:buSzTx/>
              <a:buNone/>
              <a:defRPr sz="1900"/>
            </a:pPr>
            <a:r>
              <a:t>(4) </a:t>
            </a:r>
            <a:r>
              <a:t>Interest</a:t>
            </a:r>
            <a:r>
              <a:t>: 1 (poor) - 5 (excellent): </a:t>
            </a:r>
          </a:p>
          <a:p>
            <a:pPr marL="0" indent="0" defTabSz="315468">
              <a:spcBef>
                <a:spcPts val="2200"/>
              </a:spcBef>
              <a:buSzTx/>
              <a:buNone/>
              <a:defRPr sz="1900"/>
            </a:pPr>
            <a:r>
              <a:t>(5) Brief summary of contribution:</a:t>
            </a:r>
          </a:p>
          <a:p>
            <a:pPr marL="0" indent="0" defTabSz="315468">
              <a:spcBef>
                <a:spcPts val="2200"/>
              </a:spcBef>
              <a:buSzTx/>
              <a:buNone/>
              <a:defRPr sz="1900"/>
            </a:pPr>
            <a:r>
              <a:t>(6) Comments for authors:</a:t>
            </a:r>
          </a:p>
          <a:p>
            <a:pPr marL="0" indent="0" defTabSz="315468">
              <a:spcBef>
                <a:spcPts val="2200"/>
              </a:spcBef>
              <a:buSzTx/>
              <a:buNone/>
              <a:defRPr sz="1900"/>
            </a:pPr>
            <a:r>
              <a:t>(7) Comments for organizers (hidden from authors): </a:t>
            </a:r>
          </a:p>
          <a:p>
            <a:pPr marL="0" indent="0" defTabSz="315468">
              <a:spcBef>
                <a:spcPts val="2200"/>
              </a:spcBef>
              <a:buSzTx/>
              <a:buNone/>
              <a:defRPr sz="1900"/>
            </a:pPr>
            <a:r>
              <a:t>(8) Recommendation for oral or poster (hidden from authors): oral / poster Oral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5) Brief summary of contribution: This paper introduces the industrial design of the social robot ‘Flobi’. In total, three key concepts influenced the industrial design: First, the robot head of Flobi appears as a cartoon-like character and has a ‘hole-free’ design without any visible conjunctions. Second, Flobi has dynamic features to display not only primary emotions, but also shame, a typical secondary emotion. Third, the structural design implements exchangeable modular parts. Through , the underlying hardware is quickly accessible and the visual features of the robot (e.g., hairstyle, facial features) can be altered easily. A first study demonstrated the successful implementation of Flobi’s dynamic features, whereas a second study demonstrates that the exchangeable hair modules influence gender-schematic perceptions of the robot.…"/>
          <p:cNvSpPr txBox="1"/>
          <p:nvPr>
            <p:ph type="body" idx="1"/>
          </p:nvPr>
        </p:nvSpPr>
        <p:spPr>
          <a:prstGeom prst="rect">
            <a:avLst/>
          </a:prstGeom>
        </p:spPr>
        <p:txBody>
          <a:bodyPr/>
          <a:lstStyle/>
          <a:p>
            <a:pPr marL="0" indent="0" defTabSz="438150">
              <a:spcBef>
                <a:spcPts val="3100"/>
              </a:spcBef>
              <a:buSzTx/>
              <a:buNone/>
              <a:defRPr sz="2700"/>
            </a:pPr>
            <a:r>
              <a:t>(5) Brief summary of contribution:</a:t>
            </a:r>
            <a:br/>
            <a:r>
              <a:t>This paper introduces the industrial design of the social robot ‘Flobi’. In total, </a:t>
            </a:r>
            <a:r>
              <a:rPr b="1">
                <a:latin typeface="+mn-lt"/>
                <a:ea typeface="+mn-ea"/>
                <a:cs typeface="+mn-cs"/>
                <a:sym typeface="Helvetica"/>
              </a:rPr>
              <a:t>three key concepts </a:t>
            </a:r>
            <a:r>
              <a:t>influenced the industrial design: First, the robot head of Flobi appears as a </a:t>
            </a:r>
            <a:r>
              <a:rPr b="1">
                <a:latin typeface="+mn-lt"/>
                <a:ea typeface="+mn-ea"/>
                <a:cs typeface="+mn-cs"/>
                <a:sym typeface="Helvetica"/>
              </a:rPr>
              <a:t>cartoon-like character</a:t>
            </a:r>
            <a:r>
              <a:t> and has a ‘hole-free’ design without any visible conjunctions. Second, Flobi has </a:t>
            </a:r>
            <a:r>
              <a:rPr b="1">
                <a:latin typeface="+mn-lt"/>
                <a:ea typeface="+mn-ea"/>
                <a:cs typeface="+mn-cs"/>
                <a:sym typeface="Helvetica"/>
              </a:rPr>
              <a:t>dynamic features</a:t>
            </a:r>
            <a:r>
              <a:t> to display not only primary </a:t>
            </a:r>
            <a:r>
              <a:rPr b="1">
                <a:latin typeface="+mn-lt"/>
                <a:ea typeface="+mn-ea"/>
                <a:cs typeface="+mn-cs"/>
                <a:sym typeface="Helvetica"/>
              </a:rPr>
              <a:t>emotions</a:t>
            </a:r>
            <a:r>
              <a:t>, but also shame, a typical secondary emotion. Third, the structural design implements </a:t>
            </a:r>
            <a:r>
              <a:rPr b="1">
                <a:latin typeface="+mn-lt"/>
                <a:ea typeface="+mn-ea"/>
                <a:cs typeface="+mn-cs"/>
                <a:sym typeface="Helvetica"/>
              </a:rPr>
              <a:t>exchangeable modular parts</a:t>
            </a:r>
            <a:r>
              <a:t>.</a:t>
            </a:r>
            <a:r>
              <a:t> Through</a:t>
            </a:r>
            <a:r>
              <a:t> the underlying hardware is quickly accessible and the </a:t>
            </a:r>
            <a:r>
              <a:rPr b="1">
                <a:latin typeface="+mn-lt"/>
                <a:ea typeface="+mn-ea"/>
                <a:cs typeface="+mn-cs"/>
                <a:sym typeface="Helvetica"/>
              </a:rPr>
              <a:t>visual features of the robot</a:t>
            </a:r>
            <a:r>
              <a:t> (e.g., hairstyle, facial features) </a:t>
            </a:r>
            <a:r>
              <a:rPr b="1">
                <a:latin typeface="+mn-lt"/>
                <a:ea typeface="+mn-ea"/>
                <a:cs typeface="+mn-cs"/>
                <a:sym typeface="Helvetica"/>
              </a:rPr>
              <a:t>can be altered easily</a:t>
            </a:r>
            <a:r>
              <a:t>. A first study demonstrated the successful implementation of Flobi’s dynamic features, whereas a second study demonstrates that the </a:t>
            </a:r>
            <a:r>
              <a:rPr b="1">
                <a:latin typeface="+mn-lt"/>
                <a:ea typeface="+mn-ea"/>
                <a:cs typeface="+mn-cs"/>
                <a:sym typeface="Helvetica"/>
              </a:rPr>
              <a:t>exchangeable hair modules influence gender-schematic perceptions</a:t>
            </a:r>
            <a:r>
              <a:t> of the robot. </a:t>
            </a:r>
          </a:p>
          <a:p>
            <a:pPr marL="0" indent="0" defTabSz="438150">
              <a:spcBef>
                <a:spcPts val="3100"/>
              </a:spcBef>
              <a:buSzTx/>
              <a:buNone/>
              <a:defRPr sz="2700"/>
            </a:pPr>
            <a:r>
              <a:t>-&gt; the abstract </a:t>
            </a:r>
          </a:p>
        </p:txBody>
      </p:sp>
      <p:sp>
        <p:nvSpPr>
          <p:cNvPr id="139" name="The social robot Flobi: Key Concept of Industrial design"/>
          <p:cNvSpPr txBox="1"/>
          <p:nvPr>
            <p:ph type="title"/>
          </p:nvPr>
        </p:nvSpPr>
        <p:spPr>
          <a:xfrm>
            <a:off x="952499" y="444500"/>
            <a:ext cx="9294170" cy="2159000"/>
          </a:xfrm>
          <a:prstGeom prst="rect">
            <a:avLst/>
          </a:prstGeom>
        </p:spPr>
        <p:txBody>
          <a:bodyPr/>
          <a:lstStyle>
            <a:lvl1pPr defTabSz="414780">
              <a:defRPr sz="5600"/>
            </a:lvl1pPr>
          </a:lstStyle>
          <a:p>
            <a:pPr/>
            <a:r>
              <a:t>The social robot Flobi: Key Concept of Industrial design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Design principles of…"/>
          <p:cNvSpPr txBox="1"/>
          <p:nvPr>
            <p:ph type="title"/>
          </p:nvPr>
        </p:nvSpPr>
        <p:spPr>
          <a:xfrm>
            <a:off x="952500" y="444500"/>
            <a:ext cx="9253736" cy="2159000"/>
          </a:xfrm>
          <a:prstGeom prst="rect">
            <a:avLst/>
          </a:prstGeom>
        </p:spPr>
        <p:txBody>
          <a:bodyPr/>
          <a:lstStyle/>
          <a:p>
            <a:pPr defTabSz="490727">
              <a:defRPr sz="6700"/>
            </a:pPr>
            <a:r>
              <a:t>Design principles of</a:t>
            </a:r>
          </a:p>
          <a:p>
            <a:pPr defTabSz="490727">
              <a:defRPr sz="6700"/>
            </a:pPr>
            <a:r>
              <a:t>Flobi</a:t>
            </a:r>
          </a:p>
        </p:txBody>
      </p:sp>
      <p:sp>
        <p:nvSpPr>
          <p:cNvPr id="142" name="Appearance:…"/>
          <p:cNvSpPr txBox="1"/>
          <p:nvPr>
            <p:ph type="body" idx="1"/>
          </p:nvPr>
        </p:nvSpPr>
        <p:spPr>
          <a:prstGeom prst="rect">
            <a:avLst/>
          </a:prstGeom>
        </p:spPr>
        <p:txBody>
          <a:bodyPr/>
          <a:lstStyle/>
          <a:p>
            <a:pPr marL="391158" indent="-391158" defTabSz="514094">
              <a:spcBef>
                <a:spcPts val="3600"/>
              </a:spcBef>
              <a:defRPr sz="3100"/>
            </a:pPr>
            <a:r>
              <a:t>Appearance:</a:t>
            </a:r>
          </a:p>
          <a:p>
            <a:pPr lvl="1" marL="782319" indent="-391158" defTabSz="514094">
              <a:spcBef>
                <a:spcPts val="3600"/>
              </a:spcBef>
              <a:defRPr sz="3100"/>
            </a:pPr>
            <a:r>
              <a:t>Cartoon-like</a:t>
            </a:r>
          </a:p>
          <a:p>
            <a:pPr lvl="1" marL="782319" indent="-391158" defTabSz="514094">
              <a:spcBef>
                <a:spcPts val="3600"/>
              </a:spcBef>
              <a:defRPr sz="3100"/>
            </a:pPr>
            <a:r>
              <a:t> Baby face</a:t>
            </a:r>
          </a:p>
          <a:p>
            <a:pPr marL="391158" indent="-391158" defTabSz="514094">
              <a:spcBef>
                <a:spcPts val="3600"/>
              </a:spcBef>
              <a:defRPr sz="3100"/>
            </a:pPr>
            <a:r>
              <a:t>Modular design:</a:t>
            </a:r>
          </a:p>
          <a:p>
            <a:pPr lvl="1" marL="782319" indent="-391158" defTabSz="514094">
              <a:spcBef>
                <a:spcPts val="3600"/>
              </a:spcBef>
              <a:defRPr sz="3100"/>
            </a:pPr>
            <a:r>
              <a:t>Change gender perception </a:t>
            </a:r>
          </a:p>
          <a:p>
            <a:pPr marL="391158" indent="-391158" defTabSz="514094">
              <a:spcBef>
                <a:spcPts val="3600"/>
              </a:spcBef>
              <a:defRPr sz="3100"/>
            </a:pPr>
            <a:r>
              <a:t>Dynamic design:</a:t>
            </a:r>
          </a:p>
          <a:p>
            <a:pPr lvl="1" marL="782319" indent="-391158" defTabSz="514094">
              <a:spcBef>
                <a:spcPts val="3600"/>
              </a:spcBef>
              <a:defRPr sz="3100"/>
            </a:pPr>
            <a:r>
              <a:t>For emotion expression (first and secondary emotions)</a:t>
            </a:r>
          </a:p>
        </p:txBody>
      </p:sp>
      <p:pic>
        <p:nvPicPr>
          <p:cNvPr id="143" name="Screen Shot 2018-02-06 at 10.33.50.png" descr="Screen Shot 2018-02-06 at 10.33.50.png"/>
          <p:cNvPicPr>
            <a:picLocks noChangeAspect="1"/>
          </p:cNvPicPr>
          <p:nvPr/>
        </p:nvPicPr>
        <p:blipFill>
          <a:blip r:embed="rId2">
            <a:extLst/>
          </a:blip>
          <a:stretch>
            <a:fillRect/>
          </a:stretch>
        </p:blipFill>
        <p:spPr>
          <a:xfrm>
            <a:off x="7968206" y="2799873"/>
            <a:ext cx="4213823" cy="19118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As summarised in there conclusion"/>
          <p:cNvSpPr txBox="1"/>
          <p:nvPr>
            <p:ph type="title"/>
          </p:nvPr>
        </p:nvSpPr>
        <p:spPr>
          <a:xfrm>
            <a:off x="952499" y="444500"/>
            <a:ext cx="9336189" cy="2159000"/>
          </a:xfrm>
          <a:prstGeom prst="rect">
            <a:avLst/>
          </a:prstGeom>
        </p:spPr>
        <p:txBody>
          <a:bodyPr/>
          <a:lstStyle>
            <a:lvl1pPr defTabSz="490727">
              <a:defRPr sz="6700"/>
            </a:lvl1pPr>
          </a:lstStyle>
          <a:p>
            <a:pPr/>
            <a:r>
              <a:t>As summarised in there conclusion </a:t>
            </a:r>
          </a:p>
        </p:txBody>
      </p:sp>
      <p:sp>
        <p:nvSpPr>
          <p:cNvPr id="146" name="In this paper we presented the development of the social robot Flobi with respect to the key concepts of industrial design.…"/>
          <p:cNvSpPr txBox="1"/>
          <p:nvPr>
            <p:ph type="body" idx="1"/>
          </p:nvPr>
        </p:nvSpPr>
        <p:spPr>
          <a:prstGeom prst="rect">
            <a:avLst/>
          </a:prstGeom>
        </p:spPr>
        <p:txBody>
          <a:bodyPr/>
          <a:lstStyle/>
          <a:p>
            <a:pPr marL="213358" indent="-213358" defTabSz="280415">
              <a:spcBef>
                <a:spcPts val="2000"/>
              </a:spcBef>
              <a:defRPr sz="1700"/>
            </a:pPr>
            <a:r>
              <a:t>In this paper we presented the development of the social robot Flobi with respect to the </a:t>
            </a:r>
            <a:r>
              <a:rPr b="1">
                <a:latin typeface="+mn-lt"/>
                <a:ea typeface="+mn-ea"/>
                <a:cs typeface="+mn-cs"/>
                <a:sym typeface="Helvetica"/>
              </a:rPr>
              <a:t>key concepts of industrial design</a:t>
            </a:r>
            <a:r>
              <a:t>. </a:t>
            </a:r>
          </a:p>
          <a:p>
            <a:pPr marL="213358" indent="-213358" defTabSz="280415">
              <a:spcBef>
                <a:spcPts val="2000"/>
              </a:spcBef>
              <a:defRPr sz="1700"/>
            </a:pPr>
            <a:r>
              <a:t>The first key aspect is the realisation of a cute </a:t>
            </a:r>
            <a:r>
              <a:rPr b="1">
                <a:latin typeface="+mn-lt"/>
                <a:ea typeface="+mn-ea"/>
                <a:cs typeface="+mn-cs"/>
                <a:sym typeface="Helvetica"/>
              </a:rPr>
              <a:t>cartoon-like character</a:t>
            </a:r>
            <a:r>
              <a:t> with a ‘hole-free’ industrial design. All visible parts of the robot’s shape are connected by using neodymium magnets. Also, the robot’s movable lips are attached to the actuators using magnets. </a:t>
            </a:r>
          </a:p>
          <a:p>
            <a:pPr marL="213358" indent="-213358" defTabSz="280415">
              <a:spcBef>
                <a:spcPts val="2000"/>
              </a:spcBef>
              <a:defRPr sz="1700"/>
            </a:pPr>
            <a:r>
              <a:t>Second, the robot has </a:t>
            </a:r>
            <a:r>
              <a:rPr b="1">
                <a:latin typeface="+mn-lt"/>
                <a:ea typeface="+mn-ea"/>
                <a:cs typeface="+mn-cs"/>
                <a:sym typeface="Helvetica"/>
              </a:rPr>
              <a:t>18 degrees of freedom to dynamically display basic emotions</a:t>
            </a:r>
            <a:r>
              <a:t>. Additionally, white and red LEDs behind the robot’s facial mask were designed to indicate that the robot experiences shame. A first preliminary study demonstrates that facial displays of happiness, anger, sadness, and surprise are readable. The fear display, however, appeared less recognizable. Currently, research efforts are undertaken to improve this aspect. </a:t>
            </a:r>
          </a:p>
          <a:p>
            <a:pPr marL="213358" indent="-213358" defTabSz="280415">
              <a:spcBef>
                <a:spcPts val="2000"/>
              </a:spcBef>
              <a:defRPr sz="1700"/>
            </a:pPr>
            <a:r>
              <a:t>Finally, the third key aspect of industrial design is the implementation of </a:t>
            </a:r>
            <a:r>
              <a:rPr b="1">
                <a:latin typeface="+mn-lt"/>
                <a:ea typeface="+mn-ea"/>
                <a:cs typeface="+mn-cs"/>
                <a:sym typeface="Helvetica"/>
              </a:rPr>
              <a:t>modular parts to exchange the robot’s visual character</a:t>
            </a:r>
            <a:r>
              <a:t>. In an initial study we showed that people judge the robot differently depending on the hair modules that were applied. Specifically, the long-haired female robot was perceived to have more stereotypical female traits and to be better at stereotypical female tasks, whereas the short-haired male robot was perceived more dominant and better at stereotypically male tasks. Taken together, our findings demonstrate the effectiveness of the modular conceptualization of the social robot Flobi. </a:t>
            </a:r>
          </a:p>
          <a:p>
            <a:pPr marL="213358" indent="-213358" defTabSz="280415">
              <a:spcBef>
                <a:spcPts val="2000"/>
              </a:spcBef>
              <a:defRPr sz="1700"/>
            </a:pPr>
            <a:r>
              <a:t>Obviously, a modular conceptualization of social robots represents a first step toward more systematic research on </a:t>
            </a:r>
            <a:r>
              <a:rPr b="1">
                <a:latin typeface="+mn-lt"/>
                <a:ea typeface="+mn-ea"/>
                <a:cs typeface="+mn-cs"/>
                <a:sym typeface="Helvetica"/>
              </a:rPr>
              <a:t>the effects of robotic appearance</a:t>
            </a:r>
            <a:r>
              <a:t>. We recommend taking this step when developing new social robots to study HRI.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