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1525" r:id="rId2"/>
    <p:sldId id="1535" r:id="rId3"/>
    <p:sldId id="1537" r:id="rId4"/>
    <p:sldId id="1538" r:id="rId5"/>
    <p:sldId id="1539" r:id="rId6"/>
    <p:sldId id="1541" r:id="rId7"/>
    <p:sldId id="1542" r:id="rId8"/>
    <p:sldId id="1544" r:id="rId9"/>
    <p:sldId id="1531" r:id="rId10"/>
    <p:sldId id="1540" r:id="rId11"/>
    <p:sldId id="1532" r:id="rId12"/>
    <p:sldId id="153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94624" autoAdjust="0"/>
  </p:normalViewPr>
  <p:slideViewPr>
    <p:cSldViewPr>
      <p:cViewPr>
        <p:scale>
          <a:sx n="60" d="100"/>
          <a:sy n="60" d="100"/>
        </p:scale>
        <p:origin x="-96" y="228"/>
      </p:cViewPr>
      <p:guideLst>
        <p:guide orient="horz" pos="2160"/>
        <p:guide pos="2880"/>
      </p:guideLst>
    </p:cSldViewPr>
  </p:slideViewPr>
  <p:outlineViewPr>
    <p:cViewPr>
      <p:scale>
        <a:sx n="33" d="100"/>
        <a:sy n="33" d="100"/>
      </p:scale>
      <p:origin x="0" y="51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A44751-DEF6-40E3-8526-EC9A0AE72A1D}" type="datetimeFigureOut">
              <a:rPr lang="en-US" smtClean="0"/>
              <a:pPr/>
              <a:t>6/5/2021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A5A771-5004-49EB-8943-BD9AC1DA33B6}" type="slidenum">
              <a:rPr lang="en-US" smtClean="0"/>
              <a:pPr/>
              <a:t>‹#›</a:t>
            </a:fld>
            <a:endParaRPr lang="en-US"/>
          </a:p>
        </p:txBody>
      </p:sp>
    </p:spTree>
    <p:extLst>
      <p:ext uri="{BB962C8B-B14F-4D97-AF65-F5344CB8AC3E}">
        <p14:creationId xmlns:p14="http://schemas.microsoft.com/office/powerpoint/2010/main" val="3100614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Applied Electronics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Applied Electronics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Applied Electronics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4" name="Rounded Rectangle 3"/>
          <p:cNvSpPr/>
          <p:nvPr userDrawn="1"/>
        </p:nvSpPr>
        <p:spPr>
          <a:xfrm>
            <a:off x="838200" y="77450"/>
            <a:ext cx="7696200" cy="4572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1350" dirty="0">
              <a:solidFill>
                <a:schemeClr val="bg1"/>
              </a:solidFill>
            </a:endParaRPr>
          </a:p>
        </p:txBody>
      </p:sp>
      <p:sp>
        <p:nvSpPr>
          <p:cNvPr id="5" name="Text Box 14"/>
          <p:cNvSpPr txBox="1">
            <a:spLocks noChangeArrowheads="1"/>
          </p:cNvSpPr>
          <p:nvPr userDrawn="1"/>
        </p:nvSpPr>
        <p:spPr bwMode="auto">
          <a:xfrm rot="16198651">
            <a:off x="-3213912" y="3275495"/>
            <a:ext cx="6858028" cy="307007"/>
          </a:xfrm>
          <a:prstGeom prst="rect">
            <a:avLst/>
          </a:prstGeom>
          <a:solidFill>
            <a:srgbClr val="000080"/>
          </a:solidFill>
          <a:ln w="9525">
            <a:noFill/>
            <a:miter lim="800000"/>
            <a:headEnd/>
            <a:tailEnd/>
          </a:ln>
          <a:scene3d>
            <a:camera prst="orthographicFront"/>
            <a:lightRig rig="threePt" dir="t"/>
          </a:scene3d>
          <a:sp3d>
            <a:bevelT/>
            <a:bevelB/>
          </a:sp3d>
        </p:spPr>
        <p:txBody>
          <a:bodyPr tIns="6858" bIns="68580">
            <a:spAutoFit/>
          </a:bodyPr>
          <a:lstStyle/>
          <a:p>
            <a:pPr fontAlgn="auto">
              <a:spcBef>
                <a:spcPct val="50000"/>
              </a:spcBef>
              <a:spcAft>
                <a:spcPts val="0"/>
              </a:spcAft>
              <a:defRPr/>
            </a:pPr>
            <a:r>
              <a:rPr lang="en-US" sz="1500" b="1" dirty="0">
                <a:solidFill>
                  <a:schemeClr val="bg1"/>
                </a:solidFill>
                <a:latin typeface="Verdana" pitchFamily="34" charset="0"/>
                <a:ea typeface="Verdana" pitchFamily="34" charset="0"/>
                <a:cs typeface="Verdana" pitchFamily="34" charset="0"/>
              </a:rPr>
              <a:t>   </a:t>
            </a:r>
            <a:r>
              <a:rPr lang="en-US" sz="1500" b="1" dirty="0" err="1">
                <a:solidFill>
                  <a:schemeClr val="bg1"/>
                </a:solidFill>
                <a:latin typeface="Verdana" pitchFamily="34" charset="0"/>
                <a:ea typeface="Verdana" pitchFamily="34" charset="0"/>
                <a:cs typeface="Verdana" pitchFamily="34" charset="0"/>
              </a:rPr>
              <a:t>Vishwakarma</a:t>
            </a:r>
            <a:r>
              <a:rPr lang="en-US" sz="1500" b="1" dirty="0">
                <a:solidFill>
                  <a:schemeClr val="bg1"/>
                </a:solidFill>
                <a:latin typeface="Verdana" pitchFamily="34" charset="0"/>
                <a:ea typeface="Verdana" pitchFamily="34" charset="0"/>
                <a:cs typeface="Verdana" pitchFamily="34" charset="0"/>
              </a:rPr>
              <a:t>  Institute  of  Technology</a:t>
            </a:r>
          </a:p>
        </p:txBody>
      </p:sp>
      <p:pic>
        <p:nvPicPr>
          <p:cNvPr id="6" name="Picture 43"/>
          <p:cNvPicPr>
            <a:picLocks noChangeAspect="1" noChangeArrowheads="1"/>
          </p:cNvPicPr>
          <p:nvPr userDrawn="1"/>
        </p:nvPicPr>
        <p:blipFill>
          <a:blip r:embed="rId2" cstate="print"/>
          <a:srcRect/>
          <a:stretch>
            <a:fillRect/>
          </a:stretch>
        </p:blipFill>
        <p:spPr bwMode="auto">
          <a:xfrm>
            <a:off x="1" y="2"/>
            <a:ext cx="447675" cy="614363"/>
          </a:xfrm>
          <a:prstGeom prst="rect">
            <a:avLst/>
          </a:prstGeom>
          <a:noFill/>
          <a:ln w="9525">
            <a:noFill/>
            <a:miter lim="800000"/>
            <a:headEnd/>
            <a:tailEnd/>
          </a:ln>
        </p:spPr>
      </p:pic>
      <p:pic>
        <p:nvPicPr>
          <p:cNvPr id="9" name="Picture 12" descr="C:\Users\HP\Pictures\animations\1.gif"/>
          <p:cNvPicPr>
            <a:picLocks noChangeArrowheads="1"/>
          </p:cNvPicPr>
          <p:nvPr userDrawn="1"/>
        </p:nvPicPr>
        <p:blipFill>
          <a:blip r:embed="rId3" cstate="print"/>
          <a:srcRect/>
          <a:stretch>
            <a:fillRect/>
          </a:stretch>
        </p:blipFill>
        <p:spPr bwMode="auto">
          <a:xfrm>
            <a:off x="409575" y="581025"/>
            <a:ext cx="8724900" cy="71438"/>
          </a:xfrm>
          <a:prstGeom prst="rect">
            <a:avLst/>
          </a:prstGeom>
          <a:noFill/>
          <a:ln w="9525">
            <a:noFill/>
            <a:miter lim="800000"/>
            <a:headEnd/>
            <a:tailEnd/>
          </a:ln>
        </p:spPr>
      </p:pic>
      <p:sp>
        <p:nvSpPr>
          <p:cNvPr id="7" name="Title Placeholder 1"/>
          <p:cNvSpPr>
            <a:spLocks noGrp="1"/>
          </p:cNvSpPr>
          <p:nvPr>
            <p:ph type="title"/>
          </p:nvPr>
        </p:nvSpPr>
        <p:spPr bwMode="auto">
          <a:xfrm>
            <a:off x="1647670" y="2"/>
            <a:ext cx="5791200" cy="639763"/>
          </a:xfrm>
          <a:prstGeom prst="rect">
            <a:avLst/>
          </a:prstGeom>
          <a:noFill/>
          <a:ln w="9525">
            <a:noFill/>
            <a:miter lim="800000"/>
            <a:headEnd/>
            <a:tailEnd/>
          </a:ln>
        </p:spPr>
        <p:txBody>
          <a:bodyPr>
            <a:normAutofit/>
          </a:bodyPr>
          <a:lstStyle>
            <a:lvl1pPr>
              <a:defRPr sz="2800">
                <a:solidFill>
                  <a:schemeClr val="bg1"/>
                </a:solidFill>
                <a:latin typeface="Verdana" panose="020B0604030504040204" pitchFamily="34" charset="0"/>
                <a:ea typeface="Verdana" panose="020B0604030504040204" pitchFamily="34" charset="0"/>
              </a:defRPr>
            </a:lvl1pPr>
          </a:lstStyle>
          <a:p>
            <a:pPr lvl="0"/>
            <a:r>
              <a:rPr lang="en-US" dirty="0"/>
              <a:t>Click to edit Master title style</a:t>
            </a:r>
          </a:p>
        </p:txBody>
      </p:sp>
      <p:sp>
        <p:nvSpPr>
          <p:cNvPr id="8" name="Text Placeholder 2"/>
          <p:cNvSpPr>
            <a:spLocks noGrp="1"/>
          </p:cNvSpPr>
          <p:nvPr>
            <p:ph idx="5"/>
          </p:nvPr>
        </p:nvSpPr>
        <p:spPr bwMode="auto">
          <a:xfrm>
            <a:off x="609600" y="667404"/>
            <a:ext cx="8353098" cy="57333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a:lnSpc>
                <a:spcPct val="150000"/>
              </a:lnSpc>
              <a:defRPr sz="2000">
                <a:latin typeface="Verdana" pitchFamily="34" charset="0"/>
                <a:ea typeface="Verdana" pitchFamily="34" charset="0"/>
                <a:cs typeface="Verdana" pitchFamily="34" charset="0"/>
              </a:defRPr>
            </a:lvl1pPr>
            <a:lvl2pPr>
              <a:lnSpc>
                <a:spcPct val="150000"/>
              </a:lnSpc>
              <a:defRPr sz="2000">
                <a:latin typeface="Verdana" pitchFamily="34" charset="0"/>
                <a:ea typeface="Verdana" pitchFamily="34" charset="0"/>
                <a:cs typeface="Verdana" pitchFamily="34" charset="0"/>
              </a:defRPr>
            </a:lvl2pPr>
            <a:lvl3pPr>
              <a:lnSpc>
                <a:spcPct val="150000"/>
              </a:lnSpc>
              <a:defRPr sz="2000">
                <a:latin typeface="Verdana" pitchFamily="34" charset="0"/>
                <a:ea typeface="Verdana" pitchFamily="34" charset="0"/>
                <a:cs typeface="Verdana" pitchFamily="34" charset="0"/>
              </a:defRPr>
            </a:lvl3pPr>
            <a:lvl4pPr>
              <a:lnSpc>
                <a:spcPct val="150000"/>
              </a:lnSpc>
              <a:defRPr sz="2000">
                <a:latin typeface="Verdana" pitchFamily="34" charset="0"/>
                <a:ea typeface="Verdana" pitchFamily="34" charset="0"/>
                <a:cs typeface="Verdana" pitchFamily="34" charset="0"/>
              </a:defRPr>
            </a:lvl4pPr>
            <a:lvl5pPr>
              <a:lnSpc>
                <a:spcPct val="150000"/>
              </a:lnSpc>
              <a:defRPr sz="2000">
                <a:latin typeface="Verdana" pitchFamily="34" charset="0"/>
                <a:ea typeface="Verdana" pitchFamily="34" charset="0"/>
                <a:cs typeface="Verdana"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Footer Placeholder 4"/>
          <p:cNvSpPr>
            <a:spLocks noGrp="1"/>
          </p:cNvSpPr>
          <p:nvPr>
            <p:ph type="ftr" sz="quarter" idx="11"/>
          </p:nvPr>
        </p:nvSpPr>
        <p:spPr>
          <a:xfrm>
            <a:off x="3124200" y="6553200"/>
            <a:ext cx="2895600" cy="260350"/>
          </a:xfrm>
        </p:spPr>
        <p:txBody>
          <a:bodyPr/>
          <a:lstStyle>
            <a:lvl1pPr>
              <a:defRPr/>
            </a:lvl1pPr>
          </a:lstStyle>
          <a:p>
            <a:pPr>
              <a:defRPr/>
            </a:pPr>
            <a:r>
              <a:rPr lang="en-US" dirty="0"/>
              <a:t>Applied Electronics</a:t>
            </a:r>
          </a:p>
        </p:txBody>
      </p:sp>
      <p:sp>
        <p:nvSpPr>
          <p:cNvPr id="12" name="Slide Number Placeholder 5"/>
          <p:cNvSpPr>
            <a:spLocks noGrp="1"/>
          </p:cNvSpPr>
          <p:nvPr>
            <p:ph type="sldNum" sz="quarter" idx="12"/>
          </p:nvPr>
        </p:nvSpPr>
        <p:spPr>
          <a:xfrm>
            <a:off x="6950148" y="6538422"/>
            <a:ext cx="2133600" cy="260350"/>
          </a:xfrm>
        </p:spPr>
        <p:txBody>
          <a:bodyPr/>
          <a:lstStyle>
            <a:lvl1pPr>
              <a:defRPr/>
            </a:lvl1pPr>
          </a:lstStyle>
          <a:p>
            <a:pPr>
              <a:defRPr/>
            </a:pPr>
            <a:fld id="{02246FD1-0723-4B2F-9706-10282F2BA698}" type="slidenum">
              <a:rPr lang="en-US"/>
              <a:pPr>
                <a:defRPr/>
              </a:pPr>
              <a:t>‹#›</a:t>
            </a:fld>
            <a:r>
              <a:rPr lang="en-US" dirty="0"/>
              <a:t> </a:t>
            </a:r>
          </a:p>
        </p:txBody>
      </p:sp>
    </p:spTree>
    <p:extLst>
      <p:ext uri="{BB962C8B-B14F-4D97-AF65-F5344CB8AC3E}">
        <p14:creationId xmlns:p14="http://schemas.microsoft.com/office/powerpoint/2010/main" val="399819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Applied Electronics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Applied Electronics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Applied Electronics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Applied Electronics</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Applied Electronics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Applied Electronics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Applied Electronics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Applied Electronics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Applied Electronics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scholar.google.com/scholar?oi=bibs&amp;cluster=15312592582565753124&amp;btnI=1&amp;hl=en" TargetMode="External"/><Relationship Id="rId2" Type="http://schemas.openxmlformats.org/officeDocument/2006/relationships/hyperlink" Target="https://scholar.google.com/scholar?oi=bibs&amp;cluster=15533190727229683002&amp;btnI=1&amp;hl=en" TargetMode="External"/><Relationship Id="rId1" Type="http://schemas.openxmlformats.org/officeDocument/2006/relationships/slideLayout" Target="../slideLayouts/slideLayout12.xml"/><Relationship Id="rId6" Type="http://schemas.openxmlformats.org/officeDocument/2006/relationships/hyperlink" Target="https://www.geeksforgeeks.org/the-c-standard-template-library-stl/" TargetMode="External"/><Relationship Id="rId5" Type="http://schemas.openxmlformats.org/officeDocument/2006/relationships/hyperlink" Target="https://www.freecodecamp.org/news/a-gentle-introduction-to-data-structures-how-graphs-work-a223d9ef8837/" TargetMode="External"/><Relationship Id="rId4" Type="http://schemas.openxmlformats.org/officeDocument/2006/relationships/hyperlink" Target="https://www.geeksforgeeks.org/graph-and-its-representation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 xmlns:a16="http://schemas.microsoft.com/office/drawing/2014/main" id="{E3D7FEC2-9237-4DA4-BB56-9ACECE121171}"/>
              </a:ext>
            </a:extLst>
          </p:cNvPr>
          <p:cNvSpPr>
            <a:spLocks noGrp="1"/>
          </p:cNvSpPr>
          <p:nvPr>
            <p:ph type="subTitle" idx="1"/>
          </p:nvPr>
        </p:nvSpPr>
        <p:spPr>
          <a:xfrm>
            <a:off x="2039679" y="3276600"/>
            <a:ext cx="6400800" cy="533400"/>
          </a:xfrm>
        </p:spPr>
        <p:txBody>
          <a:bodyPr>
            <a:normAutofit lnSpcReduction="10000"/>
          </a:bodyPr>
          <a:lstStyle/>
          <a:p>
            <a:pPr algn="r"/>
            <a:r>
              <a:rPr lang="en-IN" dirty="0">
                <a:solidFill>
                  <a:srgbClr val="C00000"/>
                </a:solidFill>
              </a:rPr>
              <a:t>Guide : </a:t>
            </a:r>
            <a:r>
              <a:rPr lang="en-IN" dirty="0" err="1">
                <a:solidFill>
                  <a:srgbClr val="C00000"/>
                </a:solidFill>
              </a:rPr>
              <a:t>Prof.</a:t>
            </a:r>
            <a:r>
              <a:rPr lang="en-IN" dirty="0">
                <a:solidFill>
                  <a:srgbClr val="C00000"/>
                </a:solidFill>
              </a:rPr>
              <a:t> </a:t>
            </a:r>
            <a:r>
              <a:rPr lang="en-IN" dirty="0" err="1">
                <a:solidFill>
                  <a:srgbClr val="C00000"/>
                </a:solidFill>
              </a:rPr>
              <a:t>Vrinda</a:t>
            </a:r>
            <a:r>
              <a:rPr lang="en-IN" dirty="0">
                <a:solidFill>
                  <a:srgbClr val="C00000"/>
                </a:solidFill>
              </a:rPr>
              <a:t> </a:t>
            </a:r>
            <a:r>
              <a:rPr lang="en-IN" dirty="0" err="1">
                <a:solidFill>
                  <a:srgbClr val="C00000"/>
                </a:solidFill>
              </a:rPr>
              <a:t>Parkhi</a:t>
            </a:r>
            <a:endParaRPr lang="en-IN" dirty="0">
              <a:solidFill>
                <a:srgbClr val="C00000"/>
              </a:solidFill>
            </a:endParaRPr>
          </a:p>
        </p:txBody>
      </p:sp>
      <p:sp>
        <p:nvSpPr>
          <p:cNvPr id="5" name="Slide Number Placeholder 4">
            <a:extLst>
              <a:ext uri="{FF2B5EF4-FFF2-40B4-BE49-F238E27FC236}">
                <a16:creationId xmlns="" xmlns:a16="http://schemas.microsoft.com/office/drawing/2014/main" id="{EFACABF3-0CD9-4EEC-BAD0-86EB51425063}"/>
              </a:ext>
            </a:extLst>
          </p:cNvPr>
          <p:cNvSpPr>
            <a:spLocks noGrp="1"/>
          </p:cNvSpPr>
          <p:nvPr>
            <p:ph type="sldNum" sz="quarter" idx="12"/>
          </p:nvPr>
        </p:nvSpPr>
        <p:spPr/>
        <p:txBody>
          <a:bodyPr/>
          <a:lstStyle/>
          <a:p>
            <a:pPr>
              <a:defRPr/>
            </a:pPr>
            <a:fld id="{02246FD1-0723-4B2F-9706-10282F2BA698}" type="slidenum">
              <a:rPr lang="en-US" smtClean="0"/>
              <a:pPr>
                <a:defRPr/>
              </a:pPr>
              <a:t>1</a:t>
            </a:fld>
            <a:r>
              <a:rPr lang="en-US"/>
              <a:t> </a:t>
            </a:r>
            <a:endParaRPr lang="en-US" dirty="0"/>
          </a:p>
        </p:txBody>
      </p:sp>
      <p:sp>
        <p:nvSpPr>
          <p:cNvPr id="8" name="TextBox 7"/>
          <p:cNvSpPr txBox="1"/>
          <p:nvPr/>
        </p:nvSpPr>
        <p:spPr>
          <a:xfrm>
            <a:off x="2820352" y="4343400"/>
            <a:ext cx="5715000" cy="1200329"/>
          </a:xfrm>
          <a:prstGeom prst="rect">
            <a:avLst/>
          </a:prstGeom>
          <a:noFill/>
        </p:spPr>
        <p:txBody>
          <a:bodyPr wrap="square" rtlCol="0">
            <a:spAutoFit/>
          </a:bodyPr>
          <a:lstStyle/>
          <a:p>
            <a:r>
              <a:rPr lang="en-IN" dirty="0"/>
              <a:t>		</a:t>
            </a:r>
            <a:r>
              <a:rPr lang="en-IN" dirty="0" smtClean="0"/>
              <a:t>Name: Vaishnav Sonawane</a:t>
            </a:r>
          </a:p>
          <a:p>
            <a:r>
              <a:rPr lang="en-IN" dirty="0"/>
              <a:t>	</a:t>
            </a:r>
            <a:r>
              <a:rPr lang="en-IN" dirty="0" smtClean="0"/>
              <a:t>	Roll no: 67</a:t>
            </a:r>
          </a:p>
          <a:p>
            <a:r>
              <a:rPr lang="en-IN" dirty="0"/>
              <a:t>	</a:t>
            </a:r>
            <a:r>
              <a:rPr lang="en-IN" dirty="0" smtClean="0"/>
              <a:t>	Gr no. 11910585</a:t>
            </a:r>
            <a:endParaRPr lang="en-IN" dirty="0"/>
          </a:p>
          <a:p>
            <a:r>
              <a:rPr lang="en-IN" dirty="0"/>
              <a:t>	</a:t>
            </a:r>
          </a:p>
        </p:txBody>
      </p:sp>
      <p:sp>
        <p:nvSpPr>
          <p:cNvPr id="9" name="Date Placeholder 8"/>
          <p:cNvSpPr>
            <a:spLocks noGrp="1"/>
          </p:cNvSpPr>
          <p:nvPr>
            <p:ph type="dt" sz="half" idx="10"/>
          </p:nvPr>
        </p:nvSpPr>
        <p:spPr/>
        <p:txBody>
          <a:bodyPr/>
          <a:lstStyle/>
          <a:p>
            <a:r>
              <a:rPr lang="en-US" dirty="0"/>
              <a:t>Date: </a:t>
            </a:r>
            <a:r>
              <a:rPr lang="en-US" dirty="0" smtClean="0"/>
              <a:t>4th June, </a:t>
            </a:r>
            <a:r>
              <a:rPr lang="en-US" dirty="0"/>
              <a:t>2021</a:t>
            </a:r>
          </a:p>
        </p:txBody>
      </p:sp>
      <p:graphicFrame>
        <p:nvGraphicFramePr>
          <p:cNvPr id="4" name="Table 3"/>
          <p:cNvGraphicFramePr>
            <a:graphicFrameLocks noGrp="1"/>
          </p:cNvGraphicFramePr>
          <p:nvPr>
            <p:extLst>
              <p:ext uri="{D42A27DB-BD31-4B8C-83A1-F6EECF244321}">
                <p14:modId xmlns:p14="http://schemas.microsoft.com/office/powerpoint/2010/main" val="1049941550"/>
              </p:ext>
            </p:extLst>
          </p:nvPr>
        </p:nvGraphicFramePr>
        <p:xfrm>
          <a:off x="1066800" y="1501870"/>
          <a:ext cx="6858000" cy="1469930"/>
        </p:xfrm>
        <a:graphic>
          <a:graphicData uri="http://schemas.openxmlformats.org/drawingml/2006/table">
            <a:tbl>
              <a:tblPr>
                <a:tableStyleId>{5C22544A-7EE6-4342-B048-85BDC9FD1C3A}</a:tableStyleId>
              </a:tblPr>
              <a:tblGrid>
                <a:gridCol w="6858000"/>
              </a:tblGrid>
              <a:tr h="1469930">
                <a:tc>
                  <a:txBody>
                    <a:bodyPr/>
                    <a:lstStyle/>
                    <a:p>
                      <a:pPr algn="ctr">
                        <a:spcBef>
                          <a:spcPts val="1800"/>
                        </a:spcBef>
                        <a:spcAft>
                          <a:spcPts val="0"/>
                        </a:spcAft>
                      </a:pPr>
                      <a:r>
                        <a:rPr lang="en-US" sz="3600" kern="1400" dirty="0" smtClean="0">
                          <a:effectLst>
                            <a:reflection blurRad="6350" stA="55000" endA="300" endPos="45500" dir="5400000" sy="-100000" algn="bl" rotWithShape="0"/>
                          </a:effectLst>
                        </a:rPr>
                        <a:t>Library </a:t>
                      </a:r>
                      <a:r>
                        <a:rPr lang="en-US" sz="3600" kern="1400" dirty="0">
                          <a:effectLst>
                            <a:reflection blurRad="6350" stA="55000" endA="300" endPos="45500" dir="5400000" sy="-100000" algn="bl" rotWithShape="0"/>
                          </a:effectLst>
                        </a:rPr>
                        <a:t>for Graph Data Structure</a:t>
                      </a:r>
                      <a:endParaRPr lang="en-IN" sz="3600" b="1" kern="1400" dirty="0">
                        <a:effectLst>
                          <a:reflection blurRad="6350" stA="55000" endA="300" endPos="45500" dir="5400000" sy="-100000" algn="bl" rotWithShape="0"/>
                        </a:effectLst>
                        <a:latin typeface="Times New Roman" panose="02020603050405020304" pitchFamily="18" charset="0"/>
                        <a:ea typeface="Times New Roman" panose="02020603050405020304" pitchFamily="18" charset="0"/>
                      </a:endParaRPr>
                    </a:p>
                  </a:txBody>
                  <a:tcPr marL="118745" marR="118745" marT="118745" marB="118745"/>
                </a:tc>
              </a:tr>
            </a:tbl>
          </a:graphicData>
        </a:graphic>
      </p:graphicFrame>
      <p:sp>
        <p:nvSpPr>
          <p:cNvPr id="10" name="Rectangle 2"/>
          <p:cNvSpPr>
            <a:spLocks noGrp="1" noChangeArrowheads="1"/>
          </p:cNvSpPr>
          <p:nvPr>
            <p:ph type="ctrTitle"/>
          </p:nvPr>
        </p:nvSpPr>
        <p:spPr bwMode="auto">
          <a:xfrm>
            <a:off x="782286" y="31845"/>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9986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idx="5"/>
          </p:nvPr>
        </p:nvSpPr>
        <p:spPr>
          <a:xfrm>
            <a:off x="730650" y="1065376"/>
            <a:ext cx="8353098" cy="5733396"/>
          </a:xfrm>
        </p:spPr>
        <p:txBody>
          <a:bodyPr/>
          <a:lstStyle/>
          <a:p>
            <a:r>
              <a:rPr lang="en-US" dirty="0"/>
              <a:t>Printing method of graph can be included using some advance animation libraries in order to give the user animated view of graphs. </a:t>
            </a:r>
            <a:endParaRPr lang="en-US" dirty="0" smtClean="0"/>
          </a:p>
          <a:p>
            <a:endParaRPr lang="en-IN" dirty="0"/>
          </a:p>
          <a:p>
            <a:r>
              <a:rPr lang="en-US" dirty="0"/>
              <a:t>Applications of the algorithms can be included so that user can get proper understanding </a:t>
            </a:r>
            <a:r>
              <a:rPr lang="en-US" dirty="0" smtClean="0"/>
              <a:t>of how </a:t>
            </a:r>
            <a:r>
              <a:rPr lang="en-US" dirty="0"/>
              <a:t>the </a:t>
            </a:r>
            <a:r>
              <a:rPr lang="en-US" dirty="0" smtClean="0"/>
              <a:t>algorithms work for real applications.</a:t>
            </a:r>
            <a:endParaRPr lang="en-IN" dirty="0"/>
          </a:p>
          <a:p>
            <a:endParaRPr lang="en-IN" dirty="0" smtClean="0"/>
          </a:p>
          <a:p>
            <a:r>
              <a:rPr lang="en-US" dirty="0"/>
              <a:t>Other types of Graphs also can be added including Directed acyclic graphs, </a:t>
            </a:r>
            <a:r>
              <a:rPr lang="en-US" dirty="0" err="1"/>
              <a:t>Multigraphs</a:t>
            </a:r>
            <a:r>
              <a:rPr lang="en-US" dirty="0"/>
              <a:t>, Sparse and dense graphs.</a:t>
            </a:r>
            <a:endParaRPr lang="en-IN" dirty="0"/>
          </a:p>
          <a:p>
            <a:endParaRPr lang="en-IN" dirty="0"/>
          </a:p>
        </p:txBody>
      </p:sp>
      <p:sp>
        <p:nvSpPr>
          <p:cNvPr id="4" name="Slide Number Placeholder 3"/>
          <p:cNvSpPr>
            <a:spLocks noGrp="1"/>
          </p:cNvSpPr>
          <p:nvPr>
            <p:ph type="sldNum" sz="quarter" idx="12"/>
          </p:nvPr>
        </p:nvSpPr>
        <p:spPr/>
        <p:txBody>
          <a:bodyPr/>
          <a:lstStyle/>
          <a:p>
            <a:pPr>
              <a:defRPr/>
            </a:pPr>
            <a:fld id="{02246FD1-0723-4B2F-9706-10282F2BA698}" type="slidenum">
              <a:rPr lang="en-US" smtClean="0"/>
              <a:pPr>
                <a:defRPr/>
              </a:pPr>
              <a:t>10</a:t>
            </a:fld>
            <a:r>
              <a:rPr lang="en-US" smtClean="0"/>
              <a:t> </a:t>
            </a:r>
            <a:endParaRPr lang="en-US" dirty="0"/>
          </a:p>
        </p:txBody>
      </p:sp>
    </p:spTree>
    <p:extLst>
      <p:ext uri="{BB962C8B-B14F-4D97-AF65-F5344CB8AC3E}">
        <p14:creationId xmlns:p14="http://schemas.microsoft.com/office/powerpoint/2010/main" val="2065962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5"/>
          </p:nvPr>
        </p:nvSpPr>
        <p:spPr>
          <a:xfrm>
            <a:off x="228600" y="576426"/>
            <a:ext cx="9220200" cy="6281574"/>
          </a:xfrm>
        </p:spPr>
        <p:txBody>
          <a:bodyPr>
            <a:normAutofit fontScale="25000" lnSpcReduction="20000"/>
          </a:bodyPr>
          <a:lstStyle/>
          <a:p>
            <a:r>
              <a:rPr lang="en-US" sz="4900" dirty="0"/>
              <a:t>[1] K. </a:t>
            </a:r>
            <a:r>
              <a:rPr lang="en-US" sz="4900" dirty="0" err="1"/>
              <a:t>Mehlhorn</a:t>
            </a:r>
            <a:r>
              <a:rPr lang="en-US" sz="4900" dirty="0"/>
              <a:t>, P. Sanders, Algorithms and Data Structures (Springer-</a:t>
            </a:r>
            <a:r>
              <a:rPr lang="en-US" sz="4900" dirty="0" err="1"/>
              <a:t>Verlag</a:t>
            </a:r>
            <a:r>
              <a:rPr lang="en-US" sz="4900" dirty="0"/>
              <a:t>, Berlin Heidelberg, 2008)  </a:t>
            </a:r>
            <a:endParaRPr lang="en-IN" sz="4900" dirty="0"/>
          </a:p>
          <a:p>
            <a:endParaRPr lang="en-US" sz="4900" dirty="0" smtClean="0"/>
          </a:p>
          <a:p>
            <a:r>
              <a:rPr lang="en-US" sz="4900" dirty="0" smtClean="0"/>
              <a:t>[</a:t>
            </a:r>
            <a:r>
              <a:rPr lang="en-US" sz="4900" dirty="0"/>
              <a:t>2] J. </a:t>
            </a:r>
            <a:r>
              <a:rPr lang="en-US" sz="4900" dirty="0" err="1"/>
              <a:t>Genči</a:t>
            </a:r>
            <a:r>
              <a:rPr lang="en-US" sz="4900" dirty="0"/>
              <a:t>, Possibilities to Solve Some of the Slovak Higher Education Problems Using Information Technologies, In proceedings of: 10th IEEE International Conference on Emerging eLearning Technologies and Applications, ICETA 2012, </a:t>
            </a:r>
            <a:r>
              <a:rPr lang="en-US" sz="4900" dirty="0" err="1"/>
              <a:t>Stará</a:t>
            </a:r>
            <a:r>
              <a:rPr lang="en-US" sz="4900" dirty="0"/>
              <a:t> </a:t>
            </a:r>
            <a:r>
              <a:rPr lang="en-US" sz="4900" dirty="0" err="1"/>
              <a:t>Lesná</a:t>
            </a:r>
            <a:r>
              <a:rPr lang="en-US" sz="4900" dirty="0"/>
              <a:t>, The High </a:t>
            </a:r>
            <a:r>
              <a:rPr lang="en-US" sz="4900" dirty="0" err="1"/>
              <a:t>Tatras</a:t>
            </a:r>
            <a:r>
              <a:rPr lang="en-US" sz="4900" dirty="0"/>
              <a:t>, Slovakia, November 8-9, 2012</a:t>
            </a:r>
            <a:endParaRPr lang="en-IN" sz="4900" dirty="0"/>
          </a:p>
          <a:p>
            <a:pPr marL="0" indent="0">
              <a:buNone/>
            </a:pPr>
            <a:r>
              <a:rPr lang="en-US" sz="4900" b="1" dirty="0"/>
              <a:t> </a:t>
            </a:r>
            <a:endParaRPr lang="en-IN" sz="4900" dirty="0"/>
          </a:p>
          <a:p>
            <a:pPr marL="0" indent="0">
              <a:buNone/>
            </a:pPr>
            <a:r>
              <a:rPr lang="en-US" sz="4900" dirty="0"/>
              <a:t> </a:t>
            </a:r>
            <a:r>
              <a:rPr lang="en-US" sz="4900" dirty="0" smtClean="0"/>
              <a:t>     [</a:t>
            </a:r>
            <a:r>
              <a:rPr lang="en-US" sz="4900" dirty="0"/>
              <a:t>3] </a:t>
            </a:r>
            <a:r>
              <a:rPr lang="en-US" sz="4900" dirty="0">
                <a:hlinkClick r:id="rId2"/>
              </a:rPr>
              <a:t>Depth-first search and linear graph algorithms</a:t>
            </a:r>
            <a:endParaRPr lang="en-IN" sz="4900" dirty="0"/>
          </a:p>
          <a:p>
            <a:pPr marL="0" indent="0">
              <a:buNone/>
            </a:pPr>
            <a:r>
              <a:rPr lang="en-US" sz="4900" dirty="0" smtClean="0"/>
              <a:t>        R </a:t>
            </a:r>
            <a:r>
              <a:rPr lang="en-US" sz="4900" dirty="0" err="1"/>
              <a:t>Tarjan</a:t>
            </a:r>
            <a:r>
              <a:rPr lang="en-US" sz="4900" dirty="0"/>
              <a:t> - SIAM journal on computing, 1972</a:t>
            </a:r>
            <a:endParaRPr lang="en-IN" sz="4900" dirty="0"/>
          </a:p>
          <a:p>
            <a:pPr marL="0" indent="0">
              <a:buNone/>
            </a:pPr>
            <a:r>
              <a:rPr lang="en-US" sz="4900" dirty="0"/>
              <a:t> </a:t>
            </a:r>
            <a:endParaRPr lang="en-IN" sz="4900" dirty="0"/>
          </a:p>
          <a:p>
            <a:r>
              <a:rPr lang="en-US" sz="4900" dirty="0"/>
              <a:t>[4]  </a:t>
            </a:r>
            <a:r>
              <a:rPr lang="en-US" sz="4900" dirty="0">
                <a:hlinkClick r:id="rId3"/>
              </a:rPr>
              <a:t>Data structures and network algorithms</a:t>
            </a:r>
            <a:endParaRPr lang="en-IN" sz="4900" dirty="0"/>
          </a:p>
          <a:p>
            <a:pPr marL="0" indent="0">
              <a:buNone/>
            </a:pPr>
            <a:r>
              <a:rPr lang="en-US" sz="4900" dirty="0"/>
              <a:t> </a:t>
            </a:r>
            <a:r>
              <a:rPr lang="en-US" sz="4900" dirty="0" smtClean="0"/>
              <a:t>       RE </a:t>
            </a:r>
            <a:r>
              <a:rPr lang="en-US" sz="4900" dirty="0" err="1"/>
              <a:t>Tarjan</a:t>
            </a:r>
            <a:r>
              <a:rPr lang="en-US" sz="4900" dirty="0"/>
              <a:t> - 1983</a:t>
            </a:r>
            <a:endParaRPr lang="en-IN" sz="4900" dirty="0"/>
          </a:p>
          <a:p>
            <a:endParaRPr lang="en-IN" sz="4900" dirty="0"/>
          </a:p>
          <a:p>
            <a:r>
              <a:rPr lang="en-US" sz="4900" dirty="0"/>
              <a:t>[5] </a:t>
            </a:r>
            <a:r>
              <a:rPr lang="en-IN" sz="4900" dirty="0" err="1"/>
              <a:t>Falley</a:t>
            </a:r>
            <a:r>
              <a:rPr lang="en-IN" sz="4900" dirty="0"/>
              <a:t>. P “Categories of Data Structures”, Journal of </a:t>
            </a:r>
            <a:r>
              <a:rPr lang="en-US" sz="4900" dirty="0"/>
              <a:t/>
            </a:r>
            <a:br>
              <a:rPr lang="en-US" sz="4900" dirty="0"/>
            </a:br>
            <a:r>
              <a:rPr lang="en-US" sz="4900" dirty="0"/>
              <a:t>Computing Sciences in Colleges - Papers of the Fourteenth Annual </a:t>
            </a:r>
            <a:br>
              <a:rPr lang="en-US" sz="4900" dirty="0"/>
            </a:br>
            <a:r>
              <a:rPr lang="en-US" sz="4900" dirty="0"/>
              <a:t>CCSC Midwestern Conference and Papers of the Sixteenth Annual </a:t>
            </a:r>
            <a:br>
              <a:rPr lang="en-US" sz="4900" dirty="0"/>
            </a:br>
            <a:r>
              <a:rPr lang="en-US" sz="4900" dirty="0"/>
              <a:t>CCSC Rocky Mountain Conference. Volume 23 Issue 1, October </a:t>
            </a:r>
            <a:br>
              <a:rPr lang="en-US" sz="4900" dirty="0"/>
            </a:br>
            <a:r>
              <a:rPr lang="en-US" sz="4900" dirty="0"/>
              <a:t>2007. PP. 147-153, 2007-10-01  </a:t>
            </a:r>
          </a:p>
          <a:p>
            <a:r>
              <a:rPr lang="en-US" sz="4900" dirty="0"/>
              <a:t>[6] </a:t>
            </a:r>
            <a:r>
              <a:rPr lang="en-US" sz="4900" u="sng" dirty="0">
                <a:hlinkClick r:id="rId4"/>
              </a:rPr>
              <a:t>https://www.geeksforgeeks.org/graph-and-its-representations/</a:t>
            </a:r>
            <a:endParaRPr lang="en-US" sz="4900" dirty="0"/>
          </a:p>
          <a:p>
            <a:pPr marL="0" indent="0">
              <a:buNone/>
            </a:pPr>
            <a:r>
              <a:rPr lang="en-US" sz="4900" dirty="0"/>
              <a:t> </a:t>
            </a:r>
          </a:p>
          <a:p>
            <a:r>
              <a:rPr lang="en-US" sz="4900" dirty="0"/>
              <a:t>[7] </a:t>
            </a:r>
            <a:r>
              <a:rPr lang="en-US" sz="4900" u="sng" dirty="0">
                <a:hlinkClick r:id="rId5"/>
              </a:rPr>
              <a:t>https://www.freecodecamp.org/news/a-gentle-introduction-to-data-structures-how-graphs-work-a223d9ef8837/</a:t>
            </a:r>
            <a:endParaRPr lang="en-US" sz="4900" dirty="0"/>
          </a:p>
          <a:p>
            <a:endParaRPr lang="en-US" sz="4900" dirty="0"/>
          </a:p>
          <a:p>
            <a:r>
              <a:rPr lang="en-US" sz="4900" dirty="0"/>
              <a:t>[8]</a:t>
            </a:r>
            <a:r>
              <a:rPr lang="en-US" sz="4900" u="sng" dirty="0">
                <a:hlinkClick r:id="rId6"/>
              </a:rPr>
              <a:t>https://www.geeksforgeeks.org/the-c-standard-template-library-stl/</a:t>
            </a:r>
            <a:endParaRPr lang="en-US" sz="4900" dirty="0"/>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2246FD1-0723-4B2F-9706-10282F2BA698}" type="slidenum">
              <a:rPr lang="en-US" smtClean="0"/>
              <a:pPr>
                <a:defRPr/>
              </a:pPr>
              <a:t>11</a:t>
            </a:fld>
            <a:r>
              <a:rPr lang="en-US"/>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1775AE0-77E4-407A-BB5E-C90983A021FB}"/>
              </a:ext>
            </a:extLst>
          </p:cNvPr>
          <p:cNvSpPr>
            <a:spLocks noGrp="1"/>
          </p:cNvSpPr>
          <p:nvPr>
            <p:ph type="sldNum" sz="quarter" idx="12"/>
          </p:nvPr>
        </p:nvSpPr>
        <p:spPr/>
        <p:txBody>
          <a:bodyPr/>
          <a:lstStyle/>
          <a:p>
            <a:pPr>
              <a:defRPr/>
            </a:pPr>
            <a:fld id="{02246FD1-0723-4B2F-9706-10282F2BA698}" type="slidenum">
              <a:rPr lang="en-US" smtClean="0"/>
              <a:pPr>
                <a:defRPr/>
              </a:pPr>
              <a:t>12</a:t>
            </a:fld>
            <a:r>
              <a:rPr lang="en-US"/>
              <a:t> </a:t>
            </a:r>
            <a:endParaRPr lang="en-US" dirty="0"/>
          </a:p>
        </p:txBody>
      </p:sp>
      <p:sp>
        <p:nvSpPr>
          <p:cNvPr id="6" name="Rectangle 5">
            <a:extLst>
              <a:ext uri="{FF2B5EF4-FFF2-40B4-BE49-F238E27FC236}">
                <a16:creationId xmlns="" xmlns:a16="http://schemas.microsoft.com/office/drawing/2014/main" id="{88E7B6C1-34DD-4024-950E-5180109220B6}"/>
              </a:ext>
            </a:extLst>
          </p:cNvPr>
          <p:cNvSpPr/>
          <p:nvPr/>
        </p:nvSpPr>
        <p:spPr>
          <a:xfrm>
            <a:off x="2918984" y="2967335"/>
            <a:ext cx="33060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 </a:t>
            </a:r>
          </a:p>
        </p:txBody>
      </p:sp>
      <p:sp>
        <p:nvSpPr>
          <p:cNvPr id="7" name="Date Placeholder 6"/>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3800732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Objective</a:t>
            </a:r>
          </a:p>
        </p:txBody>
      </p:sp>
      <p:sp>
        <p:nvSpPr>
          <p:cNvPr id="3" name="Content Placeholder 2"/>
          <p:cNvSpPr>
            <a:spLocks noGrp="1"/>
          </p:cNvSpPr>
          <p:nvPr>
            <p:ph idx="5"/>
          </p:nvPr>
        </p:nvSpPr>
        <p:spPr>
          <a:xfrm>
            <a:off x="609600" y="1107982"/>
            <a:ext cx="8353098" cy="5733396"/>
          </a:xfrm>
        </p:spPr>
        <p:txBody>
          <a:bodyPr/>
          <a:lstStyle/>
          <a:p>
            <a:r>
              <a:rPr lang="en-US" b="1" dirty="0"/>
              <a:t>Aim of Project: To provide the implementation of Graph Data structure and Algorithms related to it.</a:t>
            </a:r>
            <a:endParaRPr lang="en-IN" dirty="0"/>
          </a:p>
          <a:p>
            <a:pPr marL="0" indent="0">
              <a:buNone/>
            </a:pPr>
            <a:endParaRPr lang="en-US" b="1" dirty="0"/>
          </a:p>
          <a:p>
            <a:r>
              <a:rPr lang="en-US" b="1" dirty="0" smtClean="0"/>
              <a:t>Project </a:t>
            </a:r>
            <a:r>
              <a:rPr lang="en-US" b="1" dirty="0"/>
              <a:t>Domain:  </a:t>
            </a:r>
            <a:r>
              <a:rPr lang="en-US" dirty="0"/>
              <a:t>Data Structures and Algorithms</a:t>
            </a:r>
            <a:r>
              <a:rPr lang="en-US" b="1" dirty="0"/>
              <a:t>	</a:t>
            </a:r>
            <a:endParaRPr lang="en-IN" dirty="0"/>
          </a:p>
          <a:p>
            <a:pPr marL="0" indent="0">
              <a:buNone/>
            </a:pPr>
            <a:r>
              <a:rPr lang="en-US" b="1" dirty="0"/>
              <a:t> </a:t>
            </a:r>
            <a:endParaRPr lang="en-IN" dirty="0"/>
          </a:p>
          <a:p>
            <a:r>
              <a:rPr lang="en-US" b="1" dirty="0"/>
              <a:t>Problem Definition: </a:t>
            </a:r>
            <a:r>
              <a:rPr lang="en-US" dirty="0"/>
              <a:t>To create a library for easy implementation of Graph data structure.</a:t>
            </a:r>
            <a:r>
              <a:rPr lang="en-US" b="1" dirty="0"/>
              <a:t> </a:t>
            </a:r>
            <a:r>
              <a:rPr lang="en-US" b="1"/>
              <a:t> </a:t>
            </a:r>
            <a:endParaRPr lang="en-US" b="1" smtClean="0"/>
          </a:p>
          <a:p>
            <a:endParaRPr lang="en-IN" dirty="0"/>
          </a:p>
          <a:p>
            <a:r>
              <a:rPr lang="en-US" b="1" dirty="0"/>
              <a:t>Benefit to Society</a:t>
            </a:r>
            <a:r>
              <a:rPr lang="en-US" dirty="0"/>
              <a:t>: User can directly use Graph Data structure, hence will save time in implementing it.</a:t>
            </a:r>
            <a:endParaRPr lang="en-IN" dirty="0"/>
          </a:p>
          <a:p>
            <a:endParaRPr lang="en-IN" dirty="0"/>
          </a:p>
        </p:txBody>
      </p:sp>
      <p:sp>
        <p:nvSpPr>
          <p:cNvPr id="4" name="Slide Number Placeholder 3"/>
          <p:cNvSpPr>
            <a:spLocks noGrp="1"/>
          </p:cNvSpPr>
          <p:nvPr>
            <p:ph type="sldNum" sz="quarter" idx="12"/>
          </p:nvPr>
        </p:nvSpPr>
        <p:spPr/>
        <p:txBody>
          <a:bodyPr/>
          <a:lstStyle/>
          <a:p>
            <a:pPr>
              <a:defRPr/>
            </a:pPr>
            <a:fld id="{02246FD1-0723-4B2F-9706-10282F2BA698}" type="slidenum">
              <a:rPr lang="en-US" smtClean="0"/>
              <a:pPr>
                <a:defRPr/>
              </a:pPr>
              <a:t>2</a:t>
            </a:fld>
            <a:r>
              <a:rPr lang="en-US"/>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objective</a:t>
            </a:r>
            <a:endParaRPr lang="en-IN" dirty="0"/>
          </a:p>
        </p:txBody>
      </p:sp>
      <p:sp>
        <p:nvSpPr>
          <p:cNvPr id="3" name="Content Placeholder 2"/>
          <p:cNvSpPr>
            <a:spLocks noGrp="1"/>
          </p:cNvSpPr>
          <p:nvPr>
            <p:ph idx="5"/>
          </p:nvPr>
        </p:nvSpPr>
        <p:spPr>
          <a:xfrm>
            <a:off x="1066800" y="1341193"/>
            <a:ext cx="7482241" cy="4495800"/>
          </a:xfrm>
        </p:spPr>
        <p:txBody>
          <a:bodyPr/>
          <a:lstStyle/>
          <a:p>
            <a:endParaRPr lang="en-IN" sz="2400" b="0" i="0" dirty="0" smtClean="0">
              <a:solidFill>
                <a:srgbClr val="292929"/>
              </a:solidFill>
              <a:effectLst/>
              <a:latin typeface="Times New Roman" panose="02020603050405020304" pitchFamily="18" charset="0"/>
              <a:cs typeface="Times New Roman" panose="02020603050405020304" pitchFamily="18" charset="0"/>
            </a:endParaRPr>
          </a:p>
          <a:p>
            <a:r>
              <a:rPr lang="en-US" sz="2400" dirty="0"/>
              <a:t>The main objective of the project is to reduce the efforts to create Graph Data structure and algorithms associated with it and provide library for Graphs so that users can directly use Graph by importing the header files. </a:t>
            </a:r>
            <a:endParaRPr lang="en-IN" sz="2400" dirty="0"/>
          </a:p>
          <a:p>
            <a:endParaRPr lang="en-IN" dirty="0"/>
          </a:p>
        </p:txBody>
      </p:sp>
      <p:sp>
        <p:nvSpPr>
          <p:cNvPr id="4" name="Slide Number Placeholder 3"/>
          <p:cNvSpPr>
            <a:spLocks noGrp="1"/>
          </p:cNvSpPr>
          <p:nvPr>
            <p:ph type="sldNum" sz="quarter" idx="12"/>
          </p:nvPr>
        </p:nvSpPr>
        <p:spPr/>
        <p:txBody>
          <a:bodyPr/>
          <a:lstStyle/>
          <a:p>
            <a:pPr>
              <a:defRPr/>
            </a:pPr>
            <a:fld id="{02246FD1-0723-4B2F-9706-10282F2BA698}" type="slidenum">
              <a:rPr lang="en-US" smtClean="0"/>
              <a:pPr>
                <a:defRPr/>
              </a:pPr>
              <a:t>3</a:t>
            </a:fld>
            <a:r>
              <a:rPr lang="en-US"/>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 Details</a:t>
            </a:r>
            <a:endParaRPr lang="en-IN" dirty="0"/>
          </a:p>
        </p:txBody>
      </p:sp>
      <p:sp>
        <p:nvSpPr>
          <p:cNvPr id="3" name="Content Placeholder 2"/>
          <p:cNvSpPr>
            <a:spLocks noGrp="1"/>
          </p:cNvSpPr>
          <p:nvPr>
            <p:ph idx="5"/>
          </p:nvPr>
        </p:nvSpPr>
        <p:spPr>
          <a:xfrm>
            <a:off x="609600" y="892578"/>
            <a:ext cx="8353098" cy="5733396"/>
          </a:xfrm>
        </p:spPr>
        <p:txBody>
          <a:bodyPr>
            <a:normAutofit fontScale="92500" lnSpcReduction="20000"/>
          </a:bodyPr>
          <a:lstStyle/>
          <a:p>
            <a:pPr marL="0" indent="0">
              <a:buNone/>
            </a:pPr>
            <a:endParaRPr lang="en-IN" sz="1800" dirty="0"/>
          </a:p>
          <a:p>
            <a:pPr lvl="0"/>
            <a:r>
              <a:rPr lang="en-US" dirty="0"/>
              <a:t>Graph Data structure using adjacency list method.</a:t>
            </a:r>
            <a:endParaRPr lang="en-IN" sz="1800" dirty="0"/>
          </a:p>
          <a:p>
            <a:endParaRPr lang="en-IN" sz="1800" dirty="0"/>
          </a:p>
          <a:p>
            <a:pPr lvl="0"/>
            <a:r>
              <a:rPr lang="en-US" dirty="0"/>
              <a:t>Directed and Undirected Graph implementation.</a:t>
            </a:r>
            <a:endParaRPr lang="en-IN" sz="1800" dirty="0"/>
          </a:p>
          <a:p>
            <a:pPr marL="0" indent="0">
              <a:buNone/>
            </a:pPr>
            <a:r>
              <a:rPr lang="en-US" dirty="0"/>
              <a:t> </a:t>
            </a:r>
            <a:endParaRPr lang="en-IN" sz="1800" dirty="0"/>
          </a:p>
          <a:p>
            <a:pPr lvl="0"/>
            <a:r>
              <a:rPr lang="en-US" dirty="0"/>
              <a:t>Adding edge of specific weight in graph.</a:t>
            </a:r>
            <a:endParaRPr lang="en-IN" sz="1800" dirty="0"/>
          </a:p>
          <a:p>
            <a:endParaRPr lang="en-IN" sz="1800" dirty="0"/>
          </a:p>
          <a:p>
            <a:pPr lvl="0"/>
            <a:r>
              <a:rPr lang="en-US" dirty="0"/>
              <a:t>Removing edge in graph</a:t>
            </a:r>
            <a:endParaRPr lang="en-IN" sz="1800" dirty="0"/>
          </a:p>
          <a:p>
            <a:endParaRPr lang="en-IN" sz="1800" dirty="0"/>
          </a:p>
          <a:p>
            <a:pPr lvl="0"/>
            <a:r>
              <a:rPr lang="en-US" dirty="0"/>
              <a:t>Checking Cycle in graph.</a:t>
            </a:r>
            <a:endParaRPr lang="en-IN" sz="1800" dirty="0"/>
          </a:p>
          <a:p>
            <a:endParaRPr lang="en-IN" sz="1800" dirty="0"/>
          </a:p>
          <a:p>
            <a:pPr lvl="0"/>
            <a:r>
              <a:rPr lang="en-US" dirty="0"/>
              <a:t>Printing the graph.</a:t>
            </a:r>
            <a:endParaRPr lang="en-IN" sz="1800" dirty="0"/>
          </a:p>
          <a:p>
            <a:pPr marL="0" indent="0">
              <a:buNone/>
            </a:pPr>
            <a:r>
              <a:rPr lang="en-US" dirty="0"/>
              <a:t> </a:t>
            </a:r>
            <a:endParaRPr lang="en-IN" sz="1800" dirty="0"/>
          </a:p>
          <a:p>
            <a:endParaRPr lang="en-IN" dirty="0"/>
          </a:p>
        </p:txBody>
      </p:sp>
      <p:sp>
        <p:nvSpPr>
          <p:cNvPr id="4" name="Slide Number Placeholder 3"/>
          <p:cNvSpPr>
            <a:spLocks noGrp="1"/>
          </p:cNvSpPr>
          <p:nvPr>
            <p:ph type="sldNum" sz="quarter" idx="12"/>
          </p:nvPr>
        </p:nvSpPr>
        <p:spPr/>
        <p:txBody>
          <a:bodyPr/>
          <a:lstStyle/>
          <a:p>
            <a:pPr>
              <a:defRPr/>
            </a:pPr>
            <a:fld id="{02246FD1-0723-4B2F-9706-10282F2BA698}" type="slidenum">
              <a:rPr lang="en-US" smtClean="0"/>
              <a:pPr>
                <a:defRPr/>
              </a:pPr>
              <a:t>4</a:t>
            </a:fld>
            <a:r>
              <a:rPr lang="en-US" smtClean="0"/>
              <a:t> </a:t>
            </a:r>
            <a:endParaRPr lang="en-US" dirty="0"/>
          </a:p>
        </p:txBody>
      </p:sp>
    </p:spTree>
    <p:extLst>
      <p:ext uri="{BB962C8B-B14F-4D97-AF65-F5344CB8AC3E}">
        <p14:creationId xmlns:p14="http://schemas.microsoft.com/office/powerpoint/2010/main" val="2524329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 Details</a:t>
            </a:r>
            <a:endParaRPr lang="en-IN" dirty="0"/>
          </a:p>
        </p:txBody>
      </p:sp>
      <p:sp>
        <p:nvSpPr>
          <p:cNvPr id="3" name="Content Placeholder 2"/>
          <p:cNvSpPr>
            <a:spLocks noGrp="1"/>
          </p:cNvSpPr>
          <p:nvPr>
            <p:ph idx="5"/>
          </p:nvPr>
        </p:nvSpPr>
        <p:spPr>
          <a:xfrm>
            <a:off x="703354" y="845033"/>
            <a:ext cx="8353098" cy="5733396"/>
          </a:xfrm>
        </p:spPr>
        <p:txBody>
          <a:bodyPr/>
          <a:lstStyle/>
          <a:p>
            <a:pPr lvl="0"/>
            <a:r>
              <a:rPr lang="en-US" dirty="0"/>
              <a:t>Breadth first search traversal of graph.</a:t>
            </a:r>
            <a:endParaRPr lang="en-IN" dirty="0"/>
          </a:p>
          <a:p>
            <a:endParaRPr lang="en-IN" dirty="0"/>
          </a:p>
          <a:p>
            <a:pPr lvl="0"/>
            <a:r>
              <a:rPr lang="en-US" dirty="0"/>
              <a:t>Depth first traversal of graph.</a:t>
            </a:r>
            <a:endParaRPr lang="en-IN" dirty="0"/>
          </a:p>
          <a:p>
            <a:endParaRPr lang="en-IN" dirty="0"/>
          </a:p>
          <a:p>
            <a:pPr lvl="0"/>
            <a:r>
              <a:rPr lang="en-US" dirty="0"/>
              <a:t>Minimum Spanning tree</a:t>
            </a:r>
            <a:endParaRPr lang="en-IN" dirty="0"/>
          </a:p>
          <a:p>
            <a:pPr marL="457200" lvl="1" indent="0">
              <a:buNone/>
            </a:pPr>
            <a:r>
              <a:rPr lang="en-US" dirty="0" smtClean="0"/>
              <a:t>- </a:t>
            </a:r>
            <a:r>
              <a:rPr lang="en-US" dirty="0" smtClean="0"/>
              <a:t>Prims </a:t>
            </a:r>
            <a:r>
              <a:rPr lang="en-US" dirty="0"/>
              <a:t>Algorithm.</a:t>
            </a:r>
            <a:endParaRPr lang="en-IN" dirty="0"/>
          </a:p>
          <a:p>
            <a:endParaRPr lang="en-IN" dirty="0"/>
          </a:p>
          <a:p>
            <a:pPr lvl="0"/>
            <a:r>
              <a:rPr lang="en-US" dirty="0"/>
              <a:t>Finding shortest path in Graph.</a:t>
            </a:r>
            <a:endParaRPr lang="en-IN" dirty="0"/>
          </a:p>
          <a:p>
            <a:pPr lvl="1"/>
            <a:r>
              <a:rPr lang="en-US" dirty="0" err="1"/>
              <a:t>Dijkstra’s</a:t>
            </a:r>
            <a:r>
              <a:rPr lang="en-US" dirty="0"/>
              <a:t> Algorithm.</a:t>
            </a:r>
            <a:endParaRPr lang="en-IN" dirty="0"/>
          </a:p>
          <a:p>
            <a:endParaRPr lang="en-IN" dirty="0"/>
          </a:p>
        </p:txBody>
      </p:sp>
      <p:sp>
        <p:nvSpPr>
          <p:cNvPr id="4" name="Slide Number Placeholder 3"/>
          <p:cNvSpPr>
            <a:spLocks noGrp="1"/>
          </p:cNvSpPr>
          <p:nvPr>
            <p:ph type="sldNum" sz="quarter" idx="12"/>
          </p:nvPr>
        </p:nvSpPr>
        <p:spPr/>
        <p:txBody>
          <a:bodyPr/>
          <a:lstStyle/>
          <a:p>
            <a:pPr>
              <a:defRPr/>
            </a:pPr>
            <a:fld id="{02246FD1-0723-4B2F-9706-10282F2BA698}" type="slidenum">
              <a:rPr lang="en-US" smtClean="0"/>
              <a:pPr>
                <a:defRPr/>
              </a:pPr>
              <a:t>5</a:t>
            </a:fld>
            <a:r>
              <a:rPr lang="en-US" smtClean="0"/>
              <a:t> </a:t>
            </a:r>
            <a:endParaRPr lang="en-US" dirty="0"/>
          </a:p>
        </p:txBody>
      </p:sp>
    </p:spTree>
    <p:extLst>
      <p:ext uri="{BB962C8B-B14F-4D97-AF65-F5344CB8AC3E}">
        <p14:creationId xmlns:p14="http://schemas.microsoft.com/office/powerpoint/2010/main" val="102431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pic>
        <p:nvPicPr>
          <p:cNvPr id="4" name="Picture 3"/>
          <p:cNvPicPr>
            <a:picLocks noChangeAspect="1"/>
          </p:cNvPicPr>
          <p:nvPr/>
        </p:nvPicPr>
        <p:blipFill rotWithShape="1">
          <a:blip r:embed="rId2"/>
          <a:srcRect l="7833" t="38542" r="44730" b="17708"/>
          <a:stretch/>
        </p:blipFill>
        <p:spPr>
          <a:xfrm>
            <a:off x="1066800" y="2057400"/>
            <a:ext cx="7200901" cy="3733800"/>
          </a:xfrm>
          <a:prstGeom prst="rect">
            <a:avLst/>
          </a:prstGeom>
        </p:spPr>
      </p:pic>
      <p:sp>
        <p:nvSpPr>
          <p:cNvPr id="5" name="TextBox 4"/>
          <p:cNvSpPr txBox="1"/>
          <p:nvPr/>
        </p:nvSpPr>
        <p:spPr>
          <a:xfrm>
            <a:off x="1066800" y="838200"/>
            <a:ext cx="1974580" cy="369332"/>
          </a:xfrm>
          <a:prstGeom prst="rect">
            <a:avLst/>
          </a:prstGeom>
          <a:noFill/>
        </p:spPr>
        <p:txBody>
          <a:bodyPr wrap="none" rtlCol="0">
            <a:spAutoFit/>
          </a:bodyPr>
          <a:lstStyle/>
          <a:p>
            <a:r>
              <a:rPr lang="en-IN" dirty="0" smtClean="0"/>
              <a:t>Undirected Graph :</a:t>
            </a:r>
            <a:endParaRPr lang="en-IN" dirty="0"/>
          </a:p>
        </p:txBody>
      </p:sp>
      <p:sp>
        <p:nvSpPr>
          <p:cNvPr id="6" name="TextBox 5"/>
          <p:cNvSpPr txBox="1"/>
          <p:nvPr/>
        </p:nvSpPr>
        <p:spPr>
          <a:xfrm>
            <a:off x="1371600" y="3739634"/>
            <a:ext cx="184731" cy="369332"/>
          </a:xfrm>
          <a:prstGeom prst="rect">
            <a:avLst/>
          </a:prstGeom>
          <a:noFill/>
        </p:spPr>
        <p:txBody>
          <a:bodyPr wrap="none" rtlCol="0">
            <a:spAutoFit/>
          </a:bodyPr>
          <a:lstStyle/>
          <a:p>
            <a:endParaRPr lang="en-IN" dirty="0"/>
          </a:p>
        </p:txBody>
      </p:sp>
      <p:sp>
        <p:nvSpPr>
          <p:cNvPr id="8" name="Oval 7"/>
          <p:cNvSpPr/>
          <p:nvPr/>
        </p:nvSpPr>
        <p:spPr>
          <a:xfrm>
            <a:off x="1197265" y="3719731"/>
            <a:ext cx="533400" cy="527566"/>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9</a:t>
            </a:r>
            <a:endParaRPr lang="en-IN" dirty="0">
              <a:solidFill>
                <a:schemeClr val="tx1"/>
              </a:solidFill>
            </a:endParaRPr>
          </a:p>
        </p:txBody>
      </p:sp>
    </p:spTree>
    <p:extLst>
      <p:ext uri="{BB962C8B-B14F-4D97-AF65-F5344CB8AC3E}">
        <p14:creationId xmlns:p14="http://schemas.microsoft.com/office/powerpoint/2010/main" val="1238989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pic>
        <p:nvPicPr>
          <p:cNvPr id="4" name="Picture 3"/>
          <p:cNvPicPr>
            <a:picLocks noChangeAspect="1"/>
          </p:cNvPicPr>
          <p:nvPr/>
        </p:nvPicPr>
        <p:blipFill rotWithShape="1">
          <a:blip r:embed="rId2"/>
          <a:srcRect l="7248" t="32292" r="49414" b="24999"/>
          <a:stretch/>
        </p:blipFill>
        <p:spPr>
          <a:xfrm>
            <a:off x="1219200" y="1828800"/>
            <a:ext cx="6188928" cy="3429000"/>
          </a:xfrm>
          <a:prstGeom prst="rect">
            <a:avLst/>
          </a:prstGeom>
        </p:spPr>
      </p:pic>
      <p:sp>
        <p:nvSpPr>
          <p:cNvPr id="5" name="TextBox 4"/>
          <p:cNvSpPr txBox="1"/>
          <p:nvPr/>
        </p:nvSpPr>
        <p:spPr>
          <a:xfrm>
            <a:off x="1371600" y="762000"/>
            <a:ext cx="2578270" cy="369332"/>
          </a:xfrm>
          <a:prstGeom prst="rect">
            <a:avLst/>
          </a:prstGeom>
          <a:noFill/>
        </p:spPr>
        <p:txBody>
          <a:bodyPr wrap="none" rtlCol="0">
            <a:spAutoFit/>
          </a:bodyPr>
          <a:lstStyle/>
          <a:p>
            <a:r>
              <a:rPr lang="en-IN" dirty="0" smtClean="0"/>
              <a:t>Prim’s algorithm output : </a:t>
            </a:r>
            <a:endParaRPr lang="en-IN" dirty="0"/>
          </a:p>
        </p:txBody>
      </p:sp>
      <p:sp>
        <p:nvSpPr>
          <p:cNvPr id="6" name="Oval 5"/>
          <p:cNvSpPr/>
          <p:nvPr/>
        </p:nvSpPr>
        <p:spPr>
          <a:xfrm>
            <a:off x="1351128" y="3279517"/>
            <a:ext cx="533400" cy="527566"/>
          </a:xfrm>
          <a:prstGeom prst="ellipse">
            <a:avLst/>
          </a:prstGeom>
          <a:solidFill>
            <a:srgbClr val="00B050"/>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9</a:t>
            </a:r>
            <a:endParaRPr lang="en-IN" dirty="0">
              <a:solidFill>
                <a:schemeClr val="tx1"/>
              </a:solidFill>
            </a:endParaRPr>
          </a:p>
        </p:txBody>
      </p:sp>
    </p:spTree>
    <p:extLst>
      <p:ext uri="{BB962C8B-B14F-4D97-AF65-F5344CB8AC3E}">
        <p14:creationId xmlns:p14="http://schemas.microsoft.com/office/powerpoint/2010/main" val="624763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594673"/>
            <a:ext cx="2133600" cy="365125"/>
          </a:xfrm>
        </p:spPr>
        <p:txBody>
          <a:bodyPr/>
          <a:lstStyle/>
          <a:p>
            <a:r>
              <a:rPr lang="en-US" dirty="0" smtClean="0"/>
              <a:t>Directed Graph</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pic>
        <p:nvPicPr>
          <p:cNvPr id="4" name="Picture 3"/>
          <p:cNvPicPr>
            <a:picLocks noChangeAspect="1"/>
          </p:cNvPicPr>
          <p:nvPr/>
        </p:nvPicPr>
        <p:blipFill rotWithShape="1">
          <a:blip r:embed="rId2"/>
          <a:srcRect l="35359" t="23958" r="23646" b="25000"/>
          <a:stretch/>
        </p:blipFill>
        <p:spPr>
          <a:xfrm>
            <a:off x="1066800" y="990600"/>
            <a:ext cx="6553200" cy="4587239"/>
          </a:xfrm>
          <a:prstGeom prst="rect">
            <a:avLst/>
          </a:prstGeom>
        </p:spPr>
      </p:pic>
    </p:spTree>
    <p:extLst>
      <p:ext uri="{BB962C8B-B14F-4D97-AF65-F5344CB8AC3E}">
        <p14:creationId xmlns:p14="http://schemas.microsoft.com/office/powerpoint/2010/main" val="4062783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3"/>
          <p:cNvSpPr txBox="1">
            <a:spLocks noChangeArrowheads="1"/>
          </p:cNvSpPr>
          <p:nvPr/>
        </p:nvSpPr>
        <p:spPr>
          <a:xfrm>
            <a:off x="1543050" y="3371850"/>
            <a:ext cx="6286500" cy="342900"/>
          </a:xfrm>
          <a:prstGeom prst="rect">
            <a:avLst/>
          </a:prstGeom>
        </p:spPr>
        <p:txBody>
          <a:bodyPr/>
          <a:lstStyle/>
          <a:p>
            <a:pPr algn="ctr" eaLnBrk="0" fontAlgn="base" hangingPunct="0">
              <a:spcBef>
                <a:spcPct val="20000"/>
              </a:spcBef>
              <a:spcAft>
                <a:spcPct val="20000"/>
              </a:spcAft>
              <a:defRPr/>
            </a:pPr>
            <a:endParaRPr lang="en-US" sz="3600" dirty="0">
              <a:sym typeface="Symbol" pitchFamily="18" charset="2"/>
            </a:endParaRPr>
          </a:p>
        </p:txBody>
      </p:sp>
      <p:sp>
        <p:nvSpPr>
          <p:cNvPr id="3" name="Title 2">
            <a:extLst>
              <a:ext uri="{FF2B5EF4-FFF2-40B4-BE49-F238E27FC236}">
                <a16:creationId xmlns="" xmlns:a16="http://schemas.microsoft.com/office/drawing/2014/main" id="{7CBEB6BF-435C-4050-8916-C2A3F4028ED5}"/>
              </a:ext>
            </a:extLst>
          </p:cNvPr>
          <p:cNvSpPr>
            <a:spLocks noGrp="1"/>
          </p:cNvSpPr>
          <p:nvPr>
            <p:ph type="title"/>
          </p:nvPr>
        </p:nvSpPr>
        <p:spPr/>
        <p:txBody>
          <a:bodyPr>
            <a:normAutofit/>
          </a:bodyPr>
          <a:lstStyle/>
          <a:p>
            <a:r>
              <a:rPr lang="en-IN" sz="2800" dirty="0" smtClean="0">
                <a:latin typeface="Verdana" panose="020B0604030504040204" pitchFamily="34" charset="0"/>
                <a:ea typeface="Verdana" panose="020B0604030504040204" pitchFamily="34" charset="0"/>
              </a:rPr>
              <a:t>Conclusion</a:t>
            </a:r>
            <a:endParaRPr lang="en-IN" sz="2800"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 xmlns:a16="http://schemas.microsoft.com/office/drawing/2014/main" id="{CE674E32-7A29-496C-AAED-9D3511E24D63}"/>
              </a:ext>
            </a:extLst>
          </p:cNvPr>
          <p:cNvSpPr txBox="1"/>
          <p:nvPr/>
        </p:nvSpPr>
        <p:spPr>
          <a:xfrm>
            <a:off x="685800" y="990600"/>
            <a:ext cx="8458200" cy="2372124"/>
          </a:xfrm>
          <a:prstGeom prst="rect">
            <a:avLst/>
          </a:prstGeom>
          <a:noFill/>
        </p:spPr>
        <p:txBody>
          <a:bodyPr wrap="square" rtlCol="0">
            <a:spAutoFit/>
          </a:bodyPr>
          <a:lstStyle/>
          <a:p>
            <a:pPr lvl="1">
              <a:lnSpc>
                <a:spcPct val="150000"/>
              </a:lnSpc>
            </a:pPr>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a:p>
            <a:pPr marL="914400" lvl="1" indent="-457200">
              <a:lnSpc>
                <a:spcPct val="150000"/>
              </a:lnSpc>
              <a:buFont typeface="Courier New" panose="02070309020205020404" pitchFamily="49" charset="0"/>
              <a:buChar char="o"/>
            </a:pPr>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a:p>
            <a:pPr marL="342900" indent="-342900">
              <a:lnSpc>
                <a:spcPct val="150000"/>
              </a:lnSpc>
              <a:buFont typeface="Arial" panose="020B0604020202020204" pitchFamily="34" charset="0"/>
              <a:buChar char="•"/>
            </a:pPr>
            <a:endParaRPr lang="en-IN" sz="2400" i="1" dirty="0">
              <a:solidFill>
                <a:srgbClr val="002060"/>
              </a:solidFill>
              <a:latin typeface="Verdana" panose="020B0604030504040204" pitchFamily="34" charset="0"/>
              <a:ea typeface="Verdana" panose="020B0604030504040204" pitchFamily="34" charset="0"/>
            </a:endParaRPr>
          </a:p>
          <a:p>
            <a:pPr>
              <a:lnSpc>
                <a:spcPct val="200000"/>
              </a:lnSpc>
            </a:pPr>
            <a:endParaRPr lang="en-IN" sz="2400" i="1" dirty="0">
              <a:solidFill>
                <a:srgbClr val="002060"/>
              </a:solidFill>
              <a:latin typeface="Verdana" panose="020B0604030504040204" pitchFamily="34" charset="0"/>
              <a:ea typeface="Verdana" panose="020B0604030504040204" pitchFamily="34" charset="0"/>
            </a:endParaRPr>
          </a:p>
        </p:txBody>
      </p:sp>
      <p:sp>
        <p:nvSpPr>
          <p:cNvPr id="6" name="Slide Number Placeholder 3">
            <a:extLst>
              <a:ext uri="{FF2B5EF4-FFF2-40B4-BE49-F238E27FC236}">
                <a16:creationId xmlns="" xmlns:a16="http://schemas.microsoft.com/office/drawing/2014/main" id="{8582021D-08E8-4879-942F-0C8B29BE02D7}"/>
              </a:ext>
            </a:extLst>
          </p:cNvPr>
          <p:cNvSpPr>
            <a:spLocks noGrp="1"/>
          </p:cNvSpPr>
          <p:nvPr>
            <p:ph type="sldNum" sz="quarter" idx="12"/>
          </p:nvPr>
        </p:nvSpPr>
        <p:spPr>
          <a:xfrm>
            <a:off x="7391400" y="6477000"/>
            <a:ext cx="1600200" cy="195263"/>
          </a:xfrm>
        </p:spPr>
        <p:txBody>
          <a:bodyPr/>
          <a:lstStyle/>
          <a:p>
            <a:pPr>
              <a:defRPr/>
            </a:pPr>
            <a:fld id="{02246FD1-0723-4B2F-9706-10282F2BA698}" type="slidenum">
              <a:rPr lang="en-US" smtClean="0">
                <a:latin typeface="Verdana" panose="020B0604030504040204" pitchFamily="34" charset="0"/>
                <a:ea typeface="Verdana" panose="020B0604030504040204" pitchFamily="34" charset="0"/>
              </a:rPr>
              <a:pPr>
                <a:defRPr/>
              </a:pPr>
              <a:t>9</a:t>
            </a:fld>
            <a:r>
              <a:rPr lang="en-US" dirty="0">
                <a:latin typeface="Verdana" panose="020B0604030504040204" pitchFamily="34" charset="0"/>
                <a:ea typeface="Verdana" panose="020B0604030504040204" pitchFamily="34" charset="0"/>
              </a:rPr>
              <a:t> </a:t>
            </a:r>
          </a:p>
        </p:txBody>
      </p:sp>
      <p:sp>
        <p:nvSpPr>
          <p:cNvPr id="2" name="TextBox 1">
            <a:extLst>
              <a:ext uri="{FF2B5EF4-FFF2-40B4-BE49-F238E27FC236}">
                <a16:creationId xmlns="" xmlns:a16="http://schemas.microsoft.com/office/drawing/2014/main" id="{C8CE3F28-AA68-4B33-931E-9292A58058C8}"/>
              </a:ext>
            </a:extLst>
          </p:cNvPr>
          <p:cNvSpPr txBox="1"/>
          <p:nvPr/>
        </p:nvSpPr>
        <p:spPr>
          <a:xfrm>
            <a:off x="1143000" y="2048888"/>
            <a:ext cx="7315200" cy="3231654"/>
          </a:xfrm>
          <a:prstGeom prst="rect">
            <a:avLst/>
          </a:prstGeom>
          <a:noFill/>
        </p:spPr>
        <p:txBody>
          <a:bodyPr wrap="square" rtlCol="0">
            <a:spAutoFit/>
          </a:bodyPr>
          <a:lstStyle/>
          <a:p>
            <a:pPr marL="285750" indent="-285750">
              <a:buFont typeface="Arial" panose="020B0604020202020204" pitchFamily="34" charset="0"/>
              <a:buChar char="•"/>
            </a:pPr>
            <a:r>
              <a:rPr lang="en-US" sz="2400" dirty="0"/>
              <a:t>Project implements the Graph data structures and most frequently used algorithms associated with Graph Data structure. User is able to use implemented Graph and all methods by importing necessary header files. By doing this the user is able to save the time to implement Graph and algorithms every time in his/her code.</a:t>
            </a:r>
            <a:endParaRPr lang="en-IN" sz="2400" dirty="0"/>
          </a:p>
          <a:p>
            <a:pPr marL="285750" indent="-285750">
              <a:buFont typeface="Arial" panose="020B0604020202020204" pitchFamily="34" charset="0"/>
              <a:buChar char="•"/>
            </a:pPr>
            <a:endParaRPr lang="en-IN" dirty="0"/>
          </a:p>
          <a:p>
            <a:r>
              <a:rPr lang="en-IN" dirty="0" smtClean="0"/>
              <a:t>  </a:t>
            </a:r>
            <a:endParaRPr lang="en-IN" dirty="0"/>
          </a:p>
        </p:txBody>
      </p:sp>
    </p:spTree>
    <p:extLst>
      <p:ext uri="{BB962C8B-B14F-4D97-AF65-F5344CB8AC3E}">
        <p14:creationId xmlns:p14="http://schemas.microsoft.com/office/powerpoint/2010/main" val="189525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306</Words>
  <Application>Microsoft Office PowerPoint</Application>
  <PresentationFormat>On-screen Show (4:3)</PresentationFormat>
  <Paragraphs>90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Courier New</vt:lpstr>
      <vt:lpstr>Symbol</vt:lpstr>
      <vt:lpstr>Times New Roman</vt:lpstr>
      <vt:lpstr>Verdana</vt:lpstr>
      <vt:lpstr>Office Theme</vt:lpstr>
      <vt:lpstr> </vt:lpstr>
      <vt:lpstr>Project Objective</vt:lpstr>
      <vt:lpstr>Project objective</vt:lpstr>
      <vt:lpstr>Implementation Details</vt:lpstr>
      <vt:lpstr>Implementation Details</vt:lpstr>
      <vt:lpstr>PowerPoint Presentation</vt:lpstr>
      <vt:lpstr>PowerPoint Presentation</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Vaishnav Sonawane</cp:lastModifiedBy>
  <cp:revision>131</cp:revision>
  <dcterms:created xsi:type="dcterms:W3CDTF">2006-08-16T00:00:00Z</dcterms:created>
  <dcterms:modified xsi:type="dcterms:W3CDTF">2021-06-05T05:00:13Z</dcterms:modified>
</cp:coreProperties>
</file>