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1CA58-FD0C-42F4-A4C0-D14783F0F48D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DAF40-0984-4E44-B793-95EFCA6CA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657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DAF40-0984-4E44-B793-95EFCA6CA32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8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DAF40-0984-4E44-B793-95EFCA6CA32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11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DAF40-0984-4E44-B793-95EFCA6CA32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385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E31F-74D1-7F41-B23A-746F1B004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DF0C2-54C8-0991-6ACD-01DFBF2F9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781E-4AE3-F5C7-4466-8F14E8E7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1E07-E76F-4667-92AB-C130182877BD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74ACD-F3A7-19FE-633A-C9DCFD16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354F7-2FE8-2C7A-6D07-5C81AF17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FA5A-A500-4184-A27B-289453CB3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78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3744-3A7E-A92C-8066-04EEE810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F8969-7F9A-CAAE-7A4C-1AA1B8501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82D85-5CD9-F87E-9B6E-040341A0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1E07-E76F-4667-92AB-C130182877BD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7AF4B-4015-1AFD-8F79-38DC1DBC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6C01E-7E9E-6C0C-3713-6EBE42AA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FA5A-A500-4184-A27B-289453CB3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40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727FD-7B46-4616-31A1-F8BC54345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348E9-CE5A-8628-9A28-6AE2EF59E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CDD7B-F825-E4C1-3781-3B3926B4A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1E07-E76F-4667-92AB-C130182877BD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3917E-272F-382B-AFC4-00340CA4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874CF-F260-40C2-A0F6-AE660F70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FA5A-A500-4184-A27B-289453CB3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9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9F01-5EC4-7D03-A6B3-81890343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E0B4E-6491-380E-948E-7EA75D3E4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CB461-9244-38E4-E701-0D398AA0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1E07-E76F-4667-92AB-C130182877BD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EEC44-5F27-0EC7-9981-1C399E36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8579D-A1A2-0899-C48B-5780544A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FA5A-A500-4184-A27B-289453CB3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95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C0285-0626-951A-F667-43751B0F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36420-FF58-D1B6-9CD2-B799CBEF5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E777C-2369-3521-799A-A212B2C2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1E07-E76F-4667-92AB-C130182877BD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1F2BF-DA4E-71BD-70DF-C219E572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05F95-DD31-2632-2480-C49215EB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FA5A-A500-4184-A27B-289453CB3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19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DDDC-C695-952D-47E1-A2A1CDDE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60329-CE88-3144-DEA1-1B2B7B69B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A5CE7-F06C-75E1-E33C-15EF50B64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7FF74-7961-32F5-8F50-DB966E12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1E07-E76F-4667-92AB-C130182877BD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FE3B8-BCBE-0B28-27EB-99EBFF20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91AF7-D35F-3AAA-7AB6-127E45E1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FA5A-A500-4184-A27B-289453CB3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87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2E07-ACE3-2EDB-1BDE-5455FCE9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7A97-1397-3AB1-D390-DFE9832D5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C0768-0E2C-BA02-1E34-DFB4E8A43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7142E-9A04-31A0-FD1A-E74408E67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85C63-44E9-6D1C-4FB8-321A82785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F7D46-5E6E-5A97-1424-5837A1E3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1E07-E76F-4667-92AB-C130182877BD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33FAE-89B1-409C-7F6B-165945873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2A552-6A70-3DA5-9A0E-6D1DE3D0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FA5A-A500-4184-A27B-289453CB3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20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E53E-F41A-8781-87E5-9EA03E2E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D56F8E-5F8A-DC3E-2294-16DE46FB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1E07-E76F-4667-92AB-C130182877BD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B6B69-078C-B245-0DDD-43AFD5C9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77C95-7111-35FA-9C12-7ED0A317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FA5A-A500-4184-A27B-289453CB3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213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4B41B-70AD-2CA9-9C94-C84369E0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1E07-E76F-4667-92AB-C130182877BD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8CCC8-A1C7-EAC0-A647-ABA131F9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FD354-4796-1B49-2A9F-F58A6F5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FA5A-A500-4184-A27B-289453CB3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55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D388-A6DD-0BB1-2702-BB3403E7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6071A-85F4-309C-FC9D-358EFCC5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B56A4-CD5F-8D84-12FC-62EEBF49A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92D32-DD04-A220-B6B2-1ACFEFE7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1E07-E76F-4667-92AB-C130182877BD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0B23C-51DA-0761-55FE-C116731F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05B2A-561D-027B-8C0D-E0782FAE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FA5A-A500-4184-A27B-289453CB3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13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2B6B-5AC1-8F0B-47D3-2BBC0191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6EE41-F3AB-DE78-33DE-A83BA4E45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66052-ED25-16FE-3BC7-D154E31BE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E1ED7-6EF3-22B2-172D-8EDE8A46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1E07-E76F-4667-92AB-C130182877BD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E961C-6CE0-AFBA-D27B-39A13E17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5E565-6E27-0C0C-6B68-AFFDA1BE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FA5A-A500-4184-A27B-289453CB3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4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0A517C-EAEC-B0B1-3638-45085F31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7E8F1-E8FC-F2D5-746B-2B8817035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B2F8B-AA0A-F930-5DEF-9BB3D18C6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D1E07-E76F-4667-92AB-C130182877BD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2D978-E828-DD92-17AC-ED0AD3023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88E03-B267-81F4-EC1B-36ABD3A99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9FA5A-A500-4184-A27B-289453CB3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13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8269-E629-3C7B-6573-AEA698B93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081"/>
            <a:ext cx="9144000" cy="20828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SALES PERFORMANCE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E12C8-B1A8-2289-4837-8E6BE8AEA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68881"/>
            <a:ext cx="9144000" cy="241299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RECOMMENDATIONS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8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C2D1E-1A0D-0B99-F291-8C6AA5458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801"/>
            <a:ext cx="6629400" cy="534384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  <a:tabLst>
                <a:tab pos="9834563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Sales Performance: </a:t>
            </a:r>
          </a:p>
          <a:p>
            <a:pPr marL="0" indent="0" algn="just">
              <a:lnSpc>
                <a:spcPct val="100000"/>
              </a:lnSpc>
              <a:buNone/>
              <a:tabLst>
                <a:tab pos="9834563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Insights (2003-2005)Dashboard Objective To provide executive stakeholders with an interactive, single-view summary to monitor core financial health, analyze key sales trends, and guide immediate strategic decisions.</a:t>
            </a:r>
          </a:p>
          <a:p>
            <a:pPr marL="0" indent="0" algn="just">
              <a:lnSpc>
                <a:spcPct val="100000"/>
              </a:lnSpc>
              <a:buNone/>
              <a:tabLst>
                <a:tab pos="9834563" algn="l"/>
              </a:tabLs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  <a:tabLst>
                <a:tab pos="9834563" algn="l"/>
              </a:tabLs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  <a:tabLst>
                <a:tab pos="9834563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Conclusion:</a:t>
            </a:r>
          </a:p>
          <a:p>
            <a:pPr marL="0" indent="0" algn="just">
              <a:lnSpc>
                <a:spcPct val="100000"/>
              </a:lnSpc>
              <a:buNone/>
              <a:tabLst>
                <a:tab pos="9834563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business is fundamentally strong but shows extreme reliance on Q4 performance and the sales success of Classic Cars in the USA. Strategic focus should be on mitigating the Q1/Q2 sales drop.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05F53-F0CE-6041-5AD8-4D8255548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" b="5931"/>
          <a:stretch>
            <a:fillRect/>
          </a:stretch>
        </p:blipFill>
        <p:spPr>
          <a:xfrm>
            <a:off x="7467600" y="304483"/>
            <a:ext cx="4724400" cy="58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0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72F8A-F7DA-49A3-BBA4-EB5734BF6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Sales Performance &amp; Strategic Action Plan</a:t>
            </a:r>
            <a:endParaRPr lang="en-IN" sz="3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974C-CE81-AB88-86D5-B1BCCA9D5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5"/>
            <a:ext cx="675132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 (KPI) 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Sales: $11.2 Million (Primary Revenue Metric)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Orders: 2,823 (Volume Metric)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Value (AOV): $3,975 (Transaction Quality Metric)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4503A-779B-86D4-3452-DFD60034D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 r="67667" b="3703"/>
          <a:stretch>
            <a:fillRect/>
          </a:stretch>
        </p:blipFill>
        <p:spPr>
          <a:xfrm>
            <a:off x="7721600" y="975360"/>
            <a:ext cx="4277360" cy="573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4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C2840-5044-CF70-F97C-F4AB871E2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32194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Insight: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is strong, but the business shows extreme reliance on Q4 seasonality and the success of the Classic Cars line in the USA.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E97A7-A071-D9E5-A245-A9051D21B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5" r="30584" b="4695"/>
          <a:stretch>
            <a:fillRect/>
          </a:stretch>
        </p:blipFill>
        <p:spPr>
          <a:xfrm>
            <a:off x="767080" y="1727200"/>
            <a:ext cx="3611880" cy="4808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5CC326-69B0-326A-03A1-67F90A309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4" r="65500" b="3260"/>
          <a:stretch>
            <a:fillRect/>
          </a:stretch>
        </p:blipFill>
        <p:spPr>
          <a:xfrm>
            <a:off x="4378960" y="1727199"/>
            <a:ext cx="3434082" cy="48088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582915-7E31-24FA-F6FD-C11A7AD1A9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5" r="70375" b="4695"/>
          <a:stretch>
            <a:fillRect/>
          </a:stretch>
        </p:blipFill>
        <p:spPr>
          <a:xfrm>
            <a:off x="7813040" y="1727198"/>
            <a:ext cx="3611880" cy="480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0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0923-5BAD-A3EA-AB7D-1ABC087C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Analysis : Mitigating the Q4 Peak &amp; Q1 Drop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AAD11-3279-2939-B89C-D52C2F5E1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160"/>
            <a:ext cx="6944360" cy="484600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Finding: Extreme Sales Seasonality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business exhibits a pronounced, predictable sales spike at the end of every year.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 (October – December) consistently generates 35% to 40% of total annual revenue.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Implications: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Risk: A disruption in supply chain or marketing execution during Q4 could critically undermine the entire year's results.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Season: The steep sales drop in Q1 and Q2 requires a dedicated strategy to stabilize cash flow and maintain consistent factory/operations output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E0845-D3C8-5C71-536E-720CD2A89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" t="5334" r="73583" b="27852"/>
          <a:stretch>
            <a:fillRect/>
          </a:stretch>
        </p:blipFill>
        <p:spPr>
          <a:xfrm>
            <a:off x="7985050" y="1330960"/>
            <a:ext cx="3109669" cy="458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0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FE55-5516-0A50-9AA1-031A6D33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&amp; What: Revenue Hotspots and Growth Opportunities</a:t>
            </a:r>
            <a:endParaRPr lang="en-IN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3EB95-10BB-724C-0436-365F4EC8E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Performance (The "What"):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Performers: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 Cars is the largest category, and Motorcycles maintains the highest AOV. Together, they form the core 50% of the sales engine.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Underperformers: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 like Ships and Planes contribute significantly less revenue and should be targeted for specific promotions or assortment review.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 Performance (The "Where"):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Dominant Market: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USA is the single largest driver, contributing over 35% of all revenue.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Markets: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figures from APAC and certain EMEA countries are low relative to market size, signaling untapped potential if targeted through regional campaigns (use slicers to investigate locally).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1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C050-ACC1-7122-8565-D48DCE9E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Efficiency: Focusing on High-Value Customers</a:t>
            </a:r>
            <a:endParaRPr lang="en-IN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E1628-061B-0B0E-B981-73C3AAB4D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Order Quality Summary: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AOV: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order value of $3,975 is excellent, validating the company's pricing model for high-value goods.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is primarily generated through a stable volume of 'Medium' deals.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Opportunity for Profit Maximization: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profit margins come from the relatively few 'Large' deals.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focus must shift to customer lifecycle management—converting existing 'Medium' deal customers into the more valuable 'Large' bracket.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405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0C5A-B7A6-1139-7B49-E478A9D5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965"/>
            <a:ext cx="10515600" cy="813435"/>
          </a:xfrm>
        </p:spPr>
        <p:txBody>
          <a:bodyPr>
            <a:normAutofit/>
          </a:bodyPr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Strategy &amp; Next Steps</a:t>
            </a:r>
            <a:endParaRPr lang="en-IN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E0F7C-0B92-E5D9-1CFD-CA81F4AF4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2159"/>
            <a:ext cx="10515600" cy="584263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Maximize Q4 Profit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Action: Increase inventory reserves and dedicated marketing spend for Classic Cars and Motorcycles by 20% starting in September (Q3) to prevent stock-outs during the peak season.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KPI: Secure text 40% of annual sales in Q4.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Stabilize Low Season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Action: Launch an aggressive 'Early Year Discount' campaign targeting the lower-performing Ships and Planes categories immediately in January to smooth Q1/Q2 cash flow.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KPI: Increase Q1 text Total Orders by text 10% YoY.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Cultivate Large Deals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Action: Implement a loyalty or outreach program that targets customers who have purchased three or more 'Medium' deals with an exclusive incentive to convert their next purchase into a 'Large' deal.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KPI: Increase 'Large' Deal revenue contribution by text 15%.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680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B61A-8FD7-083B-5E3E-963B9B70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760" y="2275205"/>
            <a:ext cx="417068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THANK YOU </a:t>
            </a:r>
            <a:r>
              <a:rPr lang="en-US" sz="5400" b="1" dirty="0">
                <a:sym typeface="Wingdings" panose="05000000000000000000" pitchFamily="2" charset="2"/>
              </a:rPr>
              <a:t>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160355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640</Words>
  <Application>Microsoft Office PowerPoint</Application>
  <PresentationFormat>Widescreen</PresentationFormat>
  <Paragraphs>52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GLOBAL SALES PERFORMANCE</vt:lpstr>
      <vt:lpstr>PowerPoint Presentation</vt:lpstr>
      <vt:lpstr>Global Sales Performance &amp; Strategic Action Plan</vt:lpstr>
      <vt:lpstr>PowerPoint Presentation</vt:lpstr>
      <vt:lpstr>Trend Analysis : Mitigating the Q4 Peak &amp; Q1 Drop</vt:lpstr>
      <vt:lpstr>Where &amp; What: Revenue Hotspots and Growth Opportunities</vt:lpstr>
      <vt:lpstr>Transaction Efficiency: Focusing on High-Value Customers</vt:lpstr>
      <vt:lpstr>Actionable Strategy &amp; Next Steps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VAISHNAVI JRS</dc:creator>
  <cp:lastModifiedBy>VAISHNAVI JRS</cp:lastModifiedBy>
  <cp:revision>1</cp:revision>
  <cp:lastPrinted>2025-10-24T08:47:23Z</cp:lastPrinted>
  <dcterms:created xsi:type="dcterms:W3CDTF">2025-10-24T08:46:52Z</dcterms:created>
  <dcterms:modified xsi:type="dcterms:W3CDTF">2025-10-24T08:48:19Z</dcterms:modified>
</cp:coreProperties>
</file>