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6" r:id="rId5"/>
    <p:sldId id="273" r:id="rId6"/>
    <p:sldId id="256" r:id="rId7"/>
    <p:sldId id="257" r:id="rId8"/>
    <p:sldId id="258" r:id="rId9"/>
    <p:sldId id="259" r:id="rId10"/>
    <p:sldId id="260" r:id="rId11"/>
    <p:sldId id="270" r:id="rId12"/>
    <p:sldId id="262" r:id="rId13"/>
    <p:sldId id="271" r:id="rId14"/>
    <p:sldId id="269" r:id="rId15"/>
    <p:sldId id="272" r:id="rId16"/>
    <p:sldId id="274" r:id="rId17"/>
    <p:sldId id="275" r:id="rId18"/>
    <p:sldId id="277" r:id="rId19"/>
    <p:sldId id="279" r:id="rId20"/>
    <p:sldId id="278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F8F8F8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74" autoAdjust="0"/>
  </p:normalViewPr>
  <p:slideViewPr>
    <p:cSldViewPr snapToGrid="0" showGuides="1">
      <p:cViewPr varScale="1">
        <p:scale>
          <a:sx n="83" d="100"/>
          <a:sy n="83" d="100"/>
        </p:scale>
        <p:origin x="154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1FDCA2-74FF-443D-A368-20AF3DC07B0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66E2503-8285-4376-A812-5C2C74C54587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Considered Factors For IPL Auction Analysis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3457CBF-2F1C-4B80-ABF4-8D84B5C30BEC}" type="parTrans" cxnId="{387B4B1E-98D3-45A0-BEB5-901A556D4111}">
      <dgm:prSet/>
      <dgm:spPr/>
      <dgm:t>
        <a:bodyPr/>
        <a:lstStyle/>
        <a:p>
          <a:endParaRPr lang="en-IN"/>
        </a:p>
      </dgm:t>
    </dgm:pt>
    <dgm:pt modelId="{CD604144-C79B-473B-936C-82ED444A6D9B}" type="sibTrans" cxnId="{387B4B1E-98D3-45A0-BEB5-901A556D4111}">
      <dgm:prSet/>
      <dgm:spPr/>
      <dgm:t>
        <a:bodyPr/>
        <a:lstStyle/>
        <a:p>
          <a:endParaRPr lang="en-IN"/>
        </a:p>
      </dgm:t>
    </dgm:pt>
    <dgm:pt modelId="{9FBB1607-F765-4883-9588-60A8AA30044C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All Rounder Players 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9087642-45E6-43C9-B88C-37E5C65EB63B}" type="parTrans" cxnId="{50FEE7BF-B56D-4398-81D9-745D41E5096F}">
      <dgm:prSet/>
      <dgm:spPr/>
      <dgm:t>
        <a:bodyPr/>
        <a:lstStyle/>
        <a:p>
          <a:endParaRPr lang="en-IN"/>
        </a:p>
      </dgm:t>
    </dgm:pt>
    <dgm:pt modelId="{BEE71C3A-B60C-4997-9431-B0405E4BB26B}" type="sibTrans" cxnId="{50FEE7BF-B56D-4398-81D9-745D41E5096F}">
      <dgm:prSet/>
      <dgm:spPr/>
      <dgm:t>
        <a:bodyPr/>
        <a:lstStyle/>
        <a:p>
          <a:endParaRPr lang="en-IN"/>
        </a:p>
      </dgm:t>
    </dgm:pt>
    <dgm:pt modelId="{D24187FC-95F8-4545-93C2-EAA21C2C9770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Top Wicket Keepers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459231-B071-4071-B7A1-555C8645752B}" type="parTrans" cxnId="{1C898C35-F633-4D7C-80CE-29AB7E3FC859}">
      <dgm:prSet/>
      <dgm:spPr/>
      <dgm:t>
        <a:bodyPr/>
        <a:lstStyle/>
        <a:p>
          <a:endParaRPr lang="en-IN"/>
        </a:p>
      </dgm:t>
    </dgm:pt>
    <dgm:pt modelId="{573001C7-FA22-4071-B56F-D23EA61DB1B4}" type="sibTrans" cxnId="{1C898C35-F633-4D7C-80CE-29AB7E3FC859}">
      <dgm:prSet/>
      <dgm:spPr/>
      <dgm:t>
        <a:bodyPr/>
        <a:lstStyle/>
        <a:p>
          <a:endParaRPr lang="en-IN"/>
        </a:p>
      </dgm:t>
    </dgm:pt>
    <dgm:pt modelId="{375CF105-7BD9-49FD-910D-1E1859BB62AF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Bowlers with Best Strike Rate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38D0DD-D33A-4F21-9368-870090E4C2D1}" type="parTrans" cxnId="{DBAEDE8B-3881-4259-9D5C-6ADF744E6BBF}">
      <dgm:prSet/>
      <dgm:spPr/>
      <dgm:t>
        <a:bodyPr/>
        <a:lstStyle/>
        <a:p>
          <a:endParaRPr lang="en-IN"/>
        </a:p>
      </dgm:t>
    </dgm:pt>
    <dgm:pt modelId="{8D80AD6F-05DA-4792-89FE-527B967EBC76}" type="sibTrans" cxnId="{DBAEDE8B-3881-4259-9D5C-6ADF744E6BBF}">
      <dgm:prSet/>
      <dgm:spPr/>
      <dgm:t>
        <a:bodyPr/>
        <a:lstStyle/>
        <a:p>
          <a:endParaRPr lang="en-IN"/>
        </a:p>
      </dgm:t>
    </dgm:pt>
    <dgm:pt modelId="{9325CA7F-B47E-4D12-A5E4-C5DF4BCBB091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Bowlers with Good Economy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698C15E-A971-486B-BCCD-04D6081466B9}" type="parTrans" cxnId="{4B9EC26B-6782-4ADD-9BFB-68687BA21D20}">
      <dgm:prSet/>
      <dgm:spPr/>
      <dgm:t>
        <a:bodyPr/>
        <a:lstStyle/>
        <a:p>
          <a:endParaRPr lang="en-IN"/>
        </a:p>
      </dgm:t>
    </dgm:pt>
    <dgm:pt modelId="{D12E1313-A378-48C8-B729-7FBD12A548E4}" type="sibTrans" cxnId="{4B9EC26B-6782-4ADD-9BFB-68687BA21D20}">
      <dgm:prSet/>
      <dgm:spPr/>
      <dgm:t>
        <a:bodyPr/>
        <a:lstStyle/>
        <a:p>
          <a:endParaRPr lang="en-IN"/>
        </a:p>
      </dgm:t>
    </dgm:pt>
    <dgm:pt modelId="{93E715FF-D7D9-46EC-89EA-E3F1222F988F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Batsman With High Strike Rate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CB14DC-DFF6-4390-A9C0-76702933C6BA}" type="parTrans" cxnId="{F5801479-62DC-4DB4-9B33-911975DABCA9}">
      <dgm:prSet/>
      <dgm:spPr/>
      <dgm:t>
        <a:bodyPr/>
        <a:lstStyle/>
        <a:p>
          <a:endParaRPr lang="en-IN"/>
        </a:p>
      </dgm:t>
    </dgm:pt>
    <dgm:pt modelId="{3A772BFB-0BA4-4B7A-A5F2-FECABBB00689}" type="sibTrans" cxnId="{F5801479-62DC-4DB4-9B33-911975DABCA9}">
      <dgm:prSet/>
      <dgm:spPr/>
      <dgm:t>
        <a:bodyPr/>
        <a:lstStyle/>
        <a:p>
          <a:endParaRPr lang="en-IN"/>
        </a:p>
      </dgm:t>
    </dgm:pt>
    <dgm:pt modelId="{7464FBFF-CEFE-417A-83FC-C4AAD2A34943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Batsman With Good Average 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61D1074-0A40-418C-AAF0-26DF35C7A113}" type="parTrans" cxnId="{F122FE26-2AFE-466E-B2B6-2E1E89AF7E6C}">
      <dgm:prSet/>
      <dgm:spPr/>
      <dgm:t>
        <a:bodyPr/>
        <a:lstStyle/>
        <a:p>
          <a:endParaRPr lang="en-IN"/>
        </a:p>
      </dgm:t>
    </dgm:pt>
    <dgm:pt modelId="{0A40487D-8FE7-407E-ACC7-E78C8D5A633E}" type="sibTrans" cxnId="{F122FE26-2AFE-466E-B2B6-2E1E89AF7E6C}">
      <dgm:prSet/>
      <dgm:spPr/>
      <dgm:t>
        <a:bodyPr/>
        <a:lstStyle/>
        <a:p>
          <a:endParaRPr lang="en-IN"/>
        </a:p>
      </dgm:t>
    </dgm:pt>
    <dgm:pt modelId="{A443B354-8C34-43C8-93FB-437FD1FD1617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Hard Hitting Players</a:t>
          </a:r>
          <a:endParaRPr lang="en-IN" sz="2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C195B76-A303-42B3-B875-8B16EC5D0F51}" type="parTrans" cxnId="{0DA6E056-7DB6-4454-BD4D-EB8E58BE2C1F}">
      <dgm:prSet/>
      <dgm:spPr/>
      <dgm:t>
        <a:bodyPr/>
        <a:lstStyle/>
        <a:p>
          <a:endParaRPr lang="en-IN"/>
        </a:p>
      </dgm:t>
    </dgm:pt>
    <dgm:pt modelId="{5955D706-AC43-403E-94A0-935138BE4244}" type="sibTrans" cxnId="{0DA6E056-7DB6-4454-BD4D-EB8E58BE2C1F}">
      <dgm:prSet/>
      <dgm:spPr/>
      <dgm:t>
        <a:bodyPr/>
        <a:lstStyle/>
        <a:p>
          <a:endParaRPr lang="en-IN"/>
        </a:p>
      </dgm:t>
    </dgm:pt>
    <dgm:pt modelId="{4ABE13CE-C31B-45A9-9EE2-E68445281C07}" type="pres">
      <dgm:prSet presAssocID="{921FDCA2-74FF-443D-A368-20AF3DC07B06}" presName="Name0" presStyleCnt="0">
        <dgm:presLayoutVars>
          <dgm:dir/>
          <dgm:animLvl val="lvl"/>
          <dgm:resizeHandles val="exact"/>
        </dgm:presLayoutVars>
      </dgm:prSet>
      <dgm:spPr/>
    </dgm:pt>
    <dgm:pt modelId="{AEDD8535-5E5B-4E5A-88BC-63BEB5CC4F3F}" type="pres">
      <dgm:prSet presAssocID="{566E2503-8285-4376-A812-5C2C74C54587}" presName="linNode" presStyleCnt="0"/>
      <dgm:spPr/>
    </dgm:pt>
    <dgm:pt modelId="{89C5244D-B16F-4F6D-96A4-3182962D3F22}" type="pres">
      <dgm:prSet presAssocID="{566E2503-8285-4376-A812-5C2C74C54587}" presName="parentText" presStyleLbl="node1" presStyleIdx="0" presStyleCnt="8" custScaleX="252021" custScaleY="115491" custLinFactNeighborX="-6675" custLinFactNeighborY="-33">
        <dgm:presLayoutVars>
          <dgm:chMax val="1"/>
          <dgm:bulletEnabled val="1"/>
        </dgm:presLayoutVars>
      </dgm:prSet>
      <dgm:spPr/>
    </dgm:pt>
    <dgm:pt modelId="{AE110C11-7A0B-43EC-8D5F-061AC2362931}" type="pres">
      <dgm:prSet presAssocID="{CD604144-C79B-473B-936C-82ED444A6D9B}" presName="sp" presStyleCnt="0"/>
      <dgm:spPr/>
    </dgm:pt>
    <dgm:pt modelId="{3498F5EE-68C1-4E8A-963C-9EE6E6FDB529}" type="pres">
      <dgm:prSet presAssocID="{9FBB1607-F765-4883-9588-60A8AA30044C}" presName="linNode" presStyleCnt="0"/>
      <dgm:spPr/>
    </dgm:pt>
    <dgm:pt modelId="{196259F9-1536-4E59-B97E-B3C320B4D4CB}" type="pres">
      <dgm:prSet presAssocID="{9FBB1607-F765-4883-9588-60A8AA30044C}" presName="parentText" presStyleLbl="node1" presStyleIdx="1" presStyleCnt="8" custScaleX="111029" custScaleY="105946" custLinFactNeighborX="-3099" custLinFactNeighborY="42101">
        <dgm:presLayoutVars>
          <dgm:chMax val="1"/>
          <dgm:bulletEnabled val="1"/>
        </dgm:presLayoutVars>
      </dgm:prSet>
      <dgm:spPr/>
    </dgm:pt>
    <dgm:pt modelId="{23C6FF2F-6451-4B51-BED7-7442402DCED5}" type="pres">
      <dgm:prSet presAssocID="{BEE71C3A-B60C-4997-9431-B0405E4BB26B}" presName="sp" presStyleCnt="0"/>
      <dgm:spPr/>
    </dgm:pt>
    <dgm:pt modelId="{74116240-5412-4AFD-8B81-3960E312CBAA}" type="pres">
      <dgm:prSet presAssocID="{D24187FC-95F8-4545-93C2-EAA21C2C9770}" presName="linNode" presStyleCnt="0"/>
      <dgm:spPr/>
    </dgm:pt>
    <dgm:pt modelId="{03379F18-EC02-47F8-B8CE-158234591EA8}" type="pres">
      <dgm:prSet presAssocID="{D24187FC-95F8-4545-93C2-EAA21C2C9770}" presName="parentText" presStyleLbl="node1" presStyleIdx="2" presStyleCnt="8" custScaleX="109133" custScaleY="103541" custLinFactX="36213" custLinFactNeighborX="100000" custLinFactNeighborY="-71745">
        <dgm:presLayoutVars>
          <dgm:chMax val="1"/>
          <dgm:bulletEnabled val="1"/>
        </dgm:presLayoutVars>
      </dgm:prSet>
      <dgm:spPr/>
    </dgm:pt>
    <dgm:pt modelId="{7501AB01-C94F-458C-AAD2-147AD62F24D8}" type="pres">
      <dgm:prSet presAssocID="{573001C7-FA22-4071-B56F-D23EA61DB1B4}" presName="sp" presStyleCnt="0"/>
      <dgm:spPr/>
    </dgm:pt>
    <dgm:pt modelId="{0E65DF8F-F0A0-43F4-A16E-A5188CABEC12}" type="pres">
      <dgm:prSet presAssocID="{375CF105-7BD9-49FD-910D-1E1859BB62AF}" presName="linNode" presStyleCnt="0"/>
      <dgm:spPr/>
    </dgm:pt>
    <dgm:pt modelId="{55766DFA-A72C-4547-98F1-C5584CF7D68D}" type="pres">
      <dgm:prSet presAssocID="{375CF105-7BD9-49FD-910D-1E1859BB62AF}" presName="parentText" presStyleLbl="node1" presStyleIdx="3" presStyleCnt="8" custScaleX="116052" custScaleY="136815" custLinFactNeighborX="-5572" custLinFactNeighborY="-3203">
        <dgm:presLayoutVars>
          <dgm:chMax val="1"/>
          <dgm:bulletEnabled val="1"/>
        </dgm:presLayoutVars>
      </dgm:prSet>
      <dgm:spPr/>
    </dgm:pt>
    <dgm:pt modelId="{9BD4273E-6050-414A-8424-5EC5B260B2A7}" type="pres">
      <dgm:prSet presAssocID="{8D80AD6F-05DA-4792-89FE-527B967EBC76}" presName="sp" presStyleCnt="0"/>
      <dgm:spPr/>
    </dgm:pt>
    <dgm:pt modelId="{5C8F4089-DF68-4834-BD94-D0975AC239F0}" type="pres">
      <dgm:prSet presAssocID="{9325CA7F-B47E-4D12-A5E4-C5DF4BCBB091}" presName="linNode" presStyleCnt="0"/>
      <dgm:spPr/>
    </dgm:pt>
    <dgm:pt modelId="{07CDDA28-DD49-4807-9F0D-4BB778FC453F}" type="pres">
      <dgm:prSet presAssocID="{9325CA7F-B47E-4D12-A5E4-C5DF4BCBB091}" presName="parentText" presStyleLbl="node1" presStyleIdx="4" presStyleCnt="8" custScaleX="116721" custScaleY="160246" custLinFactX="33583" custLinFactY="-46758" custLinFactNeighborX="100000" custLinFactNeighborY="-100000">
        <dgm:presLayoutVars>
          <dgm:chMax val="1"/>
          <dgm:bulletEnabled val="1"/>
        </dgm:presLayoutVars>
      </dgm:prSet>
      <dgm:spPr/>
    </dgm:pt>
    <dgm:pt modelId="{425F72BC-EA4B-41E2-9033-79CAE3CAF1EF}" type="pres">
      <dgm:prSet presAssocID="{D12E1313-A378-48C8-B729-7FBD12A548E4}" presName="sp" presStyleCnt="0"/>
      <dgm:spPr/>
    </dgm:pt>
    <dgm:pt modelId="{3229CBAF-5730-49D5-B3EE-4A4E437D204A}" type="pres">
      <dgm:prSet presAssocID="{93E715FF-D7D9-46EC-89EA-E3F1222F988F}" presName="linNode" presStyleCnt="0"/>
      <dgm:spPr/>
    </dgm:pt>
    <dgm:pt modelId="{4711D310-16D2-4FA1-A57D-C1FA0F1CE1E8}" type="pres">
      <dgm:prSet presAssocID="{93E715FF-D7D9-46EC-89EA-E3F1222F988F}" presName="parentText" presStyleLbl="node1" presStyleIdx="5" presStyleCnt="8" custScaleX="117336" custScaleY="145516" custLinFactNeighborX="-4338" custLinFactNeighborY="-69016">
        <dgm:presLayoutVars>
          <dgm:chMax val="1"/>
          <dgm:bulletEnabled val="1"/>
        </dgm:presLayoutVars>
      </dgm:prSet>
      <dgm:spPr/>
    </dgm:pt>
    <dgm:pt modelId="{148C75F6-B0F4-4EAD-9349-B2F0F05984C3}" type="pres">
      <dgm:prSet presAssocID="{3A772BFB-0BA4-4B7A-A5F2-FECABBB00689}" presName="sp" presStyleCnt="0"/>
      <dgm:spPr/>
    </dgm:pt>
    <dgm:pt modelId="{A9735ACA-12D6-41E6-AB8E-69AF1E24C76B}" type="pres">
      <dgm:prSet presAssocID="{7464FBFF-CEFE-417A-83FC-C4AAD2A34943}" presName="linNode" presStyleCnt="0"/>
      <dgm:spPr/>
    </dgm:pt>
    <dgm:pt modelId="{0EC734BA-375E-417A-9235-7179819A9F76}" type="pres">
      <dgm:prSet presAssocID="{7464FBFF-CEFE-417A-83FC-C4AAD2A34943}" presName="parentText" presStyleLbl="node1" presStyleIdx="6" presStyleCnt="8" custScaleX="114086" custScaleY="134304" custLinFactX="36838" custLinFactY="-100000" custLinFactNeighborX="100000" custLinFactNeighborY="-119532">
        <dgm:presLayoutVars>
          <dgm:chMax val="1"/>
          <dgm:bulletEnabled val="1"/>
        </dgm:presLayoutVars>
      </dgm:prSet>
      <dgm:spPr/>
    </dgm:pt>
    <dgm:pt modelId="{5F19F808-96E2-4532-AB51-75DFF0BC1B3B}" type="pres">
      <dgm:prSet presAssocID="{0A40487D-8FE7-407E-ACC7-E78C8D5A633E}" presName="sp" presStyleCnt="0"/>
      <dgm:spPr/>
    </dgm:pt>
    <dgm:pt modelId="{F0FEC64B-7B57-4E55-9833-E64D855D77E4}" type="pres">
      <dgm:prSet presAssocID="{A443B354-8C34-43C8-93FB-437FD1FD1617}" presName="linNode" presStyleCnt="0"/>
      <dgm:spPr/>
    </dgm:pt>
    <dgm:pt modelId="{C64030A1-9D4D-47AD-9C82-87A35CD827FD}" type="pres">
      <dgm:prSet presAssocID="{A443B354-8C34-43C8-93FB-437FD1FD1617}" presName="parentText" presStyleLbl="node1" presStyleIdx="7" presStyleCnt="8" custScaleX="114858" custScaleY="114151" custLinFactY="-30168" custLinFactNeighborX="-3111" custLinFactNeighborY="-100000">
        <dgm:presLayoutVars>
          <dgm:chMax val="1"/>
          <dgm:bulletEnabled val="1"/>
        </dgm:presLayoutVars>
      </dgm:prSet>
      <dgm:spPr/>
    </dgm:pt>
  </dgm:ptLst>
  <dgm:cxnLst>
    <dgm:cxn modelId="{B1855D1C-3A2D-4C88-AC6A-BF08C9887C3F}" type="presOf" srcId="{D24187FC-95F8-4545-93C2-EAA21C2C9770}" destId="{03379F18-EC02-47F8-B8CE-158234591EA8}" srcOrd="0" destOrd="0" presId="urn:microsoft.com/office/officeart/2005/8/layout/vList5"/>
    <dgm:cxn modelId="{387B4B1E-98D3-45A0-BEB5-901A556D4111}" srcId="{921FDCA2-74FF-443D-A368-20AF3DC07B06}" destId="{566E2503-8285-4376-A812-5C2C74C54587}" srcOrd="0" destOrd="0" parTransId="{43457CBF-2F1C-4B80-ABF4-8D84B5C30BEC}" sibTransId="{CD604144-C79B-473B-936C-82ED444A6D9B}"/>
    <dgm:cxn modelId="{C4DFE223-3D05-4162-A4E9-ECC297F0D52D}" type="presOf" srcId="{93E715FF-D7D9-46EC-89EA-E3F1222F988F}" destId="{4711D310-16D2-4FA1-A57D-C1FA0F1CE1E8}" srcOrd="0" destOrd="0" presId="urn:microsoft.com/office/officeart/2005/8/layout/vList5"/>
    <dgm:cxn modelId="{F122FE26-2AFE-466E-B2B6-2E1E89AF7E6C}" srcId="{921FDCA2-74FF-443D-A368-20AF3DC07B06}" destId="{7464FBFF-CEFE-417A-83FC-C4AAD2A34943}" srcOrd="6" destOrd="0" parTransId="{161D1074-0A40-418C-AAF0-26DF35C7A113}" sibTransId="{0A40487D-8FE7-407E-ACC7-E78C8D5A633E}"/>
    <dgm:cxn modelId="{1C898C35-F633-4D7C-80CE-29AB7E3FC859}" srcId="{921FDCA2-74FF-443D-A368-20AF3DC07B06}" destId="{D24187FC-95F8-4545-93C2-EAA21C2C9770}" srcOrd="2" destOrd="0" parTransId="{DD459231-B071-4071-B7A1-555C8645752B}" sibTransId="{573001C7-FA22-4071-B56F-D23EA61DB1B4}"/>
    <dgm:cxn modelId="{731E2A5D-50E2-47AF-83ED-5583112B6977}" type="presOf" srcId="{921FDCA2-74FF-443D-A368-20AF3DC07B06}" destId="{4ABE13CE-C31B-45A9-9EE2-E68445281C07}" srcOrd="0" destOrd="0" presId="urn:microsoft.com/office/officeart/2005/8/layout/vList5"/>
    <dgm:cxn modelId="{50A50541-9906-43CA-BB21-83B9D58D4813}" type="presOf" srcId="{566E2503-8285-4376-A812-5C2C74C54587}" destId="{89C5244D-B16F-4F6D-96A4-3182962D3F22}" srcOrd="0" destOrd="0" presId="urn:microsoft.com/office/officeart/2005/8/layout/vList5"/>
    <dgm:cxn modelId="{4B9EC26B-6782-4ADD-9BFB-68687BA21D20}" srcId="{921FDCA2-74FF-443D-A368-20AF3DC07B06}" destId="{9325CA7F-B47E-4D12-A5E4-C5DF4BCBB091}" srcOrd="4" destOrd="0" parTransId="{7698C15E-A971-486B-BCCD-04D6081466B9}" sibTransId="{D12E1313-A378-48C8-B729-7FBD12A548E4}"/>
    <dgm:cxn modelId="{3663FA4E-2D8C-4E88-A4FD-FC90D4FDBF0C}" type="presOf" srcId="{9325CA7F-B47E-4D12-A5E4-C5DF4BCBB091}" destId="{07CDDA28-DD49-4807-9F0D-4BB778FC453F}" srcOrd="0" destOrd="0" presId="urn:microsoft.com/office/officeart/2005/8/layout/vList5"/>
    <dgm:cxn modelId="{0DA6E056-7DB6-4454-BD4D-EB8E58BE2C1F}" srcId="{921FDCA2-74FF-443D-A368-20AF3DC07B06}" destId="{A443B354-8C34-43C8-93FB-437FD1FD1617}" srcOrd="7" destOrd="0" parTransId="{9C195B76-A303-42B3-B875-8B16EC5D0F51}" sibTransId="{5955D706-AC43-403E-94A0-935138BE4244}"/>
    <dgm:cxn modelId="{F5801479-62DC-4DB4-9B33-911975DABCA9}" srcId="{921FDCA2-74FF-443D-A368-20AF3DC07B06}" destId="{93E715FF-D7D9-46EC-89EA-E3F1222F988F}" srcOrd="5" destOrd="0" parTransId="{EDCB14DC-DFF6-4390-A9C0-76702933C6BA}" sibTransId="{3A772BFB-0BA4-4B7A-A5F2-FECABBB00689}"/>
    <dgm:cxn modelId="{E221E889-3165-4609-BAEB-304AD70182D7}" type="presOf" srcId="{A443B354-8C34-43C8-93FB-437FD1FD1617}" destId="{C64030A1-9D4D-47AD-9C82-87A35CD827FD}" srcOrd="0" destOrd="0" presId="urn:microsoft.com/office/officeart/2005/8/layout/vList5"/>
    <dgm:cxn modelId="{DBAEDE8B-3881-4259-9D5C-6ADF744E6BBF}" srcId="{921FDCA2-74FF-443D-A368-20AF3DC07B06}" destId="{375CF105-7BD9-49FD-910D-1E1859BB62AF}" srcOrd="3" destOrd="0" parTransId="{A738D0DD-D33A-4F21-9368-870090E4C2D1}" sibTransId="{8D80AD6F-05DA-4792-89FE-527B967EBC76}"/>
    <dgm:cxn modelId="{B891FD97-8B4C-479F-B518-2C9D2C5899E3}" type="presOf" srcId="{7464FBFF-CEFE-417A-83FC-C4AAD2A34943}" destId="{0EC734BA-375E-417A-9235-7179819A9F76}" srcOrd="0" destOrd="0" presId="urn:microsoft.com/office/officeart/2005/8/layout/vList5"/>
    <dgm:cxn modelId="{94D5E7B9-C464-4DF4-B0C2-75D0066946AF}" type="presOf" srcId="{375CF105-7BD9-49FD-910D-1E1859BB62AF}" destId="{55766DFA-A72C-4547-98F1-C5584CF7D68D}" srcOrd="0" destOrd="0" presId="urn:microsoft.com/office/officeart/2005/8/layout/vList5"/>
    <dgm:cxn modelId="{50FEE7BF-B56D-4398-81D9-745D41E5096F}" srcId="{921FDCA2-74FF-443D-A368-20AF3DC07B06}" destId="{9FBB1607-F765-4883-9588-60A8AA30044C}" srcOrd="1" destOrd="0" parTransId="{B9087642-45E6-43C9-B88C-37E5C65EB63B}" sibTransId="{BEE71C3A-B60C-4997-9431-B0405E4BB26B}"/>
    <dgm:cxn modelId="{5FA545C9-5CBD-47CC-8751-DB2B0E2E227D}" type="presOf" srcId="{9FBB1607-F765-4883-9588-60A8AA30044C}" destId="{196259F9-1536-4E59-B97E-B3C320B4D4CB}" srcOrd="0" destOrd="0" presId="urn:microsoft.com/office/officeart/2005/8/layout/vList5"/>
    <dgm:cxn modelId="{59C1578B-EF3A-4F87-B4EC-B259B0E94549}" type="presParOf" srcId="{4ABE13CE-C31B-45A9-9EE2-E68445281C07}" destId="{AEDD8535-5E5B-4E5A-88BC-63BEB5CC4F3F}" srcOrd="0" destOrd="0" presId="urn:microsoft.com/office/officeart/2005/8/layout/vList5"/>
    <dgm:cxn modelId="{172DE523-B820-429D-9FCA-B64B6D11AA59}" type="presParOf" srcId="{AEDD8535-5E5B-4E5A-88BC-63BEB5CC4F3F}" destId="{89C5244D-B16F-4F6D-96A4-3182962D3F22}" srcOrd="0" destOrd="0" presId="urn:microsoft.com/office/officeart/2005/8/layout/vList5"/>
    <dgm:cxn modelId="{8F061317-24F1-49AC-A2AC-3654D3299D65}" type="presParOf" srcId="{4ABE13CE-C31B-45A9-9EE2-E68445281C07}" destId="{AE110C11-7A0B-43EC-8D5F-061AC2362931}" srcOrd="1" destOrd="0" presId="urn:microsoft.com/office/officeart/2005/8/layout/vList5"/>
    <dgm:cxn modelId="{9D636BEF-7D0A-4F1B-A02C-ED98C56F63D8}" type="presParOf" srcId="{4ABE13CE-C31B-45A9-9EE2-E68445281C07}" destId="{3498F5EE-68C1-4E8A-963C-9EE6E6FDB529}" srcOrd="2" destOrd="0" presId="urn:microsoft.com/office/officeart/2005/8/layout/vList5"/>
    <dgm:cxn modelId="{27EE2CC4-477F-488B-85A4-28A8E6CAB0C4}" type="presParOf" srcId="{3498F5EE-68C1-4E8A-963C-9EE6E6FDB529}" destId="{196259F9-1536-4E59-B97E-B3C320B4D4CB}" srcOrd="0" destOrd="0" presId="urn:microsoft.com/office/officeart/2005/8/layout/vList5"/>
    <dgm:cxn modelId="{F0FDC112-507F-4DA2-ACCF-485F66150D5F}" type="presParOf" srcId="{4ABE13CE-C31B-45A9-9EE2-E68445281C07}" destId="{23C6FF2F-6451-4B51-BED7-7442402DCED5}" srcOrd="3" destOrd="0" presId="urn:microsoft.com/office/officeart/2005/8/layout/vList5"/>
    <dgm:cxn modelId="{9BD51213-7543-494D-9D8F-112C3235FF1C}" type="presParOf" srcId="{4ABE13CE-C31B-45A9-9EE2-E68445281C07}" destId="{74116240-5412-4AFD-8B81-3960E312CBAA}" srcOrd="4" destOrd="0" presId="urn:microsoft.com/office/officeart/2005/8/layout/vList5"/>
    <dgm:cxn modelId="{FB61D6DC-06FB-47BA-97B1-6636CDBD6FF2}" type="presParOf" srcId="{74116240-5412-4AFD-8B81-3960E312CBAA}" destId="{03379F18-EC02-47F8-B8CE-158234591EA8}" srcOrd="0" destOrd="0" presId="urn:microsoft.com/office/officeart/2005/8/layout/vList5"/>
    <dgm:cxn modelId="{E5282DB7-89BE-44A8-AB00-6AD4F67E79E0}" type="presParOf" srcId="{4ABE13CE-C31B-45A9-9EE2-E68445281C07}" destId="{7501AB01-C94F-458C-AAD2-147AD62F24D8}" srcOrd="5" destOrd="0" presId="urn:microsoft.com/office/officeart/2005/8/layout/vList5"/>
    <dgm:cxn modelId="{61B3419D-14C6-457F-A26E-ADA1ACFA2DD4}" type="presParOf" srcId="{4ABE13CE-C31B-45A9-9EE2-E68445281C07}" destId="{0E65DF8F-F0A0-43F4-A16E-A5188CABEC12}" srcOrd="6" destOrd="0" presId="urn:microsoft.com/office/officeart/2005/8/layout/vList5"/>
    <dgm:cxn modelId="{6FD97102-26BD-4DC4-B376-E49A0E8A3A26}" type="presParOf" srcId="{0E65DF8F-F0A0-43F4-A16E-A5188CABEC12}" destId="{55766DFA-A72C-4547-98F1-C5584CF7D68D}" srcOrd="0" destOrd="0" presId="urn:microsoft.com/office/officeart/2005/8/layout/vList5"/>
    <dgm:cxn modelId="{3B38709D-191E-45D2-B2BE-3AC58A7A2875}" type="presParOf" srcId="{4ABE13CE-C31B-45A9-9EE2-E68445281C07}" destId="{9BD4273E-6050-414A-8424-5EC5B260B2A7}" srcOrd="7" destOrd="0" presId="urn:microsoft.com/office/officeart/2005/8/layout/vList5"/>
    <dgm:cxn modelId="{23EEBBF6-8EDF-428C-AA79-BE2BB2BFDCF4}" type="presParOf" srcId="{4ABE13CE-C31B-45A9-9EE2-E68445281C07}" destId="{5C8F4089-DF68-4834-BD94-D0975AC239F0}" srcOrd="8" destOrd="0" presId="urn:microsoft.com/office/officeart/2005/8/layout/vList5"/>
    <dgm:cxn modelId="{DB38023C-6039-48D2-9CFA-16031ACF8366}" type="presParOf" srcId="{5C8F4089-DF68-4834-BD94-D0975AC239F0}" destId="{07CDDA28-DD49-4807-9F0D-4BB778FC453F}" srcOrd="0" destOrd="0" presId="urn:microsoft.com/office/officeart/2005/8/layout/vList5"/>
    <dgm:cxn modelId="{5837C9D0-B180-47FA-8C8E-90419F102198}" type="presParOf" srcId="{4ABE13CE-C31B-45A9-9EE2-E68445281C07}" destId="{425F72BC-EA4B-41E2-9033-79CAE3CAF1EF}" srcOrd="9" destOrd="0" presId="urn:microsoft.com/office/officeart/2005/8/layout/vList5"/>
    <dgm:cxn modelId="{C0E79A86-25EB-4CE7-B4DD-AFC92068FAA0}" type="presParOf" srcId="{4ABE13CE-C31B-45A9-9EE2-E68445281C07}" destId="{3229CBAF-5730-49D5-B3EE-4A4E437D204A}" srcOrd="10" destOrd="0" presId="urn:microsoft.com/office/officeart/2005/8/layout/vList5"/>
    <dgm:cxn modelId="{6CB1154A-4C8B-4DCB-BBAD-EE876B457D0D}" type="presParOf" srcId="{3229CBAF-5730-49D5-B3EE-4A4E437D204A}" destId="{4711D310-16D2-4FA1-A57D-C1FA0F1CE1E8}" srcOrd="0" destOrd="0" presId="urn:microsoft.com/office/officeart/2005/8/layout/vList5"/>
    <dgm:cxn modelId="{61450287-73FA-4340-B0B4-297A0E73E7D5}" type="presParOf" srcId="{4ABE13CE-C31B-45A9-9EE2-E68445281C07}" destId="{148C75F6-B0F4-4EAD-9349-B2F0F05984C3}" srcOrd="11" destOrd="0" presId="urn:microsoft.com/office/officeart/2005/8/layout/vList5"/>
    <dgm:cxn modelId="{D5063290-4AEE-446C-B2D1-C3347E3046F4}" type="presParOf" srcId="{4ABE13CE-C31B-45A9-9EE2-E68445281C07}" destId="{A9735ACA-12D6-41E6-AB8E-69AF1E24C76B}" srcOrd="12" destOrd="0" presId="urn:microsoft.com/office/officeart/2005/8/layout/vList5"/>
    <dgm:cxn modelId="{F999516E-2327-41F7-9C45-5599A948619F}" type="presParOf" srcId="{A9735ACA-12D6-41E6-AB8E-69AF1E24C76B}" destId="{0EC734BA-375E-417A-9235-7179819A9F76}" srcOrd="0" destOrd="0" presId="urn:microsoft.com/office/officeart/2005/8/layout/vList5"/>
    <dgm:cxn modelId="{AC18B835-13B1-4C1D-9D90-182284E59046}" type="presParOf" srcId="{4ABE13CE-C31B-45A9-9EE2-E68445281C07}" destId="{5F19F808-96E2-4532-AB51-75DFF0BC1B3B}" srcOrd="13" destOrd="0" presId="urn:microsoft.com/office/officeart/2005/8/layout/vList5"/>
    <dgm:cxn modelId="{99A57864-FF49-431E-AA38-712A543BFCE5}" type="presParOf" srcId="{4ABE13CE-C31B-45A9-9EE2-E68445281C07}" destId="{F0FEC64B-7B57-4E55-9833-E64D855D77E4}" srcOrd="14" destOrd="0" presId="urn:microsoft.com/office/officeart/2005/8/layout/vList5"/>
    <dgm:cxn modelId="{A1E80945-1172-490D-84DD-D9A12AD64CE4}" type="presParOf" srcId="{F0FEC64B-7B57-4E55-9833-E64D855D77E4}" destId="{C64030A1-9D4D-47AD-9C82-87A35CD827F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5244D-B16F-4F6D-96A4-3182962D3F22}">
      <dsp:nvSpPr>
        <dsp:cNvPr id="0" name=""/>
        <dsp:cNvSpPr/>
      </dsp:nvSpPr>
      <dsp:spPr>
        <a:xfrm>
          <a:off x="155890" y="1358"/>
          <a:ext cx="6197601" cy="593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Considered Factors For IPL Auction Analysis</a:t>
          </a:r>
          <a:endParaRPr lang="en-IN" sz="2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84861" y="30329"/>
        <a:ext cx="6139659" cy="535528"/>
      </dsp:txXfrm>
    </dsp:sp>
    <dsp:sp modelId="{196259F9-1536-4E59-B97E-B3C320B4D4CB}">
      <dsp:nvSpPr>
        <dsp:cNvPr id="0" name=""/>
        <dsp:cNvSpPr/>
      </dsp:nvSpPr>
      <dsp:spPr>
        <a:xfrm>
          <a:off x="243829" y="837034"/>
          <a:ext cx="2730381" cy="5444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All Rounder Players 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0405" y="863610"/>
        <a:ext cx="2677229" cy="491269"/>
      </dsp:txXfrm>
    </dsp:sp>
    <dsp:sp modelId="{03379F18-EC02-47F8-B8CE-158234591EA8}">
      <dsp:nvSpPr>
        <dsp:cNvPr id="0" name=""/>
        <dsp:cNvSpPr/>
      </dsp:nvSpPr>
      <dsp:spPr>
        <a:xfrm>
          <a:off x="3669735" y="822132"/>
          <a:ext cx="2683756" cy="532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Top Wicket Keepers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95708" y="848105"/>
        <a:ext cx="2631810" cy="480117"/>
      </dsp:txXfrm>
    </dsp:sp>
    <dsp:sp modelId="{55766DFA-A72C-4547-98F1-C5584CF7D68D}">
      <dsp:nvSpPr>
        <dsp:cNvPr id="0" name=""/>
        <dsp:cNvSpPr/>
      </dsp:nvSpPr>
      <dsp:spPr>
        <a:xfrm>
          <a:off x="183014" y="1732103"/>
          <a:ext cx="2853905" cy="7030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Bowlers with Best Strike Rate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7334" y="1766423"/>
        <a:ext cx="2785265" cy="634407"/>
      </dsp:txXfrm>
    </dsp:sp>
    <dsp:sp modelId="{07CDDA28-DD49-4807-9F0D-4BB778FC453F}">
      <dsp:nvSpPr>
        <dsp:cNvPr id="0" name=""/>
        <dsp:cNvSpPr/>
      </dsp:nvSpPr>
      <dsp:spPr>
        <a:xfrm>
          <a:off x="3605059" y="1723162"/>
          <a:ext cx="2870357" cy="823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Bowlers with Good Economy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45257" y="1763360"/>
        <a:ext cx="2789961" cy="743055"/>
      </dsp:txXfrm>
    </dsp:sp>
    <dsp:sp modelId="{4711D310-16D2-4FA1-A57D-C1FA0F1CE1E8}">
      <dsp:nvSpPr>
        <dsp:cNvPr id="0" name=""/>
        <dsp:cNvSpPr/>
      </dsp:nvSpPr>
      <dsp:spPr>
        <a:xfrm>
          <a:off x="213360" y="2971797"/>
          <a:ext cx="2885481" cy="7477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Batsman With High Strike Rate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9863" y="3008300"/>
        <a:ext cx="2812475" cy="674752"/>
      </dsp:txXfrm>
    </dsp:sp>
    <dsp:sp modelId="{0EC734BA-375E-417A-9235-7179819A9F76}">
      <dsp:nvSpPr>
        <dsp:cNvPr id="0" name=""/>
        <dsp:cNvSpPr/>
      </dsp:nvSpPr>
      <dsp:spPr>
        <a:xfrm>
          <a:off x="3685105" y="2971797"/>
          <a:ext cx="2805558" cy="690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Batsman With Good Average 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8795" y="3005487"/>
        <a:ext cx="2738178" cy="622764"/>
      </dsp:txXfrm>
    </dsp:sp>
    <dsp:sp modelId="{C64030A1-9D4D-47AD-9C82-87A35CD827FD}">
      <dsp:nvSpPr>
        <dsp:cNvPr id="0" name=""/>
        <dsp:cNvSpPr/>
      </dsp:nvSpPr>
      <dsp:spPr>
        <a:xfrm>
          <a:off x="243534" y="4146847"/>
          <a:ext cx="2824543" cy="586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Hard Hitting Players</a:t>
          </a:r>
          <a:endParaRPr lang="en-IN" sz="2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2169" y="4175482"/>
        <a:ext cx="2767273" cy="529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30.08.2024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IPL </a:t>
            </a:r>
            <a:br>
              <a:rPr lang="en-US" dirty="0"/>
            </a:br>
            <a:r>
              <a:rPr lang="en-US" dirty="0"/>
              <a:t>AUCTION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9" y="3648506"/>
            <a:ext cx="3234596" cy="949829"/>
          </a:xfrm>
        </p:spPr>
        <p:txBody>
          <a:bodyPr>
            <a:normAutofit/>
          </a:bodyPr>
          <a:lstStyle/>
          <a:p>
            <a:r>
              <a:rPr lang="en-US" sz="2600" dirty="0"/>
              <a:t>Created by :</a:t>
            </a:r>
          </a:p>
          <a:p>
            <a:r>
              <a:rPr lang="en-US" sz="2600" dirty="0"/>
              <a:t>Vaishnavi Gupta</a:t>
            </a:r>
            <a:endParaRPr lang="ru-RU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AUGUST</a:t>
            </a:r>
            <a:br>
              <a:rPr lang="en-US" dirty="0"/>
            </a:br>
            <a:r>
              <a:rPr lang="en-US" dirty="0"/>
              <a:t>2024</a:t>
            </a:r>
            <a:endParaRPr lang="ru-RU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859" r="2168" b="158"/>
          <a:stretch/>
        </p:blipFill>
        <p:spPr>
          <a:xfrm>
            <a:off x="5358650" y="1179969"/>
            <a:ext cx="6737040" cy="4131067"/>
          </a:xfrm>
          <a:prstGeom prst="rect">
            <a:avLst/>
          </a:prstGeom>
          <a:ln>
            <a:noFill/>
          </a:ln>
          <a:effectLst>
            <a:glow rad="101600">
              <a:srgbClr val="BC7FBB">
                <a:alpha val="60000"/>
              </a:srgb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  <a:scene3d>
            <a:camera prst="perspectiveHeroicExtremeLeftFacing" fov="3900000">
              <a:rot lat="0" lon="600000" rev="21594000"/>
            </a:camera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C0AB0-D413-618E-6838-2F08DEE59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7" t="-2647" r="17554" b="8579"/>
          <a:stretch/>
        </p:blipFill>
        <p:spPr>
          <a:xfrm>
            <a:off x="1892785" y="475285"/>
            <a:ext cx="1077239" cy="17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5DB45-A744-4939-A7FE-863B69E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37704" y="5917116"/>
            <a:ext cx="239896" cy="264828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2CF36-3129-F45A-8F89-30AF99CC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46" y="1010238"/>
            <a:ext cx="7650800" cy="2624034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307BE-982F-82F1-0E28-AC67E71ED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46" y="3843942"/>
            <a:ext cx="2042337" cy="27510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AEF94-D67D-B151-00DB-6A3E661D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385" y="3429000"/>
            <a:ext cx="8080676" cy="3312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585B7-D3D7-61C4-58BB-EAF0E082DC0E}"/>
              </a:ext>
            </a:extLst>
          </p:cNvPr>
          <p:cNvSpPr txBox="1"/>
          <p:nvPr/>
        </p:nvSpPr>
        <p:spPr>
          <a:xfrm>
            <a:off x="256784" y="238221"/>
            <a:ext cx="920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Q5</a:t>
            </a:r>
            <a:endParaRPr lang="en-IN" sz="40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AF01F-DCF7-F5D6-383E-FA068F70FCCC}"/>
              </a:ext>
            </a:extLst>
          </p:cNvPr>
          <p:cNvSpPr txBox="1"/>
          <p:nvPr/>
        </p:nvSpPr>
        <p:spPr>
          <a:xfrm>
            <a:off x="1177446" y="376720"/>
            <a:ext cx="9860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10 bowlers who have the BEST STRIKE RATE and who have bowled at least 500 Balls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6103A-7BBC-3CBD-963B-1F67FE276F52}"/>
              </a:ext>
            </a:extLst>
          </p:cNvPr>
          <p:cNvSpPr txBox="1"/>
          <p:nvPr/>
        </p:nvSpPr>
        <p:spPr>
          <a:xfrm>
            <a:off x="234543" y="961589"/>
            <a:ext cx="942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1160B-0F46-2A7E-07B2-97A773F6AFFC}"/>
              </a:ext>
            </a:extLst>
          </p:cNvPr>
          <p:cNvSpPr txBox="1"/>
          <p:nvPr/>
        </p:nvSpPr>
        <p:spPr>
          <a:xfrm>
            <a:off x="181466" y="3867680"/>
            <a:ext cx="104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F883A8-930E-E7E6-9D08-036128BF478B}"/>
              </a:ext>
            </a:extLst>
          </p:cNvPr>
          <p:cNvSpPr txBox="1"/>
          <p:nvPr/>
        </p:nvSpPr>
        <p:spPr>
          <a:xfrm>
            <a:off x="131524" y="173650"/>
            <a:ext cx="920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Q6</a:t>
            </a:r>
            <a:endParaRPr lang="en-IN" sz="40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AB3E6-6BD9-9DFE-AD4B-200DE51780B2}"/>
              </a:ext>
            </a:extLst>
          </p:cNvPr>
          <p:cNvSpPr txBox="1"/>
          <p:nvPr/>
        </p:nvSpPr>
        <p:spPr>
          <a:xfrm>
            <a:off x="1164921" y="173650"/>
            <a:ext cx="9569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get 2-3 ALL ROUNDERS with the BEST BATTING as well as bowling strike rate and who have faced at least 500 balls in IPL so far and have bowled minimum 300 Balls.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D3BDD5-C3CA-9E08-E17C-C36C95C9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4" y="1508920"/>
            <a:ext cx="5883794" cy="51754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2B78BD-E9A4-81A4-E101-5594B8E1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76" y="3828809"/>
            <a:ext cx="6161700" cy="2437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65A3EB-2028-FC13-7C1A-CF2C9B958605}"/>
              </a:ext>
            </a:extLst>
          </p:cNvPr>
          <p:cNvSpPr txBox="1"/>
          <p:nvPr/>
        </p:nvSpPr>
        <p:spPr>
          <a:xfrm>
            <a:off x="131524" y="1139588"/>
            <a:ext cx="88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FCAD5-9E52-94D9-2B6B-5933A92BB317}"/>
              </a:ext>
            </a:extLst>
          </p:cNvPr>
          <p:cNvSpPr txBox="1"/>
          <p:nvPr/>
        </p:nvSpPr>
        <p:spPr>
          <a:xfrm>
            <a:off x="8469758" y="3244334"/>
            <a:ext cx="1019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1CC7-E576-44E9-B0ED-A55CB19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12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7094B-2B77-1899-E811-6F2FC566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69" y="143105"/>
            <a:ext cx="9661062" cy="30806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0CCE2-FA36-3185-63A0-6A4A9BF6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69" y="3568283"/>
            <a:ext cx="9661062" cy="31466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5358A-9C8B-773E-2B81-399A1FA0D472}"/>
              </a:ext>
            </a:extLst>
          </p:cNvPr>
          <p:cNvSpPr txBox="1"/>
          <p:nvPr/>
        </p:nvSpPr>
        <p:spPr>
          <a:xfrm rot="-5400000">
            <a:off x="-94104" y="1498772"/>
            <a:ext cx="216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Batting_Strike_Rate</a:t>
            </a:r>
            <a:endParaRPr lang="en-IN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C3EA9-3D03-1BAD-1F99-09F40821E387}"/>
              </a:ext>
            </a:extLst>
          </p:cNvPr>
          <p:cNvSpPr txBox="1"/>
          <p:nvPr/>
        </p:nvSpPr>
        <p:spPr>
          <a:xfrm rot="-5400000">
            <a:off x="-91649" y="4956923"/>
            <a:ext cx="21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Bowling_Strike_Rate</a:t>
            </a:r>
            <a:endParaRPr lang="en-IN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59A302-353A-2B89-3F64-7EE1103E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07184" y="5816819"/>
            <a:ext cx="281404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CF511-F7CD-3BA9-410A-98CAF298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FE2B3-BF22-01B9-273E-F65BD7CE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1333318"/>
            <a:ext cx="10844200" cy="41913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489E9-C89B-887C-137C-863EE88ACB9C}"/>
              </a:ext>
            </a:extLst>
          </p:cNvPr>
          <p:cNvSpPr txBox="1"/>
          <p:nvPr/>
        </p:nvSpPr>
        <p:spPr>
          <a:xfrm>
            <a:off x="673900" y="335280"/>
            <a:ext cx="815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chart for both BATTING &amp; BOWLING STRIKE RATE of players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6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2C5F91-1F10-51E6-9481-142BD4FF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A8574-9AA6-86F9-4D45-2F00FE7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AA8206-5DF8-C580-0FB6-5FE64B74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57063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Criteria used: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consider we have a list of wicketkeepers: W1, W2, W3, W4, W5, and so on. Now we have to evaluate each wicketkeeper based on the given criteria and assign a score to each criteria. The wicketkeepers with the highest cumulative scores will be considered as best wicketkeeper.</a:t>
            </a:r>
          </a:p>
          <a:p>
            <a:pPr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Batting Ability 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a score to each wicketkeeper based on their batting performance. We can use a scale of 1 to 10, where a higher score indicates better batting ability.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W1: Batting Ability = 8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W2: Batting Ability = 9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W3: Batting Ability = 7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W4: Batting Ability = 9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W5: Batting Ability = 8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65A036D-B746-114C-ABE8-1197743E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49599"/>
            <a:ext cx="909918" cy="809250"/>
          </a:xfrm>
        </p:spPr>
        <p:txBody>
          <a:bodyPr/>
          <a:lstStyle/>
          <a:p>
            <a:r>
              <a:rPr lang="en-US" dirty="0"/>
              <a:t>Q7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5E493-F847-A0D7-613C-6B1667DBC54C}"/>
              </a:ext>
            </a:extLst>
          </p:cNvPr>
          <p:cNvSpPr txBox="1"/>
          <p:nvPr/>
        </p:nvSpPr>
        <p:spPr>
          <a:xfrm>
            <a:off x="1722718" y="723391"/>
            <a:ext cx="551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Criteria for selecting WICKETKEEPERS in IPL</a:t>
            </a:r>
            <a:endParaRPr lang="en-IN" sz="24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4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376928-88A8-C470-C150-FD95126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56306" y="5832352"/>
            <a:ext cx="245545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EBD11-15C9-A48F-19BB-2CECF51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C5816-4DC4-29EC-6661-AF169D45A510}"/>
              </a:ext>
            </a:extLst>
          </p:cNvPr>
          <p:cNvSpPr txBox="1"/>
          <p:nvPr/>
        </p:nvSpPr>
        <p:spPr>
          <a:xfrm>
            <a:off x="322727" y="457200"/>
            <a:ext cx="9708778" cy="603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Adaptability 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a score to each wicketkeeper based on their ability to adapt to different match situations and batting roles.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W1: Adaptability = 7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W2: Adaptability = 8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W3: Adaptability = 6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W4: Adaptability = 7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W5: Adaptability =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Fielding Skills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Assign a score to each wicketkeeper based on their fielding skills, including catching and stumping abilities.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W1: Fielding Skills = 9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W2: Fielding Skills = 8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W3: Fielding Skills = 7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W4: Fielding Skills = 6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W5: Fielding Skills = 8</a:t>
            </a:r>
          </a:p>
        </p:txBody>
      </p:sp>
    </p:spTree>
    <p:extLst>
      <p:ext uri="{BB962C8B-B14F-4D97-AF65-F5344CB8AC3E}">
        <p14:creationId xmlns:p14="http://schemas.microsoft.com/office/powerpoint/2010/main" val="362193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1C6D9F-86D7-3AC0-A3F2-9D5C93C2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60788" y="5815544"/>
            <a:ext cx="236581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93FDA-C5E4-7150-BC0A-80A6744D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0AEE3-387E-E0EA-9678-600736CAAF1B}"/>
              </a:ext>
            </a:extLst>
          </p:cNvPr>
          <p:cNvSpPr txBox="1"/>
          <p:nvPr/>
        </p:nvSpPr>
        <p:spPr>
          <a:xfrm>
            <a:off x="513228" y="410633"/>
            <a:ext cx="10447559" cy="619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and Leadership 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a score to each wicketkeeper based on their communication skills and leadership qualities.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W1: Communication and Leadership = 6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W2: Communication and Leadership = 9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W3: Communication and Leadership = 8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W4: Communication and Leadership = 7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W5: Communication and Leadership = 7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Versatility 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Assign a score to each wicketkeeper based on their ability to contribute with bowling (spin or medium pace).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W1: Versatility = 5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W2: Versatility = 7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W3: Versatility = 6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W4: Versatility = 9</a:t>
            </a:r>
          </a:p>
          <a:p>
            <a:pPr marL="0" indent="0" algn="just">
              <a:spcBef>
                <a:spcPts val="10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W5: Versatility = 6</a:t>
            </a:r>
          </a:p>
        </p:txBody>
      </p:sp>
    </p:spTree>
    <p:extLst>
      <p:ext uri="{BB962C8B-B14F-4D97-AF65-F5344CB8AC3E}">
        <p14:creationId xmlns:p14="http://schemas.microsoft.com/office/powerpoint/2010/main" val="3345290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F3C930-3C24-778B-7629-D3999768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3800" y="5730993"/>
            <a:ext cx="200722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352AF-1AF8-4652-474E-29A43F8A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BB0BC-C792-31F0-8D57-4CCF3762475C}"/>
              </a:ext>
            </a:extLst>
          </p:cNvPr>
          <p:cNvSpPr txBox="1"/>
          <p:nvPr/>
        </p:nvSpPr>
        <p:spPr>
          <a:xfrm>
            <a:off x="261864" y="451262"/>
            <a:ext cx="11425517" cy="59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Consistency and Experience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a score to each wicketkeeper based on their consistent performances and 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 in IPL .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W1: Consistency and Experience = 8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W2: Consistency and Experience = 9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W3: Consistency and Experience = 7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W4: Consistency and Experience = 8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W5: Consistency and Experience = 9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00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Now, based on these scores for each criterion, we can calculate the cumulative score for each wicketkeeper by </a:t>
            </a:r>
          </a:p>
          <a:p>
            <a:pPr algn="just">
              <a:spcBef>
                <a:spcPts val="100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summing up the scores:</a:t>
            </a:r>
          </a:p>
          <a:p>
            <a:pPr algn="just">
              <a:spcBef>
                <a:spcPts val="100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W1: Cumulative Score = 8 + 7 + 9 + 6 + 5 + 8 = 43</a:t>
            </a:r>
          </a:p>
          <a:p>
            <a:pPr algn="just">
              <a:spcBef>
                <a:spcPts val="100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W2: Cumulative Score = 9 + 8 + 8 + 9 + 7 + 9 = 50</a:t>
            </a:r>
          </a:p>
          <a:p>
            <a:pPr algn="just">
              <a:spcBef>
                <a:spcPts val="100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W3: Cumulative Score = 7 + 6 + 7 + 8 + 6 + 7 = 41</a:t>
            </a:r>
          </a:p>
          <a:p>
            <a:pPr algn="just">
              <a:spcBef>
                <a:spcPts val="100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W4: Cumulative Score = 9 + 7 + 6 + 7 + 9 + 8 = 46</a:t>
            </a:r>
          </a:p>
          <a:p>
            <a:pPr algn="just">
              <a:spcBef>
                <a:spcPts val="100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W5: Cumulative Score = 8 + 9 + 8 + 7 + 6 + 9 = 47</a:t>
            </a:r>
          </a:p>
          <a:p>
            <a:pPr algn="just">
              <a:spcBef>
                <a:spcPts val="100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these cumulative scores, we can conclude that W2, W5 are the top 2 wicketkeepers.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2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1BED67-0368-D371-CB76-66464B51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98437" y="5776791"/>
            <a:ext cx="200722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84E15-DE3D-F89C-4436-02426FFA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8A93BAE-9ABB-9376-A400-242841ED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90" y="1915273"/>
            <a:ext cx="10515600" cy="4351338"/>
          </a:xfrm>
        </p:spPr>
        <p:txBody>
          <a:bodyPr/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30F6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Batting Ability: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wicketkeepers who can score quickly and hit boundaries, contributing to the team's run total.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>
                <a:solidFill>
                  <a:srgbClr val="D30F64">
                    <a:lumMod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Adaptability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30F6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wicketkeeping skills are vital. Look for wicketkeepers with quick reflexes, clean catching ability, and accurate stumpings.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30F6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Consider wicketkeepers with T20 experience who can handle pressure situations effectively.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30F6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Versatility: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Choose wicketkeepers who can adapt to different match scenarios and contribute effectively in various batting positions.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30F6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Leadership and Communication: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Wicketkeepers who can lead the fielding unit and effectively communicate with bowlers and fielders are valuable.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30F6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Fielding Skills: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Prioritize wicketkeepers with excellent fielding skills, capable of creating run-out opportunities.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D30F6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Consistency: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Look for wicketkeepers with a consistent track record, both in batting and wicketkeeping, to ensure stable performance throughout the tournament.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A8C90DC-7C22-7674-60EB-9D877995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90" y="508561"/>
            <a:ext cx="9050518" cy="945498"/>
          </a:xfrm>
        </p:spPr>
        <p:txBody>
          <a:bodyPr>
            <a:normAutofit/>
          </a:bodyPr>
          <a:lstStyle/>
          <a:p>
            <a:r>
              <a:rPr lang="en-US" sz="2400" dirty="0"/>
              <a:t>Explanation of each Factor Applied in order to find TOP 2 BEST WICKETKEEPERS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924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74722C-8ACE-E979-34AC-19F2A93A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3800" y="5816819"/>
            <a:ext cx="227616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AD83E-6399-7B91-D1B5-219DB203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19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E4FD2C-A0E1-C60B-9FC5-311F70E8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QUESTIONS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EAAF87-5804-778D-F2B7-2CEE68AE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818" y="1896992"/>
            <a:ext cx="5157787" cy="421084"/>
          </a:xfrm>
        </p:spPr>
        <p:txBody>
          <a:bodyPr/>
          <a:lstStyle/>
          <a:p>
            <a:r>
              <a:rPr lang="en-US" dirty="0"/>
              <a:t>Query for creating table ‘deliveries’ : 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75E8A35-E481-AD6F-82E5-06DD5A9D1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1818" y="2439547"/>
            <a:ext cx="5289139" cy="197890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E2F521-63F2-C6B5-9FE5-4206651B2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43591" y="1900168"/>
            <a:ext cx="5183188" cy="417908"/>
          </a:xfrm>
        </p:spPr>
        <p:txBody>
          <a:bodyPr/>
          <a:lstStyle/>
          <a:p>
            <a:r>
              <a:rPr lang="en-US" dirty="0"/>
              <a:t>OUTPUT : 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70B8F58-821B-D433-8A7D-24CB46E88C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43591" y="2439547"/>
            <a:ext cx="5903311" cy="29438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79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05FF-A9F6-A51B-AC28-83D35F79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99381"/>
            <a:ext cx="2367418" cy="524135"/>
          </a:xfrm>
        </p:spPr>
        <p:txBody>
          <a:bodyPr/>
          <a:lstStyle/>
          <a:p>
            <a:r>
              <a:rPr lang="en-US" dirty="0"/>
              <a:t>-</a:t>
            </a:r>
          </a:p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A7BE-2419-2D73-3C79-18FEA43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2EC94-7C15-B30E-186D-61B01C23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90" y="1811556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10 BATSMAN WITH HIGH BATTING STRIKE RATE WHO HAVE FACED ATLEAST 500 BALLS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10 PLAYERS WITH BEST AVERAGE WHO HAVE PLAYED MORE THAN 2 IPL SEASONS (OR 28 MATCHES)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10 PLAYERS WHO HAVE SCORED MOST RUNS IN BOUNDARIES AND HAVE PLAYED MORE THAN 2 IPL SEASONS(MORE THAN 28 MATCHES).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10 BOWLERS WITH BEST ECONOMY WHO HAVE BOWLED AT LEAST 500 BALLS IN IPL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10 BOWLERS WHO HAVE THE BEST STRIKE RATE AND WHO GAVE BOWLED AT LEAST 500 BALLS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10 ALLROUNDERS WHO HAVE THE BEST BOWLING AND BATTING STRIKE RATE AND WHO GAVE FACED AT LEAST 500 BALLS AND BOWLED AT LEAST 300 BALLS.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CRITERIA FOR SELECTING WICKETKEEPERS IN THE IPL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QUESTIONS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4FE2170-4E6F-0133-A588-E28422D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847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BE4AD2-7CB7-53BB-8DBB-AC3F8096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3800" y="5787755"/>
            <a:ext cx="173828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0EB42-CE96-1BB4-CA65-D2A2FCC8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20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C21D86-0D54-0A93-7B6F-4BDA4EB2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datasets &amp; Table Creation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948FE6-C50E-180E-E0EA-A60BF5C7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446" y="2085007"/>
            <a:ext cx="5157787" cy="421084"/>
          </a:xfrm>
        </p:spPr>
        <p:txBody>
          <a:bodyPr/>
          <a:lstStyle/>
          <a:p>
            <a:r>
              <a:rPr lang="en-US" dirty="0"/>
              <a:t>Query for creating table ‘matches’ :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7BD4E2-C968-0E67-6172-94857F0A7C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447" y="2689317"/>
            <a:ext cx="5157787" cy="217236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B7A7C6-48CA-25FD-E650-11BE39AEC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1714" y="2085007"/>
            <a:ext cx="5183188" cy="417908"/>
          </a:xfrm>
        </p:spPr>
        <p:txBody>
          <a:bodyPr/>
          <a:lstStyle/>
          <a:p>
            <a:r>
              <a:rPr lang="en-US" dirty="0"/>
              <a:t>Output :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E5DE278-E5A8-B294-3A7A-686DE8D8AB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91714" y="2689317"/>
            <a:ext cx="6164309" cy="270308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21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5720AD-33DB-329C-F1CF-BB609056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21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BA5150-557D-49A3-3681-0845BE77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AF3C838-A0F2-5A4F-0E25-10309BEC7A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426" y="2576490"/>
            <a:ext cx="5078153" cy="71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E4A6D46-976D-01F0-3DEF-1B06904A81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21678" y="2576490"/>
            <a:ext cx="2884231" cy="15990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0DB2D-AC11-CC5A-DE9D-F3BE04FAD8BD}"/>
              </a:ext>
            </a:extLst>
          </p:cNvPr>
          <p:cNvSpPr txBox="1"/>
          <p:nvPr/>
        </p:nvSpPr>
        <p:spPr>
          <a:xfrm>
            <a:off x="1810870" y="637820"/>
            <a:ext cx="7817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count of cities that have hosted an IPL match 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C142E2-AEA3-2EAE-2940-E583F9E92AA0}"/>
              </a:ext>
            </a:extLst>
          </p:cNvPr>
          <p:cNvSpPr txBox="1"/>
          <p:nvPr/>
        </p:nvSpPr>
        <p:spPr>
          <a:xfrm>
            <a:off x="774426" y="2062042"/>
            <a:ext cx="339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0F97D6-4C66-3A70-CEA9-418E3D9AB5C7}"/>
              </a:ext>
            </a:extLst>
          </p:cNvPr>
          <p:cNvSpPr txBox="1"/>
          <p:nvPr/>
        </p:nvSpPr>
        <p:spPr>
          <a:xfrm>
            <a:off x="7321678" y="1868412"/>
            <a:ext cx="2059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0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989E4-DA3E-8AEC-DCA1-CEC5EB05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22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124DC-E94F-6C1C-490D-6B7C6BDF3C8A}"/>
              </a:ext>
            </a:extLst>
          </p:cNvPr>
          <p:cNvSpPr txBox="1"/>
          <p:nvPr/>
        </p:nvSpPr>
        <p:spPr>
          <a:xfrm>
            <a:off x="1290781" y="228216"/>
            <a:ext cx="89502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table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deliveries_v02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the columns of the table ‘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deliveries’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an additional column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ball_result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containing </a:t>
            </a:r>
          </a:p>
          <a:p>
            <a:pPr algn="just"/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depending on the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total_run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(boundary for &gt;= 4, dot for 0 and other for any other number) 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(Hint 1 : CASE WHEN statement is used to get condition based results) 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(Hint 2: To convert the output data of the select statement into a table, you can use a subquery. Create table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table_name </a:t>
            </a:r>
            <a:endParaRPr lang="en-US" sz="1400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400" i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[entire select statement]. </a:t>
            </a:r>
            <a:endParaRPr lang="en-IN" sz="14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C5387-DDFE-777E-2C28-EFBBE3881795}"/>
              </a:ext>
            </a:extLst>
          </p:cNvPr>
          <p:cNvSpPr txBox="1"/>
          <p:nvPr/>
        </p:nvSpPr>
        <p:spPr>
          <a:xfrm>
            <a:off x="333798" y="228216"/>
            <a:ext cx="95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Q2</a:t>
            </a:r>
            <a:endParaRPr lang="en-IN" sz="40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EB5C2F-C66D-B95A-090B-A7A55F3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" y="2302877"/>
            <a:ext cx="3464207" cy="19252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7389F6-30AE-2C5A-F428-8FCA81F3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94" y="2034988"/>
            <a:ext cx="8333619" cy="3352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95CE56-B174-8396-9B46-6110B7DCE398}"/>
              </a:ext>
            </a:extLst>
          </p:cNvPr>
          <p:cNvSpPr txBox="1"/>
          <p:nvPr/>
        </p:nvSpPr>
        <p:spPr>
          <a:xfrm>
            <a:off x="107440" y="1665656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5B9F0-E961-E0DF-DCBE-1D0E02E290E9}"/>
              </a:ext>
            </a:extLst>
          </p:cNvPr>
          <p:cNvSpPr txBox="1"/>
          <p:nvPr/>
        </p:nvSpPr>
        <p:spPr>
          <a:xfrm>
            <a:off x="3661294" y="1664241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25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6776B-C1A2-799D-265A-547B7121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EF0A81-433D-AF94-73BC-9A98D453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4741" cy="945498"/>
          </a:xfrm>
        </p:spPr>
        <p:txBody>
          <a:bodyPr/>
          <a:lstStyle/>
          <a:p>
            <a:r>
              <a:rPr lang="en-US" dirty="0"/>
              <a:t>Q3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5BC8C-BFFA-7209-0E11-E2216FA1459B}"/>
              </a:ext>
            </a:extLst>
          </p:cNvPr>
          <p:cNvSpPr txBox="1"/>
          <p:nvPr/>
        </p:nvSpPr>
        <p:spPr>
          <a:xfrm>
            <a:off x="1816965" y="483932"/>
            <a:ext cx="85580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total number of boundaries and dot balls from the 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deliveries_v02 table. 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5CB0A9-D812-BB91-FE3C-CEEB9035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213"/>
            <a:ext cx="4614844" cy="1694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6E2F9-F5C2-807F-D226-A8D643CA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81" y="2510852"/>
            <a:ext cx="4140098" cy="13875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DA34EF-9801-1BDB-114C-8D305C47593B}"/>
              </a:ext>
            </a:extLst>
          </p:cNvPr>
          <p:cNvSpPr txBox="1"/>
          <p:nvPr/>
        </p:nvSpPr>
        <p:spPr>
          <a:xfrm>
            <a:off x="838200" y="1838297"/>
            <a:ext cx="4802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162EA-9994-B68B-79D3-D558E94CE94C}"/>
              </a:ext>
            </a:extLst>
          </p:cNvPr>
          <p:cNvSpPr txBox="1"/>
          <p:nvPr/>
        </p:nvSpPr>
        <p:spPr>
          <a:xfrm>
            <a:off x="7213702" y="1827734"/>
            <a:ext cx="3242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EA6345-597A-6736-AABF-B009E0FA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24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FA004-9964-9BFD-F262-8872E630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042"/>
            <a:ext cx="963706" cy="945498"/>
          </a:xfrm>
        </p:spPr>
        <p:txBody>
          <a:bodyPr/>
          <a:lstStyle/>
          <a:p>
            <a:r>
              <a:rPr lang="en-US" dirty="0"/>
              <a:t>Q4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BEE42-79AA-E86A-6571-619E98737430}"/>
              </a:ext>
            </a:extLst>
          </p:cNvPr>
          <p:cNvSpPr txBox="1"/>
          <p:nvPr/>
        </p:nvSpPr>
        <p:spPr>
          <a:xfrm>
            <a:off x="1801906" y="365126"/>
            <a:ext cx="8668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total number of boundaries scored by each team from the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deliveries_v02 table and order it in descending order of the number of boundaries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scored. 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8DB6A-A8A0-B208-92C3-9B40D794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659"/>
            <a:ext cx="4747420" cy="13564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76DF6-97C8-1FE0-E09B-283942BE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382" y="2233659"/>
            <a:ext cx="3513188" cy="42481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2597D7-6198-6072-DF67-384887BE4776}"/>
              </a:ext>
            </a:extLst>
          </p:cNvPr>
          <p:cNvSpPr txBox="1"/>
          <p:nvPr/>
        </p:nvSpPr>
        <p:spPr>
          <a:xfrm>
            <a:off x="838200" y="1771994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F27E4-1364-CD14-A762-7E849AB835FD}"/>
              </a:ext>
            </a:extLst>
          </p:cNvPr>
          <p:cNvSpPr txBox="1"/>
          <p:nvPr/>
        </p:nvSpPr>
        <p:spPr>
          <a:xfrm>
            <a:off x="6606382" y="1771994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949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94F15-2F83-FA33-51BF-FE57FCD1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25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418A1B-B3AE-8CDD-74DB-4BA0A3DE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776" cy="945498"/>
          </a:xfrm>
        </p:spPr>
        <p:txBody>
          <a:bodyPr/>
          <a:lstStyle/>
          <a:p>
            <a:r>
              <a:rPr lang="en-US" dirty="0"/>
              <a:t>Q5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EDCA4-1BC7-1BCC-90F5-209D112951E8}"/>
              </a:ext>
            </a:extLst>
          </p:cNvPr>
          <p:cNvSpPr txBox="1"/>
          <p:nvPr/>
        </p:nvSpPr>
        <p:spPr>
          <a:xfrm>
            <a:off x="1783976" y="514709"/>
            <a:ext cx="9122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total number of dot balls bowled by each team and order it in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descending order of the total number of dot balls bowled. 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B69ED-9EDA-6996-B28D-ED22DBD9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7614"/>
            <a:ext cx="3714989" cy="21244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D4C5FB-8361-E759-3593-B0CB72DC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13" y="2292218"/>
            <a:ext cx="3223539" cy="42751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4B4221-A7F9-F8C4-F32C-F4FB44CEF6AC}"/>
              </a:ext>
            </a:extLst>
          </p:cNvPr>
          <p:cNvSpPr txBox="1"/>
          <p:nvPr/>
        </p:nvSpPr>
        <p:spPr>
          <a:xfrm>
            <a:off x="838200" y="1808282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2397B-8D3C-A25D-E2DA-FD2B192C2F38}"/>
              </a:ext>
            </a:extLst>
          </p:cNvPr>
          <p:cNvSpPr txBox="1"/>
          <p:nvPr/>
        </p:nvSpPr>
        <p:spPr>
          <a:xfrm>
            <a:off x="6546113" y="1808282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9C00A-281C-4E96-357D-03BCEA70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26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55AC6F-FC66-CCFB-046C-3C3FC0ED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1635" cy="945498"/>
          </a:xfrm>
        </p:spPr>
        <p:txBody>
          <a:bodyPr/>
          <a:lstStyle/>
          <a:p>
            <a:r>
              <a:rPr lang="en-US" dirty="0"/>
              <a:t>Q6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54020-DA2B-8466-F873-9C74E350DBD8}"/>
              </a:ext>
            </a:extLst>
          </p:cNvPr>
          <p:cNvSpPr txBox="1"/>
          <p:nvPr/>
        </p:nvSpPr>
        <p:spPr>
          <a:xfrm>
            <a:off x="1819835" y="514709"/>
            <a:ext cx="9135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total number of dismissals by dismissal kinds where dismissal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kind is not NA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9DB661-595E-6BBE-7444-A92D4EA1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0136"/>
            <a:ext cx="4046571" cy="25376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E5BBE0-A07F-EDF8-5A32-1B0B654A3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31" y="2420136"/>
            <a:ext cx="2819644" cy="25300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88A617-E6EC-2E97-92CD-EC0AB0AB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935" y="2420136"/>
            <a:ext cx="1257409" cy="708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D96941-494B-457A-5451-063115815301}"/>
              </a:ext>
            </a:extLst>
          </p:cNvPr>
          <p:cNvSpPr txBox="1"/>
          <p:nvPr/>
        </p:nvSpPr>
        <p:spPr>
          <a:xfrm>
            <a:off x="838200" y="1951840"/>
            <a:ext cx="1136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89F9-30C3-894F-58F0-2CA6CC7C629A}"/>
              </a:ext>
            </a:extLst>
          </p:cNvPr>
          <p:cNvSpPr txBox="1"/>
          <p:nvPr/>
        </p:nvSpPr>
        <p:spPr>
          <a:xfrm>
            <a:off x="5358531" y="1951840"/>
            <a:ext cx="247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OUTPUTS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04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C931-21EA-42BF-7B8F-5AA27206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27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4B0CCB-41C2-C66A-F0EE-7FFEB790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0953" cy="945498"/>
          </a:xfrm>
        </p:spPr>
        <p:txBody>
          <a:bodyPr/>
          <a:lstStyle/>
          <a:p>
            <a:r>
              <a:rPr lang="en-US" dirty="0"/>
              <a:t>Q7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7FBA1-2933-1AFF-266B-01865654A34A}"/>
              </a:ext>
            </a:extLst>
          </p:cNvPr>
          <p:cNvSpPr txBox="1"/>
          <p:nvPr/>
        </p:nvSpPr>
        <p:spPr>
          <a:xfrm>
            <a:off x="1739153" y="483932"/>
            <a:ext cx="8946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get the top 5 bowlers who conceded maximum extra runs from the 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deliveries table 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ADE4A-FF12-9F6A-FDB0-34C2878F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36673"/>
            <a:ext cx="4391117" cy="15715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DD8579-8F30-8EF7-5C0B-CF3DB6E5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12" y="2636673"/>
            <a:ext cx="3452405" cy="25420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D47666-DDB9-F00E-1291-C143252A0EC7}"/>
              </a:ext>
            </a:extLst>
          </p:cNvPr>
          <p:cNvSpPr txBox="1"/>
          <p:nvPr/>
        </p:nvSpPr>
        <p:spPr>
          <a:xfrm>
            <a:off x="838200" y="1951762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CE852-60AC-3E7A-049D-31B406CCAAFF}"/>
              </a:ext>
            </a:extLst>
          </p:cNvPr>
          <p:cNvSpPr txBox="1"/>
          <p:nvPr/>
        </p:nvSpPr>
        <p:spPr>
          <a:xfrm>
            <a:off x="6537512" y="1951762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OUTPUTS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6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7F743-C3E0-2665-5F6D-54031CFF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28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881EC0-5DDC-EAC0-BD37-13F181CD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1635" cy="945498"/>
          </a:xfrm>
        </p:spPr>
        <p:txBody>
          <a:bodyPr/>
          <a:lstStyle/>
          <a:p>
            <a:r>
              <a:rPr lang="en-US" dirty="0"/>
              <a:t>Q8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A69B1-3912-4648-1664-F1477EB989A9}"/>
              </a:ext>
            </a:extLst>
          </p:cNvPr>
          <p:cNvSpPr txBox="1"/>
          <p:nvPr/>
        </p:nvSpPr>
        <p:spPr>
          <a:xfrm>
            <a:off x="1819835" y="330043"/>
            <a:ext cx="9442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create a table named deliveries_v03 with all the columns of 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deliveries_v02 table and two additional column (named venue and match_date) of venue 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date from table matches.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36E28-B619-4068-463E-FD560ACD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6" y="2322678"/>
            <a:ext cx="3375953" cy="13869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6B43B0-6DA4-D1BB-1E41-2AD6F2B6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06" y="2322678"/>
            <a:ext cx="8326678" cy="29874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DCCF8D-10CD-7EC8-88DA-9A00782EE72B}"/>
              </a:ext>
            </a:extLst>
          </p:cNvPr>
          <p:cNvSpPr txBox="1"/>
          <p:nvPr/>
        </p:nvSpPr>
        <p:spPr>
          <a:xfrm>
            <a:off x="178216" y="1776708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8BB74-67C5-0491-BA80-3FA699B5FD2F}"/>
              </a:ext>
            </a:extLst>
          </p:cNvPr>
          <p:cNvSpPr txBox="1"/>
          <p:nvPr/>
        </p:nvSpPr>
        <p:spPr>
          <a:xfrm>
            <a:off x="3687106" y="1754856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3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A3E8D-F377-8729-9E00-80C14115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29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7507B7-1046-9840-9B91-ABA21DA2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4741" cy="945498"/>
          </a:xfrm>
        </p:spPr>
        <p:txBody>
          <a:bodyPr/>
          <a:lstStyle/>
          <a:p>
            <a:r>
              <a:rPr lang="en-US" dirty="0"/>
              <a:t>Q9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D7963-4254-A9E5-9275-084329BD8E44}"/>
              </a:ext>
            </a:extLst>
          </p:cNvPr>
          <p:cNvSpPr txBox="1"/>
          <p:nvPr/>
        </p:nvSpPr>
        <p:spPr>
          <a:xfrm>
            <a:off x="1792941" y="514709"/>
            <a:ext cx="9197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total runs scored for each venue and order it in the descending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of total runs scored. 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2AB333-F8A3-D1B2-7C9C-CBF30D69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36" y="2311236"/>
            <a:ext cx="3759109" cy="13404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775D5-E799-84DE-5801-6EDFC62FC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11236"/>
            <a:ext cx="4096871" cy="44204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F4A05F-B08E-3828-CC72-D61D8207615F}"/>
              </a:ext>
            </a:extLst>
          </p:cNvPr>
          <p:cNvSpPr txBox="1"/>
          <p:nvPr/>
        </p:nvSpPr>
        <p:spPr>
          <a:xfrm>
            <a:off x="954836" y="1807795"/>
            <a:ext cx="1071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D0707C-66A9-5364-0567-110AC5655CBD}"/>
              </a:ext>
            </a:extLst>
          </p:cNvPr>
          <p:cNvSpPr txBox="1"/>
          <p:nvPr/>
        </p:nvSpPr>
        <p:spPr>
          <a:xfrm>
            <a:off x="6095999" y="1807795"/>
            <a:ext cx="115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807005"/>
            <a:ext cx="3908793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442729"/>
          </a:xfrm>
        </p:spPr>
        <p:txBody>
          <a:bodyPr/>
          <a:lstStyle/>
          <a:p>
            <a:r>
              <a:rPr lang="en-US" dirty="0"/>
              <a:t>MOTIVE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A3758F-98A4-E7F1-9B99-E0268B78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Developing auction strategy for new IPL franchise.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analyze past IPL data to create a strong and balanced squad by selecting a right mix of players.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C743693-B66A-769C-3652-1EEF71096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013562"/>
              </p:ext>
            </p:extLst>
          </p:nvPr>
        </p:nvGraphicFramePr>
        <p:xfrm>
          <a:off x="4998720" y="457201"/>
          <a:ext cx="6837680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36A7C-2057-B131-2A06-AD5EBA52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30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A3F301-FECB-5CA0-638D-29F094A9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232647" cy="945498"/>
          </a:xfrm>
        </p:spPr>
        <p:txBody>
          <a:bodyPr/>
          <a:lstStyle/>
          <a:p>
            <a:r>
              <a:rPr lang="en-US" dirty="0"/>
              <a:t>Q10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CBAE0-4647-7023-9F48-E6BB0110A375}"/>
              </a:ext>
            </a:extLst>
          </p:cNvPr>
          <p:cNvSpPr txBox="1"/>
          <p:nvPr/>
        </p:nvSpPr>
        <p:spPr>
          <a:xfrm>
            <a:off x="2070847" y="483932"/>
            <a:ext cx="89557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fetch the year-wise total runs scored at Eden Gardens and order it in the descending order of total runs scored. 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5B065-CD92-222D-A237-25601F9A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1453"/>
            <a:ext cx="4844231" cy="17300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81FAC-2E16-03CF-0A73-0327EDBDA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135" y="2271453"/>
            <a:ext cx="2746881" cy="39104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27B391-E5CF-9514-C63C-DC3F0F76B674}"/>
              </a:ext>
            </a:extLst>
          </p:cNvPr>
          <p:cNvSpPr txBox="1"/>
          <p:nvPr/>
        </p:nvSpPr>
        <p:spPr>
          <a:xfrm>
            <a:off x="838200" y="1902121"/>
            <a:ext cx="115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FECAA-80C3-D4DA-F3E4-63B7CCB50F92}"/>
              </a:ext>
            </a:extLst>
          </p:cNvPr>
          <p:cNvSpPr txBox="1"/>
          <p:nvPr/>
        </p:nvSpPr>
        <p:spPr>
          <a:xfrm>
            <a:off x="7268135" y="1902121"/>
            <a:ext cx="125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345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C3B8C1-4C33-CA36-BB6B-FB12A46E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456F61E-6B53-DF87-06AD-53DB326A7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8999"/>
            <a:ext cx="3786518" cy="2147047"/>
          </a:xfrm>
        </p:spPr>
        <p:txBody>
          <a:bodyPr/>
          <a:lstStyle/>
          <a:p>
            <a:r>
              <a:rPr lang="en-US" dirty="0"/>
              <a:t>Created by : Vaishnavi Gupta</a:t>
            </a:r>
          </a:p>
          <a:p>
            <a:r>
              <a:rPr lang="en-US" dirty="0"/>
              <a:t>Batch : Data Science (15</a:t>
            </a:r>
            <a:r>
              <a:rPr lang="en-US" baseline="30000" dirty="0"/>
              <a:t>th</a:t>
            </a:r>
            <a:r>
              <a:rPr lang="en-US" dirty="0"/>
              <a:t> June)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F64E-A49B-6AA2-07B1-3DDADAF03E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5816600"/>
            <a:ext cx="549275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71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11" y="189328"/>
            <a:ext cx="10515600" cy="67627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DATASETS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80" y="1830421"/>
            <a:ext cx="4183650" cy="365125"/>
          </a:xfrm>
        </p:spPr>
        <p:txBody>
          <a:bodyPr>
            <a:normAutofit lnSpcReduction="10000"/>
          </a:bodyPr>
          <a:lstStyle/>
          <a:p>
            <a:r>
              <a:rPr lang="en-US" sz="2000" b="0" dirty="0"/>
              <a:t>QUERY – Creating Table IPL_Ball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311" y="6416018"/>
            <a:ext cx="4114800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9580" y="841781"/>
            <a:ext cx="11159062" cy="70167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 Used :  IPL_Ball, IPL_matches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Tables Created : IPL_Ball, IPL_match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DA585-EE1A-6BC2-2A11-0901CDA0C84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69111" y="1830421"/>
            <a:ext cx="4183650" cy="365125"/>
          </a:xfrm>
        </p:spPr>
        <p:txBody>
          <a:bodyPr>
            <a:normAutofit lnSpcReduction="10000"/>
          </a:bodyPr>
          <a:lstStyle/>
          <a:p>
            <a:r>
              <a:rPr lang="en-US" sz="2000" b="0" dirty="0"/>
              <a:t>OUTPUT </a:t>
            </a:r>
            <a:endParaRPr lang="en-IN" sz="2000" b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105FD5-C384-E392-4905-859F02AD0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9580" y="2560869"/>
            <a:ext cx="5250820" cy="38551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823F8B-7228-7730-C2FC-8601CAF2E9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5999" y="2560868"/>
            <a:ext cx="5550951" cy="38551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A70021-AA78-56B5-2467-3E61EA12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9" y="2320199"/>
            <a:ext cx="5643192" cy="431281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856CB9-CBB4-33C2-9AD6-36EC23C7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42" y="2320199"/>
            <a:ext cx="6253550" cy="43128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788" y="7244432"/>
            <a:ext cx="934623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138"/>
            <a:ext cx="9050518" cy="94549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DATASETS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9EAF08-782A-85E6-B313-5C458CAA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796" y="1648450"/>
            <a:ext cx="5157787" cy="421084"/>
          </a:xfrm>
        </p:spPr>
        <p:txBody>
          <a:bodyPr/>
          <a:lstStyle/>
          <a:p>
            <a:r>
              <a:rPr lang="en-US" b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– Creating Table IPL_match</a:t>
            </a:r>
            <a:endParaRPr lang="en-IN" b="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C0BCE2D-C7AA-2301-744B-0B4043E8F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51626"/>
            <a:ext cx="5183188" cy="417908"/>
          </a:xfrm>
        </p:spPr>
        <p:txBody>
          <a:bodyPr/>
          <a:lstStyle/>
          <a:p>
            <a:r>
              <a:rPr lang="en-US" b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34BEFC2D-B37F-8DAE-879B-B44B6F8E42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114" y="2266834"/>
            <a:ext cx="5523150" cy="40963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4CAE5824-66E5-BCC2-872B-6B8AF2EA86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524DC30-DF2A-1512-35E6-7BD09FD1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32" y="2266833"/>
            <a:ext cx="6378054" cy="40963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7970" cy="946150"/>
          </a:xfrm>
        </p:spPr>
        <p:txBody>
          <a:bodyPr/>
          <a:lstStyle/>
          <a:p>
            <a:r>
              <a:rPr lang="en-US" dirty="0"/>
              <a:t>Q1 </a:t>
            </a:r>
            <a:endParaRPr lang="ru-RU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AEE4A48-814B-47F9-23F3-0E46D7C4D3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9827" y="1625122"/>
            <a:ext cx="5148719" cy="17560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F82B16C-F96B-CEF3-52AC-90CA38D859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4946" y="3690666"/>
            <a:ext cx="3319919" cy="27815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1E276E-396B-FBC7-3430-E5D043CC596E}"/>
              </a:ext>
            </a:extLst>
          </p:cNvPr>
          <p:cNvSpPr txBox="1"/>
          <p:nvPr/>
        </p:nvSpPr>
        <p:spPr>
          <a:xfrm>
            <a:off x="1954060" y="484257"/>
            <a:ext cx="8943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get two 2-3 players HIGH STRIKE RATE who have faced at least 500 balls and to do that we have to make a list of 10 players we want to bid in the auction.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33C355-DAC7-794F-989F-8B66B6015E7C}"/>
              </a:ext>
            </a:extLst>
          </p:cNvPr>
          <p:cNvSpPr txBox="1"/>
          <p:nvPr/>
        </p:nvSpPr>
        <p:spPr>
          <a:xfrm>
            <a:off x="2135425" y="2267892"/>
            <a:ext cx="215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B25E33-7B43-1B01-D5ED-2995840EC63B}"/>
              </a:ext>
            </a:extLst>
          </p:cNvPr>
          <p:cNvSpPr txBox="1"/>
          <p:nvPr/>
        </p:nvSpPr>
        <p:spPr>
          <a:xfrm>
            <a:off x="363254" y="3233493"/>
            <a:ext cx="15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05C8C2B-D700-A695-8832-A736BB9E5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541" y="3429000"/>
            <a:ext cx="7655659" cy="32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029DC48-B65F-6CDF-8D01-61F43182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4" y="3706771"/>
            <a:ext cx="10429472" cy="3127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7EDA2-3620-47DB-BD1A-9C3633AE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AECDC-7310-4573-BE1D-3F708C83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1AEBC-6D9D-4D30-BB4C-43FE137037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073" y="179601"/>
            <a:ext cx="914400" cy="627063"/>
          </a:xfrm>
        </p:spPr>
        <p:txBody>
          <a:bodyPr>
            <a:normAutofit fontScale="90000"/>
          </a:bodyPr>
          <a:lstStyle/>
          <a:p>
            <a:r>
              <a:rPr lang="en-US" dirty="0"/>
              <a:t>Q2 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0CAC120-8AE7-8EBA-D9E1-197D6246059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235" y="961459"/>
            <a:ext cx="955294" cy="3389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20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043B6B7A-B2BF-20F3-9810-55C8FBE43E9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149714" y="873209"/>
            <a:ext cx="3439952" cy="314801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Content Placeholder 40">
            <a:extLst>
              <a:ext uri="{FF2B5EF4-FFF2-40B4-BE49-F238E27FC236}">
                <a16:creationId xmlns:a16="http://schemas.microsoft.com/office/drawing/2014/main" id="{EE110DE9-911F-D0C9-AEFC-D5739B4EA7BE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7397443" y="822522"/>
            <a:ext cx="4370693" cy="285558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11ED167-0D1C-E44D-234F-A5B63B657ABE}"/>
              </a:ext>
            </a:extLst>
          </p:cNvPr>
          <p:cNvSpPr txBox="1"/>
          <p:nvPr/>
        </p:nvSpPr>
        <p:spPr>
          <a:xfrm>
            <a:off x="6194944" y="931100"/>
            <a:ext cx="120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47A6AD-52F6-AB02-CF52-B3A52EBA8131}"/>
              </a:ext>
            </a:extLst>
          </p:cNvPr>
          <p:cNvSpPr txBox="1"/>
          <p:nvPr/>
        </p:nvSpPr>
        <p:spPr>
          <a:xfrm>
            <a:off x="1094472" y="181832"/>
            <a:ext cx="951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to get 2-3 players with GOOD AVERAGE who have played more than 2 IPL Seasons (OR 28 matches) &amp; to do that we have to make a list of 10 players.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ED37-21C3-4250-BD9E-659F018A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7920" y="5827563"/>
            <a:ext cx="202318" cy="384175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FB08-8A98-4B84-945E-34868D1E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E5D49-E249-409D-B751-A559433D91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209" y="87682"/>
            <a:ext cx="914399" cy="964504"/>
          </a:xfrm>
        </p:spPr>
        <p:txBody>
          <a:bodyPr/>
          <a:lstStyle/>
          <a:p>
            <a:r>
              <a:rPr lang="en-US" dirty="0"/>
              <a:t>Q3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81F5B-288B-2AD5-A815-0A06B081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08" y="990599"/>
            <a:ext cx="3977985" cy="2911092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3784A-3A48-7F75-DA67-D87EE107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72" y="965398"/>
            <a:ext cx="4473328" cy="2796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7FE4E1-2D20-A3AA-526D-71A38A44B7C8}"/>
              </a:ext>
            </a:extLst>
          </p:cNvPr>
          <p:cNvSpPr txBox="1"/>
          <p:nvPr/>
        </p:nvSpPr>
        <p:spPr>
          <a:xfrm>
            <a:off x="1014608" y="246768"/>
            <a:ext cx="10165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players who have scored most runs in boundaries and have played more than 2 IPL Seasons (More than 28 matches).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728C44-5F97-5A9F-7622-5FD5B12FCE58}"/>
              </a:ext>
            </a:extLst>
          </p:cNvPr>
          <p:cNvSpPr txBox="1"/>
          <p:nvPr/>
        </p:nvSpPr>
        <p:spPr>
          <a:xfrm>
            <a:off x="100209" y="1113740"/>
            <a:ext cx="914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E0E04-0467-035B-BCE5-19E2D49AFD07}"/>
              </a:ext>
            </a:extLst>
          </p:cNvPr>
          <p:cNvSpPr txBox="1"/>
          <p:nvPr/>
        </p:nvSpPr>
        <p:spPr>
          <a:xfrm>
            <a:off x="5475766" y="1113740"/>
            <a:ext cx="105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894373-7AA0-8267-DB4B-99448637B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767" y="3785599"/>
            <a:ext cx="8622029" cy="3072401"/>
          </a:xfrm>
          <a:prstGeom prst="rect">
            <a:avLst/>
          </a:prstGeom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2972" y="5948691"/>
            <a:ext cx="152214" cy="233253"/>
          </a:xfrm>
        </p:spPr>
        <p:txBody>
          <a:bodyPr/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D1C66-8B88-4FDA-AFA7-4549E31005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890" y="192087"/>
            <a:ext cx="964505" cy="782638"/>
          </a:xfrm>
        </p:spPr>
        <p:txBody>
          <a:bodyPr/>
          <a:lstStyle/>
          <a:p>
            <a:r>
              <a:rPr lang="en-US" dirty="0"/>
              <a:t>Q4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B8276-AB66-3DA3-253F-D554FE5F278A}"/>
              </a:ext>
            </a:extLst>
          </p:cNvPr>
          <p:cNvSpPr txBox="1"/>
          <p:nvPr/>
        </p:nvSpPr>
        <p:spPr>
          <a:xfrm>
            <a:off x="1152395" y="398740"/>
            <a:ext cx="965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10 BOWLERS with GOOD ECONOMY who have bowled at least 500 Balls in IPL.  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E438F-0C53-70BD-C77A-88553C22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28" y="952980"/>
            <a:ext cx="5571150" cy="16369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DB4CB-94FE-84C6-0BA2-29B5BDA0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54" y="798850"/>
            <a:ext cx="2769818" cy="2796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1589A1-C9BA-F42F-0D89-E096E63A5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8" y="3616173"/>
            <a:ext cx="11232247" cy="32418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C5693B-B160-024F-FF56-263299534897}"/>
              </a:ext>
            </a:extLst>
          </p:cNvPr>
          <p:cNvSpPr txBox="1"/>
          <p:nvPr/>
        </p:nvSpPr>
        <p:spPr>
          <a:xfrm>
            <a:off x="187890" y="1095632"/>
            <a:ext cx="1001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IN" sz="1800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57CCD-EDFC-CDE5-E099-7D672AB609A4}"/>
              </a:ext>
            </a:extLst>
          </p:cNvPr>
          <p:cNvSpPr txBox="1"/>
          <p:nvPr/>
        </p:nvSpPr>
        <p:spPr>
          <a:xfrm>
            <a:off x="7134716" y="1095632"/>
            <a:ext cx="1098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1947</TotalTime>
  <Words>1579</Words>
  <Application>Microsoft Office PowerPoint</Application>
  <PresentationFormat>Widescreen</PresentationFormat>
  <Paragraphs>233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Office Theme</vt:lpstr>
      <vt:lpstr>IPL  AUCTION </vt:lpstr>
      <vt:lpstr>CONTENT </vt:lpstr>
      <vt:lpstr>MOTIVE</vt:lpstr>
      <vt:lpstr>IMPORTING DATASETS</vt:lpstr>
      <vt:lpstr>IMPORTING DATASETS</vt:lpstr>
      <vt:lpstr>Q1 </vt:lpstr>
      <vt:lpstr>Q2 </vt:lpstr>
      <vt:lpstr>Q3</vt:lpstr>
      <vt:lpstr>Q4</vt:lpstr>
      <vt:lpstr>PowerPoint Presentation</vt:lpstr>
      <vt:lpstr>PowerPoint Presentation</vt:lpstr>
      <vt:lpstr>PowerPoint Presentation</vt:lpstr>
      <vt:lpstr>PowerPoint Presentation</vt:lpstr>
      <vt:lpstr>Q7</vt:lpstr>
      <vt:lpstr>PowerPoint Presentation</vt:lpstr>
      <vt:lpstr>PowerPoint Presentation</vt:lpstr>
      <vt:lpstr>PowerPoint Presentation</vt:lpstr>
      <vt:lpstr>Explanation of each Factor Applied in order to find TOP 2 BEST WICKETKEEPERS </vt:lpstr>
      <vt:lpstr>ADDITIONAL QUESTIONS </vt:lpstr>
      <vt:lpstr>Importing datasets &amp; Table Creation</vt:lpstr>
      <vt:lpstr>Q1</vt:lpstr>
      <vt:lpstr>PowerPoint Presentation</vt:lpstr>
      <vt:lpstr>Q3</vt:lpstr>
      <vt:lpstr>Q4</vt:lpstr>
      <vt:lpstr>Q5</vt:lpstr>
      <vt:lpstr>Q6</vt:lpstr>
      <vt:lpstr>Q7</vt:lpstr>
      <vt:lpstr>Q8</vt:lpstr>
      <vt:lpstr>Q9</vt:lpstr>
      <vt:lpstr>Q10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Gupta</dc:creator>
  <cp:lastModifiedBy>Vaishnavi Gupta</cp:lastModifiedBy>
  <cp:revision>1</cp:revision>
  <dcterms:created xsi:type="dcterms:W3CDTF">2024-08-30T07:30:50Z</dcterms:created>
  <dcterms:modified xsi:type="dcterms:W3CDTF">2024-08-31T15:58:41Z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