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71" r:id="rId11"/>
    <p:sldId id="269" r:id="rId12"/>
    <p:sldId id="270" r:id="rId13"/>
    <p:sldId id="265" r:id="rId14"/>
    <p:sldId id="266" r:id="rId15"/>
    <p:sldId id="264" r:id="rId16"/>
    <p:sldId id="278" r:id="rId17"/>
    <p:sldId id="272" r:id="rId18"/>
    <p:sldId id="275" r:id="rId19"/>
    <p:sldId id="273" r:id="rId20"/>
    <p:sldId id="276" r:id="rId21"/>
    <p:sldId id="280" r:id="rId22"/>
    <p:sldId id="274" r:id="rId23"/>
    <p:sldId id="279" r:id="rId24"/>
    <p:sldId id="277"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2A00"/>
    <a:srgbClr val="AB381F"/>
    <a:srgbClr val="E8E8E8"/>
    <a:srgbClr val="DCDCDC"/>
    <a:srgbClr val="F8F0E3"/>
    <a:srgbClr val="9B341C"/>
    <a:srgbClr val="721D1D"/>
    <a:srgbClr val="4B2700"/>
    <a:srgbClr val="FFF0D4"/>
    <a:srgbClr val="FFED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591E-9082-754B-10B1-8F76E6DC1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829BEBB-F2BC-D124-7BBB-3F6691AD4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B3373A8-5CD0-A4A8-9E00-F6347AE8ABF5}"/>
              </a:ext>
            </a:extLst>
          </p:cNvPr>
          <p:cNvSpPr>
            <a:spLocks noGrp="1"/>
          </p:cNvSpPr>
          <p:nvPr>
            <p:ph type="dt" sz="half" idx="10"/>
          </p:nvPr>
        </p:nvSpPr>
        <p:spPr/>
        <p:txBody>
          <a:bodyPr/>
          <a:lstStyle/>
          <a:p>
            <a:fld id="{72E7ED0F-F5C4-45E9-97B0-4B9F571110A9}" type="datetimeFigureOut">
              <a:rPr lang="en-SG" smtClean="0"/>
              <a:t>12/8/2022</a:t>
            </a:fld>
            <a:endParaRPr lang="en-SG"/>
          </a:p>
        </p:txBody>
      </p:sp>
      <p:sp>
        <p:nvSpPr>
          <p:cNvPr id="5" name="Footer Placeholder 4">
            <a:extLst>
              <a:ext uri="{FF2B5EF4-FFF2-40B4-BE49-F238E27FC236}">
                <a16:creationId xmlns:a16="http://schemas.microsoft.com/office/drawing/2014/main" id="{663F4F7B-F921-3937-91DB-F7A7D82DACB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97CFC38-5CFB-B8EB-9CE2-CFD7EE1BB9CA}"/>
              </a:ext>
            </a:extLst>
          </p:cNvPr>
          <p:cNvSpPr>
            <a:spLocks noGrp="1"/>
          </p:cNvSpPr>
          <p:nvPr>
            <p:ph type="sldNum" sz="quarter" idx="12"/>
          </p:nvPr>
        </p:nvSpPr>
        <p:spPr/>
        <p:txBody>
          <a:bodyPr/>
          <a:lstStyle/>
          <a:p>
            <a:fld id="{86DCAA19-1970-486D-9EA1-172BD1873520}" type="slidenum">
              <a:rPr lang="en-SG" smtClean="0"/>
              <a:t>‹#›</a:t>
            </a:fld>
            <a:endParaRPr lang="en-SG"/>
          </a:p>
        </p:txBody>
      </p:sp>
    </p:spTree>
    <p:extLst>
      <p:ext uri="{BB962C8B-B14F-4D97-AF65-F5344CB8AC3E}">
        <p14:creationId xmlns:p14="http://schemas.microsoft.com/office/powerpoint/2010/main" val="80067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7833-B59B-7B60-62C2-FC7EA9072B6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A703F9A-8EF7-7E15-3128-36ADDF4CB5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2081047-79A6-3E77-89A1-15D47844688C}"/>
              </a:ext>
            </a:extLst>
          </p:cNvPr>
          <p:cNvSpPr>
            <a:spLocks noGrp="1"/>
          </p:cNvSpPr>
          <p:nvPr>
            <p:ph type="dt" sz="half" idx="10"/>
          </p:nvPr>
        </p:nvSpPr>
        <p:spPr/>
        <p:txBody>
          <a:bodyPr/>
          <a:lstStyle/>
          <a:p>
            <a:fld id="{72E7ED0F-F5C4-45E9-97B0-4B9F571110A9}" type="datetimeFigureOut">
              <a:rPr lang="en-SG" smtClean="0"/>
              <a:t>12/8/2022</a:t>
            </a:fld>
            <a:endParaRPr lang="en-SG"/>
          </a:p>
        </p:txBody>
      </p:sp>
      <p:sp>
        <p:nvSpPr>
          <p:cNvPr id="5" name="Footer Placeholder 4">
            <a:extLst>
              <a:ext uri="{FF2B5EF4-FFF2-40B4-BE49-F238E27FC236}">
                <a16:creationId xmlns:a16="http://schemas.microsoft.com/office/drawing/2014/main" id="{9FB15ACB-CAA8-3E4F-8EB5-7CCE291FDFC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8E4363B-5500-778F-F64E-104BF23261B1}"/>
              </a:ext>
            </a:extLst>
          </p:cNvPr>
          <p:cNvSpPr>
            <a:spLocks noGrp="1"/>
          </p:cNvSpPr>
          <p:nvPr>
            <p:ph type="sldNum" sz="quarter" idx="12"/>
          </p:nvPr>
        </p:nvSpPr>
        <p:spPr/>
        <p:txBody>
          <a:bodyPr/>
          <a:lstStyle/>
          <a:p>
            <a:fld id="{86DCAA19-1970-486D-9EA1-172BD1873520}" type="slidenum">
              <a:rPr lang="en-SG" smtClean="0"/>
              <a:t>‹#›</a:t>
            </a:fld>
            <a:endParaRPr lang="en-SG"/>
          </a:p>
        </p:txBody>
      </p:sp>
    </p:spTree>
    <p:extLst>
      <p:ext uri="{BB962C8B-B14F-4D97-AF65-F5344CB8AC3E}">
        <p14:creationId xmlns:p14="http://schemas.microsoft.com/office/powerpoint/2010/main" val="180462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CABD49-7264-ABB9-1FC4-6C13B8EBFE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DD777FE-D4A9-56AE-82C1-A884B1E49C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B6C2B82-77B2-6185-CD97-AF222B17403B}"/>
              </a:ext>
            </a:extLst>
          </p:cNvPr>
          <p:cNvSpPr>
            <a:spLocks noGrp="1"/>
          </p:cNvSpPr>
          <p:nvPr>
            <p:ph type="dt" sz="half" idx="10"/>
          </p:nvPr>
        </p:nvSpPr>
        <p:spPr/>
        <p:txBody>
          <a:bodyPr/>
          <a:lstStyle/>
          <a:p>
            <a:fld id="{72E7ED0F-F5C4-45E9-97B0-4B9F571110A9}" type="datetimeFigureOut">
              <a:rPr lang="en-SG" smtClean="0"/>
              <a:t>12/8/2022</a:t>
            </a:fld>
            <a:endParaRPr lang="en-SG"/>
          </a:p>
        </p:txBody>
      </p:sp>
      <p:sp>
        <p:nvSpPr>
          <p:cNvPr id="5" name="Footer Placeholder 4">
            <a:extLst>
              <a:ext uri="{FF2B5EF4-FFF2-40B4-BE49-F238E27FC236}">
                <a16:creationId xmlns:a16="http://schemas.microsoft.com/office/drawing/2014/main" id="{6C1BD5C3-8529-0965-C01C-DDF360F54A8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831175B-26B1-93A2-9C0E-685157CFB006}"/>
              </a:ext>
            </a:extLst>
          </p:cNvPr>
          <p:cNvSpPr>
            <a:spLocks noGrp="1"/>
          </p:cNvSpPr>
          <p:nvPr>
            <p:ph type="sldNum" sz="quarter" idx="12"/>
          </p:nvPr>
        </p:nvSpPr>
        <p:spPr/>
        <p:txBody>
          <a:bodyPr/>
          <a:lstStyle/>
          <a:p>
            <a:fld id="{86DCAA19-1970-486D-9EA1-172BD1873520}" type="slidenum">
              <a:rPr lang="en-SG" smtClean="0"/>
              <a:t>‹#›</a:t>
            </a:fld>
            <a:endParaRPr lang="en-SG"/>
          </a:p>
        </p:txBody>
      </p:sp>
    </p:spTree>
    <p:extLst>
      <p:ext uri="{BB962C8B-B14F-4D97-AF65-F5344CB8AC3E}">
        <p14:creationId xmlns:p14="http://schemas.microsoft.com/office/powerpoint/2010/main" val="130766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42DB-0F3F-B599-5DF0-F54EB583350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3109DB4-D2DC-79FB-4FB4-437C066D1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E687FB9-7A47-01A4-54F8-631C8C796BF9}"/>
              </a:ext>
            </a:extLst>
          </p:cNvPr>
          <p:cNvSpPr>
            <a:spLocks noGrp="1"/>
          </p:cNvSpPr>
          <p:nvPr>
            <p:ph type="dt" sz="half" idx="10"/>
          </p:nvPr>
        </p:nvSpPr>
        <p:spPr/>
        <p:txBody>
          <a:bodyPr/>
          <a:lstStyle/>
          <a:p>
            <a:fld id="{72E7ED0F-F5C4-45E9-97B0-4B9F571110A9}" type="datetimeFigureOut">
              <a:rPr lang="en-SG" smtClean="0"/>
              <a:t>12/8/2022</a:t>
            </a:fld>
            <a:endParaRPr lang="en-SG"/>
          </a:p>
        </p:txBody>
      </p:sp>
      <p:sp>
        <p:nvSpPr>
          <p:cNvPr id="5" name="Footer Placeholder 4">
            <a:extLst>
              <a:ext uri="{FF2B5EF4-FFF2-40B4-BE49-F238E27FC236}">
                <a16:creationId xmlns:a16="http://schemas.microsoft.com/office/drawing/2014/main" id="{7D449E1E-7285-833D-6A1B-9D302F9CD65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361013-B680-E379-B4E6-B054632D2DD6}"/>
              </a:ext>
            </a:extLst>
          </p:cNvPr>
          <p:cNvSpPr>
            <a:spLocks noGrp="1"/>
          </p:cNvSpPr>
          <p:nvPr>
            <p:ph type="sldNum" sz="quarter" idx="12"/>
          </p:nvPr>
        </p:nvSpPr>
        <p:spPr/>
        <p:txBody>
          <a:bodyPr/>
          <a:lstStyle/>
          <a:p>
            <a:fld id="{86DCAA19-1970-486D-9EA1-172BD1873520}" type="slidenum">
              <a:rPr lang="en-SG" smtClean="0"/>
              <a:t>‹#›</a:t>
            </a:fld>
            <a:endParaRPr lang="en-SG"/>
          </a:p>
        </p:txBody>
      </p:sp>
    </p:spTree>
    <p:extLst>
      <p:ext uri="{BB962C8B-B14F-4D97-AF65-F5344CB8AC3E}">
        <p14:creationId xmlns:p14="http://schemas.microsoft.com/office/powerpoint/2010/main" val="303582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FAD7-F644-8A57-1001-041145EA24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47B7BCB-343E-37CA-0D89-AD9255A56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7B980-BF17-07EE-D688-FE42C34C5DFF}"/>
              </a:ext>
            </a:extLst>
          </p:cNvPr>
          <p:cNvSpPr>
            <a:spLocks noGrp="1"/>
          </p:cNvSpPr>
          <p:nvPr>
            <p:ph type="dt" sz="half" idx="10"/>
          </p:nvPr>
        </p:nvSpPr>
        <p:spPr/>
        <p:txBody>
          <a:bodyPr/>
          <a:lstStyle/>
          <a:p>
            <a:fld id="{72E7ED0F-F5C4-45E9-97B0-4B9F571110A9}" type="datetimeFigureOut">
              <a:rPr lang="en-SG" smtClean="0"/>
              <a:t>12/8/2022</a:t>
            </a:fld>
            <a:endParaRPr lang="en-SG"/>
          </a:p>
        </p:txBody>
      </p:sp>
      <p:sp>
        <p:nvSpPr>
          <p:cNvPr id="5" name="Footer Placeholder 4">
            <a:extLst>
              <a:ext uri="{FF2B5EF4-FFF2-40B4-BE49-F238E27FC236}">
                <a16:creationId xmlns:a16="http://schemas.microsoft.com/office/drawing/2014/main" id="{36407C9E-FFD9-058B-75ED-58810AA8984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11697E2-7F67-E397-98BC-4E2211AAFD24}"/>
              </a:ext>
            </a:extLst>
          </p:cNvPr>
          <p:cNvSpPr>
            <a:spLocks noGrp="1"/>
          </p:cNvSpPr>
          <p:nvPr>
            <p:ph type="sldNum" sz="quarter" idx="12"/>
          </p:nvPr>
        </p:nvSpPr>
        <p:spPr/>
        <p:txBody>
          <a:bodyPr/>
          <a:lstStyle/>
          <a:p>
            <a:fld id="{86DCAA19-1970-486D-9EA1-172BD1873520}" type="slidenum">
              <a:rPr lang="en-SG" smtClean="0"/>
              <a:t>‹#›</a:t>
            </a:fld>
            <a:endParaRPr lang="en-SG"/>
          </a:p>
        </p:txBody>
      </p:sp>
    </p:spTree>
    <p:extLst>
      <p:ext uri="{BB962C8B-B14F-4D97-AF65-F5344CB8AC3E}">
        <p14:creationId xmlns:p14="http://schemas.microsoft.com/office/powerpoint/2010/main" val="70504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E23C-14E0-F8A5-CDB3-766B34F9E58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236F650-50EB-1F13-4FB2-DE57F0F16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EB79568-9BA3-02C4-8156-FFFEC30879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9FE0DAD-4D5E-7456-365E-0E396D40C1BC}"/>
              </a:ext>
            </a:extLst>
          </p:cNvPr>
          <p:cNvSpPr>
            <a:spLocks noGrp="1"/>
          </p:cNvSpPr>
          <p:nvPr>
            <p:ph type="dt" sz="half" idx="10"/>
          </p:nvPr>
        </p:nvSpPr>
        <p:spPr/>
        <p:txBody>
          <a:bodyPr/>
          <a:lstStyle/>
          <a:p>
            <a:fld id="{72E7ED0F-F5C4-45E9-97B0-4B9F571110A9}" type="datetimeFigureOut">
              <a:rPr lang="en-SG" smtClean="0"/>
              <a:t>12/8/2022</a:t>
            </a:fld>
            <a:endParaRPr lang="en-SG"/>
          </a:p>
        </p:txBody>
      </p:sp>
      <p:sp>
        <p:nvSpPr>
          <p:cNvPr id="6" name="Footer Placeholder 5">
            <a:extLst>
              <a:ext uri="{FF2B5EF4-FFF2-40B4-BE49-F238E27FC236}">
                <a16:creationId xmlns:a16="http://schemas.microsoft.com/office/drawing/2014/main" id="{4B00769F-300A-8C7D-253C-30F2257B709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B6D6974-2579-0526-99E7-2B8790466104}"/>
              </a:ext>
            </a:extLst>
          </p:cNvPr>
          <p:cNvSpPr>
            <a:spLocks noGrp="1"/>
          </p:cNvSpPr>
          <p:nvPr>
            <p:ph type="sldNum" sz="quarter" idx="12"/>
          </p:nvPr>
        </p:nvSpPr>
        <p:spPr/>
        <p:txBody>
          <a:bodyPr/>
          <a:lstStyle/>
          <a:p>
            <a:fld id="{86DCAA19-1970-486D-9EA1-172BD1873520}" type="slidenum">
              <a:rPr lang="en-SG" smtClean="0"/>
              <a:t>‹#›</a:t>
            </a:fld>
            <a:endParaRPr lang="en-SG"/>
          </a:p>
        </p:txBody>
      </p:sp>
    </p:spTree>
    <p:extLst>
      <p:ext uri="{BB962C8B-B14F-4D97-AF65-F5344CB8AC3E}">
        <p14:creationId xmlns:p14="http://schemas.microsoft.com/office/powerpoint/2010/main" val="11018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267B-D89E-0F98-570C-FB19217F811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324A041-F664-0668-7E1E-3585CDA18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63B3AD-0FCC-B469-02CD-8EA05CFDFB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F9D7FE1-9277-9402-2AEC-97E9DFDE67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3976B8-2273-880F-7DAE-9770ED1630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C8EE26E-F2ED-1CD0-F291-B0962DF12852}"/>
              </a:ext>
            </a:extLst>
          </p:cNvPr>
          <p:cNvSpPr>
            <a:spLocks noGrp="1"/>
          </p:cNvSpPr>
          <p:nvPr>
            <p:ph type="dt" sz="half" idx="10"/>
          </p:nvPr>
        </p:nvSpPr>
        <p:spPr/>
        <p:txBody>
          <a:bodyPr/>
          <a:lstStyle/>
          <a:p>
            <a:fld id="{72E7ED0F-F5C4-45E9-97B0-4B9F571110A9}" type="datetimeFigureOut">
              <a:rPr lang="en-SG" smtClean="0"/>
              <a:t>12/8/2022</a:t>
            </a:fld>
            <a:endParaRPr lang="en-SG"/>
          </a:p>
        </p:txBody>
      </p:sp>
      <p:sp>
        <p:nvSpPr>
          <p:cNvPr id="8" name="Footer Placeholder 7">
            <a:extLst>
              <a:ext uri="{FF2B5EF4-FFF2-40B4-BE49-F238E27FC236}">
                <a16:creationId xmlns:a16="http://schemas.microsoft.com/office/drawing/2014/main" id="{C3599C58-F93D-499A-E924-FA1E23044B7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8708A74-7CA5-57CD-5907-0D9C54F45056}"/>
              </a:ext>
            </a:extLst>
          </p:cNvPr>
          <p:cNvSpPr>
            <a:spLocks noGrp="1"/>
          </p:cNvSpPr>
          <p:nvPr>
            <p:ph type="sldNum" sz="quarter" idx="12"/>
          </p:nvPr>
        </p:nvSpPr>
        <p:spPr/>
        <p:txBody>
          <a:bodyPr/>
          <a:lstStyle/>
          <a:p>
            <a:fld id="{86DCAA19-1970-486D-9EA1-172BD1873520}" type="slidenum">
              <a:rPr lang="en-SG" smtClean="0"/>
              <a:t>‹#›</a:t>
            </a:fld>
            <a:endParaRPr lang="en-SG"/>
          </a:p>
        </p:txBody>
      </p:sp>
    </p:spTree>
    <p:extLst>
      <p:ext uri="{BB962C8B-B14F-4D97-AF65-F5344CB8AC3E}">
        <p14:creationId xmlns:p14="http://schemas.microsoft.com/office/powerpoint/2010/main" val="305828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D42E-3CC5-3A5B-35FF-D3FC2E94C81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62F95FD-CF49-F66E-A133-03116EE0B8D2}"/>
              </a:ext>
            </a:extLst>
          </p:cNvPr>
          <p:cNvSpPr>
            <a:spLocks noGrp="1"/>
          </p:cNvSpPr>
          <p:nvPr>
            <p:ph type="dt" sz="half" idx="10"/>
          </p:nvPr>
        </p:nvSpPr>
        <p:spPr/>
        <p:txBody>
          <a:bodyPr/>
          <a:lstStyle/>
          <a:p>
            <a:fld id="{72E7ED0F-F5C4-45E9-97B0-4B9F571110A9}" type="datetimeFigureOut">
              <a:rPr lang="en-SG" smtClean="0"/>
              <a:t>12/8/2022</a:t>
            </a:fld>
            <a:endParaRPr lang="en-SG"/>
          </a:p>
        </p:txBody>
      </p:sp>
      <p:sp>
        <p:nvSpPr>
          <p:cNvPr id="4" name="Footer Placeholder 3">
            <a:extLst>
              <a:ext uri="{FF2B5EF4-FFF2-40B4-BE49-F238E27FC236}">
                <a16:creationId xmlns:a16="http://schemas.microsoft.com/office/drawing/2014/main" id="{B72DE182-4B6D-8E45-0E6E-E154C0C9CFD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8E059C3-6EC3-DA24-E2D1-DF54204C951B}"/>
              </a:ext>
            </a:extLst>
          </p:cNvPr>
          <p:cNvSpPr>
            <a:spLocks noGrp="1"/>
          </p:cNvSpPr>
          <p:nvPr>
            <p:ph type="sldNum" sz="quarter" idx="12"/>
          </p:nvPr>
        </p:nvSpPr>
        <p:spPr/>
        <p:txBody>
          <a:bodyPr/>
          <a:lstStyle/>
          <a:p>
            <a:fld id="{86DCAA19-1970-486D-9EA1-172BD1873520}" type="slidenum">
              <a:rPr lang="en-SG" smtClean="0"/>
              <a:t>‹#›</a:t>
            </a:fld>
            <a:endParaRPr lang="en-SG"/>
          </a:p>
        </p:txBody>
      </p:sp>
    </p:spTree>
    <p:extLst>
      <p:ext uri="{BB962C8B-B14F-4D97-AF65-F5344CB8AC3E}">
        <p14:creationId xmlns:p14="http://schemas.microsoft.com/office/powerpoint/2010/main" val="342480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89C49-5608-A551-BB33-308CA4D73BB4}"/>
              </a:ext>
            </a:extLst>
          </p:cNvPr>
          <p:cNvSpPr>
            <a:spLocks noGrp="1"/>
          </p:cNvSpPr>
          <p:nvPr>
            <p:ph type="dt" sz="half" idx="10"/>
          </p:nvPr>
        </p:nvSpPr>
        <p:spPr/>
        <p:txBody>
          <a:bodyPr/>
          <a:lstStyle/>
          <a:p>
            <a:fld id="{72E7ED0F-F5C4-45E9-97B0-4B9F571110A9}" type="datetimeFigureOut">
              <a:rPr lang="en-SG" smtClean="0"/>
              <a:t>12/8/2022</a:t>
            </a:fld>
            <a:endParaRPr lang="en-SG"/>
          </a:p>
        </p:txBody>
      </p:sp>
      <p:sp>
        <p:nvSpPr>
          <p:cNvPr id="3" name="Footer Placeholder 2">
            <a:extLst>
              <a:ext uri="{FF2B5EF4-FFF2-40B4-BE49-F238E27FC236}">
                <a16:creationId xmlns:a16="http://schemas.microsoft.com/office/drawing/2014/main" id="{B7EC5585-8CD2-C95C-84C4-224F3CA873A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3DF4EF5-50AE-C930-EE97-2686486A0DD5}"/>
              </a:ext>
            </a:extLst>
          </p:cNvPr>
          <p:cNvSpPr>
            <a:spLocks noGrp="1"/>
          </p:cNvSpPr>
          <p:nvPr>
            <p:ph type="sldNum" sz="quarter" idx="12"/>
          </p:nvPr>
        </p:nvSpPr>
        <p:spPr/>
        <p:txBody>
          <a:bodyPr/>
          <a:lstStyle/>
          <a:p>
            <a:fld id="{86DCAA19-1970-486D-9EA1-172BD1873520}" type="slidenum">
              <a:rPr lang="en-SG" smtClean="0"/>
              <a:t>‹#›</a:t>
            </a:fld>
            <a:endParaRPr lang="en-SG"/>
          </a:p>
        </p:txBody>
      </p:sp>
    </p:spTree>
    <p:extLst>
      <p:ext uri="{BB962C8B-B14F-4D97-AF65-F5344CB8AC3E}">
        <p14:creationId xmlns:p14="http://schemas.microsoft.com/office/powerpoint/2010/main" val="3916780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1B11-8B04-3DAD-244C-36B853B0E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F9B31CB-B3D6-37E8-AB7A-C35CB89D2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8FF2664-1CA6-72C6-9430-7A524450B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B6A2B-5196-CC2B-999B-C6EE61488073}"/>
              </a:ext>
            </a:extLst>
          </p:cNvPr>
          <p:cNvSpPr>
            <a:spLocks noGrp="1"/>
          </p:cNvSpPr>
          <p:nvPr>
            <p:ph type="dt" sz="half" idx="10"/>
          </p:nvPr>
        </p:nvSpPr>
        <p:spPr/>
        <p:txBody>
          <a:bodyPr/>
          <a:lstStyle/>
          <a:p>
            <a:fld id="{72E7ED0F-F5C4-45E9-97B0-4B9F571110A9}" type="datetimeFigureOut">
              <a:rPr lang="en-SG" smtClean="0"/>
              <a:t>12/8/2022</a:t>
            </a:fld>
            <a:endParaRPr lang="en-SG"/>
          </a:p>
        </p:txBody>
      </p:sp>
      <p:sp>
        <p:nvSpPr>
          <p:cNvPr id="6" name="Footer Placeholder 5">
            <a:extLst>
              <a:ext uri="{FF2B5EF4-FFF2-40B4-BE49-F238E27FC236}">
                <a16:creationId xmlns:a16="http://schemas.microsoft.com/office/drawing/2014/main" id="{C68D4256-EE95-A6FD-27EF-069F107C45F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9937DE-E6E3-B4B9-772A-C0FB5A61FED4}"/>
              </a:ext>
            </a:extLst>
          </p:cNvPr>
          <p:cNvSpPr>
            <a:spLocks noGrp="1"/>
          </p:cNvSpPr>
          <p:nvPr>
            <p:ph type="sldNum" sz="quarter" idx="12"/>
          </p:nvPr>
        </p:nvSpPr>
        <p:spPr/>
        <p:txBody>
          <a:bodyPr/>
          <a:lstStyle/>
          <a:p>
            <a:fld id="{86DCAA19-1970-486D-9EA1-172BD1873520}" type="slidenum">
              <a:rPr lang="en-SG" smtClean="0"/>
              <a:t>‹#›</a:t>
            </a:fld>
            <a:endParaRPr lang="en-SG"/>
          </a:p>
        </p:txBody>
      </p:sp>
    </p:spTree>
    <p:extLst>
      <p:ext uri="{BB962C8B-B14F-4D97-AF65-F5344CB8AC3E}">
        <p14:creationId xmlns:p14="http://schemas.microsoft.com/office/powerpoint/2010/main" val="1695544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7BD1-D26A-BD44-6719-591E6F8DE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7D3845D-402C-2F5C-14E5-22F878DB8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CBC9C77-040D-FA03-2DDF-31CC42C03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0D1AC-23A2-9673-2661-10AF95925295}"/>
              </a:ext>
            </a:extLst>
          </p:cNvPr>
          <p:cNvSpPr>
            <a:spLocks noGrp="1"/>
          </p:cNvSpPr>
          <p:nvPr>
            <p:ph type="dt" sz="half" idx="10"/>
          </p:nvPr>
        </p:nvSpPr>
        <p:spPr/>
        <p:txBody>
          <a:bodyPr/>
          <a:lstStyle/>
          <a:p>
            <a:fld id="{72E7ED0F-F5C4-45E9-97B0-4B9F571110A9}" type="datetimeFigureOut">
              <a:rPr lang="en-SG" smtClean="0"/>
              <a:t>12/8/2022</a:t>
            </a:fld>
            <a:endParaRPr lang="en-SG"/>
          </a:p>
        </p:txBody>
      </p:sp>
      <p:sp>
        <p:nvSpPr>
          <p:cNvPr id="6" name="Footer Placeholder 5">
            <a:extLst>
              <a:ext uri="{FF2B5EF4-FFF2-40B4-BE49-F238E27FC236}">
                <a16:creationId xmlns:a16="http://schemas.microsoft.com/office/drawing/2014/main" id="{B2C05CE0-DCD4-987D-F239-D016A8E0A55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3A3A68D-9C5F-18BA-41BA-E0F250025BB4}"/>
              </a:ext>
            </a:extLst>
          </p:cNvPr>
          <p:cNvSpPr>
            <a:spLocks noGrp="1"/>
          </p:cNvSpPr>
          <p:nvPr>
            <p:ph type="sldNum" sz="quarter" idx="12"/>
          </p:nvPr>
        </p:nvSpPr>
        <p:spPr/>
        <p:txBody>
          <a:bodyPr/>
          <a:lstStyle/>
          <a:p>
            <a:fld id="{86DCAA19-1970-486D-9EA1-172BD1873520}" type="slidenum">
              <a:rPr lang="en-SG" smtClean="0"/>
              <a:t>‹#›</a:t>
            </a:fld>
            <a:endParaRPr lang="en-SG"/>
          </a:p>
        </p:txBody>
      </p:sp>
    </p:spTree>
    <p:extLst>
      <p:ext uri="{BB962C8B-B14F-4D97-AF65-F5344CB8AC3E}">
        <p14:creationId xmlns:p14="http://schemas.microsoft.com/office/powerpoint/2010/main" val="270851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0E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45E70-0659-0D80-8F2D-7221F280F8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71F8FF6-7D43-60A0-A23C-9705A0969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D05FA2-323C-5C32-6061-654BEC2E3A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7ED0F-F5C4-45E9-97B0-4B9F571110A9}" type="datetimeFigureOut">
              <a:rPr lang="en-SG" smtClean="0"/>
              <a:t>12/8/2022</a:t>
            </a:fld>
            <a:endParaRPr lang="en-SG"/>
          </a:p>
        </p:txBody>
      </p:sp>
      <p:sp>
        <p:nvSpPr>
          <p:cNvPr id="5" name="Footer Placeholder 4">
            <a:extLst>
              <a:ext uri="{FF2B5EF4-FFF2-40B4-BE49-F238E27FC236}">
                <a16:creationId xmlns:a16="http://schemas.microsoft.com/office/drawing/2014/main" id="{879217B5-27F5-A4DE-4EB9-5183FE15EC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2428EBA-B172-427D-C559-516F21CD5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CAA19-1970-486D-9EA1-172BD1873520}" type="slidenum">
              <a:rPr lang="en-SG" smtClean="0"/>
              <a:t>‹#›</a:t>
            </a:fld>
            <a:endParaRPr lang="en-SG"/>
          </a:p>
        </p:txBody>
      </p:sp>
    </p:spTree>
    <p:extLst>
      <p:ext uri="{BB962C8B-B14F-4D97-AF65-F5344CB8AC3E}">
        <p14:creationId xmlns:p14="http://schemas.microsoft.com/office/powerpoint/2010/main" val="50152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ryan@gmail.com" TargetMode="External"/><Relationship Id="rId2" Type="http://schemas.openxmlformats.org/officeDocument/2006/relationships/hyperlink" Target="mailto:banker@citi.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14D6-3E9A-8B33-8B57-B40E76BBE58C}"/>
              </a:ext>
            </a:extLst>
          </p:cNvPr>
          <p:cNvSpPr>
            <a:spLocks noGrp="1"/>
          </p:cNvSpPr>
          <p:nvPr>
            <p:ph type="ctrTitle"/>
          </p:nvPr>
        </p:nvSpPr>
        <p:spPr/>
        <p:txBody>
          <a:bodyPr/>
          <a:lstStyle/>
          <a:p>
            <a:r>
              <a:rPr lang="en-US" b="1" dirty="0">
                <a:solidFill>
                  <a:srgbClr val="4B2700"/>
                </a:solidFill>
                <a:latin typeface="Avenir Next LT Pro Light" panose="020B0304020202020204" pitchFamily="34" charset="0"/>
              </a:rPr>
              <a:t>TEAM EQUINOX</a:t>
            </a:r>
            <a:endParaRPr lang="en-SG" b="1" dirty="0">
              <a:solidFill>
                <a:srgbClr val="4B2700"/>
              </a:solidFill>
              <a:latin typeface="Avenir Next LT Pro Light" panose="020B0304020202020204" pitchFamily="34" charset="0"/>
            </a:endParaRPr>
          </a:p>
        </p:txBody>
      </p:sp>
      <p:sp>
        <p:nvSpPr>
          <p:cNvPr id="3" name="Subtitle 2">
            <a:extLst>
              <a:ext uri="{FF2B5EF4-FFF2-40B4-BE49-F238E27FC236}">
                <a16:creationId xmlns:a16="http://schemas.microsoft.com/office/drawing/2014/main" id="{78536D79-3CE0-3C75-1729-C4FAA24F828B}"/>
              </a:ext>
            </a:extLst>
          </p:cNvPr>
          <p:cNvSpPr>
            <a:spLocks noGrp="1"/>
          </p:cNvSpPr>
          <p:nvPr>
            <p:ph type="subTitle" idx="1"/>
          </p:nvPr>
        </p:nvSpPr>
        <p:spPr>
          <a:xfrm>
            <a:off x="1524000" y="3916671"/>
            <a:ext cx="9144000" cy="1655762"/>
          </a:xfrm>
        </p:spPr>
        <p:txBody>
          <a:bodyPr/>
          <a:lstStyle/>
          <a:p>
            <a:r>
              <a:rPr lang="en-US" dirty="0">
                <a:latin typeface="SF Pro Display" panose="00000300000000000000" pitchFamily="50" charset="0"/>
                <a:ea typeface="SF Pro Display" panose="00000300000000000000" pitchFamily="50" charset="0"/>
              </a:rPr>
              <a:t>Citibank </a:t>
            </a:r>
            <a:r>
              <a:rPr lang="en-US" dirty="0" err="1">
                <a:latin typeface="SF Pro Display" panose="00000300000000000000" pitchFamily="50" charset="0"/>
                <a:ea typeface="SF Pro Display" panose="00000300000000000000" pitchFamily="50" charset="0"/>
              </a:rPr>
              <a:t>HackOverflow</a:t>
            </a:r>
            <a:endParaRPr lang="en-SG" dirty="0">
              <a:latin typeface="SF Pro Display" panose="00000300000000000000" pitchFamily="50" charset="0"/>
              <a:ea typeface="SF Pro Display" panose="00000300000000000000" pitchFamily="50" charset="0"/>
            </a:endParaRPr>
          </a:p>
        </p:txBody>
      </p:sp>
    </p:spTree>
    <p:extLst>
      <p:ext uri="{BB962C8B-B14F-4D97-AF65-F5344CB8AC3E}">
        <p14:creationId xmlns:p14="http://schemas.microsoft.com/office/powerpoint/2010/main" val="85211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CA13AF7-50BA-F843-593A-FFAE5C5B5567}"/>
              </a:ext>
            </a:extLst>
          </p:cNvPr>
          <p:cNvSpPr>
            <a:spLocks noGrp="1"/>
          </p:cNvSpPr>
          <p:nvPr>
            <p:ph type="title"/>
          </p:nvPr>
        </p:nvSpPr>
        <p:spPr>
          <a:xfrm>
            <a:off x="838200" y="365125"/>
            <a:ext cx="10515600" cy="1325563"/>
          </a:xfrm>
        </p:spPr>
        <p:txBody>
          <a:bodyPr/>
          <a:lstStyle/>
          <a:p>
            <a:r>
              <a:rPr lang="en-US" b="1" dirty="0">
                <a:solidFill>
                  <a:srgbClr val="4B2700"/>
                </a:solidFill>
              </a:rPr>
              <a:t>Tech Stack</a:t>
            </a:r>
            <a:endParaRPr lang="en-SG" b="1" dirty="0"/>
          </a:p>
        </p:txBody>
      </p:sp>
      <p:grpSp>
        <p:nvGrpSpPr>
          <p:cNvPr id="20" name="Group 19">
            <a:extLst>
              <a:ext uri="{FF2B5EF4-FFF2-40B4-BE49-F238E27FC236}">
                <a16:creationId xmlns:a16="http://schemas.microsoft.com/office/drawing/2014/main" id="{67C06E16-8A7F-7120-ADB3-065D638A0F4C}"/>
              </a:ext>
            </a:extLst>
          </p:cNvPr>
          <p:cNvGrpSpPr/>
          <p:nvPr/>
        </p:nvGrpSpPr>
        <p:grpSpPr>
          <a:xfrm>
            <a:off x="1773058" y="2019471"/>
            <a:ext cx="2905621" cy="3732615"/>
            <a:chOff x="1773058" y="2019471"/>
            <a:chExt cx="2905621" cy="3732615"/>
          </a:xfrm>
        </p:grpSpPr>
        <p:sp>
          <p:nvSpPr>
            <p:cNvPr id="9" name="Oval 8">
              <a:extLst>
                <a:ext uri="{FF2B5EF4-FFF2-40B4-BE49-F238E27FC236}">
                  <a16:creationId xmlns:a16="http://schemas.microsoft.com/office/drawing/2014/main" id="{F8003680-A037-3ADC-075D-1C5CD2958E28}"/>
                </a:ext>
              </a:extLst>
            </p:cNvPr>
            <p:cNvSpPr/>
            <p:nvPr/>
          </p:nvSpPr>
          <p:spPr>
            <a:xfrm>
              <a:off x="1773058" y="2019471"/>
              <a:ext cx="2905621" cy="2819057"/>
            </a:xfrm>
            <a:prstGeom prst="ellipse">
              <a:avLst/>
            </a:prstGeom>
            <a:solidFill>
              <a:srgbClr val="E8E8E8"/>
            </a:solidFill>
            <a:ln>
              <a:noFill/>
            </a:ln>
            <a:effectLst>
              <a:outerShdw blurRad="1397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7CB94D94-348B-C530-E890-84E85B4A58F3}"/>
                </a:ext>
              </a:extLst>
            </p:cNvPr>
            <p:cNvSpPr txBox="1"/>
            <p:nvPr/>
          </p:nvSpPr>
          <p:spPr>
            <a:xfrm>
              <a:off x="1773059" y="5167311"/>
              <a:ext cx="2905620" cy="584775"/>
            </a:xfrm>
            <a:prstGeom prst="rect">
              <a:avLst/>
            </a:prstGeom>
            <a:noFill/>
          </p:spPr>
          <p:txBody>
            <a:bodyPr wrap="square" rtlCol="0">
              <a:spAutoFit/>
            </a:bodyPr>
            <a:lstStyle/>
            <a:p>
              <a:pPr algn="ctr"/>
              <a:r>
                <a:rPr lang="en-US" sz="3200" dirty="0">
                  <a:latin typeface="Panton Black Caps" panose="00000500000000000000" pitchFamily="50" charset="0"/>
                </a:rPr>
                <a:t>Frontend</a:t>
              </a:r>
              <a:endParaRPr lang="en-SG" sz="3200" dirty="0">
                <a:latin typeface="Panton Black Caps" panose="00000500000000000000" pitchFamily="50" charset="0"/>
              </a:endParaRPr>
            </a:p>
          </p:txBody>
        </p:sp>
        <p:pic>
          <p:nvPicPr>
            <p:cNvPr id="17" name="Picture 16" descr="Text&#10;&#10;Description automatically generated">
              <a:extLst>
                <a:ext uri="{FF2B5EF4-FFF2-40B4-BE49-F238E27FC236}">
                  <a16:creationId xmlns:a16="http://schemas.microsoft.com/office/drawing/2014/main" id="{587AA4CF-2548-B28D-22F9-C7F38F328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528" y="2861205"/>
              <a:ext cx="2392680" cy="1135588"/>
            </a:xfrm>
            <a:prstGeom prst="rect">
              <a:avLst/>
            </a:prstGeom>
          </p:spPr>
        </p:pic>
      </p:grpSp>
      <p:grpSp>
        <p:nvGrpSpPr>
          <p:cNvPr id="21" name="Group 20">
            <a:extLst>
              <a:ext uri="{FF2B5EF4-FFF2-40B4-BE49-F238E27FC236}">
                <a16:creationId xmlns:a16="http://schemas.microsoft.com/office/drawing/2014/main" id="{493C6857-5037-9091-C953-E3532A00434E}"/>
              </a:ext>
            </a:extLst>
          </p:cNvPr>
          <p:cNvGrpSpPr/>
          <p:nvPr/>
        </p:nvGrpSpPr>
        <p:grpSpPr>
          <a:xfrm>
            <a:off x="7513323" y="2019470"/>
            <a:ext cx="2905621" cy="3732616"/>
            <a:chOff x="7513323" y="2019470"/>
            <a:chExt cx="2905621" cy="3732616"/>
          </a:xfrm>
        </p:grpSpPr>
        <p:sp>
          <p:nvSpPr>
            <p:cNvPr id="14" name="Oval 13">
              <a:extLst>
                <a:ext uri="{FF2B5EF4-FFF2-40B4-BE49-F238E27FC236}">
                  <a16:creationId xmlns:a16="http://schemas.microsoft.com/office/drawing/2014/main" id="{9F5E9609-E970-1FF6-00FC-F2532C846918}"/>
                </a:ext>
              </a:extLst>
            </p:cNvPr>
            <p:cNvSpPr/>
            <p:nvPr/>
          </p:nvSpPr>
          <p:spPr>
            <a:xfrm>
              <a:off x="7513323" y="2019470"/>
              <a:ext cx="2905621" cy="2819057"/>
            </a:xfrm>
            <a:prstGeom prst="ellipse">
              <a:avLst/>
            </a:prstGeom>
            <a:solidFill>
              <a:srgbClr val="E8E8E8"/>
            </a:solidFill>
            <a:ln>
              <a:noFill/>
            </a:ln>
            <a:effectLst>
              <a:outerShdw blurRad="1397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a:p>
              <a:pPr algn="ctr"/>
              <a:endParaRPr lang="en-SG" dirty="0"/>
            </a:p>
          </p:txBody>
        </p:sp>
        <p:sp>
          <p:nvSpPr>
            <p:cNvPr id="15" name="TextBox 14">
              <a:extLst>
                <a:ext uri="{FF2B5EF4-FFF2-40B4-BE49-F238E27FC236}">
                  <a16:creationId xmlns:a16="http://schemas.microsoft.com/office/drawing/2014/main" id="{ECD98243-58C7-A1BC-ECAD-4CC8BC8FDC47}"/>
                </a:ext>
              </a:extLst>
            </p:cNvPr>
            <p:cNvSpPr txBox="1"/>
            <p:nvPr/>
          </p:nvSpPr>
          <p:spPr>
            <a:xfrm>
              <a:off x="7513323" y="5167311"/>
              <a:ext cx="2905620" cy="584775"/>
            </a:xfrm>
            <a:prstGeom prst="rect">
              <a:avLst/>
            </a:prstGeom>
            <a:noFill/>
          </p:spPr>
          <p:txBody>
            <a:bodyPr wrap="square" rtlCol="0">
              <a:spAutoFit/>
            </a:bodyPr>
            <a:lstStyle/>
            <a:p>
              <a:pPr algn="ctr"/>
              <a:r>
                <a:rPr lang="en-US" sz="3200" dirty="0">
                  <a:latin typeface="Panton Black Caps" panose="00000500000000000000" pitchFamily="50" charset="0"/>
                </a:rPr>
                <a:t>Backend</a:t>
              </a:r>
              <a:endParaRPr lang="en-SG" sz="3200" dirty="0">
                <a:latin typeface="Panton Black Caps" panose="00000500000000000000" pitchFamily="50" charset="0"/>
              </a:endParaRPr>
            </a:p>
          </p:txBody>
        </p:sp>
        <p:pic>
          <p:nvPicPr>
            <p:cNvPr id="19" name="Picture 18" descr="Graphical user interface, text, application&#10;&#10;Description automatically generated">
              <a:extLst>
                <a:ext uri="{FF2B5EF4-FFF2-40B4-BE49-F238E27FC236}">
                  <a16:creationId xmlns:a16="http://schemas.microsoft.com/office/drawing/2014/main" id="{F6BD81C6-DB11-B467-4685-F34723BD044D}"/>
                </a:ext>
              </a:extLst>
            </p:cNvPr>
            <p:cNvPicPr>
              <a:picLocks noChangeAspect="1"/>
            </p:cNvPicPr>
            <p:nvPr/>
          </p:nvPicPr>
          <p:blipFill rotWithShape="1">
            <a:blip r:embed="rId3">
              <a:extLst>
                <a:ext uri="{28A0092B-C50C-407E-A947-70E740481C1C}">
                  <a14:useLocalDpi xmlns:a14="http://schemas.microsoft.com/office/drawing/2010/main" val="0"/>
                </a:ext>
              </a:extLst>
            </a:blip>
            <a:srcRect l="4692" t="14331" r="5317" b="14331"/>
            <a:stretch/>
          </p:blipFill>
          <p:spPr>
            <a:xfrm>
              <a:off x="7762174" y="3146448"/>
              <a:ext cx="2407917" cy="850345"/>
            </a:xfrm>
            <a:prstGeom prst="rect">
              <a:avLst/>
            </a:prstGeom>
          </p:spPr>
        </p:pic>
      </p:grpSp>
    </p:spTree>
    <p:extLst>
      <p:ext uri="{BB962C8B-B14F-4D97-AF65-F5344CB8AC3E}">
        <p14:creationId xmlns:p14="http://schemas.microsoft.com/office/powerpoint/2010/main" val="187764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F0353C6-4AA2-5D60-14BD-AAF066E7FB39}"/>
              </a:ext>
            </a:extLst>
          </p:cNvPr>
          <p:cNvSpPr txBox="1">
            <a:spLocks/>
          </p:cNvSpPr>
          <p:nvPr/>
        </p:nvSpPr>
        <p:spPr>
          <a:xfrm>
            <a:off x="-280146" y="2761171"/>
            <a:ext cx="721958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AB381F"/>
                </a:solidFill>
                <a:latin typeface="Panton Black Caps" panose="00000500000000000000" pitchFamily="50" charset="0"/>
              </a:rPr>
              <a:t>Why</a:t>
            </a:r>
            <a:r>
              <a:rPr lang="en-US" dirty="0"/>
              <a:t> a mobile app? </a:t>
            </a:r>
            <a:endParaRPr lang="en-SG" dirty="0"/>
          </a:p>
        </p:txBody>
      </p:sp>
      <p:sp>
        <p:nvSpPr>
          <p:cNvPr id="4" name="Rectangle 3">
            <a:extLst>
              <a:ext uri="{FF2B5EF4-FFF2-40B4-BE49-F238E27FC236}">
                <a16:creationId xmlns:a16="http://schemas.microsoft.com/office/drawing/2014/main" id="{5B96CFDD-4E6A-1658-73FF-9FC9D22C023B}"/>
              </a:ext>
            </a:extLst>
          </p:cNvPr>
          <p:cNvSpPr/>
          <p:nvPr/>
        </p:nvSpPr>
        <p:spPr>
          <a:xfrm>
            <a:off x="1" y="1289540"/>
            <a:ext cx="4388566" cy="2931459"/>
          </a:xfrm>
          <a:prstGeom prst="rect">
            <a:avLst/>
          </a:prstGeom>
          <a:solidFill>
            <a:srgbClr val="F8F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866270B-8477-B71F-574F-FBC66B034305}"/>
              </a:ext>
            </a:extLst>
          </p:cNvPr>
          <p:cNvSpPr>
            <a:spLocks noGrp="1"/>
          </p:cNvSpPr>
          <p:nvPr>
            <p:ph type="title"/>
          </p:nvPr>
        </p:nvSpPr>
        <p:spPr>
          <a:xfrm>
            <a:off x="3182813" y="2736705"/>
            <a:ext cx="6705600" cy="1325563"/>
          </a:xfrm>
        </p:spPr>
        <p:txBody>
          <a:bodyPr/>
          <a:lstStyle/>
          <a:p>
            <a:r>
              <a:rPr lang="en-US" dirty="0"/>
              <a:t>But…</a:t>
            </a:r>
            <a:endParaRPr lang="en-SG" dirty="0"/>
          </a:p>
        </p:txBody>
      </p:sp>
      <p:grpSp>
        <p:nvGrpSpPr>
          <p:cNvPr id="3" name="Group 2">
            <a:extLst>
              <a:ext uri="{FF2B5EF4-FFF2-40B4-BE49-F238E27FC236}">
                <a16:creationId xmlns:a16="http://schemas.microsoft.com/office/drawing/2014/main" id="{C2345DB8-83B5-F976-2C5B-159FE9BA3EA8}"/>
              </a:ext>
            </a:extLst>
          </p:cNvPr>
          <p:cNvGrpSpPr/>
          <p:nvPr/>
        </p:nvGrpSpPr>
        <p:grpSpPr>
          <a:xfrm>
            <a:off x="1773058" y="2019471"/>
            <a:ext cx="2905621" cy="3732615"/>
            <a:chOff x="1773058" y="2019471"/>
            <a:chExt cx="2905621" cy="3732615"/>
          </a:xfrm>
        </p:grpSpPr>
        <p:sp>
          <p:nvSpPr>
            <p:cNvPr id="5" name="Oval 4">
              <a:extLst>
                <a:ext uri="{FF2B5EF4-FFF2-40B4-BE49-F238E27FC236}">
                  <a16:creationId xmlns:a16="http://schemas.microsoft.com/office/drawing/2014/main" id="{1C028E44-0329-B06C-0C18-E3688FE50775}"/>
                </a:ext>
              </a:extLst>
            </p:cNvPr>
            <p:cNvSpPr/>
            <p:nvPr/>
          </p:nvSpPr>
          <p:spPr>
            <a:xfrm>
              <a:off x="1773058" y="2019471"/>
              <a:ext cx="2905621" cy="2819057"/>
            </a:xfrm>
            <a:prstGeom prst="ellipse">
              <a:avLst/>
            </a:prstGeom>
            <a:solidFill>
              <a:srgbClr val="E8E8E8"/>
            </a:solidFill>
            <a:ln>
              <a:noFill/>
            </a:ln>
            <a:effectLst>
              <a:outerShdw blurRad="1397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223B42BC-0AE1-D9C4-0418-601A8E8B350E}"/>
                </a:ext>
              </a:extLst>
            </p:cNvPr>
            <p:cNvSpPr txBox="1"/>
            <p:nvPr/>
          </p:nvSpPr>
          <p:spPr>
            <a:xfrm>
              <a:off x="1773059" y="5167311"/>
              <a:ext cx="2905620" cy="584775"/>
            </a:xfrm>
            <a:prstGeom prst="rect">
              <a:avLst/>
            </a:prstGeom>
            <a:noFill/>
          </p:spPr>
          <p:txBody>
            <a:bodyPr wrap="square" rtlCol="0">
              <a:spAutoFit/>
            </a:bodyPr>
            <a:lstStyle/>
            <a:p>
              <a:pPr algn="ctr"/>
              <a:r>
                <a:rPr lang="en-US" sz="3200" dirty="0">
                  <a:latin typeface="Panton Black Caps" panose="00000500000000000000" pitchFamily="50" charset="0"/>
                </a:rPr>
                <a:t>Frontend</a:t>
              </a:r>
              <a:endParaRPr lang="en-SG" sz="3200" dirty="0">
                <a:latin typeface="Panton Black Caps" panose="00000500000000000000" pitchFamily="50" charset="0"/>
              </a:endParaRPr>
            </a:p>
          </p:txBody>
        </p:sp>
        <p:pic>
          <p:nvPicPr>
            <p:cNvPr id="8" name="Picture 7" descr="Text&#10;&#10;Description automatically generated">
              <a:extLst>
                <a:ext uri="{FF2B5EF4-FFF2-40B4-BE49-F238E27FC236}">
                  <a16:creationId xmlns:a16="http://schemas.microsoft.com/office/drawing/2014/main" id="{F258048A-2C23-1712-FF33-352923802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528" y="2861205"/>
              <a:ext cx="2392680" cy="1135588"/>
            </a:xfrm>
            <a:prstGeom prst="rect">
              <a:avLst/>
            </a:prstGeom>
          </p:spPr>
        </p:pic>
      </p:grpSp>
      <p:grpSp>
        <p:nvGrpSpPr>
          <p:cNvPr id="9" name="Group 8">
            <a:extLst>
              <a:ext uri="{FF2B5EF4-FFF2-40B4-BE49-F238E27FC236}">
                <a16:creationId xmlns:a16="http://schemas.microsoft.com/office/drawing/2014/main" id="{F716547B-5AE1-47DC-511E-B51BF2F3C503}"/>
              </a:ext>
            </a:extLst>
          </p:cNvPr>
          <p:cNvGrpSpPr/>
          <p:nvPr/>
        </p:nvGrpSpPr>
        <p:grpSpPr>
          <a:xfrm>
            <a:off x="7513323" y="2019470"/>
            <a:ext cx="2905621" cy="3732616"/>
            <a:chOff x="7513323" y="2019470"/>
            <a:chExt cx="2905621" cy="3732616"/>
          </a:xfrm>
        </p:grpSpPr>
        <p:sp>
          <p:nvSpPr>
            <p:cNvPr id="10" name="Oval 9">
              <a:extLst>
                <a:ext uri="{FF2B5EF4-FFF2-40B4-BE49-F238E27FC236}">
                  <a16:creationId xmlns:a16="http://schemas.microsoft.com/office/drawing/2014/main" id="{85DCE212-EFFF-CF60-6BBC-02644AB116C2}"/>
                </a:ext>
              </a:extLst>
            </p:cNvPr>
            <p:cNvSpPr/>
            <p:nvPr/>
          </p:nvSpPr>
          <p:spPr>
            <a:xfrm>
              <a:off x="7513323" y="2019470"/>
              <a:ext cx="2905621" cy="2819057"/>
            </a:xfrm>
            <a:prstGeom prst="ellipse">
              <a:avLst/>
            </a:prstGeom>
            <a:solidFill>
              <a:srgbClr val="E8E8E8"/>
            </a:solidFill>
            <a:ln>
              <a:noFill/>
            </a:ln>
            <a:effectLst>
              <a:outerShdw blurRad="1397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a:p>
              <a:pPr algn="ctr"/>
              <a:endParaRPr lang="en-SG" dirty="0"/>
            </a:p>
          </p:txBody>
        </p:sp>
        <p:sp>
          <p:nvSpPr>
            <p:cNvPr id="11" name="TextBox 10">
              <a:extLst>
                <a:ext uri="{FF2B5EF4-FFF2-40B4-BE49-F238E27FC236}">
                  <a16:creationId xmlns:a16="http://schemas.microsoft.com/office/drawing/2014/main" id="{AB4ADF6E-7DCC-0D44-B60D-16F16EE31482}"/>
                </a:ext>
              </a:extLst>
            </p:cNvPr>
            <p:cNvSpPr txBox="1"/>
            <p:nvPr/>
          </p:nvSpPr>
          <p:spPr>
            <a:xfrm>
              <a:off x="7513323" y="5167311"/>
              <a:ext cx="2905620" cy="584775"/>
            </a:xfrm>
            <a:prstGeom prst="rect">
              <a:avLst/>
            </a:prstGeom>
            <a:noFill/>
          </p:spPr>
          <p:txBody>
            <a:bodyPr wrap="square" rtlCol="0">
              <a:spAutoFit/>
            </a:bodyPr>
            <a:lstStyle/>
            <a:p>
              <a:pPr algn="ctr"/>
              <a:r>
                <a:rPr lang="en-US" sz="3200" dirty="0">
                  <a:latin typeface="Panton Black Caps" panose="00000500000000000000" pitchFamily="50" charset="0"/>
                </a:rPr>
                <a:t>Backend</a:t>
              </a:r>
              <a:endParaRPr lang="en-SG" sz="3200" dirty="0">
                <a:latin typeface="Panton Black Caps" panose="00000500000000000000" pitchFamily="50" charset="0"/>
              </a:endParaRPr>
            </a:p>
          </p:txBody>
        </p:sp>
        <p:pic>
          <p:nvPicPr>
            <p:cNvPr id="12" name="Picture 11" descr="Graphical user interface, text, application&#10;&#10;Description automatically generated">
              <a:extLst>
                <a:ext uri="{FF2B5EF4-FFF2-40B4-BE49-F238E27FC236}">
                  <a16:creationId xmlns:a16="http://schemas.microsoft.com/office/drawing/2014/main" id="{01986CD1-09E6-2683-0B0A-FCBE8FBB2C26}"/>
                </a:ext>
              </a:extLst>
            </p:cNvPr>
            <p:cNvPicPr>
              <a:picLocks noChangeAspect="1"/>
            </p:cNvPicPr>
            <p:nvPr/>
          </p:nvPicPr>
          <p:blipFill rotWithShape="1">
            <a:blip r:embed="rId3">
              <a:extLst>
                <a:ext uri="{28A0092B-C50C-407E-A947-70E740481C1C}">
                  <a14:useLocalDpi xmlns:a14="http://schemas.microsoft.com/office/drawing/2010/main" val="0"/>
                </a:ext>
              </a:extLst>
            </a:blip>
            <a:srcRect l="4692" t="14331" r="5317" b="14331"/>
            <a:stretch/>
          </p:blipFill>
          <p:spPr>
            <a:xfrm>
              <a:off x="7762174" y="3146448"/>
              <a:ext cx="2407917" cy="850345"/>
            </a:xfrm>
            <a:prstGeom prst="rect">
              <a:avLst/>
            </a:prstGeom>
          </p:spPr>
        </p:pic>
      </p:grpSp>
      <p:sp>
        <p:nvSpPr>
          <p:cNvPr id="13" name="Title 1">
            <a:extLst>
              <a:ext uri="{FF2B5EF4-FFF2-40B4-BE49-F238E27FC236}">
                <a16:creationId xmlns:a16="http://schemas.microsoft.com/office/drawing/2014/main" id="{C89AE2F3-B4A6-2D22-20C4-140CFDA7C79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4B2700"/>
                </a:solidFill>
              </a:rPr>
              <a:t>Tech Stack</a:t>
            </a:r>
            <a:endParaRPr lang="en-SG" b="1" dirty="0"/>
          </a:p>
        </p:txBody>
      </p:sp>
    </p:spTree>
    <p:extLst>
      <p:ext uri="{BB962C8B-B14F-4D97-AF65-F5344CB8AC3E}">
        <p14:creationId xmlns:p14="http://schemas.microsoft.com/office/powerpoint/2010/main" val="227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0013 -4.07407E-6 L 0.37864 -0.00347 " pathEditMode="relative" rAng="0" ptsTypes="AA">
                                      <p:cBhvr>
                                        <p:cTn id="6" dur="500" fill="hold"/>
                                        <p:tgtEl>
                                          <p:spTgt spid="6"/>
                                        </p:tgtEl>
                                        <p:attrNameLst>
                                          <p:attrName>ppt_x</p:attrName>
                                          <p:attrName>ppt_y</p:attrName>
                                        </p:attrNameLst>
                                      </p:cBhvr>
                                      <p:rCtr x="18867" y="-185"/>
                                    </p:animMotion>
                                  </p:childTnLst>
                                </p:cTn>
                              </p:par>
                              <p:par>
                                <p:cTn id="7" presetID="2" presetClass="exit" presetSubtype="6" fill="hold" nodeType="withEffect">
                                  <p:stCondLst>
                                    <p:cond delay="0"/>
                                  </p:stCondLst>
                                  <p:childTnLst>
                                    <p:anim calcmode="lin" valueType="num">
                                      <p:cBhvr additive="base">
                                        <p:cTn id="8" dur="500"/>
                                        <p:tgtEl>
                                          <p:spTgt spid="9"/>
                                        </p:tgtEl>
                                        <p:attrNameLst>
                                          <p:attrName>ppt_x</p:attrName>
                                        </p:attrNameLst>
                                      </p:cBhvr>
                                      <p:tavLst>
                                        <p:tav tm="0">
                                          <p:val>
                                            <p:strVal val="ppt_x"/>
                                          </p:val>
                                        </p:tav>
                                        <p:tav tm="100000">
                                          <p:val>
                                            <p:strVal val="1+ppt_w/2"/>
                                          </p:val>
                                        </p:tav>
                                      </p:tavLst>
                                    </p:anim>
                                    <p:anim calcmode="lin" valueType="num">
                                      <p:cBhvr additive="base">
                                        <p:cTn id="9" dur="500"/>
                                        <p:tgtEl>
                                          <p:spTgt spid="9"/>
                                        </p:tgtEl>
                                        <p:attrNameLst>
                                          <p:attrName>ppt_y</p:attrName>
                                        </p:attrNameLst>
                                      </p:cBhvr>
                                      <p:tavLst>
                                        <p:tav tm="0">
                                          <p:val>
                                            <p:strVal val="ppt_y"/>
                                          </p:val>
                                        </p:tav>
                                        <p:tav tm="100000">
                                          <p:val>
                                            <p:strVal val="1+ppt_h/2"/>
                                          </p:val>
                                        </p:tav>
                                      </p:tavLst>
                                    </p:anim>
                                    <p:set>
                                      <p:cBhvr>
                                        <p:cTn id="10" dur="1" fill="hold">
                                          <p:stCondLst>
                                            <p:cond delay="499"/>
                                          </p:stCondLst>
                                        </p:cTn>
                                        <p:tgtEl>
                                          <p:spTgt spid="9"/>
                                        </p:tgtEl>
                                        <p:attrNameLst>
                                          <p:attrName>style.visibility</p:attrName>
                                        </p:attrNameLst>
                                      </p:cBhvr>
                                      <p:to>
                                        <p:strVal val="hidden"/>
                                      </p:to>
                                    </p:set>
                                  </p:childTnLst>
                                </p:cTn>
                              </p:par>
                              <p:par>
                                <p:cTn id="11" presetID="2" presetClass="exit" presetSubtype="12" fill="hold" nodeType="with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0-ppt_w/2"/>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41CDF4D-D147-B66E-E143-09A22F6845B0}"/>
              </a:ext>
            </a:extLst>
          </p:cNvPr>
          <p:cNvGrpSpPr/>
          <p:nvPr/>
        </p:nvGrpSpPr>
        <p:grpSpPr>
          <a:xfrm>
            <a:off x="2925517" y="-2750141"/>
            <a:ext cx="2714924" cy="2661793"/>
            <a:chOff x="4024951" y="3337339"/>
            <a:chExt cx="2714924" cy="2661793"/>
          </a:xfrm>
        </p:grpSpPr>
        <p:pic>
          <p:nvPicPr>
            <p:cNvPr id="5" name="Content Placeholder 4" descr="Icon&#10;&#10;Description automatically generated">
              <a:extLst>
                <a:ext uri="{FF2B5EF4-FFF2-40B4-BE49-F238E27FC236}">
                  <a16:creationId xmlns:a16="http://schemas.microsoft.com/office/drawing/2014/main" id="{70152429-14AD-8B70-78F6-CC4A7D8FA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917" y="3337339"/>
              <a:ext cx="2034993" cy="2034993"/>
            </a:xfrm>
            <a:prstGeom prst="rect">
              <a:avLst/>
            </a:prstGeom>
          </p:spPr>
        </p:pic>
        <p:sp>
          <p:nvSpPr>
            <p:cNvPr id="7" name="TextBox 6">
              <a:extLst>
                <a:ext uri="{FF2B5EF4-FFF2-40B4-BE49-F238E27FC236}">
                  <a16:creationId xmlns:a16="http://schemas.microsoft.com/office/drawing/2014/main" id="{1F640399-46FA-3814-1972-3F9A5B0909A8}"/>
                </a:ext>
              </a:extLst>
            </p:cNvPr>
            <p:cNvSpPr txBox="1"/>
            <p:nvPr/>
          </p:nvSpPr>
          <p:spPr>
            <a:xfrm>
              <a:off x="4024951" y="5475912"/>
              <a:ext cx="2714924" cy="523220"/>
            </a:xfrm>
            <a:prstGeom prst="rect">
              <a:avLst/>
            </a:prstGeom>
            <a:noFill/>
          </p:spPr>
          <p:txBody>
            <a:bodyPr wrap="square" rtlCol="0">
              <a:spAutoFit/>
            </a:bodyPr>
            <a:lstStyle/>
            <a:p>
              <a:pPr algn="ctr"/>
              <a:r>
                <a:rPr lang="en-US" sz="2800" dirty="0">
                  <a:latin typeface="Panton Black Caps" panose="00000500000000000000" pitchFamily="50" charset="0"/>
                </a:rPr>
                <a:t>Convenient</a:t>
              </a:r>
              <a:endParaRPr lang="en-SG" sz="2800" dirty="0">
                <a:latin typeface="Panton Black Caps" panose="00000500000000000000" pitchFamily="50" charset="0"/>
              </a:endParaRPr>
            </a:p>
          </p:txBody>
        </p:sp>
      </p:grpSp>
      <p:grpSp>
        <p:nvGrpSpPr>
          <p:cNvPr id="8" name="Group 7">
            <a:extLst>
              <a:ext uri="{FF2B5EF4-FFF2-40B4-BE49-F238E27FC236}">
                <a16:creationId xmlns:a16="http://schemas.microsoft.com/office/drawing/2014/main" id="{A7DB4106-E531-BF4C-1CE9-DF3383BA7B57}"/>
              </a:ext>
            </a:extLst>
          </p:cNvPr>
          <p:cNvGrpSpPr/>
          <p:nvPr/>
        </p:nvGrpSpPr>
        <p:grpSpPr>
          <a:xfrm>
            <a:off x="6551561" y="-3238808"/>
            <a:ext cx="2883084" cy="3238808"/>
            <a:chOff x="3809363" y="2091232"/>
            <a:chExt cx="2883084" cy="3238808"/>
          </a:xfrm>
        </p:grpSpPr>
        <p:pic>
          <p:nvPicPr>
            <p:cNvPr id="9" name="Content Placeholder 12">
              <a:extLst>
                <a:ext uri="{FF2B5EF4-FFF2-40B4-BE49-F238E27FC236}">
                  <a16:creationId xmlns:a16="http://schemas.microsoft.com/office/drawing/2014/main" id="{3C3CB545-46C9-FCD1-471F-239F007BC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623" y="2091232"/>
              <a:ext cx="2338564" cy="2284701"/>
            </a:xfrm>
            <a:prstGeom prst="rect">
              <a:avLst/>
            </a:prstGeom>
          </p:spPr>
        </p:pic>
        <p:sp>
          <p:nvSpPr>
            <p:cNvPr id="10" name="TextBox 9">
              <a:extLst>
                <a:ext uri="{FF2B5EF4-FFF2-40B4-BE49-F238E27FC236}">
                  <a16:creationId xmlns:a16="http://schemas.microsoft.com/office/drawing/2014/main" id="{FCE70CE0-1E16-8C58-18A3-A71229978986}"/>
                </a:ext>
              </a:extLst>
            </p:cNvPr>
            <p:cNvSpPr txBox="1"/>
            <p:nvPr/>
          </p:nvSpPr>
          <p:spPr>
            <a:xfrm>
              <a:off x="3809363" y="4375933"/>
              <a:ext cx="2883084" cy="954107"/>
            </a:xfrm>
            <a:prstGeom prst="rect">
              <a:avLst/>
            </a:prstGeom>
            <a:noFill/>
          </p:spPr>
          <p:txBody>
            <a:bodyPr wrap="square" rtlCol="0">
              <a:spAutoFit/>
            </a:bodyPr>
            <a:lstStyle/>
            <a:p>
              <a:pPr algn="ctr"/>
              <a:r>
                <a:rPr lang="en-US" sz="2800" dirty="0">
                  <a:latin typeface="Panton Black Caps" panose="00000500000000000000" pitchFamily="50" charset="0"/>
                </a:rPr>
                <a:t>Complements CITI App</a:t>
              </a:r>
              <a:endParaRPr lang="en-SG" sz="2800" dirty="0">
                <a:latin typeface="Panton Black Caps" panose="00000500000000000000" pitchFamily="50" charset="0"/>
              </a:endParaRPr>
            </a:p>
          </p:txBody>
        </p:sp>
      </p:grpSp>
      <p:sp>
        <p:nvSpPr>
          <p:cNvPr id="11" name="Rectangle 10">
            <a:extLst>
              <a:ext uri="{FF2B5EF4-FFF2-40B4-BE49-F238E27FC236}">
                <a16:creationId xmlns:a16="http://schemas.microsoft.com/office/drawing/2014/main" id="{B0208AD3-B273-0C7C-8B2B-433945223DF8}"/>
              </a:ext>
            </a:extLst>
          </p:cNvPr>
          <p:cNvSpPr/>
          <p:nvPr/>
        </p:nvSpPr>
        <p:spPr>
          <a:xfrm>
            <a:off x="309527" y="15232"/>
            <a:ext cx="9578885" cy="2094673"/>
          </a:xfrm>
          <a:prstGeom prst="rect">
            <a:avLst/>
          </a:prstGeom>
          <a:solidFill>
            <a:srgbClr val="F8F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866270B-8477-B71F-574F-FBC66B034305}"/>
              </a:ext>
            </a:extLst>
          </p:cNvPr>
          <p:cNvSpPr>
            <a:spLocks noGrp="1"/>
          </p:cNvSpPr>
          <p:nvPr>
            <p:ph type="title"/>
          </p:nvPr>
        </p:nvSpPr>
        <p:spPr>
          <a:xfrm>
            <a:off x="3182813" y="2736705"/>
            <a:ext cx="6705600" cy="1325563"/>
          </a:xfrm>
        </p:spPr>
        <p:txBody>
          <a:bodyPr/>
          <a:lstStyle/>
          <a:p>
            <a:r>
              <a:rPr lang="en-US" dirty="0"/>
              <a:t>But…</a:t>
            </a:r>
            <a:r>
              <a:rPr lang="en-US" dirty="0">
                <a:solidFill>
                  <a:srgbClr val="AB381F"/>
                </a:solidFill>
                <a:latin typeface="Panton Black Caps" panose="00000500000000000000" pitchFamily="50" charset="0"/>
              </a:rPr>
              <a:t>Why</a:t>
            </a:r>
            <a:r>
              <a:rPr lang="en-US" dirty="0"/>
              <a:t> a mobile app? </a:t>
            </a:r>
            <a:endParaRPr lang="en-SG" dirty="0"/>
          </a:p>
        </p:txBody>
      </p:sp>
    </p:spTree>
    <p:extLst>
      <p:ext uri="{BB962C8B-B14F-4D97-AF65-F5344CB8AC3E}">
        <p14:creationId xmlns:p14="http://schemas.microsoft.com/office/powerpoint/2010/main" val="274833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0 0 L 0 -0.25 E" pathEditMode="relative" ptsTypes="">
                                      <p:cBhvr>
                                        <p:cTn id="6" dur="500" fill="hold"/>
                                        <p:tgtEl>
                                          <p:spTgt spid="2"/>
                                        </p:tgtEl>
                                        <p:attrNameLst>
                                          <p:attrName>ppt_x</p:attrName>
                                          <p:attrName>ppt_y</p:attrName>
                                        </p:attrNameLst>
                                      </p:cBhvr>
                                    </p:animMotion>
                                  </p:childTnLst>
                                </p:cTn>
                              </p:par>
                            </p:childTnLst>
                          </p:cTn>
                        </p:par>
                        <p:par>
                          <p:cTn id="7" fill="hold">
                            <p:stCondLst>
                              <p:cond delay="500"/>
                            </p:stCondLst>
                            <p:childTnLst>
                              <p:par>
                                <p:cTn id="8" presetID="42" presetClass="path" presetSubtype="0" accel="50000" decel="50000" fill="hold" nodeType="afterEffect">
                                  <p:stCondLst>
                                    <p:cond delay="0"/>
                                  </p:stCondLst>
                                  <p:childTnLst>
                                    <p:animMotion origin="layout" path="M -2.08333E-6 4.44444E-6 L -0.01627 0.7993 " pathEditMode="relative" rAng="0" ptsTypes="AA">
                                      <p:cBhvr>
                                        <p:cTn id="9" dur="500" fill="hold"/>
                                        <p:tgtEl>
                                          <p:spTgt spid="3"/>
                                        </p:tgtEl>
                                        <p:attrNameLst>
                                          <p:attrName>ppt_x</p:attrName>
                                          <p:attrName>ppt_y</p:attrName>
                                        </p:attrNameLst>
                                      </p:cBhvr>
                                      <p:rCtr x="-820" y="39954"/>
                                    </p:animMotion>
                                  </p:childTnLst>
                                </p:cTn>
                              </p:par>
                            </p:childTnLst>
                          </p:cTn>
                        </p:par>
                        <p:par>
                          <p:cTn id="10" fill="hold">
                            <p:stCondLst>
                              <p:cond delay="1000"/>
                            </p:stCondLst>
                            <p:childTnLst>
                              <p:par>
                                <p:cTn id="11" presetID="42" presetClass="path" presetSubtype="0" accel="50000" decel="50000" fill="hold" nodeType="afterEffect">
                                  <p:stCondLst>
                                    <p:cond delay="0"/>
                                  </p:stCondLst>
                                  <p:childTnLst>
                                    <p:animMotion origin="layout" path="M 1.04167E-6 1.11111E-6 L 0.0306 0.85602 " pathEditMode="relative" rAng="0" ptsTypes="AA">
                                      <p:cBhvr>
                                        <p:cTn id="12" dur="500" fill="hold"/>
                                        <p:tgtEl>
                                          <p:spTgt spid="8"/>
                                        </p:tgtEl>
                                        <p:attrNameLst>
                                          <p:attrName>ppt_x</p:attrName>
                                          <p:attrName>ppt_y</p:attrName>
                                        </p:attrNameLst>
                                      </p:cBhvr>
                                      <p:rCtr x="1523" y="428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raphical user interface, text, application, chat or text message&#10;&#10;Description automatically generated">
            <a:extLst>
              <a:ext uri="{FF2B5EF4-FFF2-40B4-BE49-F238E27FC236}">
                <a16:creationId xmlns:a16="http://schemas.microsoft.com/office/drawing/2014/main" id="{7C452FF9-8CFE-7689-FD1A-E40015CB8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483" y="677823"/>
            <a:ext cx="5901477" cy="6181914"/>
          </a:xfrm>
          <a:prstGeom prst="rect">
            <a:avLst/>
          </a:prstGeom>
        </p:spPr>
      </p:pic>
      <p:sp>
        <p:nvSpPr>
          <p:cNvPr id="17" name="TextBox 16">
            <a:extLst>
              <a:ext uri="{FF2B5EF4-FFF2-40B4-BE49-F238E27FC236}">
                <a16:creationId xmlns:a16="http://schemas.microsoft.com/office/drawing/2014/main" id="{55A9BE23-0D3C-6ADF-022A-68C66F9862A0}"/>
              </a:ext>
            </a:extLst>
          </p:cNvPr>
          <p:cNvSpPr txBox="1"/>
          <p:nvPr/>
        </p:nvSpPr>
        <p:spPr>
          <a:xfrm>
            <a:off x="846762" y="2276063"/>
            <a:ext cx="4949162" cy="2985433"/>
          </a:xfrm>
          <a:prstGeom prst="rect">
            <a:avLst/>
          </a:prstGeom>
          <a:noFill/>
        </p:spPr>
        <p:txBody>
          <a:bodyPr wrap="square" rtlCol="0">
            <a:spAutoFit/>
          </a:bodyPr>
          <a:lstStyle/>
          <a:p>
            <a:r>
              <a:rPr lang="en-US" sz="4800" dirty="0">
                <a:latin typeface="SF Pro Display" panose="00000300000000000000" pitchFamily="50" charset="0"/>
                <a:ea typeface="SF Pro Display" panose="00000300000000000000" pitchFamily="50" charset="0"/>
              </a:rPr>
              <a:t>Dashboard to give bankers and clients </a:t>
            </a:r>
          </a:p>
          <a:p>
            <a:r>
              <a:rPr lang="en-US" sz="4400" b="1" dirty="0">
                <a:solidFill>
                  <a:srgbClr val="AB381F"/>
                </a:solidFill>
                <a:latin typeface="Panton Black Caps" panose="00000500000000000000" pitchFamily="50" charset="0"/>
                <a:ea typeface="SF Pro Display" panose="00000300000000000000" pitchFamily="50" charset="0"/>
              </a:rPr>
              <a:t>EASY</a:t>
            </a:r>
            <a:r>
              <a:rPr lang="en-US" sz="4400" b="1" dirty="0">
                <a:latin typeface="Panton Black Caps" panose="00000500000000000000" pitchFamily="50" charset="0"/>
                <a:ea typeface="SF Pro Display" panose="00000300000000000000" pitchFamily="50" charset="0"/>
              </a:rPr>
              <a:t> </a:t>
            </a:r>
            <a:r>
              <a:rPr lang="en-US" sz="4400" b="1" dirty="0">
                <a:solidFill>
                  <a:srgbClr val="AB381F"/>
                </a:solidFill>
                <a:latin typeface="Panton Black Caps" panose="00000500000000000000" pitchFamily="50" charset="0"/>
                <a:ea typeface="SF Pro Display" panose="00000300000000000000" pitchFamily="50" charset="0"/>
              </a:rPr>
              <a:t>ACCESS</a:t>
            </a:r>
            <a:r>
              <a:rPr lang="en-US" sz="4400" dirty="0">
                <a:latin typeface="SF Pro Display" panose="00000300000000000000" pitchFamily="50" charset="0"/>
                <a:ea typeface="SF Pro Display" panose="00000300000000000000" pitchFamily="50" charset="0"/>
              </a:rPr>
              <a:t> </a:t>
            </a:r>
          </a:p>
          <a:p>
            <a:r>
              <a:rPr lang="en-US" sz="4800" dirty="0">
                <a:latin typeface="SF Pro Display" panose="00000300000000000000" pitchFamily="50" charset="0"/>
                <a:ea typeface="SF Pro Display" panose="00000300000000000000" pitchFamily="50" charset="0"/>
              </a:rPr>
              <a:t>to important info </a:t>
            </a:r>
            <a:endParaRPr lang="en-SG" sz="4800" dirty="0">
              <a:latin typeface="SF Pro Display" panose="00000300000000000000" pitchFamily="50" charset="0"/>
              <a:ea typeface="SF Pro Display" panose="00000300000000000000" pitchFamily="50" charset="0"/>
            </a:endParaRPr>
          </a:p>
        </p:txBody>
      </p:sp>
      <p:pic>
        <p:nvPicPr>
          <p:cNvPr id="4" name="Picture 3">
            <a:extLst>
              <a:ext uri="{FF2B5EF4-FFF2-40B4-BE49-F238E27FC236}">
                <a16:creationId xmlns:a16="http://schemas.microsoft.com/office/drawing/2014/main" id="{3024E50C-8564-C57F-4D3F-C9B31238C596}"/>
              </a:ext>
            </a:extLst>
          </p:cNvPr>
          <p:cNvPicPr>
            <a:picLocks noChangeAspect="1"/>
          </p:cNvPicPr>
          <p:nvPr/>
        </p:nvPicPr>
        <p:blipFill>
          <a:blip r:embed="rId3"/>
          <a:stretch>
            <a:fillRect/>
          </a:stretch>
        </p:blipFill>
        <p:spPr>
          <a:xfrm>
            <a:off x="6512198" y="2438400"/>
            <a:ext cx="4399988" cy="7079226"/>
          </a:xfrm>
          <a:prstGeom prst="rect">
            <a:avLst/>
          </a:prstGeom>
        </p:spPr>
      </p:pic>
    </p:spTree>
    <p:extLst>
      <p:ext uri="{BB962C8B-B14F-4D97-AF65-F5344CB8AC3E}">
        <p14:creationId xmlns:p14="http://schemas.microsoft.com/office/powerpoint/2010/main" val="287406792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raphical user interface, text, application, chat or text message&#10;&#10;Description automatically generated">
            <a:extLst>
              <a:ext uri="{FF2B5EF4-FFF2-40B4-BE49-F238E27FC236}">
                <a16:creationId xmlns:a16="http://schemas.microsoft.com/office/drawing/2014/main" id="{7C452FF9-8CFE-7689-FD1A-E40015CB8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483" y="677823"/>
            <a:ext cx="5901477" cy="6181914"/>
          </a:xfrm>
          <a:prstGeom prst="rect">
            <a:avLst/>
          </a:prstGeom>
        </p:spPr>
      </p:pic>
      <p:sp>
        <p:nvSpPr>
          <p:cNvPr id="17" name="TextBox 16">
            <a:extLst>
              <a:ext uri="{FF2B5EF4-FFF2-40B4-BE49-F238E27FC236}">
                <a16:creationId xmlns:a16="http://schemas.microsoft.com/office/drawing/2014/main" id="{55A9BE23-0D3C-6ADF-022A-68C66F9862A0}"/>
              </a:ext>
            </a:extLst>
          </p:cNvPr>
          <p:cNvSpPr txBox="1"/>
          <p:nvPr/>
        </p:nvSpPr>
        <p:spPr>
          <a:xfrm>
            <a:off x="838200" y="2245286"/>
            <a:ext cx="5249238" cy="3046988"/>
          </a:xfrm>
          <a:prstGeom prst="rect">
            <a:avLst/>
          </a:prstGeom>
          <a:noFill/>
        </p:spPr>
        <p:txBody>
          <a:bodyPr wrap="square" rtlCol="0">
            <a:spAutoFit/>
          </a:bodyPr>
          <a:lstStyle/>
          <a:p>
            <a:r>
              <a:rPr lang="en-US" sz="4800" dirty="0">
                <a:latin typeface="SF Pro Display" panose="00000300000000000000" pitchFamily="50" charset="0"/>
                <a:ea typeface="SF Pro Display" panose="00000300000000000000" pitchFamily="50" charset="0"/>
              </a:rPr>
              <a:t>Convenient access to portfolio enables </a:t>
            </a:r>
            <a:r>
              <a:rPr lang="en-US" sz="4800" dirty="0">
                <a:solidFill>
                  <a:srgbClr val="AB381F"/>
                </a:solidFill>
                <a:latin typeface="Panton Black Caps" panose="00000500000000000000" pitchFamily="50" charset="0"/>
                <a:ea typeface="SF Pro Display" panose="00000300000000000000" pitchFamily="50" charset="0"/>
              </a:rPr>
              <a:t>transparency</a:t>
            </a:r>
            <a:r>
              <a:rPr lang="en-US" sz="4400" dirty="0">
                <a:latin typeface="SF Pro Display" panose="00000300000000000000" pitchFamily="50" charset="0"/>
                <a:ea typeface="SF Pro Display" panose="00000300000000000000" pitchFamily="50" charset="0"/>
              </a:rPr>
              <a:t> </a:t>
            </a:r>
            <a:r>
              <a:rPr lang="en-US" sz="4800" dirty="0">
                <a:latin typeface="SF Pro Display" panose="00000300000000000000" pitchFamily="50" charset="0"/>
                <a:ea typeface="SF Pro Display" panose="00000300000000000000" pitchFamily="50" charset="0"/>
              </a:rPr>
              <a:t>and increases trust</a:t>
            </a:r>
            <a:endParaRPr lang="en-SG" sz="5400" dirty="0">
              <a:latin typeface="SF Pro Display" panose="00000300000000000000" pitchFamily="50" charset="0"/>
              <a:ea typeface="SF Pro Display" panose="00000300000000000000" pitchFamily="50" charset="0"/>
            </a:endParaRPr>
          </a:p>
        </p:txBody>
      </p:sp>
      <p:pic>
        <p:nvPicPr>
          <p:cNvPr id="7" name="Picture 6" descr="Chart&#10;&#10;Description automatically generated">
            <a:extLst>
              <a:ext uri="{FF2B5EF4-FFF2-40B4-BE49-F238E27FC236}">
                <a16:creationId xmlns:a16="http://schemas.microsoft.com/office/drawing/2014/main" id="{F369F36A-5FC1-7B84-52B1-34DAD32CCCEE}"/>
              </a:ext>
            </a:extLst>
          </p:cNvPr>
          <p:cNvPicPr>
            <a:picLocks noChangeAspect="1"/>
          </p:cNvPicPr>
          <p:nvPr/>
        </p:nvPicPr>
        <p:blipFill rotWithShape="1">
          <a:blip r:embed="rId3">
            <a:extLst>
              <a:ext uri="{28A0092B-C50C-407E-A947-70E740481C1C}">
                <a14:useLocalDpi xmlns:a14="http://schemas.microsoft.com/office/drawing/2010/main" val="0"/>
              </a:ext>
            </a:extLst>
          </a:blip>
          <a:srcRect t="4672"/>
          <a:stretch/>
        </p:blipFill>
        <p:spPr>
          <a:xfrm>
            <a:off x="6530787" y="2426208"/>
            <a:ext cx="4386776" cy="9060688"/>
          </a:xfrm>
          <a:prstGeom prst="rect">
            <a:avLst/>
          </a:prstGeom>
        </p:spPr>
      </p:pic>
      <p:pic>
        <p:nvPicPr>
          <p:cNvPr id="6" name="Picture 5" descr="Chart&#10;&#10;Description automatically generated">
            <a:extLst>
              <a:ext uri="{FF2B5EF4-FFF2-40B4-BE49-F238E27FC236}">
                <a16:creationId xmlns:a16="http://schemas.microsoft.com/office/drawing/2014/main" id="{0DE0FD3E-49E0-B6B3-B97A-51381591B7DF}"/>
              </a:ext>
            </a:extLst>
          </p:cNvPr>
          <p:cNvPicPr>
            <a:picLocks noChangeAspect="1"/>
          </p:cNvPicPr>
          <p:nvPr/>
        </p:nvPicPr>
        <p:blipFill rotWithShape="1">
          <a:blip r:embed="rId3">
            <a:extLst>
              <a:ext uri="{28A0092B-C50C-407E-A947-70E740481C1C}">
                <a14:useLocalDpi xmlns:a14="http://schemas.microsoft.com/office/drawing/2010/main" val="0"/>
              </a:ext>
            </a:extLst>
          </a:blip>
          <a:srcRect t="14217" b="1"/>
          <a:stretch/>
        </p:blipFill>
        <p:spPr>
          <a:xfrm>
            <a:off x="6530787" y="3102011"/>
            <a:ext cx="4386776" cy="8153386"/>
          </a:xfrm>
          <a:prstGeom prst="rect">
            <a:avLst/>
          </a:prstGeom>
        </p:spPr>
      </p:pic>
      <p:pic>
        <p:nvPicPr>
          <p:cNvPr id="8" name="Picture 7" descr="Chart&#10;&#10;Description automatically generated">
            <a:extLst>
              <a:ext uri="{FF2B5EF4-FFF2-40B4-BE49-F238E27FC236}">
                <a16:creationId xmlns:a16="http://schemas.microsoft.com/office/drawing/2014/main" id="{1AA70937-3B2E-5FEE-0CA6-8C7F694967CD}"/>
              </a:ext>
            </a:extLst>
          </p:cNvPr>
          <p:cNvPicPr>
            <a:picLocks noChangeAspect="1"/>
          </p:cNvPicPr>
          <p:nvPr/>
        </p:nvPicPr>
        <p:blipFill rotWithShape="1">
          <a:blip r:embed="rId3">
            <a:extLst>
              <a:ext uri="{28A0092B-C50C-407E-A947-70E740481C1C}">
                <a14:useLocalDpi xmlns:a14="http://schemas.microsoft.com/office/drawing/2010/main" val="0"/>
              </a:ext>
            </a:extLst>
          </a:blip>
          <a:srcRect t="50994"/>
          <a:stretch/>
        </p:blipFill>
        <p:spPr>
          <a:xfrm>
            <a:off x="6527651" y="6470247"/>
            <a:ext cx="4386776" cy="4657827"/>
          </a:xfrm>
          <a:prstGeom prst="rect">
            <a:avLst/>
          </a:prstGeom>
        </p:spPr>
      </p:pic>
    </p:spTree>
    <p:extLst>
      <p:ext uri="{BB962C8B-B14F-4D97-AF65-F5344CB8AC3E}">
        <p14:creationId xmlns:p14="http://schemas.microsoft.com/office/powerpoint/2010/main" val="373198857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5A9BE23-0D3C-6ADF-022A-68C66F9862A0}"/>
              </a:ext>
            </a:extLst>
          </p:cNvPr>
          <p:cNvSpPr txBox="1"/>
          <p:nvPr/>
        </p:nvSpPr>
        <p:spPr>
          <a:xfrm>
            <a:off x="846762" y="2253774"/>
            <a:ext cx="4949162" cy="3662541"/>
          </a:xfrm>
          <a:prstGeom prst="rect">
            <a:avLst/>
          </a:prstGeom>
          <a:noFill/>
        </p:spPr>
        <p:txBody>
          <a:bodyPr wrap="square" rtlCol="0">
            <a:spAutoFit/>
          </a:bodyPr>
          <a:lstStyle/>
          <a:p>
            <a:r>
              <a:rPr lang="en-US" sz="4000" dirty="0">
                <a:latin typeface="SF Pro Display" panose="00000300000000000000" pitchFamily="50" charset="0"/>
                <a:ea typeface="SF Pro Display" panose="00000300000000000000" pitchFamily="50" charset="0"/>
              </a:rPr>
              <a:t>In-app Chat </a:t>
            </a:r>
            <a:r>
              <a:rPr lang="en-US" sz="4800" b="1" dirty="0">
                <a:solidFill>
                  <a:srgbClr val="AB381F"/>
                </a:solidFill>
                <a:latin typeface="Panton Black Caps" panose="00000500000000000000" pitchFamily="50" charset="0"/>
                <a:ea typeface="SF Pro Display" panose="00000300000000000000" pitchFamily="50" charset="0"/>
              </a:rPr>
              <a:t>Strengthens</a:t>
            </a:r>
            <a:r>
              <a:rPr lang="en-US" sz="4800" b="1" dirty="0">
                <a:latin typeface="Panton Black Caps" panose="00000500000000000000" pitchFamily="50" charset="0"/>
                <a:ea typeface="SF Pro Display" panose="00000300000000000000" pitchFamily="50" charset="0"/>
              </a:rPr>
              <a:t> </a:t>
            </a:r>
            <a:r>
              <a:rPr lang="en-US" sz="4800" b="1" dirty="0">
                <a:solidFill>
                  <a:srgbClr val="AB381F"/>
                </a:solidFill>
                <a:latin typeface="Panton Black Caps" panose="00000500000000000000" pitchFamily="50" charset="0"/>
                <a:ea typeface="SF Pro Display" panose="00000300000000000000" pitchFamily="50" charset="0"/>
              </a:rPr>
              <a:t>RELATIONSHIP</a:t>
            </a:r>
            <a:r>
              <a:rPr lang="en-US" sz="4000" b="1" dirty="0">
                <a:latin typeface="Panton Black Caps" panose="00000500000000000000" pitchFamily="50" charset="0"/>
                <a:ea typeface="SF Pro Display" panose="00000300000000000000" pitchFamily="50" charset="0"/>
              </a:rPr>
              <a:t> </a:t>
            </a:r>
            <a:r>
              <a:rPr lang="en-US" sz="4800" dirty="0">
                <a:latin typeface="SF Pro Display" panose="00000300000000000000" pitchFamily="50" charset="0"/>
                <a:ea typeface="SF Pro Display" panose="00000300000000000000" pitchFamily="50" charset="0"/>
              </a:rPr>
              <a:t>between</a:t>
            </a:r>
            <a:r>
              <a:rPr lang="en-US" sz="4000" dirty="0">
                <a:latin typeface="SF Pro Display" panose="00000300000000000000" pitchFamily="50" charset="0"/>
                <a:ea typeface="SF Pro Display" panose="00000300000000000000" pitchFamily="50" charset="0"/>
              </a:rPr>
              <a:t> </a:t>
            </a:r>
            <a:r>
              <a:rPr lang="en-US" sz="4800" dirty="0">
                <a:latin typeface="SF Pro Display" panose="00000300000000000000" pitchFamily="50" charset="0"/>
                <a:ea typeface="SF Pro Display" panose="00000300000000000000" pitchFamily="50" charset="0"/>
              </a:rPr>
              <a:t>banker and client</a:t>
            </a:r>
            <a:endParaRPr lang="en-SG" sz="4800" dirty="0">
              <a:latin typeface="SF Pro Display" panose="00000300000000000000" pitchFamily="50" charset="0"/>
              <a:ea typeface="SF Pro Display" panose="00000300000000000000" pitchFamily="50" charset="0"/>
            </a:endParaRPr>
          </a:p>
        </p:txBody>
      </p:sp>
      <p:pic>
        <p:nvPicPr>
          <p:cNvPr id="14" name="Picture 13" descr="Graphical user interface, text, application, chat or text message&#10;&#10;Description automatically generated">
            <a:extLst>
              <a:ext uri="{FF2B5EF4-FFF2-40B4-BE49-F238E27FC236}">
                <a16:creationId xmlns:a16="http://schemas.microsoft.com/office/drawing/2014/main" id="{7C452FF9-8CFE-7689-FD1A-E40015CB8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483" y="677823"/>
            <a:ext cx="5901477" cy="6181914"/>
          </a:xfrm>
          <a:prstGeom prst="rect">
            <a:avLst/>
          </a:prstGeom>
        </p:spPr>
      </p:pic>
      <p:pic>
        <p:nvPicPr>
          <p:cNvPr id="7" name="Picture 6" descr="Text, application, chat or text message&#10;&#10;Description automatically generated">
            <a:extLst>
              <a:ext uri="{FF2B5EF4-FFF2-40B4-BE49-F238E27FC236}">
                <a16:creationId xmlns:a16="http://schemas.microsoft.com/office/drawing/2014/main" id="{F241FDBD-38DD-A972-3F9D-F9CE45D9E815}"/>
              </a:ext>
            </a:extLst>
          </p:cNvPr>
          <p:cNvPicPr>
            <a:picLocks noChangeAspect="1"/>
          </p:cNvPicPr>
          <p:nvPr/>
        </p:nvPicPr>
        <p:blipFill rotWithShape="1">
          <a:blip r:embed="rId3">
            <a:extLst>
              <a:ext uri="{28A0092B-C50C-407E-A947-70E740481C1C}">
                <a14:useLocalDpi xmlns:a14="http://schemas.microsoft.com/office/drawing/2010/main" val="0"/>
              </a:ext>
            </a:extLst>
          </a:blip>
          <a:srcRect t="4553"/>
          <a:stretch/>
        </p:blipFill>
        <p:spPr>
          <a:xfrm>
            <a:off x="6526400" y="2407919"/>
            <a:ext cx="4382551" cy="9063137"/>
          </a:xfrm>
          <a:prstGeom prst="rect">
            <a:avLst/>
          </a:prstGeom>
        </p:spPr>
      </p:pic>
    </p:spTree>
    <p:extLst>
      <p:ext uri="{BB962C8B-B14F-4D97-AF65-F5344CB8AC3E}">
        <p14:creationId xmlns:p14="http://schemas.microsoft.com/office/powerpoint/2010/main" val="285257008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raphical user interface, text, application, chat or text message&#10;&#10;Description automatically generated">
            <a:extLst>
              <a:ext uri="{FF2B5EF4-FFF2-40B4-BE49-F238E27FC236}">
                <a16:creationId xmlns:a16="http://schemas.microsoft.com/office/drawing/2014/main" id="{7C452FF9-8CFE-7689-FD1A-E40015CB8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483" y="677823"/>
            <a:ext cx="5901477" cy="6181914"/>
          </a:xfrm>
          <a:prstGeom prst="rect">
            <a:avLst/>
          </a:prstGeom>
        </p:spPr>
      </p:pic>
      <p:sp>
        <p:nvSpPr>
          <p:cNvPr id="4" name="TextBox 3">
            <a:extLst>
              <a:ext uri="{FF2B5EF4-FFF2-40B4-BE49-F238E27FC236}">
                <a16:creationId xmlns:a16="http://schemas.microsoft.com/office/drawing/2014/main" id="{DF503D56-30EC-73EB-0576-2A791A434575}"/>
              </a:ext>
            </a:extLst>
          </p:cNvPr>
          <p:cNvSpPr txBox="1"/>
          <p:nvPr/>
        </p:nvSpPr>
        <p:spPr>
          <a:xfrm>
            <a:off x="1031616" y="3414837"/>
            <a:ext cx="4949162" cy="707886"/>
          </a:xfrm>
          <a:prstGeom prst="rect">
            <a:avLst/>
          </a:prstGeom>
          <a:noFill/>
        </p:spPr>
        <p:txBody>
          <a:bodyPr wrap="square" rtlCol="0">
            <a:spAutoFit/>
          </a:bodyPr>
          <a:lstStyle/>
          <a:p>
            <a:r>
              <a:rPr lang="en-US" sz="4000" dirty="0">
                <a:latin typeface="SF Pro Display" panose="00000300000000000000" pitchFamily="50" charset="0"/>
                <a:ea typeface="SF Pro Display" panose="00000300000000000000" pitchFamily="50" charset="0"/>
              </a:rPr>
              <a:t>Login is </a:t>
            </a:r>
            <a:r>
              <a:rPr lang="en-US" sz="4000" b="1" dirty="0">
                <a:solidFill>
                  <a:srgbClr val="AB381F"/>
                </a:solidFill>
                <a:latin typeface="SF Pro Display" panose="00000300000000000000" pitchFamily="50" charset="0"/>
                <a:ea typeface="SF Pro Display" panose="00000300000000000000" pitchFamily="50" charset="0"/>
              </a:rPr>
              <a:t>seamless</a:t>
            </a:r>
            <a:endParaRPr lang="en-SG" sz="4800" b="1" dirty="0">
              <a:solidFill>
                <a:srgbClr val="AB381F"/>
              </a:solidFill>
              <a:latin typeface="SF Pro Display" panose="00000300000000000000" pitchFamily="50" charset="0"/>
              <a:ea typeface="SF Pro Display" panose="00000300000000000000" pitchFamily="50" charset="0"/>
            </a:endParaRPr>
          </a:p>
        </p:txBody>
      </p:sp>
      <p:pic>
        <p:nvPicPr>
          <p:cNvPr id="8" name="Picture 7">
            <a:extLst>
              <a:ext uri="{FF2B5EF4-FFF2-40B4-BE49-F238E27FC236}">
                <a16:creationId xmlns:a16="http://schemas.microsoft.com/office/drawing/2014/main" id="{AB770D31-2639-562F-5D93-E690BD7FC536}"/>
              </a:ext>
            </a:extLst>
          </p:cNvPr>
          <p:cNvPicPr>
            <a:picLocks noChangeAspect="1"/>
          </p:cNvPicPr>
          <p:nvPr/>
        </p:nvPicPr>
        <p:blipFill rotWithShape="1">
          <a:blip r:embed="rId3"/>
          <a:srcRect b="25934"/>
          <a:stretch/>
        </p:blipFill>
        <p:spPr>
          <a:xfrm>
            <a:off x="6528035" y="2456727"/>
            <a:ext cx="4386892" cy="4401273"/>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2DC0CFBE-3C78-20D1-EC7C-A49C0E68BEEC}"/>
              </a:ext>
            </a:extLst>
          </p:cNvPr>
          <p:cNvPicPr>
            <a:picLocks noChangeAspect="1"/>
          </p:cNvPicPr>
          <p:nvPr/>
        </p:nvPicPr>
        <p:blipFill rotWithShape="1">
          <a:blip r:embed="rId4">
            <a:extLst>
              <a:ext uri="{28A0092B-C50C-407E-A947-70E740481C1C}">
                <a14:useLocalDpi xmlns:a14="http://schemas.microsoft.com/office/drawing/2010/main" val="0"/>
              </a:ext>
            </a:extLst>
          </a:blip>
          <a:srcRect t="4934"/>
          <a:stretch/>
        </p:blipFill>
        <p:spPr>
          <a:xfrm>
            <a:off x="6528035" y="2339978"/>
            <a:ext cx="4386892" cy="9036043"/>
          </a:xfrm>
          <a:prstGeom prst="rect">
            <a:avLst/>
          </a:prstGeom>
        </p:spPr>
      </p:pic>
    </p:spTree>
    <p:extLst>
      <p:ext uri="{BB962C8B-B14F-4D97-AF65-F5344CB8AC3E}">
        <p14:creationId xmlns:p14="http://schemas.microsoft.com/office/powerpoint/2010/main" val="212861884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raphical user interface, text, application, chat or text message&#10;&#10;Description automatically generated">
            <a:extLst>
              <a:ext uri="{FF2B5EF4-FFF2-40B4-BE49-F238E27FC236}">
                <a16:creationId xmlns:a16="http://schemas.microsoft.com/office/drawing/2014/main" id="{7C452FF9-8CFE-7689-FD1A-E40015CB8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483" y="677823"/>
            <a:ext cx="5901477" cy="6181914"/>
          </a:xfrm>
          <a:prstGeom prst="rect">
            <a:avLst/>
          </a:prstGeom>
        </p:spPr>
      </p:pic>
      <p:sp>
        <p:nvSpPr>
          <p:cNvPr id="4" name="TextBox 3">
            <a:extLst>
              <a:ext uri="{FF2B5EF4-FFF2-40B4-BE49-F238E27FC236}">
                <a16:creationId xmlns:a16="http://schemas.microsoft.com/office/drawing/2014/main" id="{DF503D56-30EC-73EB-0576-2A791A434575}"/>
              </a:ext>
            </a:extLst>
          </p:cNvPr>
          <p:cNvSpPr txBox="1"/>
          <p:nvPr/>
        </p:nvSpPr>
        <p:spPr>
          <a:xfrm>
            <a:off x="1031616" y="3414837"/>
            <a:ext cx="4949162" cy="707886"/>
          </a:xfrm>
          <a:prstGeom prst="rect">
            <a:avLst/>
          </a:prstGeom>
          <a:noFill/>
        </p:spPr>
        <p:txBody>
          <a:bodyPr wrap="square" rtlCol="0">
            <a:spAutoFit/>
          </a:bodyPr>
          <a:lstStyle/>
          <a:p>
            <a:r>
              <a:rPr lang="en-US" sz="4000" dirty="0">
                <a:latin typeface="SF Pro Display" panose="00000300000000000000" pitchFamily="50" charset="0"/>
                <a:ea typeface="SF Pro Display" panose="00000300000000000000" pitchFamily="50" charset="0"/>
              </a:rPr>
              <a:t>As a </a:t>
            </a:r>
            <a:r>
              <a:rPr lang="en-US" sz="4000" b="1" dirty="0">
                <a:solidFill>
                  <a:srgbClr val="AB381F"/>
                </a:solidFill>
                <a:latin typeface="Panton Black Caps" panose="00000500000000000000" pitchFamily="50" charset="0"/>
                <a:ea typeface="SF Pro Display" panose="00000300000000000000" pitchFamily="50" charset="0"/>
              </a:rPr>
              <a:t>Client</a:t>
            </a:r>
            <a:r>
              <a:rPr lang="en-US" sz="4000" dirty="0">
                <a:latin typeface="SF Pro Display" panose="00000300000000000000" pitchFamily="50" charset="0"/>
                <a:ea typeface="SF Pro Display" panose="00000300000000000000" pitchFamily="50" charset="0"/>
              </a:rPr>
              <a:t>…</a:t>
            </a:r>
            <a:endParaRPr lang="en-SG" sz="4800" dirty="0">
              <a:latin typeface="SF Pro Display" panose="00000300000000000000" pitchFamily="50" charset="0"/>
              <a:ea typeface="SF Pro Display" panose="00000300000000000000" pitchFamily="50" charset="0"/>
            </a:endParaRPr>
          </a:p>
        </p:txBody>
      </p:sp>
      <p:pic>
        <p:nvPicPr>
          <p:cNvPr id="7" name="Picture 6">
            <a:extLst>
              <a:ext uri="{FF2B5EF4-FFF2-40B4-BE49-F238E27FC236}">
                <a16:creationId xmlns:a16="http://schemas.microsoft.com/office/drawing/2014/main" id="{13C478DC-010D-20CC-99F0-62E8A551B5B5}"/>
              </a:ext>
            </a:extLst>
          </p:cNvPr>
          <p:cNvPicPr>
            <a:picLocks noChangeAspect="1"/>
          </p:cNvPicPr>
          <p:nvPr/>
        </p:nvPicPr>
        <p:blipFill rotWithShape="1">
          <a:blip r:embed="rId3"/>
          <a:srcRect t="39571"/>
          <a:stretch/>
        </p:blipFill>
        <p:spPr>
          <a:xfrm>
            <a:off x="6524886" y="2407534"/>
            <a:ext cx="4421966" cy="4450466"/>
          </a:xfrm>
          <a:prstGeom prst="rect">
            <a:avLst/>
          </a:prstGeom>
        </p:spPr>
      </p:pic>
    </p:spTree>
    <p:extLst>
      <p:ext uri="{BB962C8B-B14F-4D97-AF65-F5344CB8AC3E}">
        <p14:creationId xmlns:p14="http://schemas.microsoft.com/office/powerpoint/2010/main" val="407777121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raphical user interface, text, application, chat or text message&#10;&#10;Description automatically generated">
            <a:extLst>
              <a:ext uri="{FF2B5EF4-FFF2-40B4-BE49-F238E27FC236}">
                <a16:creationId xmlns:a16="http://schemas.microsoft.com/office/drawing/2014/main" id="{7C452FF9-8CFE-7689-FD1A-E40015CB8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483" y="677823"/>
            <a:ext cx="5901477" cy="6181914"/>
          </a:xfrm>
          <a:prstGeom prst="rect">
            <a:avLst/>
          </a:prstGeom>
        </p:spPr>
      </p:pic>
      <p:sp>
        <p:nvSpPr>
          <p:cNvPr id="17" name="TextBox 16">
            <a:extLst>
              <a:ext uri="{FF2B5EF4-FFF2-40B4-BE49-F238E27FC236}">
                <a16:creationId xmlns:a16="http://schemas.microsoft.com/office/drawing/2014/main" id="{55A9BE23-0D3C-6ADF-022A-68C66F9862A0}"/>
              </a:ext>
            </a:extLst>
          </p:cNvPr>
          <p:cNvSpPr txBox="1"/>
          <p:nvPr/>
        </p:nvSpPr>
        <p:spPr>
          <a:xfrm>
            <a:off x="1031616" y="3414837"/>
            <a:ext cx="4949162" cy="707886"/>
          </a:xfrm>
          <a:prstGeom prst="rect">
            <a:avLst/>
          </a:prstGeom>
          <a:noFill/>
        </p:spPr>
        <p:txBody>
          <a:bodyPr wrap="square" rtlCol="0">
            <a:spAutoFit/>
          </a:bodyPr>
          <a:lstStyle/>
          <a:p>
            <a:r>
              <a:rPr lang="en-US" sz="4000" dirty="0">
                <a:latin typeface="SF Pro Display" panose="00000300000000000000" pitchFamily="50" charset="0"/>
                <a:ea typeface="SF Pro Display" panose="00000300000000000000" pitchFamily="50" charset="0"/>
              </a:rPr>
              <a:t>As a </a:t>
            </a:r>
            <a:r>
              <a:rPr lang="en-US" sz="4000" b="1" dirty="0">
                <a:solidFill>
                  <a:srgbClr val="AB381F"/>
                </a:solidFill>
                <a:latin typeface="Panton Black Caps" panose="00000500000000000000" pitchFamily="50" charset="0"/>
                <a:ea typeface="SF Pro Display" panose="00000300000000000000" pitchFamily="50" charset="0"/>
              </a:rPr>
              <a:t>Client</a:t>
            </a:r>
            <a:r>
              <a:rPr lang="en-US" sz="4000" dirty="0">
                <a:latin typeface="SF Pro Display" panose="00000300000000000000" pitchFamily="50" charset="0"/>
                <a:ea typeface="SF Pro Display" panose="00000300000000000000" pitchFamily="50" charset="0"/>
              </a:rPr>
              <a:t>…</a:t>
            </a:r>
            <a:endParaRPr lang="en-SG" sz="4800" dirty="0">
              <a:latin typeface="SF Pro Display" panose="00000300000000000000" pitchFamily="50" charset="0"/>
              <a:ea typeface="SF Pro Display" panose="00000300000000000000" pitchFamily="50" charset="0"/>
            </a:endParaRPr>
          </a:p>
        </p:txBody>
      </p:sp>
      <p:pic>
        <p:nvPicPr>
          <p:cNvPr id="6" name="Picture 5" descr="Graphical user interface, text&#10;&#10;Description automatically generated">
            <a:extLst>
              <a:ext uri="{FF2B5EF4-FFF2-40B4-BE49-F238E27FC236}">
                <a16:creationId xmlns:a16="http://schemas.microsoft.com/office/drawing/2014/main" id="{A2375806-53C2-8EFB-F555-696F684BD6BD}"/>
              </a:ext>
            </a:extLst>
          </p:cNvPr>
          <p:cNvPicPr>
            <a:picLocks noChangeAspect="1"/>
          </p:cNvPicPr>
          <p:nvPr/>
        </p:nvPicPr>
        <p:blipFill rotWithShape="1">
          <a:blip r:embed="rId3">
            <a:extLst>
              <a:ext uri="{28A0092B-C50C-407E-A947-70E740481C1C}">
                <a14:useLocalDpi xmlns:a14="http://schemas.microsoft.com/office/drawing/2010/main" val="0"/>
              </a:ext>
            </a:extLst>
          </a:blip>
          <a:srcRect t="4741"/>
          <a:stretch/>
        </p:blipFill>
        <p:spPr>
          <a:xfrm>
            <a:off x="6513270" y="2370135"/>
            <a:ext cx="4406189" cy="9094156"/>
          </a:xfrm>
          <a:prstGeom prst="rect">
            <a:avLst/>
          </a:prstGeom>
        </p:spPr>
      </p:pic>
    </p:spTree>
    <p:extLst>
      <p:ext uri="{BB962C8B-B14F-4D97-AF65-F5344CB8AC3E}">
        <p14:creationId xmlns:p14="http://schemas.microsoft.com/office/powerpoint/2010/main" val="267478040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raphical user interface, text, application, chat or text message&#10;&#10;Description automatically generated">
            <a:extLst>
              <a:ext uri="{FF2B5EF4-FFF2-40B4-BE49-F238E27FC236}">
                <a16:creationId xmlns:a16="http://schemas.microsoft.com/office/drawing/2014/main" id="{7C452FF9-8CFE-7689-FD1A-E40015CB8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483" y="677823"/>
            <a:ext cx="5901477" cy="6181914"/>
          </a:xfrm>
          <a:prstGeom prst="rect">
            <a:avLst/>
          </a:prstGeom>
        </p:spPr>
      </p:pic>
      <p:sp>
        <p:nvSpPr>
          <p:cNvPr id="17" name="TextBox 16">
            <a:extLst>
              <a:ext uri="{FF2B5EF4-FFF2-40B4-BE49-F238E27FC236}">
                <a16:creationId xmlns:a16="http://schemas.microsoft.com/office/drawing/2014/main" id="{55A9BE23-0D3C-6ADF-022A-68C66F9862A0}"/>
              </a:ext>
            </a:extLst>
          </p:cNvPr>
          <p:cNvSpPr txBox="1"/>
          <p:nvPr/>
        </p:nvSpPr>
        <p:spPr>
          <a:xfrm>
            <a:off x="1031616" y="3075057"/>
            <a:ext cx="4949162" cy="707886"/>
          </a:xfrm>
          <a:prstGeom prst="rect">
            <a:avLst/>
          </a:prstGeom>
          <a:noFill/>
        </p:spPr>
        <p:txBody>
          <a:bodyPr wrap="square" rtlCol="0">
            <a:spAutoFit/>
          </a:bodyPr>
          <a:lstStyle/>
          <a:p>
            <a:r>
              <a:rPr lang="en-US" sz="4000" dirty="0">
                <a:latin typeface="SF Pro Display" panose="00000300000000000000" pitchFamily="50" charset="0"/>
                <a:ea typeface="SF Pro Display" panose="00000300000000000000" pitchFamily="50" charset="0"/>
              </a:rPr>
              <a:t>As a </a:t>
            </a:r>
            <a:r>
              <a:rPr lang="en-US" sz="4000" b="1" dirty="0">
                <a:solidFill>
                  <a:srgbClr val="AB381F"/>
                </a:solidFill>
                <a:latin typeface="Panton Black Caps" panose="00000500000000000000" pitchFamily="50" charset="0"/>
                <a:ea typeface="SF Pro Display" panose="00000300000000000000" pitchFamily="50" charset="0"/>
              </a:rPr>
              <a:t>Banker</a:t>
            </a:r>
            <a:r>
              <a:rPr lang="en-US" sz="4000" dirty="0">
                <a:latin typeface="SF Pro Display" panose="00000300000000000000" pitchFamily="50" charset="0"/>
                <a:ea typeface="SF Pro Display" panose="00000300000000000000" pitchFamily="50" charset="0"/>
              </a:rPr>
              <a:t>…</a:t>
            </a:r>
            <a:endParaRPr lang="en-SG" sz="4800" dirty="0">
              <a:latin typeface="SF Pro Display" panose="00000300000000000000" pitchFamily="50" charset="0"/>
              <a:ea typeface="SF Pro Display" panose="00000300000000000000" pitchFamily="50" charset="0"/>
            </a:endParaRPr>
          </a:p>
        </p:txBody>
      </p:sp>
      <p:pic>
        <p:nvPicPr>
          <p:cNvPr id="6" name="Picture 5" descr="Graphical user interface, text, application&#10;&#10;Description automatically generated">
            <a:extLst>
              <a:ext uri="{FF2B5EF4-FFF2-40B4-BE49-F238E27FC236}">
                <a16:creationId xmlns:a16="http://schemas.microsoft.com/office/drawing/2014/main" id="{600EF807-51D3-39F7-AFC7-7C6BD51FD6D3}"/>
              </a:ext>
            </a:extLst>
          </p:cNvPr>
          <p:cNvPicPr>
            <a:picLocks noChangeAspect="1"/>
          </p:cNvPicPr>
          <p:nvPr/>
        </p:nvPicPr>
        <p:blipFill rotWithShape="1">
          <a:blip r:embed="rId3">
            <a:extLst>
              <a:ext uri="{28A0092B-C50C-407E-A947-70E740481C1C}">
                <a14:useLocalDpi xmlns:a14="http://schemas.microsoft.com/office/drawing/2010/main" val="0"/>
              </a:ext>
            </a:extLst>
          </a:blip>
          <a:srcRect t="5037"/>
          <a:stretch/>
        </p:blipFill>
        <p:spPr>
          <a:xfrm>
            <a:off x="6532684" y="2425699"/>
            <a:ext cx="4368398" cy="8988113"/>
          </a:xfrm>
          <a:prstGeom prst="rect">
            <a:avLst/>
          </a:prstGeom>
        </p:spPr>
      </p:pic>
    </p:spTree>
    <p:extLst>
      <p:ext uri="{BB962C8B-B14F-4D97-AF65-F5344CB8AC3E}">
        <p14:creationId xmlns:p14="http://schemas.microsoft.com/office/powerpoint/2010/main" val="386716276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538B-FE10-5EAD-A93E-F377398F7CFC}"/>
              </a:ext>
            </a:extLst>
          </p:cNvPr>
          <p:cNvSpPr>
            <a:spLocks noGrp="1"/>
          </p:cNvSpPr>
          <p:nvPr>
            <p:ph type="title"/>
          </p:nvPr>
        </p:nvSpPr>
        <p:spPr/>
        <p:txBody>
          <a:bodyPr/>
          <a:lstStyle/>
          <a:p>
            <a:r>
              <a:rPr lang="en-US" b="1" dirty="0">
                <a:solidFill>
                  <a:srgbClr val="4B2700"/>
                </a:solidFill>
              </a:rPr>
              <a:t>Problem Statements	</a:t>
            </a:r>
            <a:endParaRPr lang="en-SG" b="1" dirty="0">
              <a:solidFill>
                <a:srgbClr val="4B2700"/>
              </a:solidFill>
            </a:endParaRPr>
          </a:p>
        </p:txBody>
      </p:sp>
      <p:sp>
        <p:nvSpPr>
          <p:cNvPr id="3" name="Content Placeholder 2">
            <a:extLst>
              <a:ext uri="{FF2B5EF4-FFF2-40B4-BE49-F238E27FC236}">
                <a16:creationId xmlns:a16="http://schemas.microsoft.com/office/drawing/2014/main" id="{50D805E4-4189-D4A9-A181-A735FE4A975C}"/>
              </a:ext>
            </a:extLst>
          </p:cNvPr>
          <p:cNvSpPr>
            <a:spLocks noGrp="1"/>
          </p:cNvSpPr>
          <p:nvPr>
            <p:ph idx="1"/>
          </p:nvPr>
        </p:nvSpPr>
        <p:spPr>
          <a:xfrm>
            <a:off x="838200" y="2392591"/>
            <a:ext cx="10515600" cy="3005317"/>
          </a:xfrm>
        </p:spPr>
        <p:txBody>
          <a:bodyPr>
            <a:normAutofit fontScale="92500" lnSpcReduction="10000"/>
          </a:bodyPr>
          <a:lstStyle/>
          <a:p>
            <a:pPr marL="0" indent="0" algn="ctr">
              <a:lnSpc>
                <a:spcPct val="150000"/>
              </a:lnSpc>
              <a:buNone/>
            </a:pPr>
            <a:r>
              <a:rPr lang="en-US" sz="3600" dirty="0">
                <a:latin typeface="SF Pro Display" panose="00000300000000000000" pitchFamily="50" charset="0"/>
                <a:ea typeface="SF Pro Display" panose="00000300000000000000" pitchFamily="50" charset="0"/>
              </a:rPr>
              <a:t>Design an application for both clients and bankers that positions Citi as the modern bank for wealth management solutions, to drive client acquisition and strengthen client relationships in the Asian market.</a:t>
            </a:r>
            <a:endParaRPr lang="en-SG" sz="3600" dirty="0">
              <a:latin typeface="SF Pro Display" panose="00000300000000000000" pitchFamily="50" charset="0"/>
              <a:ea typeface="SF Pro Display" panose="00000300000000000000" pitchFamily="50" charset="0"/>
            </a:endParaRPr>
          </a:p>
        </p:txBody>
      </p:sp>
    </p:spTree>
    <p:extLst>
      <p:ext uri="{BB962C8B-B14F-4D97-AF65-F5344CB8AC3E}">
        <p14:creationId xmlns:p14="http://schemas.microsoft.com/office/powerpoint/2010/main" val="31908299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raphical user interface, text, application, chat or text message&#10;&#10;Description automatically generated">
            <a:extLst>
              <a:ext uri="{FF2B5EF4-FFF2-40B4-BE49-F238E27FC236}">
                <a16:creationId xmlns:a16="http://schemas.microsoft.com/office/drawing/2014/main" id="{7C452FF9-8CFE-7689-FD1A-E40015CB8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483" y="677823"/>
            <a:ext cx="5901477" cy="6181914"/>
          </a:xfrm>
          <a:prstGeom prst="rect">
            <a:avLst/>
          </a:prstGeom>
        </p:spPr>
      </p:pic>
      <p:sp>
        <p:nvSpPr>
          <p:cNvPr id="17" name="TextBox 16">
            <a:extLst>
              <a:ext uri="{FF2B5EF4-FFF2-40B4-BE49-F238E27FC236}">
                <a16:creationId xmlns:a16="http://schemas.microsoft.com/office/drawing/2014/main" id="{55A9BE23-0D3C-6ADF-022A-68C66F9862A0}"/>
              </a:ext>
            </a:extLst>
          </p:cNvPr>
          <p:cNvSpPr txBox="1"/>
          <p:nvPr/>
        </p:nvSpPr>
        <p:spPr>
          <a:xfrm>
            <a:off x="1031616" y="3075057"/>
            <a:ext cx="4949162" cy="707886"/>
          </a:xfrm>
          <a:prstGeom prst="rect">
            <a:avLst/>
          </a:prstGeom>
          <a:noFill/>
        </p:spPr>
        <p:txBody>
          <a:bodyPr wrap="square" rtlCol="0">
            <a:spAutoFit/>
          </a:bodyPr>
          <a:lstStyle/>
          <a:p>
            <a:r>
              <a:rPr lang="en-US" sz="4000" dirty="0">
                <a:latin typeface="SF Pro Display" panose="00000300000000000000" pitchFamily="50" charset="0"/>
                <a:ea typeface="SF Pro Display" panose="00000300000000000000" pitchFamily="50" charset="0"/>
              </a:rPr>
              <a:t>As a </a:t>
            </a:r>
            <a:r>
              <a:rPr lang="en-US" sz="4000" b="1" dirty="0">
                <a:solidFill>
                  <a:srgbClr val="AB381F"/>
                </a:solidFill>
                <a:latin typeface="Panton Black Caps" panose="00000500000000000000" pitchFamily="50" charset="0"/>
                <a:ea typeface="SF Pro Display" panose="00000300000000000000" pitchFamily="50" charset="0"/>
              </a:rPr>
              <a:t>Banker</a:t>
            </a:r>
            <a:r>
              <a:rPr lang="en-US" sz="4000" dirty="0">
                <a:latin typeface="SF Pro Display" panose="00000300000000000000" pitchFamily="50" charset="0"/>
                <a:ea typeface="SF Pro Display" panose="00000300000000000000" pitchFamily="50" charset="0"/>
              </a:rPr>
              <a:t>…</a:t>
            </a:r>
            <a:endParaRPr lang="en-SG" sz="4800" dirty="0">
              <a:latin typeface="SF Pro Display" panose="00000300000000000000" pitchFamily="50" charset="0"/>
              <a:ea typeface="SF Pro Display" panose="00000300000000000000" pitchFamily="50" charset="0"/>
            </a:endParaRP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A8B89C3F-F4D1-C4B7-235B-5A3DF22705CF}"/>
              </a:ext>
            </a:extLst>
          </p:cNvPr>
          <p:cNvPicPr>
            <a:picLocks noChangeAspect="1"/>
          </p:cNvPicPr>
          <p:nvPr/>
        </p:nvPicPr>
        <p:blipFill rotWithShape="1">
          <a:blip r:embed="rId3">
            <a:extLst>
              <a:ext uri="{28A0092B-C50C-407E-A947-70E740481C1C}">
                <a14:useLocalDpi xmlns:a14="http://schemas.microsoft.com/office/drawing/2010/main" val="0"/>
              </a:ext>
            </a:extLst>
          </a:blip>
          <a:srcRect t="4876"/>
          <a:stretch/>
        </p:blipFill>
        <p:spPr>
          <a:xfrm>
            <a:off x="6520283" y="2423159"/>
            <a:ext cx="4391557" cy="9051103"/>
          </a:xfrm>
          <a:prstGeom prst="rect">
            <a:avLst/>
          </a:prstGeom>
        </p:spPr>
      </p:pic>
    </p:spTree>
    <p:extLst>
      <p:ext uri="{BB962C8B-B14F-4D97-AF65-F5344CB8AC3E}">
        <p14:creationId xmlns:p14="http://schemas.microsoft.com/office/powerpoint/2010/main" val="179314601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raphical user interface, text, application, chat or text message&#10;&#10;Description automatically generated">
            <a:extLst>
              <a:ext uri="{FF2B5EF4-FFF2-40B4-BE49-F238E27FC236}">
                <a16:creationId xmlns:a16="http://schemas.microsoft.com/office/drawing/2014/main" id="{7C452FF9-8CFE-7689-FD1A-E40015CB8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483" y="677823"/>
            <a:ext cx="5901477" cy="6181914"/>
          </a:xfrm>
          <a:prstGeom prst="rect">
            <a:avLst/>
          </a:prstGeom>
        </p:spPr>
      </p:pic>
      <p:sp>
        <p:nvSpPr>
          <p:cNvPr id="17" name="TextBox 16">
            <a:extLst>
              <a:ext uri="{FF2B5EF4-FFF2-40B4-BE49-F238E27FC236}">
                <a16:creationId xmlns:a16="http://schemas.microsoft.com/office/drawing/2014/main" id="{55A9BE23-0D3C-6ADF-022A-68C66F9862A0}"/>
              </a:ext>
            </a:extLst>
          </p:cNvPr>
          <p:cNvSpPr txBox="1"/>
          <p:nvPr/>
        </p:nvSpPr>
        <p:spPr>
          <a:xfrm>
            <a:off x="1031616" y="3075057"/>
            <a:ext cx="4949162" cy="707886"/>
          </a:xfrm>
          <a:prstGeom prst="rect">
            <a:avLst/>
          </a:prstGeom>
          <a:noFill/>
        </p:spPr>
        <p:txBody>
          <a:bodyPr wrap="square" rtlCol="0">
            <a:spAutoFit/>
          </a:bodyPr>
          <a:lstStyle/>
          <a:p>
            <a:r>
              <a:rPr lang="en-US" sz="4000" dirty="0">
                <a:latin typeface="SF Pro Display" panose="00000300000000000000" pitchFamily="50" charset="0"/>
                <a:ea typeface="SF Pro Display" panose="00000300000000000000" pitchFamily="50" charset="0"/>
              </a:rPr>
              <a:t>As a </a:t>
            </a:r>
            <a:r>
              <a:rPr lang="en-US" sz="4000" b="1" dirty="0">
                <a:solidFill>
                  <a:srgbClr val="AB381F"/>
                </a:solidFill>
                <a:latin typeface="Panton Black Caps" panose="00000500000000000000" pitchFamily="50" charset="0"/>
                <a:ea typeface="SF Pro Display" panose="00000300000000000000" pitchFamily="50" charset="0"/>
              </a:rPr>
              <a:t>Banker</a:t>
            </a:r>
            <a:r>
              <a:rPr lang="en-US" sz="4000" dirty="0">
                <a:latin typeface="SF Pro Display" panose="00000300000000000000" pitchFamily="50" charset="0"/>
                <a:ea typeface="SF Pro Display" panose="00000300000000000000" pitchFamily="50" charset="0"/>
              </a:rPr>
              <a:t>…</a:t>
            </a:r>
            <a:endParaRPr lang="en-SG" sz="4800" dirty="0">
              <a:latin typeface="SF Pro Display" panose="00000300000000000000" pitchFamily="50" charset="0"/>
              <a:ea typeface="SF Pro Display" panose="00000300000000000000" pitchFamily="50" charset="0"/>
            </a:endParaRPr>
          </a:p>
        </p:txBody>
      </p:sp>
      <p:pic>
        <p:nvPicPr>
          <p:cNvPr id="3" name="Picture 2" descr="Graphical user interface, text, application&#10;&#10;Description automatically generated">
            <a:extLst>
              <a:ext uri="{FF2B5EF4-FFF2-40B4-BE49-F238E27FC236}">
                <a16:creationId xmlns:a16="http://schemas.microsoft.com/office/drawing/2014/main" id="{FB2EF800-39EC-A5C4-442B-3BD40BAE60E5}"/>
              </a:ext>
            </a:extLst>
          </p:cNvPr>
          <p:cNvPicPr>
            <a:picLocks noChangeAspect="1"/>
          </p:cNvPicPr>
          <p:nvPr/>
        </p:nvPicPr>
        <p:blipFill rotWithShape="1">
          <a:blip r:embed="rId3">
            <a:extLst>
              <a:ext uri="{28A0092B-C50C-407E-A947-70E740481C1C}">
                <a14:useLocalDpi xmlns:a14="http://schemas.microsoft.com/office/drawing/2010/main" val="0"/>
              </a:ext>
            </a:extLst>
          </a:blip>
          <a:srcRect t="4148" b="13481"/>
          <a:stretch/>
        </p:blipFill>
        <p:spPr>
          <a:xfrm>
            <a:off x="6525064" y="2397759"/>
            <a:ext cx="4386776" cy="7829041"/>
          </a:xfrm>
          <a:prstGeom prst="rect">
            <a:avLst/>
          </a:prstGeom>
        </p:spPr>
      </p:pic>
    </p:spTree>
    <p:extLst>
      <p:ext uri="{BB962C8B-B14F-4D97-AF65-F5344CB8AC3E}">
        <p14:creationId xmlns:p14="http://schemas.microsoft.com/office/powerpoint/2010/main" val="95525367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raphical user interface, text, application, chat or text message&#10;&#10;Description automatically generated">
            <a:extLst>
              <a:ext uri="{FF2B5EF4-FFF2-40B4-BE49-F238E27FC236}">
                <a16:creationId xmlns:a16="http://schemas.microsoft.com/office/drawing/2014/main" id="{7C452FF9-8CFE-7689-FD1A-E40015CB8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9483" y="677823"/>
            <a:ext cx="5901477" cy="6181914"/>
          </a:xfrm>
          <a:prstGeom prst="rect">
            <a:avLst/>
          </a:prstGeom>
        </p:spPr>
      </p:pic>
      <p:sp>
        <p:nvSpPr>
          <p:cNvPr id="5" name="TextBox 4">
            <a:extLst>
              <a:ext uri="{FF2B5EF4-FFF2-40B4-BE49-F238E27FC236}">
                <a16:creationId xmlns:a16="http://schemas.microsoft.com/office/drawing/2014/main" id="{40912983-1ABE-62ED-4618-DB0982592E2E}"/>
              </a:ext>
            </a:extLst>
          </p:cNvPr>
          <p:cNvSpPr txBox="1"/>
          <p:nvPr/>
        </p:nvSpPr>
        <p:spPr>
          <a:xfrm>
            <a:off x="1031616" y="3075057"/>
            <a:ext cx="4949162" cy="707886"/>
          </a:xfrm>
          <a:prstGeom prst="rect">
            <a:avLst/>
          </a:prstGeom>
          <a:noFill/>
        </p:spPr>
        <p:txBody>
          <a:bodyPr wrap="square" rtlCol="0">
            <a:spAutoFit/>
          </a:bodyPr>
          <a:lstStyle/>
          <a:p>
            <a:r>
              <a:rPr lang="en-US" sz="4000" dirty="0">
                <a:latin typeface="SF Pro Display" panose="00000300000000000000" pitchFamily="50" charset="0"/>
                <a:ea typeface="SF Pro Display" panose="00000300000000000000" pitchFamily="50" charset="0"/>
              </a:rPr>
              <a:t>As a </a:t>
            </a:r>
            <a:r>
              <a:rPr lang="en-US" sz="4000" b="1" dirty="0">
                <a:solidFill>
                  <a:srgbClr val="AB381F"/>
                </a:solidFill>
                <a:latin typeface="Panton Black Caps" panose="00000500000000000000" pitchFamily="50" charset="0"/>
                <a:ea typeface="SF Pro Display" panose="00000300000000000000" pitchFamily="50" charset="0"/>
              </a:rPr>
              <a:t>Banker</a:t>
            </a:r>
            <a:r>
              <a:rPr lang="en-US" sz="4000" dirty="0">
                <a:latin typeface="SF Pro Display" panose="00000300000000000000" pitchFamily="50" charset="0"/>
                <a:ea typeface="SF Pro Display" panose="00000300000000000000" pitchFamily="50" charset="0"/>
              </a:rPr>
              <a:t>…</a:t>
            </a:r>
            <a:endParaRPr lang="en-SG" sz="4800" dirty="0">
              <a:latin typeface="SF Pro Display" panose="00000300000000000000" pitchFamily="50" charset="0"/>
              <a:ea typeface="SF Pro Display" panose="00000300000000000000" pitchFamily="50" charset="0"/>
            </a:endParaRPr>
          </a:p>
        </p:txBody>
      </p:sp>
      <p:pic>
        <p:nvPicPr>
          <p:cNvPr id="7" name="Picture 6" descr="Graphical user interface, application&#10;&#10;Description automatically generated">
            <a:extLst>
              <a:ext uri="{FF2B5EF4-FFF2-40B4-BE49-F238E27FC236}">
                <a16:creationId xmlns:a16="http://schemas.microsoft.com/office/drawing/2014/main" id="{93A1B476-F79E-FAF7-758A-0E3C11945F25}"/>
              </a:ext>
            </a:extLst>
          </p:cNvPr>
          <p:cNvPicPr>
            <a:picLocks noChangeAspect="1"/>
          </p:cNvPicPr>
          <p:nvPr/>
        </p:nvPicPr>
        <p:blipFill rotWithShape="1">
          <a:blip r:embed="rId3">
            <a:extLst>
              <a:ext uri="{28A0092B-C50C-407E-A947-70E740481C1C}">
                <a14:useLocalDpi xmlns:a14="http://schemas.microsoft.com/office/drawing/2010/main" val="0"/>
              </a:ext>
            </a:extLst>
          </a:blip>
          <a:srcRect t="4518"/>
          <a:stretch/>
        </p:blipFill>
        <p:spPr>
          <a:xfrm>
            <a:off x="6526334" y="2422524"/>
            <a:ext cx="4396357" cy="9095031"/>
          </a:xfrm>
          <a:prstGeom prst="rect">
            <a:avLst/>
          </a:prstGeom>
        </p:spPr>
      </p:pic>
    </p:spTree>
    <p:extLst>
      <p:ext uri="{BB962C8B-B14F-4D97-AF65-F5344CB8AC3E}">
        <p14:creationId xmlns:p14="http://schemas.microsoft.com/office/powerpoint/2010/main" val="240817733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76C2-445D-F351-2FCE-3C616CA3F4C6}"/>
              </a:ext>
            </a:extLst>
          </p:cNvPr>
          <p:cNvSpPr>
            <a:spLocks noGrp="1"/>
          </p:cNvSpPr>
          <p:nvPr>
            <p:ph type="title"/>
          </p:nvPr>
        </p:nvSpPr>
        <p:spPr/>
        <p:txBody>
          <a:bodyPr/>
          <a:lstStyle/>
          <a:p>
            <a:r>
              <a:rPr lang="en-US" b="1" dirty="0">
                <a:solidFill>
                  <a:srgbClr val="522A00"/>
                </a:solidFill>
              </a:rPr>
              <a:t>Credentials</a:t>
            </a:r>
            <a:endParaRPr lang="en-SG" b="1" dirty="0">
              <a:solidFill>
                <a:srgbClr val="522A00"/>
              </a:solidFill>
            </a:endParaRPr>
          </a:p>
        </p:txBody>
      </p:sp>
      <p:sp>
        <p:nvSpPr>
          <p:cNvPr id="3" name="Content Placeholder 2">
            <a:extLst>
              <a:ext uri="{FF2B5EF4-FFF2-40B4-BE49-F238E27FC236}">
                <a16:creationId xmlns:a16="http://schemas.microsoft.com/office/drawing/2014/main" id="{E6B350DB-FED4-F428-58B4-33F6116DD1B9}"/>
              </a:ext>
            </a:extLst>
          </p:cNvPr>
          <p:cNvSpPr>
            <a:spLocks noGrp="1"/>
          </p:cNvSpPr>
          <p:nvPr>
            <p:ph idx="1"/>
          </p:nvPr>
        </p:nvSpPr>
        <p:spPr/>
        <p:txBody>
          <a:bodyPr/>
          <a:lstStyle/>
          <a:p>
            <a:pPr marL="0" indent="0">
              <a:buNone/>
            </a:pPr>
            <a:r>
              <a:rPr lang="en-US" dirty="0">
                <a:latin typeface="SF Pro Display" panose="00000300000000000000" pitchFamily="50" charset="0"/>
                <a:ea typeface="SF Pro Display" panose="00000300000000000000" pitchFamily="50" charset="0"/>
              </a:rPr>
              <a:t>Banker</a:t>
            </a:r>
          </a:p>
          <a:p>
            <a:r>
              <a:rPr lang="en-US" dirty="0" err="1">
                <a:latin typeface="SF Pro Display" panose="00000300000000000000" pitchFamily="50" charset="0"/>
                <a:ea typeface="SF Pro Display" panose="00000300000000000000" pitchFamily="50" charset="0"/>
              </a:rPr>
              <a:t>Usn</a:t>
            </a:r>
            <a:r>
              <a:rPr lang="en-US" dirty="0">
                <a:latin typeface="SF Pro Display" panose="00000300000000000000" pitchFamily="50" charset="0"/>
                <a:ea typeface="SF Pro Display" panose="00000300000000000000" pitchFamily="50" charset="0"/>
              </a:rPr>
              <a:t>: </a:t>
            </a:r>
            <a:r>
              <a:rPr lang="en-US" dirty="0">
                <a:latin typeface="SF Pro Display" panose="00000300000000000000" pitchFamily="50" charset="0"/>
                <a:ea typeface="SF Pro Display" panose="00000300000000000000" pitchFamily="50" charset="0"/>
                <a:hlinkClick r:id="rId2"/>
              </a:rPr>
              <a:t>banker@citi.com</a:t>
            </a:r>
            <a:endParaRPr lang="en-US" dirty="0">
              <a:latin typeface="SF Pro Display" panose="00000300000000000000" pitchFamily="50" charset="0"/>
              <a:ea typeface="SF Pro Display" panose="00000300000000000000" pitchFamily="50" charset="0"/>
            </a:endParaRPr>
          </a:p>
          <a:p>
            <a:r>
              <a:rPr lang="en-US" dirty="0" err="1">
                <a:latin typeface="SF Pro Display" panose="00000300000000000000" pitchFamily="50" charset="0"/>
                <a:ea typeface="SF Pro Display" panose="00000300000000000000" pitchFamily="50" charset="0"/>
              </a:rPr>
              <a:t>Pwd</a:t>
            </a:r>
            <a:r>
              <a:rPr lang="en-US" dirty="0">
                <a:latin typeface="SF Pro Display" panose="00000300000000000000" pitchFamily="50" charset="0"/>
                <a:ea typeface="SF Pro Display" panose="00000300000000000000" pitchFamily="50" charset="0"/>
              </a:rPr>
              <a:t>: hello123</a:t>
            </a:r>
          </a:p>
          <a:p>
            <a:endParaRPr lang="en-US" dirty="0">
              <a:latin typeface="SF Pro Display" panose="00000300000000000000" pitchFamily="50" charset="0"/>
              <a:ea typeface="SF Pro Display" panose="00000300000000000000" pitchFamily="50" charset="0"/>
            </a:endParaRPr>
          </a:p>
          <a:p>
            <a:pPr marL="0" indent="0">
              <a:buNone/>
            </a:pPr>
            <a:r>
              <a:rPr lang="en-US" dirty="0">
                <a:latin typeface="SF Pro Display" panose="00000300000000000000" pitchFamily="50" charset="0"/>
                <a:ea typeface="SF Pro Display" panose="00000300000000000000" pitchFamily="50" charset="0"/>
              </a:rPr>
              <a:t>Client: </a:t>
            </a:r>
          </a:p>
          <a:p>
            <a:r>
              <a:rPr lang="en-US" dirty="0">
                <a:latin typeface="SF Pro Display" panose="00000300000000000000" pitchFamily="50" charset="0"/>
                <a:ea typeface="SF Pro Display" panose="00000300000000000000" pitchFamily="50" charset="0"/>
                <a:hlinkClick r:id="rId3"/>
              </a:rPr>
              <a:t>ryan@gmail.com</a:t>
            </a:r>
            <a:endParaRPr lang="en-US" dirty="0">
              <a:latin typeface="SF Pro Display" panose="00000300000000000000" pitchFamily="50" charset="0"/>
              <a:ea typeface="SF Pro Display" panose="00000300000000000000" pitchFamily="50" charset="0"/>
            </a:endParaRPr>
          </a:p>
          <a:p>
            <a:r>
              <a:rPr lang="en-US" dirty="0" err="1">
                <a:latin typeface="SF Pro Display" panose="00000300000000000000" pitchFamily="50" charset="0"/>
                <a:ea typeface="SF Pro Display" panose="00000300000000000000" pitchFamily="50" charset="0"/>
              </a:rPr>
              <a:t>Pwd</a:t>
            </a:r>
            <a:r>
              <a:rPr lang="en-US" dirty="0">
                <a:latin typeface="SF Pro Display" panose="00000300000000000000" pitchFamily="50" charset="0"/>
                <a:ea typeface="SF Pro Display" panose="00000300000000000000" pitchFamily="50" charset="0"/>
              </a:rPr>
              <a:t>: hello123</a:t>
            </a:r>
          </a:p>
        </p:txBody>
      </p:sp>
    </p:spTree>
    <p:extLst>
      <p:ext uri="{BB962C8B-B14F-4D97-AF65-F5344CB8AC3E}">
        <p14:creationId xmlns:p14="http://schemas.microsoft.com/office/powerpoint/2010/main" val="1747371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B67F-8634-A23C-A6D6-8FD12E390A36}"/>
              </a:ext>
            </a:extLst>
          </p:cNvPr>
          <p:cNvSpPr>
            <a:spLocks noGrp="1"/>
          </p:cNvSpPr>
          <p:nvPr>
            <p:ph type="title"/>
          </p:nvPr>
        </p:nvSpPr>
        <p:spPr/>
        <p:txBody>
          <a:bodyPr/>
          <a:lstStyle/>
          <a:p>
            <a:r>
              <a:rPr lang="en-US" b="1" dirty="0" err="1">
                <a:solidFill>
                  <a:srgbClr val="522A00"/>
                </a:solidFill>
              </a:rPr>
              <a:t>Whats</a:t>
            </a:r>
            <a:r>
              <a:rPr lang="en-US" b="1" dirty="0">
                <a:solidFill>
                  <a:srgbClr val="522A00"/>
                </a:solidFill>
              </a:rPr>
              <a:t> Next?</a:t>
            </a:r>
            <a:endParaRPr lang="en-SG" b="1" dirty="0">
              <a:solidFill>
                <a:srgbClr val="522A00"/>
              </a:solidFill>
            </a:endParaRPr>
          </a:p>
        </p:txBody>
      </p:sp>
      <p:grpSp>
        <p:nvGrpSpPr>
          <p:cNvPr id="45" name="Group 44">
            <a:extLst>
              <a:ext uri="{FF2B5EF4-FFF2-40B4-BE49-F238E27FC236}">
                <a16:creationId xmlns:a16="http://schemas.microsoft.com/office/drawing/2014/main" id="{140ACD95-78B2-8A72-98F5-D433DE970FD4}"/>
              </a:ext>
            </a:extLst>
          </p:cNvPr>
          <p:cNvGrpSpPr/>
          <p:nvPr/>
        </p:nvGrpSpPr>
        <p:grpSpPr>
          <a:xfrm>
            <a:off x="6447682" y="2580640"/>
            <a:ext cx="1823719" cy="2621803"/>
            <a:chOff x="6447682" y="2580640"/>
            <a:chExt cx="1823719" cy="2621803"/>
          </a:xfrm>
        </p:grpSpPr>
        <p:sp>
          <p:nvSpPr>
            <p:cNvPr id="28" name="Oval 27">
              <a:extLst>
                <a:ext uri="{FF2B5EF4-FFF2-40B4-BE49-F238E27FC236}">
                  <a16:creationId xmlns:a16="http://schemas.microsoft.com/office/drawing/2014/main" id="{4E5FA9C7-5826-C6C5-1601-FF1E05198811}"/>
                </a:ext>
              </a:extLst>
            </p:cNvPr>
            <p:cNvSpPr/>
            <p:nvPr/>
          </p:nvSpPr>
          <p:spPr>
            <a:xfrm>
              <a:off x="6527800" y="2580640"/>
              <a:ext cx="1663485" cy="1613927"/>
            </a:xfrm>
            <a:prstGeom prst="ellipse">
              <a:avLst/>
            </a:prstGeom>
            <a:solidFill>
              <a:srgbClr val="E8E8E8"/>
            </a:solidFill>
            <a:ln>
              <a:noFill/>
            </a:ln>
            <a:effectLst>
              <a:outerShdw blurRad="1397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TextBox 28">
              <a:extLst>
                <a:ext uri="{FF2B5EF4-FFF2-40B4-BE49-F238E27FC236}">
                  <a16:creationId xmlns:a16="http://schemas.microsoft.com/office/drawing/2014/main" id="{9B8AFF73-BDAD-E95E-60BE-78BE13F16998}"/>
                </a:ext>
              </a:extLst>
            </p:cNvPr>
            <p:cNvSpPr txBox="1"/>
            <p:nvPr/>
          </p:nvSpPr>
          <p:spPr>
            <a:xfrm>
              <a:off x="6447682" y="4494557"/>
              <a:ext cx="1823719" cy="707886"/>
            </a:xfrm>
            <a:prstGeom prst="rect">
              <a:avLst/>
            </a:prstGeom>
            <a:noFill/>
          </p:spPr>
          <p:txBody>
            <a:bodyPr wrap="square" rtlCol="0">
              <a:spAutoFit/>
            </a:bodyPr>
            <a:lstStyle/>
            <a:p>
              <a:pPr algn="ctr"/>
              <a:r>
                <a:rPr lang="en-US" sz="2000" dirty="0" err="1">
                  <a:latin typeface="Panton Black Caps" panose="00000500000000000000" pitchFamily="50" charset="0"/>
                </a:rPr>
                <a:t>Tiktok</a:t>
              </a:r>
              <a:r>
                <a:rPr lang="en-US" sz="2000" dirty="0">
                  <a:latin typeface="Panton Black Caps" panose="00000500000000000000" pitchFamily="50" charset="0"/>
                </a:rPr>
                <a:t> Integration</a:t>
              </a:r>
              <a:endParaRPr lang="en-SG" sz="2000" dirty="0">
                <a:latin typeface="Panton Black Caps" panose="00000500000000000000" pitchFamily="50" charset="0"/>
              </a:endParaRPr>
            </a:p>
          </p:txBody>
        </p:sp>
        <p:pic>
          <p:nvPicPr>
            <p:cNvPr id="36" name="Picture 35" descr="Logo&#10;&#10;Description automatically generated">
              <a:extLst>
                <a:ext uri="{FF2B5EF4-FFF2-40B4-BE49-F238E27FC236}">
                  <a16:creationId xmlns:a16="http://schemas.microsoft.com/office/drawing/2014/main" id="{4B28312D-90D9-8691-5AAD-4A6203EF2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053" y="2880512"/>
              <a:ext cx="1096975" cy="1096975"/>
            </a:xfrm>
            <a:prstGeom prst="rect">
              <a:avLst/>
            </a:prstGeom>
          </p:spPr>
        </p:pic>
      </p:grpSp>
      <p:grpSp>
        <p:nvGrpSpPr>
          <p:cNvPr id="46" name="Group 45">
            <a:extLst>
              <a:ext uri="{FF2B5EF4-FFF2-40B4-BE49-F238E27FC236}">
                <a16:creationId xmlns:a16="http://schemas.microsoft.com/office/drawing/2014/main" id="{9E1AFB3B-A82F-3559-21E9-DB79E619C3F4}"/>
              </a:ext>
            </a:extLst>
          </p:cNvPr>
          <p:cNvGrpSpPr/>
          <p:nvPr/>
        </p:nvGrpSpPr>
        <p:grpSpPr>
          <a:xfrm>
            <a:off x="9291320" y="2580640"/>
            <a:ext cx="1663485" cy="2627694"/>
            <a:chOff x="9291320" y="2574749"/>
            <a:chExt cx="1663485" cy="2627694"/>
          </a:xfrm>
        </p:grpSpPr>
        <p:sp>
          <p:nvSpPr>
            <p:cNvPr id="32" name="Oval 31">
              <a:extLst>
                <a:ext uri="{FF2B5EF4-FFF2-40B4-BE49-F238E27FC236}">
                  <a16:creationId xmlns:a16="http://schemas.microsoft.com/office/drawing/2014/main" id="{CBA301C3-A415-C7DA-045A-8C795A74B156}"/>
                </a:ext>
              </a:extLst>
            </p:cNvPr>
            <p:cNvSpPr/>
            <p:nvPr/>
          </p:nvSpPr>
          <p:spPr>
            <a:xfrm>
              <a:off x="9291320" y="2574749"/>
              <a:ext cx="1663485" cy="1613927"/>
            </a:xfrm>
            <a:prstGeom prst="ellipse">
              <a:avLst/>
            </a:prstGeom>
            <a:solidFill>
              <a:srgbClr val="E8E8E8"/>
            </a:solidFill>
            <a:ln>
              <a:noFill/>
            </a:ln>
            <a:effectLst>
              <a:outerShdw blurRad="1397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TextBox 32">
              <a:extLst>
                <a:ext uri="{FF2B5EF4-FFF2-40B4-BE49-F238E27FC236}">
                  <a16:creationId xmlns:a16="http://schemas.microsoft.com/office/drawing/2014/main" id="{930FDCCB-0840-85C9-E18C-A8F26159EA4B}"/>
                </a:ext>
              </a:extLst>
            </p:cNvPr>
            <p:cNvSpPr txBox="1"/>
            <p:nvPr/>
          </p:nvSpPr>
          <p:spPr>
            <a:xfrm>
              <a:off x="9291321" y="4494557"/>
              <a:ext cx="1663484" cy="707886"/>
            </a:xfrm>
            <a:prstGeom prst="rect">
              <a:avLst/>
            </a:prstGeom>
            <a:noFill/>
          </p:spPr>
          <p:txBody>
            <a:bodyPr wrap="square" rtlCol="0">
              <a:spAutoFit/>
            </a:bodyPr>
            <a:lstStyle/>
            <a:p>
              <a:pPr algn="ctr"/>
              <a:r>
                <a:rPr lang="en-US" sz="2000" dirty="0">
                  <a:latin typeface="Panton Black Caps" panose="00000500000000000000" pitchFamily="50" charset="0"/>
                </a:rPr>
                <a:t>Migrate to Cloud</a:t>
              </a:r>
              <a:endParaRPr lang="en-SG" sz="2000" dirty="0">
                <a:latin typeface="Panton Black Caps" panose="00000500000000000000" pitchFamily="50" charset="0"/>
              </a:endParaRPr>
            </a:p>
          </p:txBody>
        </p:sp>
        <p:pic>
          <p:nvPicPr>
            <p:cNvPr id="38" name="Picture 37" descr="Shape, arrow&#10;&#10;Description automatically generated">
              <a:extLst>
                <a:ext uri="{FF2B5EF4-FFF2-40B4-BE49-F238E27FC236}">
                  <a16:creationId xmlns:a16="http://schemas.microsoft.com/office/drawing/2014/main" id="{CA877A8A-FC64-A522-FAE6-A730955F7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4517" y="2880512"/>
              <a:ext cx="1057089" cy="1057089"/>
            </a:xfrm>
            <a:prstGeom prst="rect">
              <a:avLst/>
            </a:prstGeom>
          </p:spPr>
        </p:pic>
      </p:grpSp>
      <p:grpSp>
        <p:nvGrpSpPr>
          <p:cNvPr id="44" name="Group 43">
            <a:extLst>
              <a:ext uri="{FF2B5EF4-FFF2-40B4-BE49-F238E27FC236}">
                <a16:creationId xmlns:a16="http://schemas.microsoft.com/office/drawing/2014/main" id="{0DE53CE2-ADB5-A427-92A9-319ECC09925E}"/>
              </a:ext>
            </a:extLst>
          </p:cNvPr>
          <p:cNvGrpSpPr/>
          <p:nvPr/>
        </p:nvGrpSpPr>
        <p:grpSpPr>
          <a:xfrm>
            <a:off x="3646063" y="2580640"/>
            <a:ext cx="1899919" cy="2621803"/>
            <a:chOff x="3646063" y="2580640"/>
            <a:chExt cx="1899919" cy="2621803"/>
          </a:xfrm>
        </p:grpSpPr>
        <p:sp>
          <p:nvSpPr>
            <p:cNvPr id="20" name="Oval 19">
              <a:extLst>
                <a:ext uri="{FF2B5EF4-FFF2-40B4-BE49-F238E27FC236}">
                  <a16:creationId xmlns:a16="http://schemas.microsoft.com/office/drawing/2014/main" id="{7AAD2CD5-D9EB-66FD-2219-EE378D315FAF}"/>
                </a:ext>
              </a:extLst>
            </p:cNvPr>
            <p:cNvSpPr/>
            <p:nvPr/>
          </p:nvSpPr>
          <p:spPr>
            <a:xfrm>
              <a:off x="3764280" y="2580640"/>
              <a:ext cx="1663485" cy="1613927"/>
            </a:xfrm>
            <a:prstGeom prst="ellipse">
              <a:avLst/>
            </a:prstGeom>
            <a:solidFill>
              <a:srgbClr val="E8E8E8"/>
            </a:solidFill>
            <a:ln>
              <a:noFill/>
            </a:ln>
            <a:effectLst>
              <a:outerShdw blurRad="1397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A9D822BC-EC03-18DA-3C45-DF595CBC8BA4}"/>
                </a:ext>
              </a:extLst>
            </p:cNvPr>
            <p:cNvSpPr txBox="1"/>
            <p:nvPr/>
          </p:nvSpPr>
          <p:spPr>
            <a:xfrm>
              <a:off x="3646063" y="4494557"/>
              <a:ext cx="1899919" cy="707886"/>
            </a:xfrm>
            <a:prstGeom prst="rect">
              <a:avLst/>
            </a:prstGeom>
            <a:noFill/>
          </p:spPr>
          <p:txBody>
            <a:bodyPr wrap="square" rtlCol="0">
              <a:spAutoFit/>
            </a:bodyPr>
            <a:lstStyle/>
            <a:p>
              <a:pPr algn="ctr"/>
              <a:r>
                <a:rPr lang="en-US" sz="2000" dirty="0">
                  <a:latin typeface="Panton Black Caps" panose="00000500000000000000" pitchFamily="50" charset="0"/>
                </a:rPr>
                <a:t>Commercial DB</a:t>
              </a:r>
              <a:endParaRPr lang="en-SG" sz="2000" dirty="0">
                <a:latin typeface="Panton Black Caps" panose="00000500000000000000" pitchFamily="50" charset="0"/>
              </a:endParaRPr>
            </a:p>
          </p:txBody>
        </p:sp>
        <p:pic>
          <p:nvPicPr>
            <p:cNvPr id="40" name="Picture 39" descr="Logo, company name&#10;&#10;Description automatically generated">
              <a:extLst>
                <a:ext uri="{FF2B5EF4-FFF2-40B4-BE49-F238E27FC236}">
                  <a16:creationId xmlns:a16="http://schemas.microsoft.com/office/drawing/2014/main" id="{439B40E5-A00F-D756-F47E-0EF0AF318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7040" y="2999342"/>
              <a:ext cx="859315" cy="859315"/>
            </a:xfrm>
            <a:prstGeom prst="rect">
              <a:avLst/>
            </a:prstGeom>
          </p:spPr>
        </p:pic>
      </p:grpSp>
      <p:grpSp>
        <p:nvGrpSpPr>
          <p:cNvPr id="43" name="Group 42">
            <a:extLst>
              <a:ext uri="{FF2B5EF4-FFF2-40B4-BE49-F238E27FC236}">
                <a16:creationId xmlns:a16="http://schemas.microsoft.com/office/drawing/2014/main" id="{D450F747-4D8E-9AAA-7955-856676B9CA1D}"/>
              </a:ext>
            </a:extLst>
          </p:cNvPr>
          <p:cNvGrpSpPr/>
          <p:nvPr/>
        </p:nvGrpSpPr>
        <p:grpSpPr>
          <a:xfrm>
            <a:off x="1000760" y="2580640"/>
            <a:ext cx="1663485" cy="2621803"/>
            <a:chOff x="1000760" y="2580640"/>
            <a:chExt cx="1663485" cy="2621803"/>
          </a:xfrm>
        </p:grpSpPr>
        <p:sp>
          <p:nvSpPr>
            <p:cNvPr id="4" name="Oval 3">
              <a:extLst>
                <a:ext uri="{FF2B5EF4-FFF2-40B4-BE49-F238E27FC236}">
                  <a16:creationId xmlns:a16="http://schemas.microsoft.com/office/drawing/2014/main" id="{68E9D224-C076-FDA5-2B3A-5CC131B2865F}"/>
                </a:ext>
              </a:extLst>
            </p:cNvPr>
            <p:cNvSpPr/>
            <p:nvPr/>
          </p:nvSpPr>
          <p:spPr>
            <a:xfrm>
              <a:off x="1000760" y="2580640"/>
              <a:ext cx="1663485" cy="1613927"/>
            </a:xfrm>
            <a:prstGeom prst="ellipse">
              <a:avLst/>
            </a:prstGeom>
            <a:solidFill>
              <a:srgbClr val="E8E8E8"/>
            </a:solidFill>
            <a:ln>
              <a:noFill/>
            </a:ln>
            <a:effectLst>
              <a:outerShdw blurRad="1397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1F164181-E949-1022-591E-1568A477FF19}"/>
                </a:ext>
              </a:extLst>
            </p:cNvPr>
            <p:cNvSpPr txBox="1"/>
            <p:nvPr/>
          </p:nvSpPr>
          <p:spPr>
            <a:xfrm>
              <a:off x="1000761" y="4494557"/>
              <a:ext cx="1663484" cy="707886"/>
            </a:xfrm>
            <a:prstGeom prst="rect">
              <a:avLst/>
            </a:prstGeom>
            <a:noFill/>
          </p:spPr>
          <p:txBody>
            <a:bodyPr wrap="square" rtlCol="0">
              <a:spAutoFit/>
            </a:bodyPr>
            <a:lstStyle/>
            <a:p>
              <a:pPr algn="ctr"/>
              <a:r>
                <a:rPr lang="en-US" sz="2000" dirty="0">
                  <a:latin typeface="Panton Black Caps" panose="00000500000000000000" pitchFamily="50" charset="0"/>
                </a:rPr>
                <a:t>Realtime Data</a:t>
              </a:r>
              <a:endParaRPr lang="en-SG" sz="2000" dirty="0">
                <a:latin typeface="Panton Black Caps" panose="00000500000000000000" pitchFamily="50" charset="0"/>
              </a:endParaRPr>
            </a:p>
          </p:txBody>
        </p:sp>
        <p:pic>
          <p:nvPicPr>
            <p:cNvPr id="42" name="Picture 41" descr="Icon&#10;&#10;Description automatically generated">
              <a:extLst>
                <a:ext uri="{FF2B5EF4-FFF2-40B4-BE49-F238E27FC236}">
                  <a16:creationId xmlns:a16="http://schemas.microsoft.com/office/drawing/2014/main" id="{552FE6D1-374D-5C09-24CF-9DE3D111C0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7084" y="2999342"/>
              <a:ext cx="985860" cy="985860"/>
            </a:xfrm>
            <a:prstGeom prst="rect">
              <a:avLst/>
            </a:prstGeom>
          </p:spPr>
        </p:pic>
      </p:grpSp>
    </p:spTree>
    <p:extLst>
      <p:ext uri="{BB962C8B-B14F-4D97-AF65-F5344CB8AC3E}">
        <p14:creationId xmlns:p14="http://schemas.microsoft.com/office/powerpoint/2010/main" val="393387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ppt_x"/>
                                          </p:val>
                                        </p:tav>
                                        <p:tav tm="100000">
                                          <p:val>
                                            <p:strVal val="#ppt_x"/>
                                          </p:val>
                                        </p:tav>
                                      </p:tavLst>
                                    </p:anim>
                                    <p:anim calcmode="lin" valueType="num">
                                      <p:cBhvr additive="base">
                                        <p:cTn id="16" dur="500" fill="hold"/>
                                        <p:tgtEl>
                                          <p:spTgt spid="44"/>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1324BF4-B873-3CF6-85E0-B0EED00B6ECB}"/>
              </a:ext>
            </a:extLst>
          </p:cNvPr>
          <p:cNvGrpSpPr/>
          <p:nvPr/>
        </p:nvGrpSpPr>
        <p:grpSpPr>
          <a:xfrm>
            <a:off x="6447682" y="2580640"/>
            <a:ext cx="1823719" cy="2621803"/>
            <a:chOff x="6447682" y="2580640"/>
            <a:chExt cx="1823719" cy="2621803"/>
          </a:xfrm>
        </p:grpSpPr>
        <p:sp>
          <p:nvSpPr>
            <p:cNvPr id="8" name="Oval 7">
              <a:extLst>
                <a:ext uri="{FF2B5EF4-FFF2-40B4-BE49-F238E27FC236}">
                  <a16:creationId xmlns:a16="http://schemas.microsoft.com/office/drawing/2014/main" id="{1AB36FD5-05E1-AC23-CF77-58C65B43577B}"/>
                </a:ext>
              </a:extLst>
            </p:cNvPr>
            <p:cNvSpPr/>
            <p:nvPr/>
          </p:nvSpPr>
          <p:spPr>
            <a:xfrm>
              <a:off x="6527800" y="2580640"/>
              <a:ext cx="1663485" cy="1613927"/>
            </a:xfrm>
            <a:prstGeom prst="ellipse">
              <a:avLst/>
            </a:prstGeom>
            <a:solidFill>
              <a:srgbClr val="E8E8E8"/>
            </a:solidFill>
            <a:ln>
              <a:noFill/>
            </a:ln>
            <a:effectLst>
              <a:outerShdw blurRad="1397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E71B9090-A4B1-A4B0-8DA3-4985FC4C3F0D}"/>
                </a:ext>
              </a:extLst>
            </p:cNvPr>
            <p:cNvSpPr txBox="1"/>
            <p:nvPr/>
          </p:nvSpPr>
          <p:spPr>
            <a:xfrm>
              <a:off x="6447682" y="4494557"/>
              <a:ext cx="1823719" cy="707886"/>
            </a:xfrm>
            <a:prstGeom prst="rect">
              <a:avLst/>
            </a:prstGeom>
            <a:noFill/>
          </p:spPr>
          <p:txBody>
            <a:bodyPr wrap="square" rtlCol="0">
              <a:spAutoFit/>
            </a:bodyPr>
            <a:lstStyle/>
            <a:p>
              <a:pPr algn="ctr"/>
              <a:r>
                <a:rPr lang="en-US" sz="2000" dirty="0" err="1">
                  <a:latin typeface="Panton Black Caps" panose="00000500000000000000" pitchFamily="50" charset="0"/>
                </a:rPr>
                <a:t>Tiktok</a:t>
              </a:r>
              <a:r>
                <a:rPr lang="en-US" sz="2000" dirty="0">
                  <a:latin typeface="Panton Black Caps" panose="00000500000000000000" pitchFamily="50" charset="0"/>
                </a:rPr>
                <a:t> Integration</a:t>
              </a:r>
              <a:endParaRPr lang="en-SG" sz="2000" dirty="0">
                <a:latin typeface="Panton Black Caps" panose="00000500000000000000" pitchFamily="50" charset="0"/>
              </a:endParaRPr>
            </a:p>
          </p:txBody>
        </p:sp>
        <p:pic>
          <p:nvPicPr>
            <p:cNvPr id="10" name="Picture 9" descr="Logo&#10;&#10;Description automatically generated">
              <a:extLst>
                <a:ext uri="{FF2B5EF4-FFF2-40B4-BE49-F238E27FC236}">
                  <a16:creationId xmlns:a16="http://schemas.microsoft.com/office/drawing/2014/main" id="{25D6FB03-FCB8-A4C7-3AEC-45E15DBE7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053" y="2880512"/>
              <a:ext cx="1096975" cy="1096975"/>
            </a:xfrm>
            <a:prstGeom prst="rect">
              <a:avLst/>
            </a:prstGeom>
          </p:spPr>
        </p:pic>
      </p:grpSp>
      <p:grpSp>
        <p:nvGrpSpPr>
          <p:cNvPr id="11" name="Group 10">
            <a:extLst>
              <a:ext uri="{FF2B5EF4-FFF2-40B4-BE49-F238E27FC236}">
                <a16:creationId xmlns:a16="http://schemas.microsoft.com/office/drawing/2014/main" id="{8AA8C6DE-D9AE-53A7-2D4F-9F4E5162DFA9}"/>
              </a:ext>
            </a:extLst>
          </p:cNvPr>
          <p:cNvGrpSpPr/>
          <p:nvPr/>
        </p:nvGrpSpPr>
        <p:grpSpPr>
          <a:xfrm>
            <a:off x="9291320" y="2580640"/>
            <a:ext cx="1663485" cy="2627694"/>
            <a:chOff x="9291320" y="2574749"/>
            <a:chExt cx="1663485" cy="2627694"/>
          </a:xfrm>
        </p:grpSpPr>
        <p:sp>
          <p:nvSpPr>
            <p:cNvPr id="12" name="Oval 11">
              <a:extLst>
                <a:ext uri="{FF2B5EF4-FFF2-40B4-BE49-F238E27FC236}">
                  <a16:creationId xmlns:a16="http://schemas.microsoft.com/office/drawing/2014/main" id="{A27ABBE4-D475-2198-0426-84E67D0E408B}"/>
                </a:ext>
              </a:extLst>
            </p:cNvPr>
            <p:cNvSpPr/>
            <p:nvPr/>
          </p:nvSpPr>
          <p:spPr>
            <a:xfrm>
              <a:off x="9291320" y="2574749"/>
              <a:ext cx="1663485" cy="1613927"/>
            </a:xfrm>
            <a:prstGeom prst="ellipse">
              <a:avLst/>
            </a:prstGeom>
            <a:solidFill>
              <a:srgbClr val="E8E8E8"/>
            </a:solidFill>
            <a:ln>
              <a:noFill/>
            </a:ln>
            <a:effectLst>
              <a:outerShdw blurRad="1397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D1D59887-C475-0016-3BFA-31F9C37DBD06}"/>
                </a:ext>
              </a:extLst>
            </p:cNvPr>
            <p:cNvSpPr txBox="1"/>
            <p:nvPr/>
          </p:nvSpPr>
          <p:spPr>
            <a:xfrm>
              <a:off x="9291321" y="4494557"/>
              <a:ext cx="1663484" cy="707886"/>
            </a:xfrm>
            <a:prstGeom prst="rect">
              <a:avLst/>
            </a:prstGeom>
            <a:noFill/>
          </p:spPr>
          <p:txBody>
            <a:bodyPr wrap="square" rtlCol="0">
              <a:spAutoFit/>
            </a:bodyPr>
            <a:lstStyle/>
            <a:p>
              <a:pPr algn="ctr"/>
              <a:r>
                <a:rPr lang="en-US" sz="2000" dirty="0">
                  <a:latin typeface="Panton Black Caps" panose="00000500000000000000" pitchFamily="50" charset="0"/>
                </a:rPr>
                <a:t>Migrate to Cloud</a:t>
              </a:r>
              <a:endParaRPr lang="en-SG" sz="2000" dirty="0">
                <a:latin typeface="Panton Black Caps" panose="00000500000000000000" pitchFamily="50" charset="0"/>
              </a:endParaRPr>
            </a:p>
          </p:txBody>
        </p:sp>
        <p:pic>
          <p:nvPicPr>
            <p:cNvPr id="14" name="Picture 13" descr="Shape, arrow&#10;&#10;Description automatically generated">
              <a:extLst>
                <a:ext uri="{FF2B5EF4-FFF2-40B4-BE49-F238E27FC236}">
                  <a16:creationId xmlns:a16="http://schemas.microsoft.com/office/drawing/2014/main" id="{2298BBB5-5FD7-B868-D185-DF6360928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4517" y="2880512"/>
              <a:ext cx="1057089" cy="1057089"/>
            </a:xfrm>
            <a:prstGeom prst="rect">
              <a:avLst/>
            </a:prstGeom>
          </p:spPr>
        </p:pic>
      </p:grpSp>
      <p:grpSp>
        <p:nvGrpSpPr>
          <p:cNvPr id="15" name="Group 14">
            <a:extLst>
              <a:ext uri="{FF2B5EF4-FFF2-40B4-BE49-F238E27FC236}">
                <a16:creationId xmlns:a16="http://schemas.microsoft.com/office/drawing/2014/main" id="{68C36146-D8A9-B131-161C-63191C0968A9}"/>
              </a:ext>
            </a:extLst>
          </p:cNvPr>
          <p:cNvGrpSpPr/>
          <p:nvPr/>
        </p:nvGrpSpPr>
        <p:grpSpPr>
          <a:xfrm>
            <a:off x="3646063" y="2580640"/>
            <a:ext cx="1899919" cy="2621803"/>
            <a:chOff x="3646063" y="2580640"/>
            <a:chExt cx="1899919" cy="2621803"/>
          </a:xfrm>
        </p:grpSpPr>
        <p:sp>
          <p:nvSpPr>
            <p:cNvPr id="16" name="Oval 15">
              <a:extLst>
                <a:ext uri="{FF2B5EF4-FFF2-40B4-BE49-F238E27FC236}">
                  <a16:creationId xmlns:a16="http://schemas.microsoft.com/office/drawing/2014/main" id="{31FE2CA2-9C08-7098-FED8-47E7EAC9A7D2}"/>
                </a:ext>
              </a:extLst>
            </p:cNvPr>
            <p:cNvSpPr/>
            <p:nvPr/>
          </p:nvSpPr>
          <p:spPr>
            <a:xfrm>
              <a:off x="3764280" y="2580640"/>
              <a:ext cx="1663485" cy="1613927"/>
            </a:xfrm>
            <a:prstGeom prst="ellipse">
              <a:avLst/>
            </a:prstGeom>
            <a:solidFill>
              <a:srgbClr val="E8E8E8"/>
            </a:solidFill>
            <a:ln>
              <a:noFill/>
            </a:ln>
            <a:effectLst>
              <a:outerShdw blurRad="1397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F301F3AC-EE62-8A5F-540E-C33EE7D979D8}"/>
                </a:ext>
              </a:extLst>
            </p:cNvPr>
            <p:cNvSpPr txBox="1"/>
            <p:nvPr/>
          </p:nvSpPr>
          <p:spPr>
            <a:xfrm>
              <a:off x="3646063" y="4494557"/>
              <a:ext cx="1899919" cy="707886"/>
            </a:xfrm>
            <a:prstGeom prst="rect">
              <a:avLst/>
            </a:prstGeom>
            <a:noFill/>
          </p:spPr>
          <p:txBody>
            <a:bodyPr wrap="square" rtlCol="0">
              <a:spAutoFit/>
            </a:bodyPr>
            <a:lstStyle/>
            <a:p>
              <a:pPr algn="ctr"/>
              <a:r>
                <a:rPr lang="en-US" sz="2000" dirty="0">
                  <a:latin typeface="Panton Black Caps" panose="00000500000000000000" pitchFamily="50" charset="0"/>
                </a:rPr>
                <a:t>Commercial DB</a:t>
              </a:r>
              <a:endParaRPr lang="en-SG" sz="2000" dirty="0">
                <a:latin typeface="Panton Black Caps" panose="00000500000000000000" pitchFamily="50" charset="0"/>
              </a:endParaRPr>
            </a:p>
          </p:txBody>
        </p:sp>
        <p:pic>
          <p:nvPicPr>
            <p:cNvPr id="18" name="Picture 17" descr="Logo, company name&#10;&#10;Description automatically generated">
              <a:extLst>
                <a:ext uri="{FF2B5EF4-FFF2-40B4-BE49-F238E27FC236}">
                  <a16:creationId xmlns:a16="http://schemas.microsoft.com/office/drawing/2014/main" id="{C6232E43-BA69-3456-DE68-AED95882A0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7040" y="2999342"/>
              <a:ext cx="859315" cy="859315"/>
            </a:xfrm>
            <a:prstGeom prst="rect">
              <a:avLst/>
            </a:prstGeom>
          </p:spPr>
        </p:pic>
      </p:grpSp>
      <p:grpSp>
        <p:nvGrpSpPr>
          <p:cNvPr id="19" name="Group 18">
            <a:extLst>
              <a:ext uri="{FF2B5EF4-FFF2-40B4-BE49-F238E27FC236}">
                <a16:creationId xmlns:a16="http://schemas.microsoft.com/office/drawing/2014/main" id="{390E175A-4022-456D-F762-294676C52008}"/>
              </a:ext>
            </a:extLst>
          </p:cNvPr>
          <p:cNvGrpSpPr/>
          <p:nvPr/>
        </p:nvGrpSpPr>
        <p:grpSpPr>
          <a:xfrm>
            <a:off x="1000760" y="2580640"/>
            <a:ext cx="1663485" cy="2621803"/>
            <a:chOff x="1000760" y="2580640"/>
            <a:chExt cx="1663485" cy="2621803"/>
          </a:xfrm>
        </p:grpSpPr>
        <p:sp>
          <p:nvSpPr>
            <p:cNvPr id="20" name="Oval 19">
              <a:extLst>
                <a:ext uri="{FF2B5EF4-FFF2-40B4-BE49-F238E27FC236}">
                  <a16:creationId xmlns:a16="http://schemas.microsoft.com/office/drawing/2014/main" id="{DCE98782-0422-8132-7901-57BE1A1D2E18}"/>
                </a:ext>
              </a:extLst>
            </p:cNvPr>
            <p:cNvSpPr/>
            <p:nvPr/>
          </p:nvSpPr>
          <p:spPr>
            <a:xfrm>
              <a:off x="1000760" y="2580640"/>
              <a:ext cx="1663485" cy="1613927"/>
            </a:xfrm>
            <a:prstGeom prst="ellipse">
              <a:avLst/>
            </a:prstGeom>
            <a:solidFill>
              <a:srgbClr val="E8E8E8"/>
            </a:solidFill>
            <a:ln>
              <a:noFill/>
            </a:ln>
            <a:effectLst>
              <a:outerShdw blurRad="139700" dist="114300" dir="2700000" algn="tl"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2D1B7C07-8841-578B-7D57-65DA038F5386}"/>
                </a:ext>
              </a:extLst>
            </p:cNvPr>
            <p:cNvSpPr txBox="1"/>
            <p:nvPr/>
          </p:nvSpPr>
          <p:spPr>
            <a:xfrm>
              <a:off x="1000761" y="4494557"/>
              <a:ext cx="1663484" cy="707886"/>
            </a:xfrm>
            <a:prstGeom prst="rect">
              <a:avLst/>
            </a:prstGeom>
            <a:noFill/>
          </p:spPr>
          <p:txBody>
            <a:bodyPr wrap="square" rtlCol="0">
              <a:spAutoFit/>
            </a:bodyPr>
            <a:lstStyle/>
            <a:p>
              <a:pPr algn="ctr"/>
              <a:r>
                <a:rPr lang="en-US" sz="2000" dirty="0">
                  <a:latin typeface="Panton Black Caps" panose="00000500000000000000" pitchFamily="50" charset="0"/>
                </a:rPr>
                <a:t>Realtime Data</a:t>
              </a:r>
              <a:endParaRPr lang="en-SG" sz="2000" dirty="0">
                <a:latin typeface="Panton Black Caps" panose="00000500000000000000" pitchFamily="50" charset="0"/>
              </a:endParaRPr>
            </a:p>
          </p:txBody>
        </p:sp>
        <p:pic>
          <p:nvPicPr>
            <p:cNvPr id="22" name="Picture 21" descr="Icon&#10;&#10;Description automatically generated">
              <a:extLst>
                <a:ext uri="{FF2B5EF4-FFF2-40B4-BE49-F238E27FC236}">
                  <a16:creationId xmlns:a16="http://schemas.microsoft.com/office/drawing/2014/main" id="{7DFAF04D-5358-C69D-40BA-6A80D814D0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7084" y="2999342"/>
              <a:ext cx="985860" cy="985860"/>
            </a:xfrm>
            <a:prstGeom prst="rect">
              <a:avLst/>
            </a:prstGeom>
          </p:spPr>
        </p:pic>
      </p:grpSp>
      <p:sp>
        <p:nvSpPr>
          <p:cNvPr id="25" name="Title 1">
            <a:extLst>
              <a:ext uri="{FF2B5EF4-FFF2-40B4-BE49-F238E27FC236}">
                <a16:creationId xmlns:a16="http://schemas.microsoft.com/office/drawing/2014/main" id="{412B0CBE-0973-55CB-38FD-CF695F6C3DFF}"/>
              </a:ext>
            </a:extLst>
          </p:cNvPr>
          <p:cNvSpPr>
            <a:spLocks noGrp="1"/>
          </p:cNvSpPr>
          <p:nvPr>
            <p:ph type="title"/>
          </p:nvPr>
        </p:nvSpPr>
        <p:spPr>
          <a:xfrm>
            <a:off x="838200" y="4494557"/>
            <a:ext cx="10515600" cy="1325563"/>
          </a:xfrm>
        </p:spPr>
        <p:txBody>
          <a:bodyPr/>
          <a:lstStyle/>
          <a:p>
            <a:pPr algn="ctr"/>
            <a:r>
              <a:rPr lang="en-US" dirty="0">
                <a:solidFill>
                  <a:srgbClr val="AB381F"/>
                </a:solidFill>
                <a:latin typeface="Panton Black Caps" panose="00000500000000000000" pitchFamily="50" charset="0"/>
              </a:rPr>
              <a:t>Thank you!</a:t>
            </a:r>
            <a:endParaRPr lang="en-SG" dirty="0">
              <a:solidFill>
                <a:srgbClr val="AB381F"/>
              </a:solidFill>
              <a:latin typeface="Panton Black Caps" panose="00000500000000000000" pitchFamily="50" charset="0"/>
            </a:endParaRPr>
          </a:p>
        </p:txBody>
      </p:sp>
      <p:pic>
        <p:nvPicPr>
          <p:cNvPr id="26" name="Picture 25" descr="A picture containing text, person&#10;&#10;Description automatically generated">
            <a:extLst>
              <a:ext uri="{FF2B5EF4-FFF2-40B4-BE49-F238E27FC236}">
                <a16:creationId xmlns:a16="http://schemas.microsoft.com/office/drawing/2014/main" id="{B3038F68-6F12-FBFC-9505-60B93ED461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9301" y="1304952"/>
            <a:ext cx="3893397" cy="2920048"/>
          </a:xfrm>
          <a:prstGeom prst="roundRect">
            <a:avLst/>
          </a:prstGeom>
        </p:spPr>
      </p:pic>
    </p:spTree>
    <p:extLst>
      <p:ext uri="{BB962C8B-B14F-4D97-AF65-F5344CB8AC3E}">
        <p14:creationId xmlns:p14="http://schemas.microsoft.com/office/powerpoint/2010/main" val="14052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0-ppt_h/2"/>
                                          </p:val>
                                        </p:tav>
                                      </p:tavLst>
                                    </p:anim>
                                    <p:set>
                                      <p:cBhvr>
                                        <p:cTn id="8" dur="1" fill="hold">
                                          <p:stCondLst>
                                            <p:cond delay="499"/>
                                          </p:stCondLst>
                                        </p:cTn>
                                        <p:tgtEl>
                                          <p:spTgt spid="7"/>
                                        </p:tgtEl>
                                        <p:attrNameLst>
                                          <p:attrName>style.visibility</p:attrName>
                                        </p:attrNameLst>
                                      </p:cBhvr>
                                      <p:to>
                                        <p:strVal val="hidden"/>
                                      </p:to>
                                    </p:set>
                                  </p:childTnLst>
                                </p:cTn>
                              </p:par>
                              <p:par>
                                <p:cTn id="9" presetID="2" presetClass="exit" presetSubtype="2" fill="hold" nodeType="withEffect">
                                  <p:stCondLst>
                                    <p:cond delay="0"/>
                                  </p:stCondLst>
                                  <p:childTnLst>
                                    <p:anim calcmode="lin" valueType="num">
                                      <p:cBhvr additive="base">
                                        <p:cTn id="10" dur="500"/>
                                        <p:tgtEl>
                                          <p:spTgt spid="11"/>
                                        </p:tgtEl>
                                        <p:attrNameLst>
                                          <p:attrName>ppt_x</p:attrName>
                                        </p:attrNameLst>
                                      </p:cBhvr>
                                      <p:tavLst>
                                        <p:tav tm="0">
                                          <p:val>
                                            <p:strVal val="ppt_x"/>
                                          </p:val>
                                        </p:tav>
                                        <p:tav tm="100000">
                                          <p:val>
                                            <p:strVal val="1+ppt_w/2"/>
                                          </p:val>
                                        </p:tav>
                                      </p:tavLst>
                                    </p:anim>
                                    <p:anim calcmode="lin" valueType="num">
                                      <p:cBhvr additive="base">
                                        <p:cTn id="11" dur="500"/>
                                        <p:tgtEl>
                                          <p:spTgt spid="11"/>
                                        </p:tgtEl>
                                        <p:attrNameLst>
                                          <p:attrName>ppt_y</p:attrName>
                                        </p:attrNameLst>
                                      </p:cBhvr>
                                      <p:tavLst>
                                        <p:tav tm="0">
                                          <p:val>
                                            <p:strVal val="ppt_y"/>
                                          </p:val>
                                        </p:tav>
                                        <p:tav tm="100000">
                                          <p:val>
                                            <p:strVal val="ppt_y"/>
                                          </p:val>
                                        </p:tav>
                                      </p:tavLst>
                                    </p:anim>
                                    <p:set>
                                      <p:cBhvr>
                                        <p:cTn id="12" dur="1" fill="hold">
                                          <p:stCondLst>
                                            <p:cond delay="499"/>
                                          </p:stCondLst>
                                        </p:cTn>
                                        <p:tgtEl>
                                          <p:spTgt spid="11"/>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5"/>
                                        </p:tgtEl>
                                        <p:attrNameLst>
                                          <p:attrName>ppt_x</p:attrName>
                                        </p:attrNameLst>
                                      </p:cBhvr>
                                      <p:tavLst>
                                        <p:tav tm="0">
                                          <p:val>
                                            <p:strVal val="ppt_x"/>
                                          </p:val>
                                        </p:tav>
                                        <p:tav tm="100000">
                                          <p:val>
                                            <p:strVal val="ppt_x"/>
                                          </p:val>
                                        </p:tav>
                                      </p:tavLst>
                                    </p:anim>
                                    <p:anim calcmode="lin" valueType="num">
                                      <p:cBhvr additive="base">
                                        <p:cTn id="15" dur="500"/>
                                        <p:tgtEl>
                                          <p:spTgt spid="15"/>
                                        </p:tgtEl>
                                        <p:attrNameLst>
                                          <p:attrName>ppt_y</p:attrName>
                                        </p:attrNameLst>
                                      </p:cBhvr>
                                      <p:tavLst>
                                        <p:tav tm="0">
                                          <p:val>
                                            <p:strVal val="ppt_y"/>
                                          </p:val>
                                        </p:tav>
                                        <p:tav tm="100000">
                                          <p:val>
                                            <p:strVal val="1+ppt_h/2"/>
                                          </p:val>
                                        </p:tav>
                                      </p:tavLst>
                                    </p:anim>
                                    <p:set>
                                      <p:cBhvr>
                                        <p:cTn id="16" dur="1" fill="hold">
                                          <p:stCondLst>
                                            <p:cond delay="499"/>
                                          </p:stCondLst>
                                        </p:cTn>
                                        <p:tgtEl>
                                          <p:spTgt spid="15"/>
                                        </p:tgtEl>
                                        <p:attrNameLst>
                                          <p:attrName>style.visibility</p:attrName>
                                        </p:attrNameLst>
                                      </p:cBhvr>
                                      <p:to>
                                        <p:strVal val="hidden"/>
                                      </p:to>
                                    </p:set>
                                  </p:childTnLst>
                                </p:cTn>
                              </p:par>
                              <p:par>
                                <p:cTn id="17" presetID="2" presetClass="exit" presetSubtype="8" fill="hold" nodeType="withEffect">
                                  <p:stCondLst>
                                    <p:cond delay="0"/>
                                  </p:stCondLst>
                                  <p:childTnLst>
                                    <p:anim calcmode="lin" valueType="num">
                                      <p:cBhvr additive="base">
                                        <p:cTn id="18" dur="500"/>
                                        <p:tgtEl>
                                          <p:spTgt spid="19"/>
                                        </p:tgtEl>
                                        <p:attrNameLst>
                                          <p:attrName>ppt_x</p:attrName>
                                        </p:attrNameLst>
                                      </p:cBhvr>
                                      <p:tavLst>
                                        <p:tav tm="0">
                                          <p:val>
                                            <p:strVal val="ppt_x"/>
                                          </p:val>
                                        </p:tav>
                                        <p:tav tm="100000">
                                          <p:val>
                                            <p:strVal val="0-ppt_w/2"/>
                                          </p:val>
                                        </p:tav>
                                      </p:tavLst>
                                    </p:anim>
                                    <p:anim calcmode="lin" valueType="num">
                                      <p:cBhvr additive="base">
                                        <p:cTn id="19" dur="500"/>
                                        <p:tgtEl>
                                          <p:spTgt spid="19"/>
                                        </p:tgtEl>
                                        <p:attrNameLst>
                                          <p:attrName>ppt_y</p:attrName>
                                        </p:attrNameLst>
                                      </p:cBhvr>
                                      <p:tavLst>
                                        <p:tav tm="0">
                                          <p:val>
                                            <p:strVal val="ppt_y"/>
                                          </p:val>
                                        </p:tav>
                                        <p:tav tm="100000">
                                          <p:val>
                                            <p:strVal val="ppt_y"/>
                                          </p:val>
                                        </p:tav>
                                      </p:tavLst>
                                    </p:anim>
                                    <p:set>
                                      <p:cBhvr>
                                        <p:cTn id="20" dur="1" fill="hold">
                                          <p:stCondLst>
                                            <p:cond delay="499"/>
                                          </p:stCondLst>
                                        </p:cTn>
                                        <p:tgtEl>
                                          <p:spTgt spid="19"/>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538B-FE10-5EAD-A93E-F377398F7CFC}"/>
              </a:ext>
            </a:extLst>
          </p:cNvPr>
          <p:cNvSpPr>
            <a:spLocks noGrp="1"/>
          </p:cNvSpPr>
          <p:nvPr>
            <p:ph type="title"/>
          </p:nvPr>
        </p:nvSpPr>
        <p:spPr/>
        <p:txBody>
          <a:bodyPr/>
          <a:lstStyle/>
          <a:p>
            <a:r>
              <a:rPr lang="en-US" b="1" dirty="0">
                <a:solidFill>
                  <a:srgbClr val="4B2700"/>
                </a:solidFill>
              </a:rPr>
              <a:t>Problem Statements	</a:t>
            </a:r>
            <a:endParaRPr lang="en-SG" b="1" dirty="0"/>
          </a:p>
        </p:txBody>
      </p:sp>
      <p:sp>
        <p:nvSpPr>
          <p:cNvPr id="3" name="Content Placeholder 2">
            <a:extLst>
              <a:ext uri="{FF2B5EF4-FFF2-40B4-BE49-F238E27FC236}">
                <a16:creationId xmlns:a16="http://schemas.microsoft.com/office/drawing/2014/main" id="{50D805E4-4189-D4A9-A181-A735FE4A975C}"/>
              </a:ext>
            </a:extLst>
          </p:cNvPr>
          <p:cNvSpPr>
            <a:spLocks noGrp="1"/>
          </p:cNvSpPr>
          <p:nvPr>
            <p:ph idx="1"/>
          </p:nvPr>
        </p:nvSpPr>
        <p:spPr>
          <a:xfrm>
            <a:off x="838200" y="2392591"/>
            <a:ext cx="10515600" cy="3005317"/>
          </a:xfrm>
        </p:spPr>
        <p:txBody>
          <a:bodyPr>
            <a:normAutofit fontScale="92500" lnSpcReduction="10000"/>
          </a:bodyPr>
          <a:lstStyle/>
          <a:p>
            <a:pPr marL="0" indent="0" algn="ctr">
              <a:lnSpc>
                <a:spcPct val="150000"/>
              </a:lnSpc>
              <a:buNone/>
            </a:pPr>
            <a:r>
              <a:rPr lang="en-US" sz="3600" dirty="0">
                <a:latin typeface="SF Pro Display" panose="00000300000000000000" pitchFamily="50" charset="0"/>
                <a:ea typeface="SF Pro Display" panose="00000300000000000000" pitchFamily="50" charset="0"/>
              </a:rPr>
              <a:t>Design an application for both </a:t>
            </a:r>
            <a:r>
              <a:rPr lang="en-US" sz="3600" b="1" dirty="0">
                <a:solidFill>
                  <a:srgbClr val="AB381F"/>
                </a:solidFill>
                <a:latin typeface="SF Pro Display" panose="00000300000000000000" pitchFamily="50" charset="0"/>
                <a:ea typeface="SF Pro Display" panose="00000300000000000000" pitchFamily="50" charset="0"/>
              </a:rPr>
              <a:t>clients and bankers</a:t>
            </a:r>
            <a:r>
              <a:rPr lang="en-US" sz="3600" dirty="0">
                <a:latin typeface="SF Pro Display" panose="00000300000000000000" pitchFamily="50" charset="0"/>
                <a:ea typeface="SF Pro Display" panose="00000300000000000000" pitchFamily="50" charset="0"/>
              </a:rPr>
              <a:t> that positions Citi as the modern bank for wealth management solutions, to drive client acquisition and strengthen client relationships in the Asian market.</a:t>
            </a:r>
            <a:endParaRPr lang="en-SG" sz="3600" dirty="0">
              <a:latin typeface="SF Pro Display" panose="00000300000000000000" pitchFamily="50" charset="0"/>
              <a:ea typeface="SF Pro Display" panose="00000300000000000000" pitchFamily="50" charset="0"/>
            </a:endParaRPr>
          </a:p>
        </p:txBody>
      </p:sp>
    </p:spTree>
    <p:extLst>
      <p:ext uri="{BB962C8B-B14F-4D97-AF65-F5344CB8AC3E}">
        <p14:creationId xmlns:p14="http://schemas.microsoft.com/office/powerpoint/2010/main" val="3152606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538B-FE10-5EAD-A93E-F377398F7CFC}"/>
              </a:ext>
            </a:extLst>
          </p:cNvPr>
          <p:cNvSpPr>
            <a:spLocks noGrp="1"/>
          </p:cNvSpPr>
          <p:nvPr>
            <p:ph type="title"/>
          </p:nvPr>
        </p:nvSpPr>
        <p:spPr/>
        <p:txBody>
          <a:bodyPr/>
          <a:lstStyle/>
          <a:p>
            <a:r>
              <a:rPr lang="en-US" b="1" dirty="0">
                <a:solidFill>
                  <a:srgbClr val="4B2700"/>
                </a:solidFill>
              </a:rPr>
              <a:t>Problem Statements	</a:t>
            </a:r>
            <a:endParaRPr lang="en-SG" b="1" dirty="0"/>
          </a:p>
        </p:txBody>
      </p:sp>
      <p:sp>
        <p:nvSpPr>
          <p:cNvPr id="3" name="Content Placeholder 2">
            <a:extLst>
              <a:ext uri="{FF2B5EF4-FFF2-40B4-BE49-F238E27FC236}">
                <a16:creationId xmlns:a16="http://schemas.microsoft.com/office/drawing/2014/main" id="{50D805E4-4189-D4A9-A181-A735FE4A975C}"/>
              </a:ext>
            </a:extLst>
          </p:cNvPr>
          <p:cNvSpPr>
            <a:spLocks noGrp="1"/>
          </p:cNvSpPr>
          <p:nvPr>
            <p:ph idx="1"/>
          </p:nvPr>
        </p:nvSpPr>
        <p:spPr>
          <a:xfrm>
            <a:off x="838200" y="2392591"/>
            <a:ext cx="10515600" cy="3005317"/>
          </a:xfrm>
        </p:spPr>
        <p:txBody>
          <a:bodyPr>
            <a:normAutofit fontScale="92500" lnSpcReduction="10000"/>
          </a:bodyPr>
          <a:lstStyle/>
          <a:p>
            <a:pPr marL="0" indent="0" algn="ctr">
              <a:lnSpc>
                <a:spcPct val="150000"/>
              </a:lnSpc>
              <a:buNone/>
            </a:pPr>
            <a:r>
              <a:rPr lang="en-US" sz="3600" dirty="0">
                <a:latin typeface="SF Pro Display" panose="00000300000000000000" pitchFamily="50" charset="0"/>
                <a:ea typeface="SF Pro Display" panose="00000300000000000000" pitchFamily="50" charset="0"/>
              </a:rPr>
              <a:t>Design an application for both </a:t>
            </a:r>
            <a:r>
              <a:rPr lang="en-US" sz="3600" b="1" dirty="0">
                <a:solidFill>
                  <a:srgbClr val="AB381F"/>
                </a:solidFill>
                <a:latin typeface="SF Pro Display" panose="00000300000000000000" pitchFamily="50" charset="0"/>
                <a:ea typeface="SF Pro Display" panose="00000300000000000000" pitchFamily="50" charset="0"/>
              </a:rPr>
              <a:t>clients and bankers</a:t>
            </a:r>
            <a:r>
              <a:rPr lang="en-US" sz="3600" dirty="0">
                <a:latin typeface="SF Pro Display" panose="00000300000000000000" pitchFamily="50" charset="0"/>
                <a:ea typeface="SF Pro Display" panose="00000300000000000000" pitchFamily="50" charset="0"/>
              </a:rPr>
              <a:t> that positions Citi as the </a:t>
            </a:r>
            <a:r>
              <a:rPr lang="en-US" sz="3600" b="1" dirty="0">
                <a:solidFill>
                  <a:srgbClr val="AB381F"/>
                </a:solidFill>
                <a:latin typeface="SF Pro Display" panose="00000300000000000000" pitchFamily="50" charset="0"/>
                <a:ea typeface="SF Pro Display" panose="00000300000000000000" pitchFamily="50" charset="0"/>
              </a:rPr>
              <a:t>modern</a:t>
            </a:r>
            <a:r>
              <a:rPr lang="en-US" sz="3600" dirty="0">
                <a:latin typeface="SF Pro Display" panose="00000300000000000000" pitchFamily="50" charset="0"/>
                <a:ea typeface="SF Pro Display" panose="00000300000000000000" pitchFamily="50" charset="0"/>
              </a:rPr>
              <a:t> bank for wealth management solutions, to drive client acquisition and strengthen client relationships in the Asia-Pacific market.</a:t>
            </a:r>
            <a:endParaRPr lang="en-SG" sz="3600" dirty="0">
              <a:latin typeface="SF Pro Display" panose="00000300000000000000" pitchFamily="50" charset="0"/>
              <a:ea typeface="SF Pro Display" panose="00000300000000000000" pitchFamily="50" charset="0"/>
            </a:endParaRPr>
          </a:p>
        </p:txBody>
      </p:sp>
    </p:spTree>
    <p:extLst>
      <p:ext uri="{BB962C8B-B14F-4D97-AF65-F5344CB8AC3E}">
        <p14:creationId xmlns:p14="http://schemas.microsoft.com/office/powerpoint/2010/main" val="2580700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538B-FE10-5EAD-A93E-F377398F7CFC}"/>
              </a:ext>
            </a:extLst>
          </p:cNvPr>
          <p:cNvSpPr>
            <a:spLocks noGrp="1"/>
          </p:cNvSpPr>
          <p:nvPr>
            <p:ph type="title"/>
          </p:nvPr>
        </p:nvSpPr>
        <p:spPr/>
        <p:txBody>
          <a:bodyPr/>
          <a:lstStyle/>
          <a:p>
            <a:r>
              <a:rPr lang="en-US" b="1" dirty="0">
                <a:solidFill>
                  <a:srgbClr val="4B2700"/>
                </a:solidFill>
              </a:rPr>
              <a:t>Problem Statements	</a:t>
            </a:r>
            <a:endParaRPr lang="en-SG" b="1" dirty="0"/>
          </a:p>
        </p:txBody>
      </p:sp>
      <p:sp>
        <p:nvSpPr>
          <p:cNvPr id="3" name="Content Placeholder 2">
            <a:extLst>
              <a:ext uri="{FF2B5EF4-FFF2-40B4-BE49-F238E27FC236}">
                <a16:creationId xmlns:a16="http://schemas.microsoft.com/office/drawing/2014/main" id="{50D805E4-4189-D4A9-A181-A735FE4A975C}"/>
              </a:ext>
            </a:extLst>
          </p:cNvPr>
          <p:cNvSpPr>
            <a:spLocks noGrp="1"/>
          </p:cNvSpPr>
          <p:nvPr>
            <p:ph idx="1"/>
          </p:nvPr>
        </p:nvSpPr>
        <p:spPr>
          <a:xfrm>
            <a:off x="838200" y="2392591"/>
            <a:ext cx="10515600" cy="3005317"/>
          </a:xfrm>
        </p:spPr>
        <p:txBody>
          <a:bodyPr>
            <a:normAutofit fontScale="92500" lnSpcReduction="10000"/>
          </a:bodyPr>
          <a:lstStyle/>
          <a:p>
            <a:pPr marL="0" indent="0" algn="ctr">
              <a:lnSpc>
                <a:spcPct val="150000"/>
              </a:lnSpc>
              <a:buNone/>
            </a:pPr>
            <a:r>
              <a:rPr lang="en-US" sz="3600" dirty="0">
                <a:latin typeface="SF Pro Display" panose="00000300000000000000" pitchFamily="50" charset="0"/>
                <a:ea typeface="SF Pro Display" panose="00000300000000000000" pitchFamily="50" charset="0"/>
              </a:rPr>
              <a:t>Design an application for both </a:t>
            </a:r>
            <a:r>
              <a:rPr lang="en-US" sz="3600" b="1" dirty="0">
                <a:solidFill>
                  <a:srgbClr val="AB381F"/>
                </a:solidFill>
                <a:latin typeface="SF Pro Display" panose="00000300000000000000" pitchFamily="50" charset="0"/>
                <a:ea typeface="SF Pro Display" panose="00000300000000000000" pitchFamily="50" charset="0"/>
              </a:rPr>
              <a:t>clients and bankers</a:t>
            </a:r>
            <a:r>
              <a:rPr lang="en-US" sz="3600" dirty="0">
                <a:latin typeface="SF Pro Display" panose="00000300000000000000" pitchFamily="50" charset="0"/>
                <a:ea typeface="SF Pro Display" panose="00000300000000000000" pitchFamily="50" charset="0"/>
              </a:rPr>
              <a:t> that positions Citi as the </a:t>
            </a:r>
            <a:r>
              <a:rPr lang="en-US" sz="3600" b="1" dirty="0">
                <a:solidFill>
                  <a:srgbClr val="AB381F"/>
                </a:solidFill>
                <a:latin typeface="SF Pro Display" panose="00000300000000000000" pitchFamily="50" charset="0"/>
                <a:ea typeface="SF Pro Display" panose="00000300000000000000" pitchFamily="50" charset="0"/>
              </a:rPr>
              <a:t>modern</a:t>
            </a:r>
            <a:r>
              <a:rPr lang="en-US" sz="3600" dirty="0">
                <a:latin typeface="SF Pro Display" panose="00000300000000000000" pitchFamily="50" charset="0"/>
                <a:ea typeface="SF Pro Display" panose="00000300000000000000" pitchFamily="50" charset="0"/>
              </a:rPr>
              <a:t> bank for </a:t>
            </a:r>
            <a:r>
              <a:rPr lang="en-US" sz="3600" b="1" dirty="0">
                <a:solidFill>
                  <a:srgbClr val="AB381F"/>
                </a:solidFill>
                <a:latin typeface="SF Pro Display" panose="00000300000000000000" pitchFamily="50" charset="0"/>
                <a:ea typeface="SF Pro Display" panose="00000300000000000000" pitchFamily="50" charset="0"/>
              </a:rPr>
              <a:t>wealth management</a:t>
            </a:r>
            <a:r>
              <a:rPr lang="en-US" sz="3600" dirty="0">
                <a:latin typeface="SF Pro Display" panose="00000300000000000000" pitchFamily="50" charset="0"/>
                <a:ea typeface="SF Pro Display" panose="00000300000000000000" pitchFamily="50" charset="0"/>
              </a:rPr>
              <a:t> solutions, to drive client acquisition and strengthen client relationships in the Asia-Pacific market.</a:t>
            </a:r>
            <a:endParaRPr lang="en-SG" sz="3600" dirty="0">
              <a:latin typeface="SF Pro Display" panose="00000300000000000000" pitchFamily="50" charset="0"/>
              <a:ea typeface="SF Pro Display" panose="00000300000000000000" pitchFamily="50" charset="0"/>
            </a:endParaRPr>
          </a:p>
        </p:txBody>
      </p:sp>
    </p:spTree>
    <p:extLst>
      <p:ext uri="{BB962C8B-B14F-4D97-AF65-F5344CB8AC3E}">
        <p14:creationId xmlns:p14="http://schemas.microsoft.com/office/powerpoint/2010/main" val="2957982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538B-FE10-5EAD-A93E-F377398F7CFC}"/>
              </a:ext>
            </a:extLst>
          </p:cNvPr>
          <p:cNvSpPr>
            <a:spLocks noGrp="1"/>
          </p:cNvSpPr>
          <p:nvPr>
            <p:ph type="title"/>
          </p:nvPr>
        </p:nvSpPr>
        <p:spPr/>
        <p:txBody>
          <a:bodyPr/>
          <a:lstStyle/>
          <a:p>
            <a:r>
              <a:rPr lang="en-US" b="1" dirty="0">
                <a:solidFill>
                  <a:srgbClr val="4B2700"/>
                </a:solidFill>
              </a:rPr>
              <a:t>Problem Statements	</a:t>
            </a:r>
            <a:endParaRPr lang="en-SG" b="1" dirty="0"/>
          </a:p>
        </p:txBody>
      </p:sp>
      <p:sp>
        <p:nvSpPr>
          <p:cNvPr id="3" name="Content Placeholder 2">
            <a:extLst>
              <a:ext uri="{FF2B5EF4-FFF2-40B4-BE49-F238E27FC236}">
                <a16:creationId xmlns:a16="http://schemas.microsoft.com/office/drawing/2014/main" id="{50D805E4-4189-D4A9-A181-A735FE4A975C}"/>
              </a:ext>
            </a:extLst>
          </p:cNvPr>
          <p:cNvSpPr>
            <a:spLocks noGrp="1"/>
          </p:cNvSpPr>
          <p:nvPr>
            <p:ph idx="1"/>
          </p:nvPr>
        </p:nvSpPr>
        <p:spPr>
          <a:xfrm>
            <a:off x="838200" y="2392591"/>
            <a:ext cx="10515600" cy="3005317"/>
          </a:xfrm>
        </p:spPr>
        <p:txBody>
          <a:bodyPr>
            <a:normAutofit fontScale="92500" lnSpcReduction="10000"/>
          </a:bodyPr>
          <a:lstStyle/>
          <a:p>
            <a:pPr marL="0" indent="0" algn="ctr">
              <a:lnSpc>
                <a:spcPct val="150000"/>
              </a:lnSpc>
              <a:buNone/>
            </a:pPr>
            <a:r>
              <a:rPr lang="en-US" sz="3600" dirty="0">
                <a:latin typeface="SF Pro Display" panose="00000300000000000000" pitchFamily="50" charset="0"/>
                <a:ea typeface="SF Pro Display" panose="00000300000000000000" pitchFamily="50" charset="0"/>
              </a:rPr>
              <a:t>Design an application for both </a:t>
            </a:r>
            <a:r>
              <a:rPr lang="en-US" sz="3600" b="1" dirty="0">
                <a:solidFill>
                  <a:srgbClr val="AB381F"/>
                </a:solidFill>
                <a:latin typeface="SF Pro Display" panose="00000300000000000000" pitchFamily="50" charset="0"/>
                <a:ea typeface="SF Pro Display" panose="00000300000000000000" pitchFamily="50" charset="0"/>
              </a:rPr>
              <a:t>clients and bankers</a:t>
            </a:r>
            <a:r>
              <a:rPr lang="en-US" sz="3600" dirty="0">
                <a:latin typeface="SF Pro Display" panose="00000300000000000000" pitchFamily="50" charset="0"/>
                <a:ea typeface="SF Pro Display" panose="00000300000000000000" pitchFamily="50" charset="0"/>
              </a:rPr>
              <a:t> that positions Citi as the </a:t>
            </a:r>
            <a:r>
              <a:rPr lang="en-US" sz="3600" b="1" dirty="0">
                <a:solidFill>
                  <a:srgbClr val="AB381F"/>
                </a:solidFill>
                <a:latin typeface="SF Pro Display" panose="00000300000000000000" pitchFamily="50" charset="0"/>
                <a:ea typeface="SF Pro Display" panose="00000300000000000000" pitchFamily="50" charset="0"/>
              </a:rPr>
              <a:t>modern</a:t>
            </a:r>
            <a:r>
              <a:rPr lang="en-US" sz="3600" dirty="0">
                <a:latin typeface="SF Pro Display" panose="00000300000000000000" pitchFamily="50" charset="0"/>
                <a:ea typeface="SF Pro Display" panose="00000300000000000000" pitchFamily="50" charset="0"/>
              </a:rPr>
              <a:t> bank for </a:t>
            </a:r>
            <a:r>
              <a:rPr lang="en-US" sz="3600" b="1" dirty="0">
                <a:solidFill>
                  <a:srgbClr val="AB381F"/>
                </a:solidFill>
                <a:latin typeface="SF Pro Display" panose="00000300000000000000" pitchFamily="50" charset="0"/>
                <a:ea typeface="SF Pro Display" panose="00000300000000000000" pitchFamily="50" charset="0"/>
              </a:rPr>
              <a:t>wealth management</a:t>
            </a:r>
            <a:r>
              <a:rPr lang="en-US" sz="3600" dirty="0">
                <a:latin typeface="SF Pro Display" panose="00000300000000000000" pitchFamily="50" charset="0"/>
                <a:ea typeface="SF Pro Display" panose="00000300000000000000" pitchFamily="50" charset="0"/>
              </a:rPr>
              <a:t> solutions, to drive </a:t>
            </a:r>
            <a:r>
              <a:rPr lang="en-US" sz="3600" b="1" dirty="0">
                <a:solidFill>
                  <a:srgbClr val="AB381F"/>
                </a:solidFill>
                <a:latin typeface="SF Pro Display" panose="00000300000000000000" pitchFamily="50" charset="0"/>
                <a:ea typeface="SF Pro Display" panose="00000300000000000000" pitchFamily="50" charset="0"/>
              </a:rPr>
              <a:t>client acquisition</a:t>
            </a:r>
            <a:r>
              <a:rPr lang="en-US" sz="3600" dirty="0">
                <a:latin typeface="SF Pro Display" panose="00000300000000000000" pitchFamily="50" charset="0"/>
                <a:ea typeface="SF Pro Display" panose="00000300000000000000" pitchFamily="50" charset="0"/>
              </a:rPr>
              <a:t> and strengthen client relationships in the Asia-Pacific market.</a:t>
            </a:r>
            <a:endParaRPr lang="en-SG" sz="3600" dirty="0">
              <a:latin typeface="SF Pro Display" panose="00000300000000000000" pitchFamily="50" charset="0"/>
              <a:ea typeface="SF Pro Display" panose="00000300000000000000" pitchFamily="50" charset="0"/>
            </a:endParaRPr>
          </a:p>
        </p:txBody>
      </p:sp>
    </p:spTree>
    <p:extLst>
      <p:ext uri="{BB962C8B-B14F-4D97-AF65-F5344CB8AC3E}">
        <p14:creationId xmlns:p14="http://schemas.microsoft.com/office/powerpoint/2010/main" val="2735091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538B-FE10-5EAD-A93E-F377398F7CFC}"/>
              </a:ext>
            </a:extLst>
          </p:cNvPr>
          <p:cNvSpPr>
            <a:spLocks noGrp="1"/>
          </p:cNvSpPr>
          <p:nvPr>
            <p:ph type="title"/>
          </p:nvPr>
        </p:nvSpPr>
        <p:spPr/>
        <p:txBody>
          <a:bodyPr/>
          <a:lstStyle/>
          <a:p>
            <a:r>
              <a:rPr lang="en-US" b="1" dirty="0">
                <a:solidFill>
                  <a:srgbClr val="4B2700"/>
                </a:solidFill>
              </a:rPr>
              <a:t>Problem Statements	</a:t>
            </a:r>
            <a:endParaRPr lang="en-SG" b="1" dirty="0"/>
          </a:p>
        </p:txBody>
      </p:sp>
      <p:sp>
        <p:nvSpPr>
          <p:cNvPr id="3" name="Content Placeholder 2">
            <a:extLst>
              <a:ext uri="{FF2B5EF4-FFF2-40B4-BE49-F238E27FC236}">
                <a16:creationId xmlns:a16="http://schemas.microsoft.com/office/drawing/2014/main" id="{50D805E4-4189-D4A9-A181-A735FE4A975C}"/>
              </a:ext>
            </a:extLst>
          </p:cNvPr>
          <p:cNvSpPr>
            <a:spLocks noGrp="1"/>
          </p:cNvSpPr>
          <p:nvPr>
            <p:ph idx="1"/>
          </p:nvPr>
        </p:nvSpPr>
        <p:spPr>
          <a:xfrm>
            <a:off x="838200" y="2392591"/>
            <a:ext cx="10515600" cy="3005317"/>
          </a:xfrm>
        </p:spPr>
        <p:txBody>
          <a:bodyPr>
            <a:normAutofit fontScale="92500" lnSpcReduction="10000"/>
          </a:bodyPr>
          <a:lstStyle/>
          <a:p>
            <a:pPr marL="0" indent="0" algn="ctr">
              <a:lnSpc>
                <a:spcPct val="150000"/>
              </a:lnSpc>
              <a:buNone/>
            </a:pPr>
            <a:r>
              <a:rPr lang="en-US" sz="3600" dirty="0">
                <a:latin typeface="SF Pro Display" panose="00000300000000000000" pitchFamily="50" charset="0"/>
                <a:ea typeface="SF Pro Display" panose="00000300000000000000" pitchFamily="50" charset="0"/>
              </a:rPr>
              <a:t>Design an application for both </a:t>
            </a:r>
            <a:r>
              <a:rPr lang="en-US" sz="3600" b="1" dirty="0">
                <a:solidFill>
                  <a:srgbClr val="AB381F"/>
                </a:solidFill>
                <a:latin typeface="SF Pro Display" panose="00000300000000000000" pitchFamily="50" charset="0"/>
                <a:ea typeface="SF Pro Display" panose="00000300000000000000" pitchFamily="50" charset="0"/>
              </a:rPr>
              <a:t>clients and bankers</a:t>
            </a:r>
            <a:r>
              <a:rPr lang="en-US" sz="3600" dirty="0">
                <a:latin typeface="SF Pro Display" panose="00000300000000000000" pitchFamily="50" charset="0"/>
                <a:ea typeface="SF Pro Display" panose="00000300000000000000" pitchFamily="50" charset="0"/>
              </a:rPr>
              <a:t> that positions Citi as the </a:t>
            </a:r>
            <a:r>
              <a:rPr lang="en-US" sz="3600" b="1" dirty="0">
                <a:solidFill>
                  <a:srgbClr val="AB381F"/>
                </a:solidFill>
                <a:latin typeface="SF Pro Display" panose="00000300000000000000" pitchFamily="50" charset="0"/>
                <a:ea typeface="SF Pro Display" panose="00000300000000000000" pitchFamily="50" charset="0"/>
              </a:rPr>
              <a:t>modern</a:t>
            </a:r>
            <a:r>
              <a:rPr lang="en-US" sz="3600" dirty="0">
                <a:latin typeface="SF Pro Display" panose="00000300000000000000" pitchFamily="50" charset="0"/>
                <a:ea typeface="SF Pro Display" panose="00000300000000000000" pitchFamily="50" charset="0"/>
              </a:rPr>
              <a:t> bank for </a:t>
            </a:r>
            <a:r>
              <a:rPr lang="en-US" sz="3600" b="1" dirty="0">
                <a:solidFill>
                  <a:srgbClr val="AB381F"/>
                </a:solidFill>
                <a:latin typeface="SF Pro Display" panose="00000300000000000000" pitchFamily="50" charset="0"/>
                <a:ea typeface="SF Pro Display" panose="00000300000000000000" pitchFamily="50" charset="0"/>
              </a:rPr>
              <a:t>wealth management</a:t>
            </a:r>
            <a:r>
              <a:rPr lang="en-US" sz="3600" dirty="0">
                <a:latin typeface="SF Pro Display" panose="00000300000000000000" pitchFamily="50" charset="0"/>
                <a:ea typeface="SF Pro Display" panose="00000300000000000000" pitchFamily="50" charset="0"/>
              </a:rPr>
              <a:t> solutions, to drive </a:t>
            </a:r>
            <a:r>
              <a:rPr lang="en-US" sz="3600" b="1" dirty="0">
                <a:solidFill>
                  <a:srgbClr val="AB381F"/>
                </a:solidFill>
                <a:latin typeface="SF Pro Display" panose="00000300000000000000" pitchFamily="50" charset="0"/>
                <a:ea typeface="SF Pro Display" panose="00000300000000000000" pitchFamily="50" charset="0"/>
              </a:rPr>
              <a:t>client acquisition</a:t>
            </a:r>
            <a:r>
              <a:rPr lang="en-US" sz="3600" dirty="0">
                <a:latin typeface="SF Pro Display" panose="00000300000000000000" pitchFamily="50" charset="0"/>
                <a:ea typeface="SF Pro Display" panose="00000300000000000000" pitchFamily="50" charset="0"/>
              </a:rPr>
              <a:t> and strengthen </a:t>
            </a:r>
            <a:r>
              <a:rPr lang="en-US" sz="3600" b="1" dirty="0">
                <a:solidFill>
                  <a:srgbClr val="AB381F"/>
                </a:solidFill>
                <a:latin typeface="SF Pro Display" panose="00000300000000000000" pitchFamily="50" charset="0"/>
                <a:ea typeface="SF Pro Display" panose="00000300000000000000" pitchFamily="50" charset="0"/>
              </a:rPr>
              <a:t>client relationships </a:t>
            </a:r>
            <a:r>
              <a:rPr lang="en-US" sz="3600" dirty="0">
                <a:latin typeface="SF Pro Display" panose="00000300000000000000" pitchFamily="50" charset="0"/>
                <a:ea typeface="SF Pro Display" panose="00000300000000000000" pitchFamily="50" charset="0"/>
              </a:rPr>
              <a:t>in the Asia-Pacific market.</a:t>
            </a:r>
            <a:endParaRPr lang="en-SG" sz="3600" dirty="0">
              <a:latin typeface="SF Pro Display" panose="00000300000000000000" pitchFamily="50" charset="0"/>
              <a:ea typeface="SF Pro Display" panose="00000300000000000000" pitchFamily="50" charset="0"/>
            </a:endParaRPr>
          </a:p>
        </p:txBody>
      </p:sp>
    </p:spTree>
    <p:extLst>
      <p:ext uri="{BB962C8B-B14F-4D97-AF65-F5344CB8AC3E}">
        <p14:creationId xmlns:p14="http://schemas.microsoft.com/office/powerpoint/2010/main" val="2595741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538B-FE10-5EAD-A93E-F377398F7CFC}"/>
              </a:ext>
            </a:extLst>
          </p:cNvPr>
          <p:cNvSpPr>
            <a:spLocks noGrp="1"/>
          </p:cNvSpPr>
          <p:nvPr>
            <p:ph type="title"/>
          </p:nvPr>
        </p:nvSpPr>
        <p:spPr/>
        <p:txBody>
          <a:bodyPr/>
          <a:lstStyle/>
          <a:p>
            <a:r>
              <a:rPr lang="en-US" b="1" dirty="0">
                <a:solidFill>
                  <a:srgbClr val="4B2700"/>
                </a:solidFill>
              </a:rPr>
              <a:t>Problem Statements	</a:t>
            </a:r>
            <a:endParaRPr lang="en-SG" b="1" dirty="0"/>
          </a:p>
        </p:txBody>
      </p:sp>
      <p:sp>
        <p:nvSpPr>
          <p:cNvPr id="3" name="Content Placeholder 2">
            <a:extLst>
              <a:ext uri="{FF2B5EF4-FFF2-40B4-BE49-F238E27FC236}">
                <a16:creationId xmlns:a16="http://schemas.microsoft.com/office/drawing/2014/main" id="{50D805E4-4189-D4A9-A181-A735FE4A975C}"/>
              </a:ext>
            </a:extLst>
          </p:cNvPr>
          <p:cNvSpPr>
            <a:spLocks noGrp="1"/>
          </p:cNvSpPr>
          <p:nvPr>
            <p:ph idx="1"/>
          </p:nvPr>
        </p:nvSpPr>
        <p:spPr>
          <a:xfrm>
            <a:off x="838200" y="2392591"/>
            <a:ext cx="10515600" cy="3005317"/>
          </a:xfrm>
        </p:spPr>
        <p:txBody>
          <a:bodyPr>
            <a:normAutofit fontScale="92500" lnSpcReduction="10000"/>
          </a:bodyPr>
          <a:lstStyle/>
          <a:p>
            <a:pPr marL="0" indent="0" algn="ctr">
              <a:lnSpc>
                <a:spcPct val="150000"/>
              </a:lnSpc>
              <a:buNone/>
            </a:pPr>
            <a:r>
              <a:rPr lang="en-US" sz="3600" dirty="0">
                <a:latin typeface="SF Pro Display" panose="00000300000000000000" pitchFamily="50" charset="0"/>
                <a:ea typeface="SF Pro Display" panose="00000300000000000000" pitchFamily="50" charset="0"/>
              </a:rPr>
              <a:t>Design an application for both </a:t>
            </a:r>
            <a:r>
              <a:rPr lang="en-US" sz="3600" b="1" dirty="0">
                <a:solidFill>
                  <a:srgbClr val="AB381F"/>
                </a:solidFill>
                <a:latin typeface="SF Pro Display" panose="00000300000000000000" pitchFamily="50" charset="0"/>
                <a:ea typeface="SF Pro Display" panose="00000300000000000000" pitchFamily="50" charset="0"/>
              </a:rPr>
              <a:t>clients and bankers</a:t>
            </a:r>
            <a:r>
              <a:rPr lang="en-US" sz="3600" dirty="0">
                <a:latin typeface="SF Pro Display" panose="00000300000000000000" pitchFamily="50" charset="0"/>
                <a:ea typeface="SF Pro Display" panose="00000300000000000000" pitchFamily="50" charset="0"/>
              </a:rPr>
              <a:t> that positions Citi as the </a:t>
            </a:r>
            <a:r>
              <a:rPr lang="en-US" sz="3600" b="1" dirty="0">
                <a:solidFill>
                  <a:srgbClr val="AB381F"/>
                </a:solidFill>
                <a:latin typeface="SF Pro Display" panose="00000300000000000000" pitchFamily="50" charset="0"/>
                <a:ea typeface="SF Pro Display" panose="00000300000000000000" pitchFamily="50" charset="0"/>
              </a:rPr>
              <a:t>modern</a:t>
            </a:r>
            <a:r>
              <a:rPr lang="en-US" sz="3600" dirty="0">
                <a:latin typeface="SF Pro Display" panose="00000300000000000000" pitchFamily="50" charset="0"/>
                <a:ea typeface="SF Pro Display" panose="00000300000000000000" pitchFamily="50" charset="0"/>
              </a:rPr>
              <a:t> bank for </a:t>
            </a:r>
            <a:r>
              <a:rPr lang="en-US" sz="3600" b="1" dirty="0">
                <a:solidFill>
                  <a:srgbClr val="AB381F"/>
                </a:solidFill>
                <a:latin typeface="SF Pro Display" panose="00000300000000000000" pitchFamily="50" charset="0"/>
                <a:ea typeface="SF Pro Display" panose="00000300000000000000" pitchFamily="50" charset="0"/>
              </a:rPr>
              <a:t>wealth management</a:t>
            </a:r>
            <a:r>
              <a:rPr lang="en-US" sz="3600" dirty="0">
                <a:latin typeface="SF Pro Display" panose="00000300000000000000" pitchFamily="50" charset="0"/>
                <a:ea typeface="SF Pro Display" panose="00000300000000000000" pitchFamily="50" charset="0"/>
              </a:rPr>
              <a:t> solutions, to drive </a:t>
            </a:r>
            <a:r>
              <a:rPr lang="en-US" sz="3600" b="1" dirty="0">
                <a:solidFill>
                  <a:srgbClr val="AB381F"/>
                </a:solidFill>
                <a:latin typeface="SF Pro Display" panose="00000300000000000000" pitchFamily="50" charset="0"/>
                <a:ea typeface="SF Pro Display" panose="00000300000000000000" pitchFamily="50" charset="0"/>
              </a:rPr>
              <a:t>client acquisition</a:t>
            </a:r>
            <a:r>
              <a:rPr lang="en-US" sz="3600" dirty="0">
                <a:latin typeface="SF Pro Display" panose="00000300000000000000" pitchFamily="50" charset="0"/>
                <a:ea typeface="SF Pro Display" panose="00000300000000000000" pitchFamily="50" charset="0"/>
              </a:rPr>
              <a:t> and strengthen </a:t>
            </a:r>
            <a:r>
              <a:rPr lang="en-US" sz="3600" b="1" dirty="0">
                <a:solidFill>
                  <a:srgbClr val="AB381F"/>
                </a:solidFill>
                <a:latin typeface="SF Pro Display" panose="00000300000000000000" pitchFamily="50" charset="0"/>
                <a:ea typeface="SF Pro Display" panose="00000300000000000000" pitchFamily="50" charset="0"/>
              </a:rPr>
              <a:t>client relationships</a:t>
            </a:r>
            <a:r>
              <a:rPr lang="en-US" sz="3600" b="1" dirty="0">
                <a:latin typeface="SF Pro Display" panose="00000300000000000000" pitchFamily="50" charset="0"/>
                <a:ea typeface="SF Pro Display" panose="00000300000000000000" pitchFamily="50" charset="0"/>
              </a:rPr>
              <a:t> </a:t>
            </a:r>
            <a:r>
              <a:rPr lang="en-US" sz="3600" dirty="0">
                <a:latin typeface="SF Pro Display" panose="00000300000000000000" pitchFamily="50" charset="0"/>
                <a:ea typeface="SF Pro Display" panose="00000300000000000000" pitchFamily="50" charset="0"/>
              </a:rPr>
              <a:t>in the </a:t>
            </a:r>
            <a:r>
              <a:rPr lang="en-US" sz="3600" b="1" dirty="0">
                <a:solidFill>
                  <a:srgbClr val="AB381F"/>
                </a:solidFill>
                <a:latin typeface="SF Pro Display" panose="00000300000000000000" pitchFamily="50" charset="0"/>
                <a:ea typeface="SF Pro Display" panose="00000300000000000000" pitchFamily="50" charset="0"/>
              </a:rPr>
              <a:t>Asia-Pacific</a:t>
            </a:r>
            <a:r>
              <a:rPr lang="en-US" sz="3600" dirty="0">
                <a:latin typeface="SF Pro Display" panose="00000300000000000000" pitchFamily="50" charset="0"/>
                <a:ea typeface="SF Pro Display" panose="00000300000000000000" pitchFamily="50" charset="0"/>
              </a:rPr>
              <a:t> market.</a:t>
            </a:r>
            <a:endParaRPr lang="en-SG" sz="3600" dirty="0">
              <a:latin typeface="SF Pro Display" panose="00000300000000000000" pitchFamily="50" charset="0"/>
              <a:ea typeface="SF Pro Display" panose="00000300000000000000" pitchFamily="50" charset="0"/>
            </a:endParaRPr>
          </a:p>
        </p:txBody>
      </p:sp>
    </p:spTree>
    <p:extLst>
      <p:ext uri="{BB962C8B-B14F-4D97-AF65-F5344CB8AC3E}">
        <p14:creationId xmlns:p14="http://schemas.microsoft.com/office/powerpoint/2010/main" val="422856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55A9BE23-0D3C-6ADF-022A-68C66F9862A0}"/>
              </a:ext>
            </a:extLst>
          </p:cNvPr>
          <p:cNvSpPr txBox="1"/>
          <p:nvPr/>
        </p:nvSpPr>
        <p:spPr>
          <a:xfrm>
            <a:off x="936408" y="2598003"/>
            <a:ext cx="7212509" cy="830997"/>
          </a:xfrm>
          <a:prstGeom prst="rect">
            <a:avLst/>
          </a:prstGeom>
          <a:noFill/>
        </p:spPr>
        <p:txBody>
          <a:bodyPr wrap="square" rtlCol="0">
            <a:spAutoFit/>
          </a:bodyPr>
          <a:lstStyle/>
          <a:p>
            <a:r>
              <a:rPr lang="en-US" sz="4800" dirty="0">
                <a:latin typeface="SF Pro Display" panose="00000300000000000000" pitchFamily="50" charset="0"/>
                <a:ea typeface="SF Pro Display" panose="00000300000000000000" pitchFamily="50" charset="0"/>
              </a:rPr>
              <a:t>To tackle that, we propose…</a:t>
            </a:r>
            <a:endParaRPr lang="en-SG" sz="4800" dirty="0">
              <a:latin typeface="SF Pro Display" panose="00000300000000000000" pitchFamily="50" charset="0"/>
              <a:ea typeface="SF Pro Display" panose="00000300000000000000" pitchFamily="50" charset="0"/>
            </a:endParaRPr>
          </a:p>
        </p:txBody>
      </p:sp>
      <p:sp>
        <p:nvSpPr>
          <p:cNvPr id="6" name="TextBox 5">
            <a:extLst>
              <a:ext uri="{FF2B5EF4-FFF2-40B4-BE49-F238E27FC236}">
                <a16:creationId xmlns:a16="http://schemas.microsoft.com/office/drawing/2014/main" id="{F9E81920-0DF9-34DF-57E9-089B9C410CFE}"/>
              </a:ext>
            </a:extLst>
          </p:cNvPr>
          <p:cNvSpPr txBox="1"/>
          <p:nvPr/>
        </p:nvSpPr>
        <p:spPr>
          <a:xfrm>
            <a:off x="7036208" y="3567545"/>
            <a:ext cx="7212509" cy="830997"/>
          </a:xfrm>
          <a:prstGeom prst="rect">
            <a:avLst/>
          </a:prstGeom>
          <a:noFill/>
        </p:spPr>
        <p:txBody>
          <a:bodyPr wrap="square" rtlCol="0">
            <a:spAutoFit/>
          </a:bodyPr>
          <a:lstStyle/>
          <a:p>
            <a:r>
              <a:rPr lang="en-US" sz="4800" dirty="0">
                <a:latin typeface="SF Pro Display" panose="00000300000000000000" pitchFamily="50" charset="0"/>
                <a:ea typeface="SF Pro Display" panose="00000300000000000000" pitchFamily="50" charset="0"/>
              </a:rPr>
              <a:t>…a </a:t>
            </a:r>
            <a:r>
              <a:rPr lang="en-US" sz="4800" dirty="0">
                <a:solidFill>
                  <a:srgbClr val="AB381F"/>
                </a:solidFill>
                <a:latin typeface="Panton Black Caps" panose="00000500000000000000" pitchFamily="50" charset="0"/>
                <a:ea typeface="SF Pro Display" panose="00000300000000000000" pitchFamily="50" charset="0"/>
              </a:rPr>
              <a:t>MOBILE APP</a:t>
            </a:r>
            <a:endParaRPr lang="en-SG" sz="4800" dirty="0">
              <a:solidFill>
                <a:srgbClr val="AB381F"/>
              </a:solidFill>
              <a:latin typeface="Panton Black Caps" panose="00000500000000000000" pitchFamily="50" charset="0"/>
              <a:ea typeface="SF Pro Display" panose="00000300000000000000" pitchFamily="50" charset="0"/>
            </a:endParaRPr>
          </a:p>
        </p:txBody>
      </p:sp>
    </p:spTree>
    <p:extLst>
      <p:ext uri="{BB962C8B-B14F-4D97-AF65-F5344CB8AC3E}">
        <p14:creationId xmlns:p14="http://schemas.microsoft.com/office/powerpoint/2010/main" val="2483804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394</Words>
  <Application>Microsoft Office PowerPoint</Application>
  <PresentationFormat>Widescreen</PresentationFormat>
  <Paragraphs>59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Avenir Next LT Pro Light</vt:lpstr>
      <vt:lpstr>Calibri</vt:lpstr>
      <vt:lpstr>Calibri Light</vt:lpstr>
      <vt:lpstr>Panton Black Caps</vt:lpstr>
      <vt:lpstr>SF Pro Display</vt:lpstr>
      <vt:lpstr>Office Theme</vt:lpstr>
      <vt:lpstr>TEAM EQUINOX</vt:lpstr>
      <vt:lpstr>Problem Statements </vt:lpstr>
      <vt:lpstr>Problem Statements </vt:lpstr>
      <vt:lpstr>Problem Statements </vt:lpstr>
      <vt:lpstr>Problem Statements </vt:lpstr>
      <vt:lpstr>Problem Statements </vt:lpstr>
      <vt:lpstr>Problem Statements </vt:lpstr>
      <vt:lpstr>Problem Statements </vt:lpstr>
      <vt:lpstr>PowerPoint Presentation</vt:lpstr>
      <vt:lpstr>Tech Stack</vt:lpstr>
      <vt:lpstr>But…</vt:lpstr>
      <vt:lpstr>But…Why a mobile app?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Credentials</vt:lpstr>
      <vt:lpstr>Whats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EQUINOX</dc:title>
  <dc:creator>#WANG JIE RUI, JEROME#</dc:creator>
  <cp:lastModifiedBy>Rayden Teo</cp:lastModifiedBy>
  <cp:revision>67</cp:revision>
  <dcterms:created xsi:type="dcterms:W3CDTF">2022-08-11T08:11:13Z</dcterms:created>
  <dcterms:modified xsi:type="dcterms:W3CDTF">2022-08-12T00:11:32Z</dcterms:modified>
</cp:coreProperties>
</file>