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
  </p:notesMasterIdLst>
  <p:handoutMasterIdLst>
    <p:handoutMasterId r:id="rId4"/>
  </p:handoutMasterIdLst>
  <p:sldIdLst>
    <p:sldId id="257" r:id="rId2"/>
  </p:sldIdLst>
  <p:sldSz cx="37463413" cy="21067713"/>
  <p:notesSz cx="6858000" cy="9144000"/>
  <p:defaultTextStyle>
    <a:defPPr>
      <a:defRPr lang="en-US"/>
    </a:defPPr>
    <a:lvl1pPr marL="0" algn="l" defTabSz="2809388" rtl="0" eaLnBrk="1" latinLnBrk="0" hangingPunct="1">
      <a:defRPr sz="5531" kern="1200">
        <a:solidFill>
          <a:schemeClr val="tx1"/>
        </a:solidFill>
        <a:latin typeface="+mn-lt"/>
        <a:ea typeface="+mn-ea"/>
        <a:cs typeface="+mn-cs"/>
      </a:defRPr>
    </a:lvl1pPr>
    <a:lvl2pPr marL="1404694" algn="l" defTabSz="2809388" rtl="0" eaLnBrk="1" latinLnBrk="0" hangingPunct="1">
      <a:defRPr sz="5531" kern="1200">
        <a:solidFill>
          <a:schemeClr val="tx1"/>
        </a:solidFill>
        <a:latin typeface="+mn-lt"/>
        <a:ea typeface="+mn-ea"/>
        <a:cs typeface="+mn-cs"/>
      </a:defRPr>
    </a:lvl2pPr>
    <a:lvl3pPr marL="2809388" algn="l" defTabSz="2809388" rtl="0" eaLnBrk="1" latinLnBrk="0" hangingPunct="1">
      <a:defRPr sz="5531" kern="1200">
        <a:solidFill>
          <a:schemeClr val="tx1"/>
        </a:solidFill>
        <a:latin typeface="+mn-lt"/>
        <a:ea typeface="+mn-ea"/>
        <a:cs typeface="+mn-cs"/>
      </a:defRPr>
    </a:lvl3pPr>
    <a:lvl4pPr marL="4214082" algn="l" defTabSz="2809388" rtl="0" eaLnBrk="1" latinLnBrk="0" hangingPunct="1">
      <a:defRPr sz="5531" kern="1200">
        <a:solidFill>
          <a:schemeClr val="tx1"/>
        </a:solidFill>
        <a:latin typeface="+mn-lt"/>
        <a:ea typeface="+mn-ea"/>
        <a:cs typeface="+mn-cs"/>
      </a:defRPr>
    </a:lvl4pPr>
    <a:lvl5pPr marL="5618776" algn="l" defTabSz="2809388" rtl="0" eaLnBrk="1" latinLnBrk="0" hangingPunct="1">
      <a:defRPr sz="5531" kern="1200">
        <a:solidFill>
          <a:schemeClr val="tx1"/>
        </a:solidFill>
        <a:latin typeface="+mn-lt"/>
        <a:ea typeface="+mn-ea"/>
        <a:cs typeface="+mn-cs"/>
      </a:defRPr>
    </a:lvl5pPr>
    <a:lvl6pPr marL="7023470" algn="l" defTabSz="2809388" rtl="0" eaLnBrk="1" latinLnBrk="0" hangingPunct="1">
      <a:defRPr sz="5531" kern="1200">
        <a:solidFill>
          <a:schemeClr val="tx1"/>
        </a:solidFill>
        <a:latin typeface="+mn-lt"/>
        <a:ea typeface="+mn-ea"/>
        <a:cs typeface="+mn-cs"/>
      </a:defRPr>
    </a:lvl6pPr>
    <a:lvl7pPr marL="8428163" algn="l" defTabSz="2809388" rtl="0" eaLnBrk="1" latinLnBrk="0" hangingPunct="1">
      <a:defRPr sz="5531" kern="1200">
        <a:solidFill>
          <a:schemeClr val="tx1"/>
        </a:solidFill>
        <a:latin typeface="+mn-lt"/>
        <a:ea typeface="+mn-ea"/>
        <a:cs typeface="+mn-cs"/>
      </a:defRPr>
    </a:lvl7pPr>
    <a:lvl8pPr marL="9832858" algn="l" defTabSz="2809388" rtl="0" eaLnBrk="1" latinLnBrk="0" hangingPunct="1">
      <a:defRPr sz="5531" kern="1200">
        <a:solidFill>
          <a:schemeClr val="tx1"/>
        </a:solidFill>
        <a:latin typeface="+mn-lt"/>
        <a:ea typeface="+mn-ea"/>
        <a:cs typeface="+mn-cs"/>
      </a:defRPr>
    </a:lvl8pPr>
    <a:lvl9pPr marL="11237552" algn="l" defTabSz="2809388"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2" userDrawn="1">
          <p15:clr>
            <a:srgbClr val="A4A3A4"/>
          </p15:clr>
        </p15:guide>
        <p15:guide id="2" orient="horz" pos="3396" userDrawn="1">
          <p15:clr>
            <a:srgbClr val="A4A3A4"/>
          </p15:clr>
        </p15:guide>
        <p15:guide id="3" pos="23056" userDrawn="1">
          <p15:clr>
            <a:srgbClr val="A4A3A4"/>
          </p15:clr>
        </p15:guide>
        <p15:guide id="4" pos="520" userDrawn="1">
          <p15:clr>
            <a:srgbClr val="A4A3A4"/>
          </p15:clr>
        </p15:guide>
        <p15:guide id="5" pos="5848" userDrawn="1">
          <p15:clr>
            <a:srgbClr val="A4A3A4"/>
          </p15:clr>
        </p15:guide>
        <p15:guide id="6" pos="6232" userDrawn="1">
          <p15:clr>
            <a:srgbClr val="A4A3A4"/>
          </p15:clr>
        </p15:guide>
        <p15:guide id="7" pos="11608" userDrawn="1">
          <p15:clr>
            <a:srgbClr val="A4A3A4"/>
          </p15:clr>
        </p15:guide>
        <p15:guide id="8" pos="11992" userDrawn="1">
          <p15:clr>
            <a:srgbClr val="A4A3A4"/>
          </p15:clr>
        </p15:guide>
        <p15:guide id="9" pos="17368" userDrawn="1">
          <p15:clr>
            <a:srgbClr val="A4A3A4"/>
          </p15:clr>
        </p15:guide>
        <p15:guide id="10" pos="17752" userDrawn="1">
          <p15:clr>
            <a:srgbClr val="A4A3A4"/>
          </p15:clr>
        </p15:guide>
        <p15:guide id="11" orient="horz" pos="12684" userDrawn="1">
          <p15:clr>
            <a:srgbClr val="A4A3A4"/>
          </p15:clr>
        </p15:guide>
        <p15:guide id="12" orient="horz" pos="36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2B3F"/>
    <a:srgbClr val="D9798B"/>
    <a:srgbClr val="8B283A"/>
    <a:srgbClr val="8F293C"/>
    <a:srgbClr val="5418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4655"/>
  </p:normalViewPr>
  <p:slideViewPr>
    <p:cSldViewPr snapToGrid="0" snapToObjects="1">
      <p:cViewPr>
        <p:scale>
          <a:sx n="28" d="100"/>
          <a:sy n="28" d="100"/>
        </p:scale>
        <p:origin x="984" y="130"/>
      </p:cViewPr>
      <p:guideLst>
        <p:guide orient="horz" pos="3132"/>
        <p:guide orient="horz" pos="3396"/>
        <p:guide pos="23056"/>
        <p:guide pos="520"/>
        <p:guide pos="5848"/>
        <p:guide pos="6232"/>
        <p:guide pos="11608"/>
        <p:guide pos="11992"/>
        <p:guide pos="17368"/>
        <p:guide pos="17752"/>
        <p:guide orient="horz" pos="12684"/>
        <p:guide orient="horz" pos="3636"/>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3" d="100"/>
          <a:sy n="93" d="100"/>
        </p:scale>
        <p:origin x="378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a:solidFill>
                  <a:schemeClr val="tx1">
                    <a:lumMod val="75000"/>
                  </a:schemeClr>
                </a:solidFill>
              </a:rPr>
              <a:t>Chart</a:t>
            </a:r>
            <a:r>
              <a:rPr lang="en-US" sz="2800" b="1" baseline="0" dirty="0">
                <a:solidFill>
                  <a:schemeClr val="tx1">
                    <a:lumMod val="75000"/>
                  </a:schemeClr>
                </a:solidFill>
              </a:rPr>
              <a:t> Title</a:t>
            </a:r>
            <a:endParaRPr lang="en-US" sz="2800" b="1" dirty="0">
              <a:solidFill>
                <a:schemeClr val="tx1">
                  <a:lumMod val="75000"/>
                </a:schemeClr>
              </a:solidFill>
            </a:endParaRPr>
          </a:p>
        </c:rich>
      </c:tx>
      <c:layout>
        <c:manualLayout>
          <c:xMode val="edge"/>
          <c:yMode val="edge"/>
          <c:x val="0.29494966083154001"/>
          <c:y val="4.0397276228172303E-2"/>
        </c:manualLayout>
      </c:layout>
      <c:overlay val="0"/>
      <c:spPr>
        <a:noFill/>
        <a:ln w="22320">
          <a:noFill/>
        </a:ln>
      </c:spPr>
    </c:title>
    <c:autoTitleDeleted val="0"/>
    <c:plotArea>
      <c:layout>
        <c:manualLayout>
          <c:layoutTarget val="inner"/>
          <c:xMode val="edge"/>
          <c:yMode val="edge"/>
          <c:x val="0.22653482108432799"/>
          <c:y val="0.18120462338795801"/>
          <c:w val="0.50730906448860502"/>
          <c:h val="0.54100999944999595"/>
        </c:manualLayout>
      </c:layout>
      <c:doughnutChart>
        <c:varyColors val="1"/>
        <c:dLbls>
          <c:showLegendKey val="0"/>
          <c:showVal val="0"/>
          <c:showCatName val="0"/>
          <c:showSerName val="0"/>
          <c:showPercent val="0"/>
          <c:showBubbleSize val="0"/>
          <c:showLeaderLines val="0"/>
        </c:dLbls>
        <c:firstSliceAng val="0"/>
        <c:holeSize val="50"/>
      </c:doughnutChart>
      <c:spPr>
        <a:noFill/>
        <a:ln w="22320">
          <a:noFill/>
        </a:ln>
      </c:spPr>
    </c:plotArea>
    <c:legend>
      <c:legendPos val="b"/>
      <c:layout>
        <c:manualLayout>
          <c:xMode val="edge"/>
          <c:yMode val="edge"/>
          <c:x val="0.12065656716458401"/>
          <c:y val="0.74866262301504205"/>
          <c:w val="0.82380589810197802"/>
          <c:h val="0.20538308693797999"/>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36533-E22B-2B4C-B5E8-F902600A42DB}" type="datetimeFigureOut">
              <a:rPr lang="en-US" smtClean="0"/>
              <a:t>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D426-1ACA-1E4C-AE87-A547C473B7D0}" type="slidenum">
              <a:rPr lang="en-US" smtClean="0"/>
              <a:t>‹#›</a:t>
            </a:fld>
            <a:endParaRPr lang="en-US"/>
          </a:p>
        </p:txBody>
      </p:sp>
    </p:spTree>
    <p:extLst>
      <p:ext uri="{BB962C8B-B14F-4D97-AF65-F5344CB8AC3E}">
        <p14:creationId xmlns:p14="http://schemas.microsoft.com/office/powerpoint/2010/main" val="1134278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6D7A-222B-BC4E-982C-46748DC477C8}"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0EF6E-EB4E-C743-B793-CD7D10150F81}" type="slidenum">
              <a:rPr lang="en-US" smtClean="0"/>
              <a:t>‹#›</a:t>
            </a:fld>
            <a:endParaRPr lang="en-US"/>
          </a:p>
        </p:txBody>
      </p:sp>
    </p:spTree>
    <p:extLst>
      <p:ext uri="{BB962C8B-B14F-4D97-AF65-F5344CB8AC3E}">
        <p14:creationId xmlns:p14="http://schemas.microsoft.com/office/powerpoint/2010/main" val="19251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0EF6E-EB4E-C743-B793-CD7D10150F81}" type="slidenum">
              <a:rPr lang="en-US" smtClean="0"/>
              <a:t>1</a:t>
            </a:fld>
            <a:endParaRPr lang="en-US"/>
          </a:p>
        </p:txBody>
      </p:sp>
    </p:spTree>
    <p:extLst>
      <p:ext uri="{BB962C8B-B14F-4D97-AF65-F5344CB8AC3E}">
        <p14:creationId xmlns:p14="http://schemas.microsoft.com/office/powerpoint/2010/main" val="37441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9" name="Straight Connector 9"/>
          <p:cNvCxnSpPr>
            <a:cxnSpLocks noChangeShapeType="1"/>
          </p:cNvCxnSpPr>
          <p:nvPr userDrawn="1"/>
        </p:nvCxnSpPr>
        <p:spPr bwMode="auto">
          <a:xfrm>
            <a:off x="9651761" y="5500608"/>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7837479" y="4396930"/>
            <a:ext cx="0" cy="14255496"/>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0489" y="4728266"/>
            <a:ext cx="8058712" cy="844953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0488" y="13627361"/>
            <a:ext cx="8086421"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a:p>
            <a:pPr marL="0" indent="0" algn="ctr">
              <a:buNone/>
            </a:pPr>
            <a:endParaRPr lang="en-US" dirty="0"/>
          </a:p>
        </p:txBody>
      </p:sp>
      <p:sp>
        <p:nvSpPr>
          <p:cNvPr id="14" name="Picture Placeholder 2"/>
          <p:cNvSpPr>
            <a:spLocks noGrp="1"/>
          </p:cNvSpPr>
          <p:nvPr>
            <p:ph type="pic" sz="quarter" idx="17"/>
          </p:nvPr>
        </p:nvSpPr>
        <p:spPr>
          <a:xfrm>
            <a:off x="28333331" y="10016713"/>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p:txBody>
      </p:sp>
      <p:sp>
        <p:nvSpPr>
          <p:cNvPr id="15" name="Content Placeholder 9"/>
          <p:cNvSpPr>
            <a:spLocks noGrp="1"/>
          </p:cNvSpPr>
          <p:nvPr>
            <p:ph sz="quarter" idx="18"/>
          </p:nvPr>
        </p:nvSpPr>
        <p:spPr>
          <a:xfrm>
            <a:off x="9670473" y="4728265"/>
            <a:ext cx="8478981" cy="13654586"/>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8953018" y="4730482"/>
            <a:ext cx="8451273" cy="446447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314050" y="4728267"/>
            <a:ext cx="8363143" cy="491449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340791" y="15186116"/>
            <a:ext cx="8363143" cy="29771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008436" y="9601401"/>
            <a:ext cx="8451273" cy="3719212"/>
          </a:xfrm>
          <a:prstGeom prst="rect">
            <a:avLst/>
          </a:prstGeom>
        </p:spPr>
        <p:txBody>
          <a:bodyPr/>
          <a:lstStyle>
            <a:lvl1pPr>
              <a:defRPr sz="2800"/>
            </a:lvl1pPr>
          </a:lstStyle>
          <a:p>
            <a:endParaRPr lang="en-US" dirty="0"/>
          </a:p>
        </p:txBody>
      </p:sp>
      <p:sp>
        <p:nvSpPr>
          <p:cNvPr id="20" name="Content Placeholder 9"/>
          <p:cNvSpPr>
            <a:spLocks noGrp="1"/>
          </p:cNvSpPr>
          <p:nvPr>
            <p:ph sz="quarter" idx="23"/>
          </p:nvPr>
        </p:nvSpPr>
        <p:spPr>
          <a:xfrm>
            <a:off x="18980727" y="13837496"/>
            <a:ext cx="8423564" cy="446649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1" name="Straight Connector 20"/>
          <p:cNvCxnSpPr/>
          <p:nvPr userDrawn="1"/>
        </p:nvCxnSpPr>
        <p:spPr bwMode="auto">
          <a:xfrm>
            <a:off x="18566246" y="4396930"/>
            <a:ext cx="54263" cy="14255496"/>
          </a:xfrm>
          <a:prstGeom prst="line">
            <a:avLst/>
          </a:prstGeom>
          <a:noFill/>
          <a:ln w="25400" cap="flat" cmpd="sng" algn="ctr">
            <a:solidFill>
              <a:schemeClr val="tx1"/>
            </a:solidFill>
            <a:prstDash val="dash"/>
            <a:round/>
            <a:headEnd type="oval" w="med" len="med"/>
            <a:tailEnd type="oval" w="med" len="med"/>
          </a:ln>
          <a:effectLst/>
        </p:spPr>
      </p:cxnSp>
      <p:cxnSp>
        <p:nvCxnSpPr>
          <p:cNvPr id="26" name="Straight Connector 25"/>
          <p:cNvCxnSpPr/>
          <p:nvPr userDrawn="1"/>
        </p:nvCxnSpPr>
        <p:spPr bwMode="auto">
          <a:xfrm>
            <a:off x="9271651" y="4396930"/>
            <a:ext cx="0" cy="14251288"/>
          </a:xfrm>
          <a:prstGeom prst="line">
            <a:avLst/>
          </a:prstGeom>
          <a:noFill/>
          <a:ln w="25400" cap="flat" cmpd="sng" algn="ctr">
            <a:solidFill>
              <a:schemeClr val="tx1"/>
            </a:solidFill>
            <a:prstDash val="dash"/>
            <a:round/>
            <a:headEnd type="oval" w="med" len="med"/>
            <a:tailEnd type="oval" w="med" len="med"/>
          </a:ln>
          <a:effectLst/>
        </p:spPr>
      </p:cxnSp>
    </p:spTree>
    <p:extLst>
      <p:ext uri="{BB962C8B-B14F-4D97-AF65-F5344CB8AC3E}">
        <p14:creationId xmlns:p14="http://schemas.microsoft.com/office/powerpoint/2010/main" val="174817725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close up of a colorful design&#10;&#10;Description automatically generated">
            <a:extLst>
              <a:ext uri="{FF2B5EF4-FFF2-40B4-BE49-F238E27FC236}">
                <a16:creationId xmlns:a16="http://schemas.microsoft.com/office/drawing/2014/main" id="{D45CA5A0-8B9C-688D-80E9-6AE4FAECE9F9}"/>
              </a:ext>
            </a:extLst>
          </p:cNvPr>
          <p:cNvPicPr>
            <a:picLocks noChangeAspect="1"/>
          </p:cNvPicPr>
          <p:nvPr userDrawn="1"/>
        </p:nvPicPr>
        <p:blipFill>
          <a:blip r:embed="rId3"/>
          <a:stretch>
            <a:fillRect/>
          </a:stretch>
        </p:blipFill>
        <p:spPr>
          <a:xfrm>
            <a:off x="-1" y="0"/>
            <a:ext cx="9753600" cy="9753600"/>
          </a:xfrm>
          <a:prstGeom prst="rect">
            <a:avLst/>
          </a:prstGeom>
        </p:spPr>
      </p:pic>
      <p:sp>
        <p:nvSpPr>
          <p:cNvPr id="5" name="Rectangle 4"/>
          <p:cNvSpPr/>
          <p:nvPr userDrawn="1"/>
        </p:nvSpPr>
        <p:spPr>
          <a:xfrm>
            <a:off x="4424516" y="3478193"/>
            <a:ext cx="33038896" cy="180925"/>
          </a:xfrm>
          <a:prstGeom prst="rect">
            <a:avLst/>
          </a:prstGeom>
          <a:gradFill>
            <a:gsLst>
              <a:gs pos="0">
                <a:srgbClr val="D9798B"/>
              </a:gs>
              <a:gs pos="100000">
                <a:srgbClr val="952B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6"/>
          <p:cNvSpPr>
            <a:spLocks noChangeArrowheads="1"/>
          </p:cNvSpPr>
          <p:nvPr userDrawn="1"/>
        </p:nvSpPr>
        <p:spPr bwMode="auto">
          <a:xfrm>
            <a:off x="5574890" y="-29497"/>
            <a:ext cx="32121987" cy="3512576"/>
          </a:xfrm>
          <a:prstGeom prst="rect">
            <a:avLst/>
          </a:prstGeom>
          <a:gradFill>
            <a:gsLst>
              <a:gs pos="0">
                <a:srgbClr val="541823"/>
              </a:gs>
              <a:gs pos="100000">
                <a:srgbClr val="8F293C"/>
              </a:gs>
            </a:gsLst>
            <a:lin ang="5400000" scaled="1"/>
          </a:gradFill>
          <a:ln w="9525">
            <a:noFill/>
            <a:miter lim="800000"/>
            <a:headEnd/>
            <a:tailEnd/>
          </a:ln>
          <a:effectLst>
            <a:outerShdw blurRad="50800" dist="38100" dir="5400000" algn="t" rotWithShape="0">
              <a:prstClr val="black">
                <a:alpha val="40000"/>
              </a:prstClr>
            </a:outerShdw>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rgbClr val="541823"/>
              </a:solidFill>
              <a:latin typeface="Arial" charset="0"/>
              <a:ea typeface="Arial" charset="0"/>
            </a:endParaRPr>
          </a:p>
        </p:txBody>
      </p:sp>
      <p:pic>
        <p:nvPicPr>
          <p:cNvPr id="3" name="Picture 2">
            <a:extLst>
              <a:ext uri="{FF2B5EF4-FFF2-40B4-BE49-F238E27FC236}">
                <a16:creationId xmlns:a16="http://schemas.microsoft.com/office/drawing/2014/main" id="{6679258A-75AF-3D6D-36BC-D01CEAF9FDA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2314965" y="0"/>
            <a:ext cx="4894450" cy="3937007"/>
          </a:xfrm>
          <a:prstGeom prst="rect">
            <a:avLst/>
          </a:prstGeom>
        </p:spPr>
      </p:pic>
      <p:sp>
        <p:nvSpPr>
          <p:cNvPr id="11" name="Half Frame 10">
            <a:extLst>
              <a:ext uri="{FF2B5EF4-FFF2-40B4-BE49-F238E27FC236}">
                <a16:creationId xmlns:a16="http://schemas.microsoft.com/office/drawing/2014/main" id="{72AF318C-82B2-301D-C717-6199C5768F13}"/>
              </a:ext>
            </a:extLst>
          </p:cNvPr>
          <p:cNvSpPr/>
          <p:nvPr userDrawn="1"/>
        </p:nvSpPr>
        <p:spPr>
          <a:xfrm rot="19158542">
            <a:off x="4074565" y="-842294"/>
            <a:ext cx="4811439" cy="6737826"/>
          </a:xfrm>
          <a:prstGeom prst="halfFrame">
            <a:avLst/>
          </a:prstGeom>
          <a:gradFill>
            <a:gsLst>
              <a:gs pos="0">
                <a:srgbClr val="541823">
                  <a:lumMod val="58000"/>
                  <a:lumOff val="42000"/>
                  <a:alpha val="71000"/>
                </a:srgbClr>
              </a:gs>
              <a:gs pos="20000">
                <a:srgbClr val="8F293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lf Frame 14">
            <a:extLst>
              <a:ext uri="{FF2B5EF4-FFF2-40B4-BE49-F238E27FC236}">
                <a16:creationId xmlns:a16="http://schemas.microsoft.com/office/drawing/2014/main" id="{4F0CE4EE-3D7F-B976-3F59-0EC11EDC9DF5}"/>
              </a:ext>
            </a:extLst>
          </p:cNvPr>
          <p:cNvSpPr/>
          <p:nvPr userDrawn="1"/>
        </p:nvSpPr>
        <p:spPr>
          <a:xfrm rot="19158542">
            <a:off x="5044279" y="-1349236"/>
            <a:ext cx="5833174" cy="8176139"/>
          </a:xfrm>
          <a:prstGeom prst="halfFrame">
            <a:avLst/>
          </a:prstGeom>
          <a:solidFill>
            <a:srgbClr val="952B3F">
              <a:alpha val="8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lf Frame 15">
            <a:extLst>
              <a:ext uri="{FF2B5EF4-FFF2-40B4-BE49-F238E27FC236}">
                <a16:creationId xmlns:a16="http://schemas.microsoft.com/office/drawing/2014/main" id="{477035CC-F6DD-9DC2-CFB7-FC466AA27C35}"/>
              </a:ext>
            </a:extLst>
          </p:cNvPr>
          <p:cNvSpPr/>
          <p:nvPr userDrawn="1"/>
        </p:nvSpPr>
        <p:spPr>
          <a:xfrm rot="19158542">
            <a:off x="5850319" y="-2350295"/>
            <a:ext cx="7950336" cy="8613728"/>
          </a:xfrm>
          <a:prstGeom prst="halfFrame">
            <a:avLst/>
          </a:prstGeom>
          <a:gradFill flip="none" rotWithShape="1">
            <a:gsLst>
              <a:gs pos="49000">
                <a:srgbClr val="541823"/>
              </a:gs>
              <a:gs pos="100000">
                <a:srgbClr val="8F293C"/>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FCDBA854-3F05-1DE7-5F23-043110575DCF}"/>
              </a:ext>
            </a:extLst>
          </p:cNvPr>
          <p:cNvSpPr/>
          <p:nvPr userDrawn="1"/>
        </p:nvSpPr>
        <p:spPr>
          <a:xfrm>
            <a:off x="-1" y="3659118"/>
            <a:ext cx="37463413" cy="174085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1499"/>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0" y="-53305"/>
            <a:ext cx="37463413" cy="332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ctr">
              <a:defRPr/>
            </a:pPr>
            <a:r>
              <a:rPr lang="en-US" altLang="en-US" sz="13800" spc="-150" dirty="0">
                <a:solidFill>
                  <a:srgbClr val="FFFFFF"/>
                </a:solidFill>
                <a:latin typeface="Bahnschrift Condensed" panose="020B0502040204020203" pitchFamily="34" charset="0"/>
                <a:ea typeface="Arial" charset="0"/>
              </a:rPr>
              <a:t>Unveiling Hidden Heart Attack Risks</a:t>
            </a:r>
          </a:p>
          <a:p>
            <a:pPr algn="ctr">
              <a:defRPr/>
            </a:pPr>
            <a:r>
              <a:rPr lang="en-US" altLang="en-US" sz="6000" dirty="0">
                <a:solidFill>
                  <a:srgbClr val="FFFFFF"/>
                </a:solidFill>
                <a:latin typeface="Gothic"/>
                <a:ea typeface="Arial" charset="0"/>
              </a:rPr>
              <a:t>                </a:t>
            </a:r>
            <a:r>
              <a:rPr lang="en-US" altLang="en-US" sz="7200" dirty="0">
                <a:solidFill>
                  <a:srgbClr val="FFFFFF"/>
                </a:solidFill>
                <a:latin typeface="Gothic"/>
                <a:ea typeface="Arial" charset="0"/>
              </a:rPr>
              <a:t>Insights from Medical Data </a:t>
            </a:r>
            <a:r>
              <a:rPr lang="en-US" altLang="en-US" sz="3600" dirty="0">
                <a:solidFill>
                  <a:srgbClr val="FFFFFF"/>
                </a:solidFill>
                <a:latin typeface="+mn-lt"/>
                <a:ea typeface="Arial" charset="0"/>
              </a:rPr>
              <a:t>by Varshini Vaisnavi Srinivasan</a:t>
            </a:r>
          </a:p>
        </p:txBody>
      </p:sp>
      <p:sp>
        <p:nvSpPr>
          <p:cNvPr id="14" name="TextBox 3"/>
          <p:cNvSpPr txBox="1">
            <a:spLocks noChangeArrowheads="1"/>
          </p:cNvSpPr>
          <p:nvPr/>
        </p:nvSpPr>
        <p:spPr bwMode="auto">
          <a:xfrm>
            <a:off x="635593" y="4127610"/>
            <a:ext cx="8120711" cy="5726889"/>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600"/>
              </a:lnSpc>
              <a:spcAft>
                <a:spcPts val="1000"/>
              </a:spcAft>
            </a:pPr>
            <a:r>
              <a:rPr lang="en-US" sz="4000" b="1" dirty="0">
                <a:solidFill>
                  <a:srgbClr val="8B283A"/>
                </a:solidFill>
                <a:latin typeface="+mj-lt"/>
              </a:rPr>
              <a:t>Introduction</a:t>
            </a:r>
            <a:r>
              <a:rPr lang="en-US" sz="3200" b="1" dirty="0">
                <a:solidFill>
                  <a:srgbClr val="541823"/>
                </a:solidFill>
              </a:rPr>
              <a:t> </a:t>
            </a:r>
          </a:p>
          <a:p>
            <a:pPr algn="just">
              <a:lnSpc>
                <a:spcPts val="3600"/>
              </a:lnSpc>
              <a:spcAft>
                <a:spcPts val="1000"/>
              </a:spcAft>
            </a:pPr>
            <a:r>
              <a:rPr lang="en-US" sz="2800" b="0" i="0" dirty="0">
                <a:solidFill>
                  <a:schemeClr val="tx1">
                    <a:lumMod val="50000"/>
                  </a:schemeClr>
                </a:solidFill>
                <a:effectLst/>
                <a:latin typeface="+mn-lt"/>
                <a:cs typeface="Times New Roman" panose="02020603050405020304" pitchFamily="18" charset="0"/>
              </a:rPr>
              <a:t>Predictive Analysis for Heart Attack Prevention: Creating a Multivariate Risk Model from Patient Health Data. Our aim: develop an actionable risk calculator using diverse health factors to empower early intervention. By unraveling demographic, genetic, and lifestyle influences, we target timely identification of at-risk individuals for proactive measures. Our mission: prevent tragedies by enabling crucial lifestyle changes and timely medical attention. Through compassionate data science, we pave the way to vibrant heart health</a:t>
            </a:r>
            <a:endParaRPr lang="en-US" sz="2800" b="1" dirty="0">
              <a:solidFill>
                <a:schemeClr val="tx1">
                  <a:lumMod val="50000"/>
                </a:schemeClr>
              </a:solidFill>
              <a:latin typeface="+mn-lt"/>
              <a:cs typeface="Times New Roman" panose="02020603050405020304" pitchFamily="18" charset="0"/>
            </a:endParaRPr>
          </a:p>
        </p:txBody>
      </p:sp>
      <p:sp>
        <p:nvSpPr>
          <p:cNvPr id="16" name="TextBox 15"/>
          <p:cNvSpPr txBox="1"/>
          <p:nvPr/>
        </p:nvSpPr>
        <p:spPr>
          <a:xfrm>
            <a:off x="535495" y="10161344"/>
            <a:ext cx="8120711" cy="7092647"/>
          </a:xfrm>
          <a:prstGeom prst="rect">
            <a:avLst/>
          </a:prstGeom>
          <a:solidFill>
            <a:schemeClr val="bg1">
              <a:alpha val="63000"/>
            </a:schemeClr>
          </a:solidFill>
          <a:effectLst/>
        </p:spPr>
        <p:txBody>
          <a:bodyPr wrap="square">
            <a:spAutoFit/>
          </a:bodyPr>
          <a:lstStyle/>
          <a:p>
            <a:pPr algn="just">
              <a:lnSpc>
                <a:spcPts val="3600"/>
              </a:lnSpc>
              <a:spcAft>
                <a:spcPts val="1000"/>
              </a:spcAft>
              <a:defRPr/>
            </a:pPr>
            <a:r>
              <a:rPr lang="en-US" sz="4000" b="1" dirty="0">
                <a:solidFill>
                  <a:srgbClr val="8B283A"/>
                </a:solidFill>
              </a:rPr>
              <a:t>Background</a:t>
            </a:r>
          </a:p>
          <a:p>
            <a:pPr algn="just">
              <a:lnSpc>
                <a:spcPts val="4200"/>
              </a:lnSpc>
              <a:spcAft>
                <a:spcPts val="1000"/>
              </a:spcAft>
              <a:defRPr/>
            </a:pPr>
            <a:r>
              <a:rPr lang="en-US" sz="2800" b="0" i="0" dirty="0">
                <a:solidFill>
                  <a:schemeClr val="tx1">
                    <a:lumMod val="50000"/>
                  </a:schemeClr>
                </a:solidFill>
                <a:effectLst/>
              </a:rPr>
              <a:t>Heart disease remains a leading cause of mortality globally, often striking unexpectedly with severe consequences. Sudden heart attacks, like the one experienced by my grandfather, highlight the urgency for more effective predictive measures. Current risk assessment methods often fall short, necessitating the development of advanced predictive models using machine learning. This project aims to leverage data-driven approaches to accurately predict heart attack risks, potentially revolutionizing early detection and intervention strategies to save live</a:t>
            </a:r>
            <a:r>
              <a:rPr lang="en-US" sz="2800" dirty="0">
                <a:solidFill>
                  <a:schemeClr val="tx1">
                    <a:lumMod val="50000"/>
                  </a:schemeClr>
                </a:solidFill>
              </a:rPr>
              <a:t>. </a:t>
            </a:r>
          </a:p>
        </p:txBody>
      </p:sp>
      <p:sp>
        <p:nvSpPr>
          <p:cNvPr id="22" name="Freeform 21"/>
          <p:cNvSpPr/>
          <p:nvPr/>
        </p:nvSpPr>
        <p:spPr>
          <a:xfrm rot="10800000">
            <a:off x="17235054" y="10889672"/>
            <a:ext cx="282288" cy="1374157"/>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2654107634"/>
              </p:ext>
            </p:extLst>
          </p:nvPr>
        </p:nvGraphicFramePr>
        <p:xfrm>
          <a:off x="19119272" y="13039767"/>
          <a:ext cx="8229602" cy="3074564"/>
        </p:xfrm>
        <a:graphic>
          <a:graphicData uri="http://schemas.openxmlformats.org/drawingml/2006/table">
            <a:tbl>
              <a:tblPr firstRow="1" bandRow="1">
                <a:tableStyleId>{6E25E649-3F16-4E02-A733-19D2CDBF48F0}</a:tableStyleId>
              </a:tblPr>
              <a:tblGrid>
                <a:gridCol w="1557615">
                  <a:extLst>
                    <a:ext uri="{9D8B030D-6E8A-4147-A177-3AD203B41FA5}">
                      <a16:colId xmlns:a16="http://schemas.microsoft.com/office/drawing/2014/main" val="1435419178"/>
                    </a:ext>
                  </a:extLst>
                </a:gridCol>
                <a:gridCol w="1557615">
                  <a:extLst>
                    <a:ext uri="{9D8B030D-6E8A-4147-A177-3AD203B41FA5}">
                      <a16:colId xmlns:a16="http://schemas.microsoft.com/office/drawing/2014/main" val="20000"/>
                    </a:ext>
                  </a:extLst>
                </a:gridCol>
                <a:gridCol w="1741585">
                  <a:extLst>
                    <a:ext uri="{9D8B030D-6E8A-4147-A177-3AD203B41FA5}">
                      <a16:colId xmlns:a16="http://schemas.microsoft.com/office/drawing/2014/main" val="20001"/>
                    </a:ext>
                  </a:extLst>
                </a:gridCol>
                <a:gridCol w="1545349">
                  <a:extLst>
                    <a:ext uri="{9D8B030D-6E8A-4147-A177-3AD203B41FA5}">
                      <a16:colId xmlns:a16="http://schemas.microsoft.com/office/drawing/2014/main" val="20002"/>
                    </a:ext>
                  </a:extLst>
                </a:gridCol>
                <a:gridCol w="1827438">
                  <a:extLst>
                    <a:ext uri="{9D8B030D-6E8A-4147-A177-3AD203B41FA5}">
                      <a16:colId xmlns:a16="http://schemas.microsoft.com/office/drawing/2014/main" val="20003"/>
                    </a:ext>
                  </a:extLst>
                </a:gridCol>
              </a:tblGrid>
              <a:tr h="493922">
                <a:tc>
                  <a:txBody>
                    <a:bodyPr/>
                    <a:lstStyle/>
                    <a:p>
                      <a:pPr algn="ctr"/>
                      <a:r>
                        <a:rPr lang="en-US" sz="2400" b="0" cap="none" spc="0" dirty="0">
                          <a:ln>
                            <a:noFill/>
                          </a:ln>
                          <a:solidFill>
                            <a:schemeClr val="bg1"/>
                          </a:solidFill>
                          <a:effectLst/>
                        </a:rPr>
                        <a:t>Model</a:t>
                      </a:r>
                    </a:p>
                  </a:txBody>
                  <a:tcPr marL="60094" marR="60094" marT="30047" marB="30047">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2400" b="0" cap="none" spc="0" dirty="0">
                          <a:ln>
                            <a:noFill/>
                          </a:ln>
                          <a:solidFill>
                            <a:schemeClr val="bg1"/>
                          </a:solidFill>
                          <a:effectLst/>
                        </a:rPr>
                        <a:t>Accuracy</a:t>
                      </a:r>
                      <a:endParaRPr lang="en-US" sz="2400" b="0" cap="none" spc="0" dirty="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algn="ctr"/>
                      <a:r>
                        <a:rPr lang="en-US" sz="2400" b="0" cap="none" spc="0" dirty="0">
                          <a:ln>
                            <a:noFill/>
                          </a:ln>
                          <a:solidFill>
                            <a:schemeClr val="bg1"/>
                          </a:solidFill>
                          <a:effectLst/>
                        </a:rPr>
                        <a:t>Recall</a:t>
                      </a: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bg1"/>
                          </a:solidFill>
                          <a:effectLst/>
                        </a:rPr>
                        <a:t>F1-score</a:t>
                      </a:r>
                      <a:endParaRPr lang="en-US" sz="2400" b="0" cap="none" spc="0" dirty="0">
                        <a:ln>
                          <a:noFill/>
                        </a:ln>
                        <a:solidFill>
                          <a:schemeClr val="tx1"/>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bg1"/>
                          </a:solidFill>
                          <a:effectLst/>
                        </a:rPr>
                        <a:t>Precision</a:t>
                      </a:r>
                    </a:p>
                  </a:txBody>
                  <a:tcPr marL="60094" marR="60094" marT="30047" marB="30047">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50030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KNN</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92.5</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0.93</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0.83</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971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SVM</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97.5</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0.97</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0.95</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775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Naïve Bayes</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92.5</a:t>
                      </a: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0.93</a:t>
                      </a: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0.86</a:t>
                      </a: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7756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Neural Network</a:t>
                      </a:r>
                    </a:p>
                  </a:txBody>
                  <a:tcPr marL="60094" marR="60094" marT="30047" marB="30047">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92.5</a:t>
                      </a:r>
                    </a:p>
                  </a:txBody>
                  <a:tcPr marL="60094" marR="60094" marT="30047" marB="30047">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0.93</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0.86</a:t>
                      </a:r>
                    </a:p>
                  </a:txBody>
                  <a:tcPr marL="60094" marR="60094" marT="30047" marB="30047">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6" name="TextBox 25"/>
          <p:cNvSpPr txBox="1"/>
          <p:nvPr/>
        </p:nvSpPr>
        <p:spPr>
          <a:xfrm>
            <a:off x="9819460" y="4400721"/>
            <a:ext cx="8100302" cy="4775603"/>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8B283A"/>
                </a:solidFill>
              </a:rPr>
              <a:t>Data Set </a:t>
            </a:r>
          </a:p>
          <a:p>
            <a:pPr algn="just">
              <a:lnSpc>
                <a:spcPts val="3600"/>
              </a:lnSpc>
              <a:spcAft>
                <a:spcPts val="1000"/>
              </a:spcAft>
              <a:defRPr/>
            </a:pPr>
            <a:r>
              <a:rPr lang="en-US" sz="2800" b="0" i="0" dirty="0">
                <a:solidFill>
                  <a:schemeClr val="tx1">
                    <a:lumMod val="50000"/>
                  </a:schemeClr>
                </a:solidFill>
                <a:effectLst/>
              </a:rPr>
              <a:t>Our dataset offers a comprehensive array of patient information crucial for heart attack risk prediction. It includes diverse health metrics, heart-related history, medical records, and demographic details. This multifaceted dataset serves as the cornerstone for developing an accurate machine learning model aimed at predicting heart attack risks</a:t>
            </a:r>
            <a:r>
              <a:rPr lang="en-US" sz="2400" b="0" i="0" dirty="0">
                <a:solidFill>
                  <a:schemeClr val="tx1">
                    <a:lumMod val="50000"/>
                  </a:schemeClr>
                </a:solidFill>
                <a:effectLst/>
              </a:rPr>
              <a:t>. </a:t>
            </a:r>
            <a:r>
              <a:rPr lang="en-US" sz="2800" b="0" i="0" dirty="0">
                <a:solidFill>
                  <a:schemeClr val="tx1">
                    <a:lumMod val="50000"/>
                  </a:schemeClr>
                </a:solidFill>
                <a:effectLst/>
              </a:rPr>
              <a:t>The </a:t>
            </a:r>
            <a:r>
              <a:rPr lang="en-IN" sz="2800" dirty="0">
                <a:solidFill>
                  <a:schemeClr val="tx1">
                    <a:lumMod val="50000"/>
                  </a:schemeClr>
                </a:solidFill>
                <a:effectLst/>
                <a:ea typeface="Calibri" panose="020F0502020204030204" pitchFamily="34" charset="0"/>
              </a:rPr>
              <a:t>dataset contains 8,764 rows and 26 columns.</a:t>
            </a:r>
            <a:endParaRPr lang="en-US" sz="2800" b="1" dirty="0">
              <a:solidFill>
                <a:schemeClr val="tx1">
                  <a:lumMod val="50000"/>
                </a:schemeClr>
              </a:solidFill>
            </a:endParaRPr>
          </a:p>
        </p:txBody>
      </p:sp>
      <p:sp>
        <p:nvSpPr>
          <p:cNvPr id="30" name="TextBox 29"/>
          <p:cNvSpPr txBox="1"/>
          <p:nvPr/>
        </p:nvSpPr>
        <p:spPr>
          <a:xfrm>
            <a:off x="28519908" y="16711882"/>
            <a:ext cx="7797882" cy="2579681"/>
          </a:xfrm>
          <a:prstGeom prst="rect">
            <a:avLst/>
          </a:prstGeom>
          <a:solidFill>
            <a:schemeClr val="bg1">
              <a:alpha val="63000"/>
            </a:schemeClr>
          </a:solidFill>
          <a:effectLst/>
        </p:spPr>
        <p:txBody>
          <a:bodyPr wrap="square">
            <a:spAutoFit/>
          </a:bodyPr>
          <a:lstStyle/>
          <a:p>
            <a:pPr>
              <a:lnSpc>
                <a:spcPts val="3600"/>
              </a:lnSpc>
              <a:spcAft>
                <a:spcPts val="1000"/>
              </a:spcAft>
              <a:buClr>
                <a:schemeClr val="tx2"/>
              </a:buClr>
              <a:defRPr/>
            </a:pPr>
            <a:r>
              <a:rPr lang="en-US" sz="4000" b="1" dirty="0">
                <a:solidFill>
                  <a:srgbClr val="8B283A"/>
                </a:solidFill>
                <a:latin typeface="+mj-lt"/>
              </a:rPr>
              <a:t>References</a:t>
            </a:r>
            <a:r>
              <a:rPr lang="en-US" sz="4000" dirty="0">
                <a:solidFill>
                  <a:srgbClr val="8B283A"/>
                </a:solidFill>
                <a:latin typeface="+mj-lt"/>
                <a:ea typeface="Arial" charset="0"/>
                <a:cs typeface="Arial" charset="0"/>
              </a:rPr>
              <a:t> </a:t>
            </a:r>
            <a:r>
              <a:rPr lang="en-US" sz="2400" dirty="0">
                <a:solidFill>
                  <a:schemeClr val="tx1">
                    <a:lumMod val="75000"/>
                  </a:schemeClr>
                </a:solidFill>
                <a:latin typeface="Arial" charset="0"/>
                <a:ea typeface="Arial" charset="0"/>
                <a:cs typeface="Arial" charset="0"/>
              </a:rPr>
              <a:t> </a:t>
            </a:r>
          </a:p>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https://www.kaggle.com/datasets/iamsouravbanerjee/heart-attack-prediction-dataset/code</a:t>
            </a:r>
          </a:p>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https://ieeexplore.ieee.org/document/10079409</a:t>
            </a:r>
          </a:p>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https://ieeexplore.ieee.org/document/9507928 </a:t>
            </a:r>
          </a:p>
        </p:txBody>
      </p:sp>
      <p:cxnSp>
        <p:nvCxnSpPr>
          <p:cNvPr id="41" name="Straight Connector 40"/>
          <p:cNvCxnSpPr/>
          <p:nvPr/>
        </p:nvCxnSpPr>
        <p:spPr bwMode="auto">
          <a:xfrm flipV="1">
            <a:off x="19119274" y="10771964"/>
            <a:ext cx="8229600" cy="0"/>
          </a:xfrm>
          <a:prstGeom prst="line">
            <a:avLst/>
          </a:prstGeom>
          <a:noFill/>
          <a:ln w="25400" cap="flat" cmpd="sng" algn="ctr">
            <a:solidFill>
              <a:schemeClr val="tx1"/>
            </a:solidFill>
            <a:prstDash val="dash"/>
            <a:round/>
            <a:headEnd type="none" w="med" len="med"/>
            <a:tailEnd type="none" w="med" len="med"/>
          </a:ln>
          <a:effectLst/>
        </p:spPr>
      </p:cxnSp>
      <p:sp>
        <p:nvSpPr>
          <p:cNvPr id="42" name="TextBox 41"/>
          <p:cNvSpPr txBox="1"/>
          <p:nvPr/>
        </p:nvSpPr>
        <p:spPr>
          <a:xfrm>
            <a:off x="19050043" y="16196017"/>
            <a:ext cx="7978197" cy="2366995"/>
          </a:xfrm>
          <a:prstGeom prst="rect">
            <a:avLst/>
          </a:prstGeom>
          <a:solidFill>
            <a:schemeClr val="bg1">
              <a:alpha val="42000"/>
            </a:schemeClr>
          </a:solidFill>
        </p:spPr>
        <p:txBody>
          <a:bodyPr wrap="square">
            <a:spAutoFit/>
          </a:bodyPr>
          <a:lstStyle/>
          <a:p>
            <a:pPr>
              <a:lnSpc>
                <a:spcPts val="3600"/>
              </a:lnSpc>
              <a:defRPr/>
            </a:pPr>
            <a:br>
              <a:rPr lang="en-US" sz="2800" dirty="0">
                <a:solidFill>
                  <a:schemeClr val="bg2">
                    <a:lumMod val="50000"/>
                  </a:schemeClr>
                </a:solidFill>
                <a:latin typeface="Arial" charset="0"/>
                <a:ea typeface="Arial" charset="0"/>
                <a:cs typeface="Arial" charset="0"/>
              </a:rPr>
            </a:br>
            <a:r>
              <a:rPr lang="en-US" sz="2800" b="0" i="0" dirty="0">
                <a:solidFill>
                  <a:schemeClr val="tx1">
                    <a:lumMod val="50000"/>
                  </a:schemeClr>
                </a:solidFill>
                <a:effectLst/>
              </a:rPr>
              <a:t>Overall, the results of this project indicate that all four models are capable of accurately predicting heart disease. However, the SVM model has the highest overall performance.</a:t>
            </a:r>
            <a:endParaRPr lang="en-US" sz="2800" dirty="0">
              <a:solidFill>
                <a:schemeClr val="tx1">
                  <a:lumMod val="50000"/>
                </a:schemeClr>
              </a:solidFill>
              <a:ea typeface="Arial" charset="0"/>
              <a:cs typeface="Arial" charset="0"/>
            </a:endParaRPr>
          </a:p>
        </p:txBody>
      </p:sp>
      <p:sp>
        <p:nvSpPr>
          <p:cNvPr id="44" name="TextBox 43"/>
          <p:cNvSpPr txBox="1"/>
          <p:nvPr/>
        </p:nvSpPr>
        <p:spPr>
          <a:xfrm>
            <a:off x="19050043" y="11033069"/>
            <a:ext cx="8286041" cy="1571905"/>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8B283A"/>
                </a:solidFill>
              </a:rPr>
              <a:t>Results</a:t>
            </a:r>
          </a:p>
          <a:p>
            <a:pPr>
              <a:lnSpc>
                <a:spcPts val="3600"/>
              </a:lnSpc>
              <a:spcAft>
                <a:spcPts val="1000"/>
              </a:spcAft>
              <a:defRPr/>
            </a:pPr>
            <a:r>
              <a:rPr lang="en-US" sz="2800" b="0" i="0" dirty="0">
                <a:solidFill>
                  <a:schemeClr val="tx1">
                    <a:lumMod val="50000"/>
                  </a:schemeClr>
                </a:solidFill>
                <a:effectLst/>
              </a:rPr>
              <a:t>This indicates that all four models have a high accuracy, recall, precision, and F1-score. </a:t>
            </a:r>
            <a:endParaRPr lang="en-US" sz="2800" b="1" dirty="0">
              <a:solidFill>
                <a:schemeClr val="tx1">
                  <a:lumMod val="50000"/>
                </a:schemeClr>
              </a:solidFill>
            </a:endParaRPr>
          </a:p>
        </p:txBody>
      </p:sp>
      <p:sp>
        <p:nvSpPr>
          <p:cNvPr id="47" name="TextBox 46"/>
          <p:cNvSpPr txBox="1"/>
          <p:nvPr/>
        </p:nvSpPr>
        <p:spPr>
          <a:xfrm>
            <a:off x="28336194" y="4400721"/>
            <a:ext cx="8165310" cy="7177671"/>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8B283A"/>
                </a:solidFill>
              </a:rPr>
              <a:t>Conclusion</a:t>
            </a:r>
          </a:p>
          <a:p>
            <a:pPr algn="just"/>
            <a:r>
              <a:rPr lang="en-US" sz="2800" b="0" i="0" dirty="0">
                <a:solidFill>
                  <a:schemeClr val="tx1">
                    <a:lumMod val="50000"/>
                  </a:schemeClr>
                </a:solidFill>
                <a:effectLst/>
              </a:rPr>
              <a:t>Age and heart rate emerge as pivotal risk factors for heart attacks, showcasing a clear correlation between their increase and heightened risk across different age groups. Notably, high triglyceride levels don't consistently predict heart attack risk, while low levels don't assure safety.</a:t>
            </a:r>
          </a:p>
          <a:p>
            <a:pPr algn="just"/>
            <a:endParaRPr lang="en-US" sz="2800" b="0" i="0" dirty="0">
              <a:solidFill>
                <a:schemeClr val="tx1">
                  <a:lumMod val="50000"/>
                </a:schemeClr>
              </a:solidFill>
              <a:effectLst/>
            </a:endParaRPr>
          </a:p>
          <a:p>
            <a:pPr algn="just"/>
            <a:r>
              <a:rPr lang="en-US" sz="2800" b="0" i="0" dirty="0">
                <a:solidFill>
                  <a:schemeClr val="tx1">
                    <a:lumMod val="50000"/>
                  </a:schemeClr>
                </a:solidFill>
                <a:effectLst/>
              </a:rPr>
              <a:t>However, the most impactful factor identified in this study influencing heart attack risk is smoking. While lifestyle adjustments like regular exercise, a balanced diet, and stress management remain crucial for all, prioritizing smoking cessation could significantly reduce the risk of heart attacks across various demographics</a:t>
            </a:r>
          </a:p>
          <a:p>
            <a:pPr>
              <a:lnSpc>
                <a:spcPts val="3600"/>
              </a:lnSpc>
              <a:spcAft>
                <a:spcPts val="1000"/>
              </a:spcAft>
              <a:defRPr/>
            </a:pPr>
            <a:endParaRPr lang="en-US" sz="4000" b="1" dirty="0">
              <a:solidFill>
                <a:srgbClr val="8B283A"/>
              </a:solidFill>
            </a:endParaRPr>
          </a:p>
        </p:txBody>
      </p:sp>
      <p:sp>
        <p:nvSpPr>
          <p:cNvPr id="144" name="Freeform 143"/>
          <p:cNvSpPr/>
          <p:nvPr/>
        </p:nvSpPr>
        <p:spPr>
          <a:xfrm>
            <a:off x="14852073" y="10838121"/>
            <a:ext cx="206902" cy="1374157"/>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91" name="Chart 4"/>
          <p:cNvGraphicFramePr>
            <a:graphicFrameLocks/>
          </p:cNvGraphicFramePr>
          <p:nvPr>
            <p:extLst>
              <p:ext uri="{D42A27DB-BD31-4B8C-83A1-F6EECF244321}">
                <p14:modId xmlns:p14="http://schemas.microsoft.com/office/powerpoint/2010/main" val="1784606875"/>
              </p:ext>
            </p:extLst>
          </p:nvPr>
        </p:nvGraphicFramePr>
        <p:xfrm>
          <a:off x="9249918" y="16722947"/>
          <a:ext cx="4420812" cy="4145428"/>
        </p:xfrm>
        <a:graphic>
          <a:graphicData uri="http://schemas.openxmlformats.org/drawingml/2006/chart">
            <c:chart xmlns:c="http://schemas.openxmlformats.org/drawingml/2006/chart" xmlns:r="http://schemas.openxmlformats.org/officeDocument/2006/relationships" r:id="rId3"/>
          </a:graphicData>
        </a:graphic>
      </p:graphicFrame>
      <p:cxnSp>
        <p:nvCxnSpPr>
          <p:cNvPr id="99" name="Straight Connector 98"/>
          <p:cNvCxnSpPr/>
          <p:nvPr/>
        </p:nvCxnSpPr>
        <p:spPr bwMode="auto">
          <a:xfrm flipV="1">
            <a:off x="28347550" y="11244430"/>
            <a:ext cx="8229600" cy="0"/>
          </a:xfrm>
          <a:prstGeom prst="line">
            <a:avLst/>
          </a:prstGeom>
          <a:noFill/>
          <a:ln w="25400" cap="flat" cmpd="sng" algn="ctr">
            <a:solidFill>
              <a:schemeClr val="tx1"/>
            </a:solidFill>
            <a:prstDash val="dash"/>
            <a:round/>
            <a:headEnd type="none" w="med" len="med"/>
            <a:tailEnd type="none" w="med" len="med"/>
          </a:ln>
          <a:effectLst/>
        </p:spPr>
      </p:cxnSp>
      <p:cxnSp>
        <p:nvCxnSpPr>
          <p:cNvPr id="100" name="Straight Connector 99"/>
          <p:cNvCxnSpPr/>
          <p:nvPr/>
        </p:nvCxnSpPr>
        <p:spPr bwMode="auto">
          <a:xfrm>
            <a:off x="9819460" y="16196017"/>
            <a:ext cx="8250243" cy="0"/>
          </a:xfrm>
          <a:prstGeom prst="line">
            <a:avLst/>
          </a:prstGeom>
          <a:noFill/>
          <a:ln w="2540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a:off x="750675" y="9960972"/>
            <a:ext cx="8104851" cy="0"/>
          </a:xfrm>
          <a:prstGeom prst="line">
            <a:avLst/>
          </a:prstGeom>
          <a:noFill/>
          <a:ln w="25400" cap="flat" cmpd="sng" algn="ctr">
            <a:solidFill>
              <a:schemeClr val="tx1"/>
            </a:solidFill>
            <a:prstDash val="dash"/>
            <a:round/>
            <a:headEnd type="none" w="med" len="med"/>
            <a:tailEnd type="none" w="med" len="med"/>
          </a:ln>
          <a:effectLst/>
        </p:spPr>
      </p:cxnSp>
      <p:cxnSp>
        <p:nvCxnSpPr>
          <p:cNvPr id="102" name="Straight Connector 101"/>
          <p:cNvCxnSpPr/>
          <p:nvPr/>
        </p:nvCxnSpPr>
        <p:spPr bwMode="auto">
          <a:xfrm flipV="1">
            <a:off x="28483970" y="16123756"/>
            <a:ext cx="8229600" cy="0"/>
          </a:xfrm>
          <a:prstGeom prst="line">
            <a:avLst/>
          </a:prstGeom>
          <a:noFill/>
          <a:ln w="25400" cap="flat" cmpd="sng" algn="ctr">
            <a:solidFill>
              <a:schemeClr val="tx1"/>
            </a:solidFill>
            <a:prstDash val="dash"/>
            <a:round/>
            <a:headEnd type="none" w="med" len="med"/>
            <a:tailEnd type="none" w="med" len="med"/>
          </a:ln>
          <a:effectLst/>
        </p:spPr>
      </p:cxnSp>
      <p:cxnSp>
        <p:nvCxnSpPr>
          <p:cNvPr id="106" name="Straight Connector 105"/>
          <p:cNvCxnSpPr/>
          <p:nvPr/>
        </p:nvCxnSpPr>
        <p:spPr bwMode="auto">
          <a:xfrm>
            <a:off x="9799664" y="9333113"/>
            <a:ext cx="8120098" cy="0"/>
          </a:xfrm>
          <a:prstGeom prst="line">
            <a:avLst/>
          </a:prstGeom>
          <a:noFill/>
          <a:ln w="25400" cap="flat" cmpd="sng" algn="ctr">
            <a:solidFill>
              <a:schemeClr val="tx1"/>
            </a:solidFill>
            <a:prstDash val="dash"/>
            <a:round/>
            <a:headEnd type="none" w="med" len="med"/>
            <a:tailEnd type="none" w="med" len="med"/>
          </a:ln>
          <a:effectLst/>
        </p:spPr>
      </p:cxn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6096" y="4110352"/>
            <a:ext cx="464970" cy="464970"/>
          </a:xfrm>
          <a:prstGeom prst="rect">
            <a:avLst/>
          </a:prstGeom>
        </p:spPr>
      </p:pic>
      <p:sp>
        <p:nvSpPr>
          <p:cNvPr id="93" name="Rectangle 92"/>
          <p:cNvSpPr/>
          <p:nvPr/>
        </p:nvSpPr>
        <p:spPr>
          <a:xfrm>
            <a:off x="32598770" y="19625357"/>
            <a:ext cx="5071078" cy="1291144"/>
          </a:xfrm>
          <a:prstGeom prst="rect">
            <a:avLst/>
          </a:prstGeom>
        </p:spPr>
        <p:txBody>
          <a:bodyPr wrap="square">
            <a:noAutofit/>
          </a:bodyPr>
          <a:lstStyle/>
          <a:p>
            <a:pPr>
              <a:spcAft>
                <a:spcPts val="800"/>
              </a:spcAft>
              <a:defRPr/>
            </a:pPr>
            <a:r>
              <a:rPr lang="en-US" altLang="en-US" sz="2400" dirty="0">
                <a:solidFill>
                  <a:srgbClr val="541823"/>
                </a:solidFill>
                <a:ea typeface="Arial" charset="0"/>
              </a:rPr>
              <a:t>Institute for Insight</a:t>
            </a:r>
            <a:br>
              <a:rPr lang="en-US" altLang="en-US" sz="2400" dirty="0">
                <a:solidFill>
                  <a:srgbClr val="541823"/>
                </a:solidFill>
                <a:ea typeface="Arial" charset="0"/>
              </a:rPr>
            </a:br>
            <a:r>
              <a:rPr lang="en-US" altLang="en-US" sz="2400" dirty="0">
                <a:solidFill>
                  <a:srgbClr val="541823"/>
                </a:solidFill>
                <a:ea typeface="Arial" charset="0"/>
              </a:rPr>
              <a:t>Robinson College of Business</a:t>
            </a:r>
          </a:p>
          <a:p>
            <a:pPr>
              <a:spcAft>
                <a:spcPts val="80"/>
              </a:spcAft>
              <a:defRPr/>
            </a:pPr>
            <a:r>
              <a:rPr lang="en-US" sz="2400" b="1" dirty="0">
                <a:solidFill>
                  <a:srgbClr val="541823"/>
                </a:solidFill>
              </a:rPr>
              <a:t>gsu.edu</a:t>
            </a:r>
          </a:p>
          <a:p>
            <a:pPr>
              <a:spcAft>
                <a:spcPts val="80"/>
              </a:spcAft>
              <a:defRPr/>
            </a:pPr>
            <a:endParaRPr lang="en-US" altLang="en-US" sz="2400" dirty="0">
              <a:solidFill>
                <a:srgbClr val="541823"/>
              </a:solidFill>
              <a:ea typeface="Arial" charset="0"/>
            </a:endParaRPr>
          </a:p>
        </p:txBody>
      </p:sp>
      <p:sp>
        <p:nvSpPr>
          <p:cNvPr id="6" name="TextBox 5">
            <a:extLst>
              <a:ext uri="{FF2B5EF4-FFF2-40B4-BE49-F238E27FC236}">
                <a16:creationId xmlns:a16="http://schemas.microsoft.com/office/drawing/2014/main" id="{D35C42B8-A9DD-541D-5F41-99187BD58ADE}"/>
              </a:ext>
            </a:extLst>
          </p:cNvPr>
          <p:cNvSpPr txBox="1"/>
          <p:nvPr/>
        </p:nvSpPr>
        <p:spPr>
          <a:xfrm>
            <a:off x="9714512" y="9833317"/>
            <a:ext cx="8100302" cy="6618735"/>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8B283A"/>
                </a:solidFill>
              </a:rPr>
              <a:t>Data Analysis</a:t>
            </a:r>
          </a:p>
          <a:p>
            <a:pPr algn="just">
              <a:lnSpc>
                <a:spcPts val="3600"/>
              </a:lnSpc>
              <a:spcAft>
                <a:spcPts val="1000"/>
              </a:spcAft>
              <a:defRPr/>
            </a:pPr>
            <a:r>
              <a:rPr lang="en-US" sz="4000" b="1" dirty="0">
                <a:solidFill>
                  <a:srgbClr val="8B283A"/>
                </a:solidFill>
              </a:rPr>
              <a:t> </a:t>
            </a:r>
            <a:r>
              <a:rPr lang="en-US" sz="2800" dirty="0">
                <a:solidFill>
                  <a:schemeClr val="tx1">
                    <a:lumMod val="50000"/>
                  </a:schemeClr>
                </a:solidFill>
              </a:rPr>
              <a:t>Here are some of the EDA for the dataset</a:t>
            </a:r>
            <a:endParaRPr lang="en-US" sz="4000" b="1" dirty="0">
              <a:solidFill>
                <a:srgbClr val="8B283A"/>
              </a:solidFill>
            </a:endParaRPr>
          </a:p>
          <a:p>
            <a:pPr marL="971550" lvl="1" indent="-514350" algn="just">
              <a:lnSpc>
                <a:spcPts val="3600"/>
              </a:lnSpc>
              <a:spcAft>
                <a:spcPts val="1200"/>
              </a:spcAft>
              <a:buClr>
                <a:schemeClr val="tx2"/>
              </a:buClr>
              <a:buSzPct val="100000"/>
              <a:buFont typeface="+mj-lt"/>
              <a:buAutoNum type="alphaUcPeriod"/>
              <a:defRPr/>
            </a:pPr>
            <a:r>
              <a:rPr lang="en-IN" sz="2800" dirty="0">
                <a:solidFill>
                  <a:schemeClr val="tx1">
                    <a:lumMod val="50000"/>
                  </a:schemeClr>
                </a:solidFill>
                <a:effectLst/>
                <a:ea typeface="Calibri" panose="020F0502020204030204" pitchFamily="34" charset="0"/>
              </a:rPr>
              <a:t>heart rate is a significant risk factor for heart attack, and that the risk increases with increasing heart rate</a:t>
            </a:r>
          </a:p>
          <a:p>
            <a:pPr marL="971550" lvl="1" indent="-514350" algn="just">
              <a:lnSpc>
                <a:spcPts val="3600"/>
              </a:lnSpc>
              <a:spcAft>
                <a:spcPts val="1200"/>
              </a:spcAft>
              <a:buClr>
                <a:schemeClr val="tx2"/>
              </a:buClr>
              <a:buSzPct val="100000"/>
              <a:buFont typeface="+mj-lt"/>
              <a:buAutoNum type="alphaUcPeriod"/>
              <a:defRPr/>
            </a:pPr>
            <a:r>
              <a:rPr lang="en-US" sz="2800" b="0" i="0" dirty="0">
                <a:solidFill>
                  <a:schemeClr val="tx1">
                    <a:lumMod val="50000"/>
                  </a:schemeClr>
                </a:solidFill>
                <a:effectLst/>
              </a:rPr>
              <a:t>The pie chart shows that males represent 69.7% of heart attack patients, while females represent 30.3% majority of male are affected by heart Attack</a:t>
            </a:r>
            <a:endParaRPr lang="en-IN" sz="2800" dirty="0">
              <a:solidFill>
                <a:schemeClr val="tx1">
                  <a:lumMod val="50000"/>
                </a:schemeClr>
              </a:solidFill>
              <a:effectLst/>
              <a:ea typeface="Calibri" panose="020F0502020204030204" pitchFamily="34" charset="0"/>
            </a:endParaRPr>
          </a:p>
          <a:p>
            <a:pPr marL="971550" lvl="1" indent="-514350" algn="just">
              <a:lnSpc>
                <a:spcPts val="3600"/>
              </a:lnSpc>
              <a:spcAft>
                <a:spcPts val="1200"/>
              </a:spcAft>
              <a:buClr>
                <a:schemeClr val="tx2"/>
              </a:buClr>
              <a:buSzPct val="100000"/>
              <a:buFont typeface="+mj-lt"/>
              <a:buAutoNum type="alphaUcPeriod"/>
              <a:defRPr/>
            </a:pPr>
            <a:r>
              <a:rPr lang="en-US" sz="2800" b="0" i="0" dirty="0">
                <a:solidFill>
                  <a:schemeClr val="tx1">
                    <a:lumMod val="75000"/>
                  </a:schemeClr>
                </a:solidFill>
                <a:effectLst/>
                <a:latin typeface="Arial" charset="0"/>
                <a:cs typeface="Arial" charset="0"/>
              </a:rPr>
              <a:t>Elderly</a:t>
            </a:r>
            <a:r>
              <a:rPr lang="en-US" sz="2800" b="0" i="0" dirty="0">
                <a:solidFill>
                  <a:schemeClr val="tx1">
                    <a:lumMod val="50000"/>
                  </a:schemeClr>
                </a:solidFill>
                <a:effectLst/>
              </a:rPr>
              <a:t> individuals, especially, should be vigilant due to their higher age-related risk, as depicted in the graph</a:t>
            </a:r>
            <a:br>
              <a:rPr lang="en-US" sz="900" dirty="0"/>
            </a:br>
            <a:endParaRPr lang="en-US" sz="2600" dirty="0">
              <a:solidFill>
                <a:schemeClr val="tx1">
                  <a:lumMod val="75000"/>
                </a:schemeClr>
              </a:solidFill>
              <a:latin typeface="Arial" charset="0"/>
              <a:ea typeface="Arial" charset="0"/>
              <a:cs typeface="Arial" charset="0"/>
            </a:endParaRPr>
          </a:p>
        </p:txBody>
      </p:sp>
      <p:pic>
        <p:nvPicPr>
          <p:cNvPr id="7" name="Picture Placeholder 6">
            <a:extLst>
              <a:ext uri="{FF2B5EF4-FFF2-40B4-BE49-F238E27FC236}">
                <a16:creationId xmlns:a16="http://schemas.microsoft.com/office/drawing/2014/main" id="{56367022-8D0D-FF4E-EDFB-7A077AB528F7}"/>
              </a:ext>
            </a:extLst>
          </p:cNvPr>
          <p:cNvPicPr>
            <a:picLocks noGrp="1" noChangeAspect="1"/>
          </p:cNvPicPr>
          <p:nvPr>
            <p:ph type="pic" sz="quarter" idx="16"/>
          </p:nvPr>
        </p:nvPicPr>
        <p:blipFill>
          <a:blip r:embed="rId5"/>
          <a:srcRect t="7879" b="7879"/>
          <a:stretch>
            <a:fillRect/>
          </a:stretch>
        </p:blipFill>
        <p:spPr>
          <a:xfrm>
            <a:off x="1081821" y="17270552"/>
            <a:ext cx="6723221" cy="3597823"/>
          </a:xfrm>
        </p:spPr>
      </p:pic>
      <p:pic>
        <p:nvPicPr>
          <p:cNvPr id="1028" name="Picture 4">
            <a:extLst>
              <a:ext uri="{FF2B5EF4-FFF2-40B4-BE49-F238E27FC236}">
                <a16:creationId xmlns:a16="http://schemas.microsoft.com/office/drawing/2014/main" id="{AA64D4EE-5735-B368-E9B7-4EC8E50701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6314" y="4679646"/>
            <a:ext cx="7773498" cy="57268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586E7C7-F13E-A95F-0D26-C77C38138017}"/>
              </a:ext>
            </a:extLst>
          </p:cNvPr>
          <p:cNvPicPr>
            <a:picLocks noChangeAspect="1"/>
          </p:cNvPicPr>
          <p:nvPr/>
        </p:nvPicPr>
        <p:blipFill>
          <a:blip r:embed="rId7"/>
          <a:stretch>
            <a:fillRect/>
          </a:stretch>
        </p:blipFill>
        <p:spPr>
          <a:xfrm>
            <a:off x="9935033" y="16787263"/>
            <a:ext cx="4632877" cy="3473186"/>
          </a:xfrm>
          <a:prstGeom prst="rect">
            <a:avLst/>
          </a:prstGeom>
        </p:spPr>
      </p:pic>
      <p:pic>
        <p:nvPicPr>
          <p:cNvPr id="15" name="Picture 14">
            <a:extLst>
              <a:ext uri="{FF2B5EF4-FFF2-40B4-BE49-F238E27FC236}">
                <a16:creationId xmlns:a16="http://schemas.microsoft.com/office/drawing/2014/main" id="{3C714874-6814-8A8A-643E-C54115ED54C9}"/>
              </a:ext>
            </a:extLst>
          </p:cNvPr>
          <p:cNvPicPr>
            <a:picLocks noChangeAspect="1"/>
          </p:cNvPicPr>
          <p:nvPr/>
        </p:nvPicPr>
        <p:blipFill>
          <a:blip r:embed="rId8"/>
          <a:stretch>
            <a:fillRect/>
          </a:stretch>
        </p:blipFill>
        <p:spPr>
          <a:xfrm>
            <a:off x="14925036" y="16745062"/>
            <a:ext cx="3230519" cy="2880295"/>
          </a:xfrm>
          <a:prstGeom prst="rect">
            <a:avLst/>
          </a:prstGeom>
        </p:spPr>
      </p:pic>
      <p:sp>
        <p:nvSpPr>
          <p:cNvPr id="92" name="TextBox 91"/>
          <p:cNvSpPr txBox="1"/>
          <p:nvPr/>
        </p:nvSpPr>
        <p:spPr>
          <a:xfrm>
            <a:off x="9948938" y="20350723"/>
            <a:ext cx="6460087" cy="461665"/>
          </a:xfrm>
          <a:prstGeom prst="rect">
            <a:avLst/>
          </a:prstGeom>
          <a:solidFill>
            <a:schemeClr val="bg1">
              <a:alpha val="42000"/>
            </a:schemeClr>
          </a:solidFill>
        </p:spPr>
        <p:txBody>
          <a:bodyPr wrap="square">
            <a:spAutoFit/>
          </a:bodyPr>
          <a:lstStyle/>
          <a:p>
            <a:pPr>
              <a:spcBef>
                <a:spcPts val="600"/>
              </a:spcBef>
              <a:buClr>
                <a:schemeClr val="tx2"/>
              </a:buClr>
              <a:defRPr/>
            </a:pPr>
            <a:r>
              <a:rPr lang="en-US" sz="2400" i="1" dirty="0">
                <a:solidFill>
                  <a:schemeClr val="tx1">
                    <a:lumMod val="75000"/>
                  </a:schemeClr>
                </a:solidFill>
                <a:latin typeface="Arial" charset="0"/>
                <a:ea typeface="Arial" charset="0"/>
                <a:cs typeface="Arial" charset="0"/>
              </a:rPr>
              <a:t>1- female, 0- male. </a:t>
            </a:r>
          </a:p>
        </p:txBody>
      </p:sp>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77907" y="16494043"/>
            <a:ext cx="464970" cy="464970"/>
          </a:xfrm>
          <a:prstGeom prst="rect">
            <a:avLst/>
          </a:prstGeom>
        </p:spPr>
      </p:pic>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19588" y="16642967"/>
            <a:ext cx="464970" cy="464970"/>
          </a:xfrm>
          <a:prstGeom prst="rect">
            <a:avLst/>
          </a:prstGeom>
        </p:spPr>
      </p:pic>
      <p:pic>
        <p:nvPicPr>
          <p:cNvPr id="1026" name="Picture 2">
            <a:extLst>
              <a:ext uri="{FF2B5EF4-FFF2-40B4-BE49-F238E27FC236}">
                <a16:creationId xmlns:a16="http://schemas.microsoft.com/office/drawing/2014/main" id="{2EDFD40F-AA57-F0BF-0D00-2E17178A01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21978" y="11597861"/>
            <a:ext cx="7480744" cy="411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8418"/>
      </p:ext>
    </p:extLst>
  </p:cSld>
  <p:clrMapOvr>
    <a:masterClrMapping/>
  </p:clrMapOvr>
</p:sld>
</file>

<file path=ppt/theme/theme1.xml><?xml version="1.0" encoding="utf-8"?>
<a:theme xmlns:a="http://schemas.openxmlformats.org/drawingml/2006/main" name="1_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 Powerpoint Theme</Template>
  <TotalTime>3259</TotalTime>
  <Words>561</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Bahnschrift Condensed</vt:lpstr>
      <vt:lpstr>Calibri</vt:lpstr>
      <vt:lpstr>Gothic</vt:lpstr>
      <vt:lpstr>1_Research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varshinivaisnavisrinivasan@gmail.com</cp:lastModifiedBy>
  <cp:revision>70</cp:revision>
  <cp:lastPrinted>2016-09-29T19:48:31Z</cp:lastPrinted>
  <dcterms:created xsi:type="dcterms:W3CDTF">2016-09-29T18:43:16Z</dcterms:created>
  <dcterms:modified xsi:type="dcterms:W3CDTF">2023-12-02T04:27:59Z</dcterms:modified>
  <cp:category/>
</cp:coreProperties>
</file>