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9"/>
  </p:notesMasterIdLst>
  <p:sldIdLst>
    <p:sldId id="256" r:id="rId2"/>
    <p:sldId id="257" r:id="rId3"/>
    <p:sldId id="259" r:id="rId4"/>
    <p:sldId id="260" r:id="rId5"/>
    <p:sldId id="258" r:id="rId6"/>
    <p:sldId id="261" r:id="rId7"/>
    <p:sldId id="262" r:id="rId8"/>
    <p:sldId id="263" r:id="rId9"/>
    <p:sldId id="275" r:id="rId10"/>
    <p:sldId id="267" r:id="rId11"/>
    <p:sldId id="269" r:id="rId12"/>
    <p:sldId id="270" r:id="rId13"/>
    <p:sldId id="271" r:id="rId14"/>
    <p:sldId id="272" r:id="rId15"/>
    <p:sldId id="273" r:id="rId16"/>
    <p:sldId id="27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C02A"/>
    <a:srgbClr val="90E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434" autoAdjust="0"/>
  </p:normalViewPr>
  <p:slideViewPr>
    <p:cSldViewPr snapToGrid="0">
      <p:cViewPr varScale="1">
        <p:scale>
          <a:sx n="74" d="100"/>
          <a:sy n="74" d="100"/>
        </p:scale>
        <p:origin x="89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5A3-2C47-459A-9C5F-E2D9BCA2B391}" type="datetimeFigureOut">
              <a:rPr lang="en-GB" smtClean="0"/>
              <a:pPr/>
              <a:t>20/03/2025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108CE-E453-4889-8148-F34BED526751}" type="slidenum">
              <a:rPr lang="en-GB" smtClean="0"/>
              <a:pPr/>
              <a:t>‹#›</a:t>
            </a:fld>
            <a:endParaRPr lang="en-GB"/>
          </a:p>
        </p:txBody>
      </p:sp>
    </p:spTree>
    <p:extLst>
      <p:ext uri="{BB962C8B-B14F-4D97-AF65-F5344CB8AC3E}">
        <p14:creationId xmlns:p14="http://schemas.microsoft.com/office/powerpoint/2010/main" val="362054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4108CE-E453-4889-8148-F34BED526751}" type="slidenum">
              <a:rPr lang="en-GB" smtClean="0"/>
              <a:pPr/>
              <a:t>3</a:t>
            </a:fld>
            <a:endParaRPr lang="en-GB" dirty="0"/>
          </a:p>
        </p:txBody>
      </p:sp>
    </p:spTree>
    <p:extLst>
      <p:ext uri="{BB962C8B-B14F-4D97-AF65-F5344CB8AC3E}">
        <p14:creationId xmlns:p14="http://schemas.microsoft.com/office/powerpoint/2010/main" val="705989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0C97483-1FA7-447F-B1EB-49DE6BAC4A19}" type="datetimeFigureOut">
              <a:rPr lang="en-GB" smtClean="0"/>
              <a:pPr/>
              <a:t>20/03/2025</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11FFD75-F5F2-4E54-AD94-ECDE072D96C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1FFD75-F5F2-4E54-AD94-ECDE072D96CB}" type="slidenum">
              <a:rPr lang="en-GB" smtClean="0"/>
              <a:pPr/>
              <a:t>‹#›</a:t>
            </a:fld>
            <a:endParaRPr lang="en-GB"/>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1FFD75-F5F2-4E54-AD94-ECDE072D96CB}" type="slidenum">
              <a:rPr lang="en-GB" smtClean="0"/>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1FFD75-F5F2-4E54-AD94-ECDE072D96CB}"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1FFD75-F5F2-4E54-AD94-ECDE072D96CB}" type="slidenum">
              <a:rPr lang="en-GB" smtClean="0"/>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97483-1FA7-447F-B1EB-49DE6BAC4A19}" type="datetimeFigureOut">
              <a:rPr lang="en-GB" smtClean="0"/>
              <a:pPr/>
              <a:t>20/03/2025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1FFD75-F5F2-4E54-AD94-ECDE072D96C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E0C97483-1FA7-447F-B1EB-49DE6BAC4A19}" type="datetimeFigureOut">
              <a:rPr lang="en-GB" smtClean="0"/>
              <a:pPr/>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1FFD75-F5F2-4E54-AD94-ECDE072D96CB}"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0C97483-1FA7-447F-B1EB-49DE6BAC4A19}" type="datetimeFigureOut">
              <a:rPr lang="en-GB" smtClean="0"/>
              <a:pPr/>
              <a:t>20/03/2025</a:t>
            </a:fld>
            <a:endParaRPr lang="en-GB"/>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11FFD75-F5F2-4E54-AD94-ECDE072D96CB}" type="slidenum">
              <a:rPr lang="en-GB" smtClean="0"/>
              <a:pPr/>
              <a:t>‹#›</a:t>
            </a:fld>
            <a:endParaRPr lang="en-GB"/>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0C97483-1FA7-447F-B1EB-49DE6BAC4A19}" type="datetimeFigureOut">
              <a:rPr lang="en-GB" smtClean="0"/>
              <a:pPr/>
              <a:t>20/03/2025</a:t>
            </a:fld>
            <a:endParaRPr lang="en-GB"/>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811FFD75-F5F2-4E54-AD94-ECDE072D96C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35DC66-AD8B-3D1A-C227-F183F35CFD2B}"/>
              </a:ext>
            </a:extLst>
          </p:cNvPr>
          <p:cNvSpPr txBox="1"/>
          <p:nvPr/>
        </p:nvSpPr>
        <p:spPr>
          <a:xfrm>
            <a:off x="832513" y="1702588"/>
            <a:ext cx="10463283" cy="4401205"/>
          </a:xfrm>
          <a:prstGeom prst="rect">
            <a:avLst/>
          </a:prstGeom>
          <a:noFill/>
        </p:spPr>
        <p:txBody>
          <a:bodyPr wrap="square" rtlCol="0">
            <a:spAutoFit/>
          </a:bodyPr>
          <a:lstStyle/>
          <a:p>
            <a:pPr algn="ctr"/>
            <a:endParaRPr lang="en-GB" sz="4000" b="1" spc="-10" dirty="0">
              <a:latin typeface="Arial" panose="020B0604020202020204" pitchFamily="34" charset="0"/>
              <a:ea typeface="Times New Roman" panose="02020603050405020304" pitchFamily="18" charset="0"/>
              <a:cs typeface="Arial" panose="020B0604020202020204" pitchFamily="34" charset="0"/>
            </a:endParaRPr>
          </a:p>
          <a:p>
            <a:pPr algn="ctr"/>
            <a:r>
              <a:rPr lang="en-GB" sz="2000" b="1" spc="-10" dirty="0">
                <a:latin typeface="Times New Roman" pitchFamily="18" charset="0"/>
                <a:ea typeface="Times New Roman" panose="02020603050405020304" pitchFamily="18" charset="0"/>
                <a:cs typeface="Times New Roman" pitchFamily="18" charset="0"/>
              </a:rPr>
              <a:t>Presented by:   </a:t>
            </a:r>
          </a:p>
          <a:p>
            <a:pPr algn="ctr"/>
            <a:r>
              <a:rPr lang="en-IN" sz="2000" b="1" dirty="0">
                <a:latin typeface="Times New Roman" pitchFamily="18" charset="0"/>
                <a:cs typeface="Times New Roman" pitchFamily="18" charset="0"/>
              </a:rPr>
              <a:t>M . Vaishnavi (192372203)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(Department of CSE)</a:t>
            </a:r>
          </a:p>
          <a:p>
            <a:pPr algn="ct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Institution:</a:t>
            </a:r>
          </a:p>
          <a:p>
            <a:pPr algn="ctr"/>
            <a:r>
              <a:rPr lang="en-US" sz="2000" b="1" dirty="0">
                <a:latin typeface="Times New Roman" pitchFamily="18" charset="0"/>
                <a:cs typeface="Times New Roman" pitchFamily="18" charset="0"/>
              </a:rPr>
              <a:t> Saveetha Institute of Medical and Technical Sciences</a:t>
            </a:r>
          </a:p>
          <a:p>
            <a:pPr algn="ct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Course: </a:t>
            </a:r>
          </a:p>
          <a:p>
            <a:pPr algn="ctr"/>
            <a:r>
              <a:rPr lang="en-US" sz="2000" b="1" dirty="0">
                <a:latin typeface="Times New Roman" pitchFamily="18" charset="0"/>
                <a:cs typeface="Times New Roman" pitchFamily="18" charset="0"/>
              </a:rPr>
              <a:t>Compiler Design for industrial Automation(CSA1429)</a:t>
            </a:r>
          </a:p>
          <a:p>
            <a:pPr algn="ctr"/>
            <a:r>
              <a:rPr lang="en-US" sz="2000" b="1" dirty="0">
                <a:latin typeface="Times New Roman" pitchFamily="18" charset="0"/>
                <a:cs typeface="Times New Roman" pitchFamily="18" charset="0"/>
              </a:rPr>
              <a:t>Supervisor: </a:t>
            </a:r>
          </a:p>
          <a:p>
            <a:pPr algn="ctr"/>
            <a:r>
              <a:rPr lang="en-US" sz="2000" b="1" dirty="0">
                <a:latin typeface="Times New Roman" pitchFamily="18" charset="0"/>
                <a:cs typeface="Times New Roman" pitchFamily="18" charset="0"/>
              </a:rPr>
              <a:t>Dr. G. Michael (Department of Computational Data Science  )</a:t>
            </a:r>
            <a:endParaRPr lang="en-GB" sz="2000" b="1" dirty="0">
              <a:effectLst/>
              <a:latin typeface="Times New Roman" pitchFamily="18" charset="0"/>
              <a:ea typeface="Times New Roman" panose="02020603050405020304" pitchFamily="18" charset="0"/>
              <a:cs typeface="Times New Roman" pitchFamily="18" charset="0"/>
            </a:endParaRPr>
          </a:p>
          <a:p>
            <a:endParaRPr lang="en-GB" sz="2000" b="1"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a:xfrm>
            <a:off x="357352" y="0"/>
            <a:ext cx="1135117" cy="1534510"/>
          </a:xfrm>
          <a:prstGeom prst="rect">
            <a:avLst/>
          </a:prstGeom>
          <a:noFill/>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0405049" y="0"/>
            <a:ext cx="1511180" cy="1534510"/>
          </a:xfrm>
          <a:prstGeom prst="rect">
            <a:avLst/>
          </a:prstGeom>
          <a:noFill/>
          <a:ln>
            <a:noFill/>
          </a:ln>
        </p:spPr>
      </p:pic>
      <p:sp>
        <p:nvSpPr>
          <p:cNvPr id="6" name="Rectangle 5"/>
          <p:cNvSpPr/>
          <p:nvPr/>
        </p:nvSpPr>
        <p:spPr>
          <a:xfrm>
            <a:off x="2909104" y="640428"/>
            <a:ext cx="6096000" cy="954107"/>
          </a:xfrm>
          <a:prstGeom prst="rect">
            <a:avLst/>
          </a:prstGeom>
        </p:spPr>
        <p:txBody>
          <a:bodyPr>
            <a:spAutoFit/>
          </a:bodyPr>
          <a:lstStyle/>
          <a:p>
            <a:pPr marL="514350" indent="-514350" algn="just"/>
            <a:r>
              <a:rPr lang="fr-FR" sz="2800" dirty="0">
                <a:effectLst>
                  <a:outerShdw blurRad="38100" dist="38100" dir="2700000" algn="tl">
                    <a:srgbClr val="000000">
                      <a:alpha val="43137"/>
                    </a:srgbClr>
                  </a:outerShdw>
                </a:effectLst>
                <a:latin typeface="Times New Roman" pitchFamily="18" charset="0"/>
                <a:cs typeface="Times New Roman" pitchFamily="18" charset="0"/>
              </a:rPr>
              <a:t>"Intelligent Parallel Code Generation Using Modern Compiler Techniques"</a:t>
            </a:r>
            <a:endParaRPr 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07847844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158" y="511887"/>
            <a:ext cx="8352430"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System Architecture</a:t>
            </a:r>
          </a:p>
        </p:txBody>
      </p:sp>
      <p:sp>
        <p:nvSpPr>
          <p:cNvPr id="8" name="TextBox 7"/>
          <p:cNvSpPr txBox="1"/>
          <p:nvPr/>
        </p:nvSpPr>
        <p:spPr>
          <a:xfrm>
            <a:off x="474562" y="2033516"/>
            <a:ext cx="5161963" cy="3785652"/>
          </a:xfrm>
          <a:prstGeom prst="rect">
            <a:avLst/>
          </a:prstGeom>
          <a:noFill/>
        </p:spPr>
        <p:txBody>
          <a:bodyPr wrap="square" rtlCol="0">
            <a:spAutoFit/>
          </a:bodyPr>
          <a:lstStyle/>
          <a:p>
            <a:pPr algn="just">
              <a:buFont typeface="Wingdings" pitchFamily="2" charset="2"/>
              <a:buChar char="Ø"/>
            </a:pPr>
            <a:r>
              <a:rPr lang="en-US" sz="2000" b="1" dirty="0">
                <a:latin typeface="Times New Roman" pitchFamily="18" charset="0"/>
                <a:cs typeface="Times New Roman" pitchFamily="18" charset="0"/>
              </a:rPr>
              <a:t>AI-Powered Analysis Module: </a:t>
            </a:r>
            <a:r>
              <a:rPr lang="en-US" sz="2000" dirty="0">
                <a:latin typeface="Times New Roman" pitchFamily="18" charset="0"/>
                <a:cs typeface="Times New Roman" pitchFamily="18" charset="0"/>
              </a:rPr>
              <a:t>This module uses machine learning algorithms to detect parallelization opportunities by analyzing code patterns and dependencies.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Optimization Engine: </a:t>
            </a:r>
            <a:r>
              <a:rPr lang="en-US" sz="2000" dirty="0">
                <a:latin typeface="Times New Roman" pitchFamily="18" charset="0"/>
                <a:cs typeface="Times New Roman" pitchFamily="18" charset="0"/>
              </a:rPr>
              <a:t>After intermediate code generation, the optimization engine applies parallel execution strategies, ensuring efficient resource utilization.</a:t>
            </a:r>
          </a:p>
          <a:p>
            <a:pPr algn="just">
              <a:buFont typeface="Wingdings" pitchFamily="2" charset="2"/>
              <a:buChar char="Ø"/>
            </a:pPr>
            <a:r>
              <a:rPr lang="en-US" sz="2000" b="1" dirty="0">
                <a:latin typeface="Times New Roman" pitchFamily="18" charset="0"/>
                <a:cs typeface="Times New Roman" pitchFamily="18" charset="0"/>
              </a:rPr>
              <a:t>Parallelism Detection Unit: </a:t>
            </a:r>
            <a:r>
              <a:rPr lang="en-US" sz="2000" dirty="0">
                <a:latin typeface="Times New Roman" pitchFamily="18" charset="0"/>
                <a:cs typeface="Times New Roman" pitchFamily="18" charset="0"/>
              </a:rPr>
              <a:t>It evaluates code structures and suggests possible parallel paths, reducing execution time and enhancing computational.</a:t>
            </a:r>
          </a:p>
        </p:txBody>
      </p:sp>
      <p:sp>
        <p:nvSpPr>
          <p:cNvPr id="3" name="AutoShape 2" descr="Deep learning for image colorization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AutoShape 4" descr="Deep learning for image colorization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1026" name="Picture 2"/>
          <p:cNvPicPr>
            <a:picLocks noChangeAspect="1" noChangeArrowheads="1"/>
          </p:cNvPicPr>
          <p:nvPr/>
        </p:nvPicPr>
        <p:blipFill>
          <a:blip r:embed="rId4"/>
          <a:srcRect/>
          <a:stretch>
            <a:fillRect/>
          </a:stretch>
        </p:blipFill>
        <p:spPr bwMode="auto">
          <a:xfrm>
            <a:off x="6261904" y="1555188"/>
            <a:ext cx="5497973" cy="4903486"/>
          </a:xfrm>
          <a:prstGeom prst="rect">
            <a:avLst/>
          </a:prstGeom>
          <a:noFill/>
          <a:ln w="9525">
            <a:noFill/>
            <a:miter lim="800000"/>
            <a:headEnd/>
            <a:tailEnd/>
          </a:ln>
          <a:effectLst/>
        </p:spPr>
      </p:pic>
    </p:spTree>
    <p:extLst>
      <p:ext uri="{BB962C8B-B14F-4D97-AF65-F5344CB8AC3E}">
        <p14:creationId xmlns:p14="http://schemas.microsoft.com/office/powerpoint/2010/main" val="33148293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45664" y="273656"/>
            <a:ext cx="6810232" cy="830997"/>
          </a:xfrm>
          <a:prstGeom prst="rect">
            <a:avLst/>
          </a:prstGeom>
        </p:spPr>
        <p:txBody>
          <a:bodyPr wrap="square">
            <a:spAutoFit/>
          </a:bodyPr>
          <a:lstStyle/>
          <a:p>
            <a:pPr algn="ctr"/>
            <a:r>
              <a:rPr lang="en-IN" sz="4800" b="1" dirty="0">
                <a:latin typeface="Times New Roman" pitchFamily="18" charset="0"/>
                <a:cs typeface="Times New Roman" pitchFamily="18" charset="0"/>
              </a:rPr>
              <a:t>Implementation</a:t>
            </a:r>
          </a:p>
        </p:txBody>
      </p:sp>
      <p:sp>
        <p:nvSpPr>
          <p:cNvPr id="6" name="TextBox 5"/>
          <p:cNvSpPr txBox="1"/>
          <p:nvPr/>
        </p:nvSpPr>
        <p:spPr>
          <a:xfrm>
            <a:off x="6273478" y="1697417"/>
            <a:ext cx="5243332" cy="4708981"/>
          </a:xfrm>
          <a:prstGeom prst="rect">
            <a:avLst/>
          </a:prstGeom>
          <a:noFill/>
        </p:spPr>
        <p:txBody>
          <a:bodyPr wrap="square" rtlCol="0">
            <a:spAutoFit/>
          </a:bodyPr>
          <a:lstStyle/>
          <a:p>
            <a:pPr algn="just">
              <a:buFont typeface="Wingdings" pitchFamily="2" charset="2"/>
              <a:buChar char="Ø"/>
            </a:pPr>
            <a:r>
              <a:rPr lang="en-US" sz="2000" b="1" dirty="0">
                <a:latin typeface="Times New Roman" pitchFamily="18" charset="0"/>
                <a:cs typeface="Times New Roman" pitchFamily="18" charset="0"/>
              </a:rPr>
              <a:t>AI-Driven Analysis: </a:t>
            </a:r>
            <a:r>
              <a:rPr lang="en-US" sz="2000" dirty="0">
                <a:latin typeface="Times New Roman" pitchFamily="18" charset="0"/>
                <a:cs typeface="Times New Roman" pitchFamily="18" charset="0"/>
              </a:rPr>
              <a:t>Implement AI models to analyze source code, identify dependencies, and detect opportunities for parallelism. Machine learning algorithms are trained using historical code patterns.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Intermediate Code Generation: </a:t>
            </a:r>
            <a:r>
              <a:rPr lang="en-US" sz="2000" dirty="0">
                <a:latin typeface="Times New Roman" pitchFamily="18" charset="0"/>
                <a:cs typeface="Times New Roman" pitchFamily="18" charset="0"/>
              </a:rPr>
              <a:t>Convert the source code into an intermediate representation (IR) for further analysis and optimization. This IR is platform-agnostic, simplifying cross-platform compatibility.</a:t>
            </a:r>
          </a:p>
          <a:p>
            <a:pPr algn="just">
              <a:buFont typeface="Wingdings" pitchFamily="2" charset="2"/>
              <a:buChar char="Ø"/>
            </a:pPr>
            <a:r>
              <a:rPr lang="en-US" sz="2000" b="1" dirty="0">
                <a:latin typeface="Times New Roman" pitchFamily="18" charset="0"/>
                <a:cs typeface="Times New Roman" pitchFamily="18" charset="0"/>
              </a:rPr>
              <a:t>Optimization and Parallelization: </a:t>
            </a:r>
            <a:r>
              <a:rPr lang="en-US" sz="2000" dirty="0">
                <a:latin typeface="Times New Roman" pitchFamily="18" charset="0"/>
                <a:cs typeface="Times New Roman" pitchFamily="18" charset="0"/>
              </a:rPr>
              <a:t>Apply optimization algorithms to the IR, restructuring the code for parallel execution. Techniques like loop unrolling, task splitting, and memory management are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13" name="Picture 12"/>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pic>
        <p:nvPicPr>
          <p:cNvPr id="2051" name="Picture 3"/>
          <p:cNvPicPr>
            <a:picLocks noChangeAspect="1" noChangeArrowheads="1"/>
          </p:cNvPicPr>
          <p:nvPr/>
        </p:nvPicPr>
        <p:blipFill>
          <a:blip r:embed="rId4"/>
          <a:srcRect/>
          <a:stretch>
            <a:fillRect/>
          </a:stretch>
        </p:blipFill>
        <p:spPr bwMode="auto">
          <a:xfrm>
            <a:off x="324090" y="1678329"/>
            <a:ext cx="5625297" cy="4074289"/>
          </a:xfrm>
          <a:prstGeom prst="rect">
            <a:avLst/>
          </a:prstGeom>
          <a:noFill/>
          <a:ln w="9525">
            <a:noFill/>
            <a:miter lim="800000"/>
            <a:headEnd/>
            <a:tailEnd/>
          </a:ln>
          <a:effectLst/>
        </p:spPr>
      </p:pic>
    </p:spTree>
    <p:extLst>
      <p:ext uri="{BB962C8B-B14F-4D97-AF65-F5344CB8AC3E}">
        <p14:creationId xmlns:p14="http://schemas.microsoft.com/office/powerpoint/2010/main" val="203400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6692" y="463602"/>
            <a:ext cx="5795176" cy="830997"/>
          </a:xfrm>
          <a:prstGeom prst="rect">
            <a:avLst/>
          </a:prstGeom>
        </p:spPr>
        <p:txBody>
          <a:bodyPr wrap="none">
            <a:spAutoFit/>
          </a:bodyPr>
          <a:lstStyle/>
          <a:p>
            <a:pPr algn="ctr"/>
            <a:r>
              <a:rPr lang="en-IN" sz="4800" b="1" dirty="0">
                <a:latin typeface="Times New Roman" pitchFamily="18" charset="0"/>
                <a:cs typeface="Times New Roman" pitchFamily="18" charset="0"/>
              </a:rPr>
              <a:t>Results &amp; Evaluation</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8" name="Rectangle 7"/>
          <p:cNvSpPr/>
          <p:nvPr/>
        </p:nvSpPr>
        <p:spPr>
          <a:xfrm>
            <a:off x="428263" y="1435261"/>
            <a:ext cx="5660021" cy="4093428"/>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Execution Time and Memory Usage: </a:t>
            </a:r>
            <a:r>
              <a:rPr lang="en-US" sz="2000" dirty="0">
                <a:latin typeface="Times New Roman" pitchFamily="18" charset="0"/>
                <a:cs typeface="Times New Roman" pitchFamily="18" charset="0"/>
              </a:rPr>
              <a:t>LLVM Polly demonstrates lower execution time and memory usage compared to MPI due to its advanced compiler-level optimizations.MPI, though efficient for large-scale distributed systems, may experience higher memory consumption due to explicit data communication across nodes.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Scalability :</a:t>
            </a:r>
            <a:r>
              <a:rPr lang="en-US" sz="2000" dirty="0">
                <a:latin typeface="Times New Roman" pitchFamily="18" charset="0"/>
                <a:cs typeface="Times New Roman" pitchFamily="18" charset="0"/>
              </a:rPr>
              <a:t>MPI excels in scalability for distributed memory systems, making it suitable for supercomputing applications .LLVM Polly, on the other hand, is more effective for optimizing shared-memory, multi-core CPU, and GPU systems, achieving notable speedup within a single machine. </a:t>
            </a:r>
          </a:p>
        </p:txBody>
      </p:sp>
      <p:pic>
        <p:nvPicPr>
          <p:cNvPr id="3074" name="Picture 2"/>
          <p:cNvPicPr>
            <a:picLocks noChangeAspect="1" noChangeArrowheads="1"/>
          </p:cNvPicPr>
          <p:nvPr/>
        </p:nvPicPr>
        <p:blipFill>
          <a:blip r:embed="rId4"/>
          <a:srcRect/>
          <a:stretch>
            <a:fillRect/>
          </a:stretch>
        </p:blipFill>
        <p:spPr bwMode="auto">
          <a:xfrm>
            <a:off x="6470248" y="1678329"/>
            <a:ext cx="5046561" cy="4513162"/>
          </a:xfrm>
          <a:prstGeom prst="rect">
            <a:avLst/>
          </a:prstGeom>
          <a:noFill/>
          <a:ln w="9525">
            <a:noFill/>
            <a:miter lim="800000"/>
            <a:headEnd/>
            <a:tailEnd/>
          </a:ln>
          <a:effectLst/>
        </p:spPr>
      </p:pic>
    </p:spTree>
    <p:extLst>
      <p:ext uri="{BB962C8B-B14F-4D97-AF65-F5344CB8AC3E}">
        <p14:creationId xmlns:p14="http://schemas.microsoft.com/office/powerpoint/2010/main" val="20296442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510" y="295460"/>
            <a:ext cx="6923690" cy="830997"/>
          </a:xfrm>
          <a:prstGeom prst="rect">
            <a:avLst/>
          </a:prstGeom>
        </p:spPr>
        <p:txBody>
          <a:bodyPr wrap="none">
            <a:spAutoFit/>
          </a:bodyPr>
          <a:lstStyle/>
          <a:p>
            <a:pPr algn="ctr"/>
            <a:r>
              <a:rPr lang="en-IN" sz="4800" b="1" dirty="0">
                <a:latin typeface="Times New Roman" pitchFamily="18" charset="0"/>
                <a:cs typeface="Times New Roman" pitchFamily="18" charset="0"/>
              </a:rPr>
              <a:t>Challenges &amp; Limitations</a:t>
            </a:r>
          </a:p>
        </p:txBody>
      </p:sp>
      <p:sp>
        <p:nvSpPr>
          <p:cNvPr id="4" name="Rectangle 3"/>
          <p:cNvSpPr/>
          <p:nvPr/>
        </p:nvSpPr>
        <p:spPr>
          <a:xfrm>
            <a:off x="1347056" y="1539434"/>
            <a:ext cx="10231902" cy="3323987"/>
          </a:xfrm>
          <a:prstGeom prst="rect">
            <a:avLst/>
          </a:prstGeom>
        </p:spPr>
        <p:txBody>
          <a:bodyPr wrap="square">
            <a:spAutoFit/>
          </a:bodyPr>
          <a:lstStyle/>
          <a:p>
            <a:pPr lvl="0" algn="just" defTabSz="914400" eaLnBrk="0" fontAlgn="base" hangingPunct="0">
              <a:lnSpc>
                <a:spcPct val="150000"/>
              </a:lnSpc>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 Accurate dependency detection is complex. </a:t>
            </a:r>
          </a:p>
          <a:p>
            <a:pPr lvl="0" algn="just" defTabSz="914400" eaLnBrk="0" fontAlgn="base" hangingPunct="0">
              <a:lnSpc>
                <a:spcPct val="150000"/>
              </a:lnSpc>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Managing race conditions without affecting performance is difficult.</a:t>
            </a:r>
          </a:p>
          <a:p>
            <a:pPr lvl="0" algn="just" defTabSz="914400" eaLnBrk="0" fontAlgn="base" hangingPunct="0">
              <a:lnSpc>
                <a:spcPct val="150000"/>
              </a:lnSpc>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 Scalability issues with large codebases.</a:t>
            </a:r>
          </a:p>
          <a:p>
            <a:pPr lvl="0" algn="just" defTabSz="914400" eaLnBrk="0" fontAlgn="base" hangingPunct="0">
              <a:lnSpc>
                <a:spcPct val="150000"/>
              </a:lnSpc>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 Compatibility with legacy systems is limited. </a:t>
            </a:r>
          </a:p>
          <a:p>
            <a:pPr lvl="0" algn="just" defTabSz="914400" eaLnBrk="0" fontAlgn="base" hangingPunct="0">
              <a:lnSpc>
                <a:spcPct val="150000"/>
              </a:lnSpc>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Balancing speed and resource use is challenging.</a:t>
            </a:r>
          </a:p>
          <a:p>
            <a:pPr lvl="0" algn="just" defTabSz="914400" eaLnBrk="0" fontAlgn="base" hangingPunct="0">
              <a:lnSpc>
                <a:spcPct val="150000"/>
              </a:lnSpc>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 Task scheduling may cause uneven load distribution.</a:t>
            </a:r>
          </a:p>
          <a:p>
            <a:pPr lvl="0" algn="just" defTabSz="914400" eaLnBrk="0" fontAlgn="base" hangingPunct="0">
              <a:lnSpc>
                <a:spcPct val="150000"/>
              </a:lnSpc>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Debugging parallel code is more complex than sequential code.</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Tree>
    <p:extLst>
      <p:ext uri="{BB962C8B-B14F-4D97-AF65-F5344CB8AC3E}">
        <p14:creationId xmlns:p14="http://schemas.microsoft.com/office/powerpoint/2010/main" val="213781889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3720" y="326692"/>
            <a:ext cx="3679341" cy="830997"/>
          </a:xfrm>
          <a:prstGeom prst="rect">
            <a:avLst/>
          </a:prstGeom>
        </p:spPr>
        <p:txBody>
          <a:bodyPr wrap="none">
            <a:spAutoFit/>
          </a:bodyPr>
          <a:lstStyle/>
          <a:p>
            <a:pPr algn="ctr"/>
            <a:r>
              <a:rPr lang="en-IN" sz="4800" b="1" dirty="0">
                <a:latin typeface="Times New Roman" pitchFamily="18" charset="0"/>
                <a:cs typeface="Times New Roman" pitchFamily="18" charset="0"/>
              </a:rPr>
              <a:t>Future Scope</a:t>
            </a:r>
          </a:p>
        </p:txBody>
      </p:sp>
      <p:sp>
        <p:nvSpPr>
          <p:cNvPr id="3" name="Rectangle 2"/>
          <p:cNvSpPr/>
          <p:nvPr/>
        </p:nvSpPr>
        <p:spPr>
          <a:xfrm>
            <a:off x="1148711" y="1509938"/>
            <a:ext cx="9945858" cy="4247317"/>
          </a:xfrm>
          <a:prstGeom prst="rect">
            <a:avLst/>
          </a:prstGeom>
        </p:spPr>
        <p:txBody>
          <a:bodyPr wrap="square">
            <a:sp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Enhanced Dependency Analysis: </a:t>
            </a:r>
            <a:r>
              <a:rPr lang="en-US" sz="2000" dirty="0">
                <a:latin typeface="Times New Roman" pitchFamily="18" charset="0"/>
                <a:cs typeface="Times New Roman" pitchFamily="18" charset="0"/>
              </a:rPr>
              <a:t>Improve accuracy in detecting and resolving complex dependencies.</a:t>
            </a:r>
          </a:p>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Dynamic Optimization: </a:t>
            </a:r>
            <a:r>
              <a:rPr lang="en-US" sz="2000" dirty="0">
                <a:latin typeface="Times New Roman" pitchFamily="18" charset="0"/>
                <a:cs typeface="Times New Roman" pitchFamily="18" charset="0"/>
              </a:rPr>
              <a:t>Develop adaptive strategies for real-time task scheduling and load balancing.</a:t>
            </a:r>
          </a:p>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Support for Heterogeneous Architectures: </a:t>
            </a:r>
            <a:r>
              <a:rPr lang="en-US" sz="2000" dirty="0">
                <a:latin typeface="Times New Roman" pitchFamily="18" charset="0"/>
                <a:cs typeface="Times New Roman" pitchFamily="18" charset="0"/>
              </a:rPr>
              <a:t>Extend compatibility to GPUs and other specialized processors.</a:t>
            </a:r>
          </a:p>
          <a:p>
            <a:pPr algn="just">
              <a:lnSpc>
                <a:spcPct val="150000"/>
              </a:lnSpc>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Integration: </a:t>
            </a:r>
            <a:r>
              <a:rPr lang="en-US" sz="2000" dirty="0">
                <a:latin typeface="Times New Roman" pitchFamily="18" charset="0"/>
                <a:cs typeface="Times New Roman" pitchFamily="18" charset="0"/>
              </a:rPr>
              <a:t>Use machine learning to predict and optimize parallel execution patterns.</a:t>
            </a:r>
          </a:p>
          <a:p>
            <a:pPr algn="just">
              <a:lnSpc>
                <a:spcPct val="150000"/>
              </a:lnSpc>
              <a:buFont typeface="Wingdings" pitchFamily="2" charset="2"/>
              <a:buChar char="Ø"/>
            </a:pPr>
            <a:r>
              <a:rPr lang="en-US" sz="2000" b="1" dirty="0">
                <a:latin typeface="Times New Roman" pitchFamily="18" charset="0"/>
                <a:cs typeface="Times New Roman" pitchFamily="18" charset="0"/>
              </a:rPr>
              <a:t>AI-Driven Optimization: </a:t>
            </a:r>
            <a:r>
              <a:rPr lang="en-US" sz="2000" dirty="0">
                <a:latin typeface="Times New Roman" pitchFamily="18" charset="0"/>
                <a:cs typeface="Times New Roman" pitchFamily="18" charset="0"/>
              </a:rPr>
              <a:t>Future compilers can use advanced AI models to enhance code parallelization and optimize performance in real-time.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Tree>
    <p:extLst>
      <p:ext uri="{BB962C8B-B14F-4D97-AF65-F5344CB8AC3E}">
        <p14:creationId xmlns:p14="http://schemas.microsoft.com/office/powerpoint/2010/main" val="85161560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2782" y="363081"/>
            <a:ext cx="3127779" cy="830997"/>
          </a:xfrm>
          <a:prstGeom prst="rect">
            <a:avLst/>
          </a:prstGeom>
        </p:spPr>
        <p:txBody>
          <a:bodyPr wrap="none">
            <a:spAutoFit/>
          </a:bodyPr>
          <a:lstStyle/>
          <a:p>
            <a:pPr algn="ctr"/>
            <a:r>
              <a:rPr lang="en-IN" sz="4800" b="1" dirty="0">
                <a:latin typeface="Times New Roman" pitchFamily="18" charset="0"/>
                <a:cs typeface="Times New Roman" pitchFamily="18" charset="0"/>
              </a:rPr>
              <a:t>Conclusion</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7" name="Rectangle 6"/>
          <p:cNvSpPr/>
          <p:nvPr/>
        </p:nvSpPr>
        <p:spPr>
          <a:xfrm>
            <a:off x="2071868" y="1759352"/>
            <a:ext cx="8113854" cy="3170099"/>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In conclusion, this project demonstrates the effectiveness of modern compiler techniques in automating the generation of parallel code from sequential programs. By analyzing dependencies, resolving race conditions, and applying task scheduling, the system improves execution speed and resource utilization on multi-core processors. </a:t>
            </a:r>
          </a:p>
          <a:p>
            <a:pPr algn="just">
              <a:buFont typeface="Wingdings" pitchFamily="2" charset="2"/>
              <a:buChar char="Ø"/>
            </a:pPr>
            <a:r>
              <a:rPr lang="en-US" sz="2000" dirty="0">
                <a:latin typeface="Times New Roman" pitchFamily="18" charset="0"/>
                <a:cs typeface="Times New Roman" pitchFamily="18" charset="0"/>
              </a:rPr>
              <a:t>The results show significant performance gains and enhanced scalability, highlighting the potential of automated parallelization. While challenges in complex dependency resolution and load balancing remain, the project establishes a solid framework for future improvements, including AI-driven optimization and support for diverse computing architectures.</a:t>
            </a:r>
          </a:p>
        </p:txBody>
      </p:sp>
    </p:spTree>
    <p:extLst>
      <p:ext uri="{BB962C8B-B14F-4D97-AF65-F5344CB8AC3E}">
        <p14:creationId xmlns:p14="http://schemas.microsoft.com/office/powerpoint/2010/main" val="214434626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8374" y="429696"/>
            <a:ext cx="3627193" cy="830997"/>
          </a:xfrm>
          <a:prstGeom prst="rect">
            <a:avLst/>
          </a:prstGeom>
        </p:spPr>
        <p:txBody>
          <a:bodyPr wrap="square">
            <a:spAutoFit/>
          </a:bodyPr>
          <a:lstStyle/>
          <a:p>
            <a:pPr algn="ctr"/>
            <a:r>
              <a:rPr lang="en-US" sz="4800" b="1" dirty="0">
                <a:latin typeface="Times New Roman" pitchFamily="18" charset="0"/>
                <a:cs typeface="Times New Roman" pitchFamily="18" charset="0"/>
              </a:rPr>
              <a:t>References</a:t>
            </a:r>
            <a:endParaRPr lang="en-IN" sz="4800" b="1"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5" name="Rectangle 4"/>
          <p:cNvSpPr/>
          <p:nvPr/>
        </p:nvSpPr>
        <p:spPr>
          <a:xfrm>
            <a:off x="1755860" y="1945017"/>
            <a:ext cx="9112767" cy="4093428"/>
          </a:xfrm>
          <a:prstGeom prst="rect">
            <a:avLst/>
          </a:prstGeom>
        </p:spPr>
        <p:txBody>
          <a:bodyPr wrap="square">
            <a:spAutoFit/>
          </a:bodyPr>
          <a:lstStyle/>
          <a:p>
            <a:pPr marL="342900" indent="-342900" algn="just">
              <a:buFont typeface="Wingdings" pitchFamily="2" charset="2"/>
              <a:buChar char="Ø"/>
            </a:pPr>
            <a:r>
              <a:rPr lang="en-US" sz="2000" dirty="0">
                <a:latin typeface="Times New Roman" pitchFamily="18" charset="0"/>
                <a:cs typeface="Times New Roman" pitchFamily="18" charset="0"/>
              </a:rPr>
              <a:t>Allen, R., &amp; Kennedy, K. (2002). Optimizing Compilers for Modern Architectures: A Dependence-based Approach. Morgan Kaufmann.</a:t>
            </a:r>
          </a:p>
          <a:p>
            <a:pPr marL="342900" indent="-342900" algn="just">
              <a:buFont typeface="Wingdings" pitchFamily="2" charset="2"/>
              <a:buChar char="Ø"/>
            </a:pPr>
            <a:r>
              <a:rPr lang="en-US" sz="2000" dirty="0">
                <a:latin typeface="Times New Roman" pitchFamily="18" charset="0"/>
                <a:cs typeface="Times New Roman" pitchFamily="18" charset="0"/>
              </a:rPr>
              <a:t> Aho, A. V., Lam, M. S., Sethi, R., &amp; Ullman, J. D. (2006). Compilers: Principles, Techniques, and Tools. Addison-Wesley.</a:t>
            </a:r>
          </a:p>
          <a:p>
            <a:pPr marL="342900" indent="-342900" algn="just">
              <a:buFont typeface="Wingdings" pitchFamily="2" charset="2"/>
              <a:buChar char="Ø"/>
            </a:pPr>
            <a:r>
              <a:rPr lang="en-US" sz="2000" dirty="0">
                <a:latin typeface="Times New Roman" pitchFamily="18" charset="0"/>
                <a:cs typeface="Times New Roman" pitchFamily="18" charset="0"/>
              </a:rPr>
              <a:t> Bacon, D. F., Graham, S. L., &amp; Sharp, O. J. (1994). Compiler transformations for high-performance computing. ACM Computing Surveys, 26(4), 345-420.</a:t>
            </a:r>
          </a:p>
          <a:p>
            <a:pPr marL="342900" indent="-342900" algn="just">
              <a:buFont typeface="Wingdings" pitchFamily="2" charset="2"/>
              <a:buChar char="Ø"/>
            </a:pPr>
            <a:r>
              <a:rPr lang="en-US" sz="2000" dirty="0">
                <a:latin typeface="Times New Roman" pitchFamily="18" charset="0"/>
                <a:cs typeface="Times New Roman" pitchFamily="18" charset="0"/>
              </a:rPr>
              <a:t> Sura, Z., Chen, H., &amp; Hirasawa, M. (2005). Automatic parallelization with OpenMP in the IBM XL compiler. International Journal of Parallel Programming, 33(2), 183-203.</a:t>
            </a:r>
          </a:p>
          <a:p>
            <a:pPr marL="342900" indent="-342900" algn="just">
              <a:buFont typeface="Wingdings" pitchFamily="2" charset="2"/>
              <a:buChar char="Ø"/>
            </a:pPr>
            <a:r>
              <a:rPr lang="en-US" sz="2000" dirty="0">
                <a:latin typeface="Times New Roman" pitchFamily="18" charset="0"/>
                <a:cs typeface="Times New Roman" pitchFamily="18" charset="0"/>
              </a:rPr>
              <a:t> Ayguadé, E., Badia, R. M., &amp; Labarta, J. (2003). Exploiting parallelism through compiler optimization. Parallel Computing, 29(11-12), 1665-1684.</a:t>
            </a:r>
          </a:p>
          <a:p>
            <a:pPr marL="342900" indent="-342900" algn="just">
              <a:buFont typeface="Wingdings" pitchFamily="2" charset="2"/>
              <a:buChar char="Ø"/>
            </a:pPr>
            <a:r>
              <a:rPr lang="en-US" sz="2000" dirty="0">
                <a:latin typeface="Times New Roman" pitchFamily="18" charset="0"/>
                <a:cs typeface="Times New Roman" pitchFamily="18" charset="0"/>
              </a:rPr>
              <a:t> Adve, S. V., &amp; Boehm, H. (2010). Memory models: A case for rethinking parallel languages and hardware. Communications of the ACM, 53(8), </a:t>
            </a:r>
          </a:p>
        </p:txBody>
      </p:sp>
    </p:spTree>
    <p:extLst>
      <p:ext uri="{BB962C8B-B14F-4D97-AF65-F5344CB8AC3E}">
        <p14:creationId xmlns:p14="http://schemas.microsoft.com/office/powerpoint/2010/main" val="68034766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0C607-50ED-0935-9201-096C62822F3E}"/>
              </a:ext>
            </a:extLst>
          </p:cNvPr>
          <p:cNvSpPr txBox="1"/>
          <p:nvPr/>
        </p:nvSpPr>
        <p:spPr>
          <a:xfrm>
            <a:off x="888641" y="2340864"/>
            <a:ext cx="10393251" cy="1446550"/>
          </a:xfrm>
          <a:prstGeom prst="rect">
            <a:avLst/>
          </a:prstGeom>
          <a:noFill/>
        </p:spPr>
        <p:txBody>
          <a:bodyPr wrap="square" rtlCol="0">
            <a:spAutoFit/>
          </a:bodyPr>
          <a:lstStyle/>
          <a:p>
            <a:pPr algn="ctr"/>
            <a:r>
              <a:rPr lang="en-IN" sz="8800" b="1" dirty="0">
                <a:solidFill>
                  <a:schemeClr val="accent6">
                    <a:lumMod val="75000"/>
                  </a:schemeClr>
                </a:solidFill>
                <a:latin typeface="Times New Roman" pitchFamily="18" charset="0"/>
                <a:cs typeface="Times New Roman" pitchFamily="18" charset="0"/>
              </a:rPr>
              <a:t>THANK YOU!</a:t>
            </a:r>
            <a:endParaRPr lang="en-GB" sz="8800" b="1"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03003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07E46-6D37-A169-65A3-74FAD101ADF7}"/>
              </a:ext>
            </a:extLst>
          </p:cNvPr>
          <p:cNvSpPr txBox="1"/>
          <p:nvPr/>
        </p:nvSpPr>
        <p:spPr>
          <a:xfrm>
            <a:off x="1237957" y="772668"/>
            <a:ext cx="10021446" cy="1261884"/>
          </a:xfrm>
          <a:prstGeom prst="rect">
            <a:avLst/>
          </a:prstGeom>
          <a:noFill/>
        </p:spPr>
        <p:txBody>
          <a:bodyPr wrap="square" rtlCol="0">
            <a:spAutoFit/>
          </a:bodyPr>
          <a:lstStyle/>
          <a:p>
            <a:pPr algn="ctr"/>
            <a:r>
              <a:rPr lang="en-US" sz="4800" b="1" dirty="0">
                <a:latin typeface="Times New Roman" pitchFamily="18" charset="0"/>
                <a:cs typeface="Times New Roman" pitchFamily="18" charset="0"/>
              </a:rPr>
              <a:t>Introduction</a:t>
            </a:r>
            <a:endParaRPr lang="en-GB" sz="4800" dirty="0">
              <a:latin typeface="Times New Roman" pitchFamily="18" charset="0"/>
              <a:cs typeface="Times New Roman" pitchFamily="18" charset="0"/>
            </a:endParaRPr>
          </a:p>
          <a:p>
            <a:pPr algn="just"/>
            <a:endParaRPr lang="en-GB" sz="2800" dirty="0">
              <a:latin typeface="Arial" panose="020B0604020202020204" pitchFamily="34" charset="0"/>
              <a:cs typeface="Arial" panose="020B0604020202020204" pitchFamily="34" charset="0"/>
            </a:endParaRPr>
          </a:p>
        </p:txBody>
      </p:sp>
      <p:sp>
        <p:nvSpPr>
          <p:cNvPr id="7" name="Rectangle 5"/>
          <p:cNvSpPr>
            <a:spLocks noChangeArrowheads="1"/>
          </p:cNvSpPr>
          <p:nvPr/>
        </p:nvSpPr>
        <p:spPr bwMode="auto">
          <a:xfrm>
            <a:off x="1041009" y="1583761"/>
            <a:ext cx="101092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sz="2400" dirty="0">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547869" y="2013994"/>
            <a:ext cx="10760597" cy="3785652"/>
          </a:xfrm>
          <a:prstGeom prst="rect">
            <a:avLst/>
          </a:prstGeom>
        </p:spPr>
        <p:txBody>
          <a:bodyPr wrap="square">
            <a:spAutoFit/>
          </a:bodyPr>
          <a:lstStyle/>
          <a:p>
            <a:pPr marL="457200" indent="-457200" algn="just">
              <a:buFont typeface="Wingdings" pitchFamily="2" charset="2"/>
              <a:buChar char="Ø"/>
            </a:pPr>
            <a:r>
              <a:rPr lang="en-US" sz="2000" dirty="0">
                <a:latin typeface="Times New Roman" pitchFamily="18" charset="0"/>
                <a:cs typeface="Times New Roman" pitchFamily="18" charset="0"/>
              </a:rPr>
              <a:t>Need for Parallel Computing: Modern processors are designed with multiple cores to handle increasing computational demands. However, most programs are still written in a sequential manner, limiting their ability to take full advantage of multi-core architectures. Efficient parallelization is essential to improve execution speed and overall system performance</a:t>
            </a:r>
          </a:p>
          <a:p>
            <a:pPr marL="457200" indent="-457200" algn="just">
              <a:buFont typeface="Wingdings" pitchFamily="2" charset="2"/>
              <a:buChar char="Ø"/>
            </a:pPr>
            <a:r>
              <a:rPr lang="en-US" sz="2000" dirty="0">
                <a:latin typeface="Times New Roman" pitchFamily="18" charset="0"/>
                <a:cs typeface="Times New Roman" pitchFamily="18" charset="0"/>
              </a:rPr>
              <a:t>Challenges in Manual Parallelization: Writing parallel code manually requires expertise in concurrency, task scheduling, and dependency management. Manual parallelization is complex, time-consuming, and prone to errors such as race conditions and deadlocks, making it challenging for developers to fully optimize code for parallel execution.</a:t>
            </a:r>
          </a:p>
          <a:p>
            <a:pPr marL="457200" indent="-457200" algn="just">
              <a:buFont typeface="Wingdings" pitchFamily="2" charset="2"/>
              <a:buChar char="Ø"/>
            </a:pPr>
            <a:r>
              <a:rPr lang="en-US" sz="2000" dirty="0">
                <a:latin typeface="Times New Roman" pitchFamily="18" charset="0"/>
                <a:cs typeface="Times New Roman" pitchFamily="18" charset="0"/>
              </a:rPr>
              <a:t>Limitations of Traditional Compilers: Existing compilers often lack the capability to automatically analyze and convert sequential code into parallel code effectively. They struggle with identifying complex dependencies and generating efficient task schedules, leading to underutilization of available processing power..</a:t>
            </a:r>
          </a:p>
        </p:txBody>
      </p:sp>
    </p:spTree>
    <p:extLst>
      <p:ext uri="{BB962C8B-B14F-4D97-AF65-F5344CB8AC3E}">
        <p14:creationId xmlns:p14="http://schemas.microsoft.com/office/powerpoint/2010/main" val="35971551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C07A08-4134-9CC1-4145-E91C6CEA2CFE}"/>
              </a:ext>
            </a:extLst>
          </p:cNvPr>
          <p:cNvSpPr txBox="1"/>
          <p:nvPr/>
        </p:nvSpPr>
        <p:spPr>
          <a:xfrm>
            <a:off x="3196809" y="671442"/>
            <a:ext cx="5251886" cy="830997"/>
          </a:xfrm>
          <a:prstGeom prst="rect">
            <a:avLst/>
          </a:prstGeom>
          <a:noFill/>
        </p:spPr>
        <p:txBody>
          <a:bodyPr wrap="none" rtlCol="0">
            <a:spAutoFit/>
          </a:bodyPr>
          <a:lstStyle/>
          <a:p>
            <a:pPr algn="ctr"/>
            <a:r>
              <a:rPr lang="en-GB" sz="4800" b="1" dirty="0">
                <a:latin typeface="Times New Roman" pitchFamily="18" charset="0"/>
                <a:cs typeface="Times New Roman" pitchFamily="18" charset="0"/>
              </a:rPr>
              <a:t>Problem Statement</a:t>
            </a:r>
          </a:p>
        </p:txBody>
      </p:sp>
      <p:sp>
        <p:nvSpPr>
          <p:cNvPr id="4" name="TextBox 3">
            <a:extLst>
              <a:ext uri="{FF2B5EF4-FFF2-40B4-BE49-F238E27FC236}">
                <a16:creationId xmlns:a16="http://schemas.microsoft.com/office/drawing/2014/main" id="{C657B245-6C3F-9A89-1849-9DEA5E4D6206}"/>
              </a:ext>
            </a:extLst>
          </p:cNvPr>
          <p:cNvSpPr txBox="1"/>
          <p:nvPr/>
        </p:nvSpPr>
        <p:spPr>
          <a:xfrm>
            <a:off x="1067498" y="1748559"/>
            <a:ext cx="9882153" cy="4093428"/>
          </a:xfrm>
          <a:prstGeom prst="rect">
            <a:avLst/>
          </a:prstGeom>
          <a:noFill/>
        </p:spPr>
        <p:txBody>
          <a:bodyPr wrap="square" rtlCol="0">
            <a:spAutoFit/>
          </a:bodyPr>
          <a:lstStyle/>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Sequential Code Limitations</a:t>
            </a:r>
            <a:r>
              <a:rPr lang="en-US" sz="2000" dirty="0">
                <a:latin typeface="Times New Roman" pitchFamily="18" charset="0"/>
                <a:cs typeface="Times New Roman" pitchFamily="18" charset="0"/>
              </a:rPr>
              <a:t>: Most programs are written in a sequential manner, which limits their execution speed and efficiency on modern multi-core processors.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Manual Parallelization Complexity: </a:t>
            </a:r>
            <a:r>
              <a:rPr lang="en-US" sz="2000" dirty="0">
                <a:latin typeface="Times New Roman" pitchFamily="18" charset="0"/>
                <a:cs typeface="Times New Roman" pitchFamily="18" charset="0"/>
              </a:rPr>
              <a:t>Converting sequential code to parallel code manually is complex, error-prone, and time-consuming.</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Dependency Issues: </a:t>
            </a:r>
            <a:r>
              <a:rPr lang="en-US" sz="2000" dirty="0">
                <a:latin typeface="Times New Roman" pitchFamily="18" charset="0"/>
                <a:cs typeface="Times New Roman" pitchFamily="18" charset="0"/>
              </a:rPr>
              <a:t>Identifying dependencies and data races accurately is challenging, which can lead to incorrect or inefficient parallel execution.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Compiler Limitations: </a:t>
            </a:r>
            <a:r>
              <a:rPr lang="en-US" sz="2000" dirty="0">
                <a:latin typeface="Times New Roman" pitchFamily="18" charset="0"/>
                <a:cs typeface="Times New Roman" pitchFamily="18" charset="0"/>
              </a:rPr>
              <a:t>Traditional compilers are limited in their ability to automatically generate optimized parallel code.</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Performance Bottlenecks: </a:t>
            </a:r>
            <a:r>
              <a:rPr lang="en-US" sz="2000" dirty="0">
                <a:latin typeface="Times New Roman" pitchFamily="18" charset="0"/>
                <a:cs typeface="Times New Roman" pitchFamily="18" charset="0"/>
              </a:rPr>
              <a:t>Without effective parallelization, programs fail to leverage the full potential of multi-core architectures, leading to suboptimal performance.</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Need for Automation: </a:t>
            </a:r>
            <a:r>
              <a:rPr lang="en-US" sz="2000" dirty="0">
                <a:latin typeface="Times New Roman" pitchFamily="18" charset="0"/>
                <a:cs typeface="Times New Roman" pitchFamily="18" charset="0"/>
              </a:rPr>
              <a:t>There is a need for an intelligent system that can automate the parallelization process using modern compiler techniques to improve execution speed and resource utilization.</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Tree>
    <p:extLst>
      <p:ext uri="{BB962C8B-B14F-4D97-AF65-F5344CB8AC3E}">
        <p14:creationId xmlns:p14="http://schemas.microsoft.com/office/powerpoint/2010/main" val="27303060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7C61138-3FFF-56FB-2742-206A94A32244}"/>
              </a:ext>
            </a:extLst>
          </p:cNvPr>
          <p:cNvSpPr txBox="1"/>
          <p:nvPr/>
        </p:nvSpPr>
        <p:spPr>
          <a:xfrm>
            <a:off x="1262919" y="511887"/>
            <a:ext cx="10032492" cy="830997"/>
          </a:xfrm>
          <a:prstGeom prst="rect">
            <a:avLst/>
          </a:prstGeom>
          <a:noFill/>
        </p:spPr>
        <p:txBody>
          <a:bodyPr wrap="square">
            <a:spAutoFit/>
          </a:bodyPr>
          <a:lstStyle/>
          <a:p>
            <a:pPr algn="ctr"/>
            <a:r>
              <a:rPr lang="en-IN" sz="4800" b="1" dirty="0">
                <a:latin typeface="Times New Roman" pitchFamily="18" charset="0"/>
                <a:cs typeface="Times New Roman" pitchFamily="18" charset="0"/>
              </a:rPr>
              <a:t>Purpose of the Project</a:t>
            </a:r>
            <a:endParaRPr lang="en-GB" sz="4800" b="1" dirty="0">
              <a:solidFill>
                <a:srgbClr val="002060"/>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1122745" y="1582341"/>
            <a:ext cx="9965802" cy="4401205"/>
          </a:xfrm>
          <a:prstGeom prst="rect">
            <a:avLst/>
          </a:prstGeom>
        </p:spPr>
        <p:txBody>
          <a:bodyPr wrap="square">
            <a:spAutoFit/>
          </a:bodyPr>
          <a:lstStyle/>
          <a:p>
            <a:pPr algn="just">
              <a:buFont typeface="Wingdings" pitchFamily="2" charset="2"/>
              <a:buChar char="Ø"/>
            </a:pPr>
            <a:r>
              <a:rPr lang="en-US" dirty="0">
                <a:latin typeface="Times New Roman" pitchFamily="18" charset="0"/>
                <a:cs typeface="Times New Roman" pitchFamily="18" charset="0"/>
              </a:rPr>
              <a:t> </a:t>
            </a:r>
            <a:r>
              <a:rPr lang="en-US" sz="2000" b="1" dirty="0">
                <a:latin typeface="Times New Roman" pitchFamily="18" charset="0"/>
                <a:cs typeface="Times New Roman" pitchFamily="18" charset="0"/>
              </a:rPr>
              <a:t>Automate Parallelization: </a:t>
            </a:r>
            <a:r>
              <a:rPr lang="en-US" sz="2000" dirty="0">
                <a:latin typeface="Times New Roman" pitchFamily="18" charset="0"/>
                <a:cs typeface="Times New Roman" pitchFamily="18" charset="0"/>
              </a:rPr>
              <a:t>To develop a system that automatically converts sequential code into optimized parallel code using modern compiler techniques. </a:t>
            </a:r>
          </a:p>
          <a:p>
            <a:pPr algn="just">
              <a:buFont typeface="Wingdings" pitchFamily="2" charset="2"/>
              <a:buChar char="Ø"/>
            </a:pPr>
            <a:r>
              <a:rPr lang="en-US" sz="2000" b="1" dirty="0">
                <a:latin typeface="Times New Roman" pitchFamily="18" charset="0"/>
                <a:cs typeface="Times New Roman" pitchFamily="18" charset="0"/>
              </a:rPr>
              <a:t>Improve Performance:</a:t>
            </a:r>
            <a:r>
              <a:rPr lang="en-US" sz="2000" dirty="0">
                <a:latin typeface="Times New Roman" pitchFamily="18" charset="0"/>
                <a:cs typeface="Times New Roman" pitchFamily="18" charset="0"/>
              </a:rPr>
              <a:t> To enhance the execution speed and efficiency of programs by enabling better utilization of multi-core processors. </a:t>
            </a:r>
          </a:p>
          <a:p>
            <a:pPr algn="just">
              <a:buFont typeface="Wingdings" pitchFamily="2" charset="2"/>
              <a:buChar char="Ø"/>
            </a:pPr>
            <a:r>
              <a:rPr lang="en-US" sz="2000" b="1" dirty="0">
                <a:latin typeface="Times New Roman" pitchFamily="18" charset="0"/>
                <a:cs typeface="Times New Roman" pitchFamily="18" charset="0"/>
              </a:rPr>
              <a:t>Reduce Complexity: </a:t>
            </a:r>
            <a:r>
              <a:rPr lang="en-US" sz="2000" dirty="0">
                <a:latin typeface="Times New Roman" pitchFamily="18" charset="0"/>
                <a:cs typeface="Times New Roman" pitchFamily="18" charset="0"/>
              </a:rPr>
              <a:t>To simplify the process of parallel programming by minimizing the need for manual intervention and reducing the chances of errors.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Optimize Resource Utilization: </a:t>
            </a:r>
            <a:r>
              <a:rPr lang="en-US" sz="2000" dirty="0">
                <a:latin typeface="Times New Roman" pitchFamily="18" charset="0"/>
                <a:cs typeface="Times New Roman" pitchFamily="18" charset="0"/>
              </a:rPr>
              <a:t>To ensure that computational resources are effectively used, leading to improved overall system performance.</a:t>
            </a:r>
          </a:p>
          <a:p>
            <a:pPr algn="just">
              <a:buFont typeface="Wingdings" pitchFamily="2" charset="2"/>
              <a:buChar char="Ø"/>
            </a:pPr>
            <a:r>
              <a:rPr lang="en-US" sz="2000" b="1" dirty="0">
                <a:latin typeface="Times New Roman" pitchFamily="18" charset="0"/>
                <a:cs typeface="Times New Roman" pitchFamily="18" charset="0"/>
              </a:rPr>
              <a:t> Optimization of Code Execution: </a:t>
            </a:r>
            <a:r>
              <a:rPr lang="en-US" sz="2000" dirty="0">
                <a:latin typeface="Times New Roman" pitchFamily="18" charset="0"/>
                <a:cs typeface="Times New Roman" pitchFamily="18" charset="0"/>
              </a:rPr>
              <a:t>The project aims to enhance the performance of programs by using advanced compiler techniques to automatically generate parallelized code, improving execution speed and efficiency, especially for computationally intensive tasks.</a:t>
            </a:r>
          </a:p>
          <a:p>
            <a:pPr algn="just">
              <a:buFont typeface="Wingdings" pitchFamily="2" charset="2"/>
              <a:buChar char="Ø"/>
            </a:pPr>
            <a:r>
              <a:rPr lang="en-US" sz="2000" b="1" dirty="0">
                <a:latin typeface="Times New Roman" pitchFamily="18" charset="0"/>
                <a:cs typeface="Times New Roman" pitchFamily="18" charset="0"/>
              </a:rPr>
              <a:t>Intelligent Decision-Making: </a:t>
            </a:r>
            <a:r>
              <a:rPr lang="en-US" sz="2000" dirty="0">
                <a:latin typeface="Times New Roman" pitchFamily="18" charset="0"/>
                <a:cs typeface="Times New Roman" pitchFamily="18" charset="0"/>
              </a:rPr>
              <a:t>By employing intelligent algorithms, the project seeks to analyze the structure of code and automatically identify parts that can be parallelized, thereby reducing the manual effort required for developers to optimize parallelism in their programs.</a:t>
            </a:r>
          </a:p>
        </p:txBody>
      </p:sp>
    </p:spTree>
    <p:extLst>
      <p:ext uri="{BB962C8B-B14F-4D97-AF65-F5344CB8AC3E}">
        <p14:creationId xmlns:p14="http://schemas.microsoft.com/office/powerpoint/2010/main" val="1256301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04936A-96D0-91C9-6D48-8DCAB7DCFC88}"/>
              </a:ext>
            </a:extLst>
          </p:cNvPr>
          <p:cNvSpPr txBox="1"/>
          <p:nvPr/>
        </p:nvSpPr>
        <p:spPr>
          <a:xfrm>
            <a:off x="1536192" y="511887"/>
            <a:ext cx="9610344" cy="830997"/>
          </a:xfrm>
          <a:prstGeom prst="rect">
            <a:avLst/>
          </a:prstGeom>
          <a:noFill/>
        </p:spPr>
        <p:txBody>
          <a:bodyPr wrap="square">
            <a:spAutoFit/>
          </a:bodyPr>
          <a:lstStyle/>
          <a:p>
            <a:pPr algn="ctr"/>
            <a:r>
              <a:rPr lang="en-GB" sz="4800" b="1" dirty="0">
                <a:latin typeface="Times New Roman" pitchFamily="18" charset="0"/>
                <a:cs typeface="Times New Roman" pitchFamily="18" charset="0"/>
              </a:rPr>
              <a:t>Objectives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8" name="Rectangle 7"/>
          <p:cNvSpPr/>
          <p:nvPr/>
        </p:nvSpPr>
        <p:spPr>
          <a:xfrm>
            <a:off x="1122743" y="1720840"/>
            <a:ext cx="10000527" cy="4401205"/>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Develop an Automated System: </a:t>
            </a:r>
            <a:r>
              <a:rPr lang="en-US" sz="2000" dirty="0">
                <a:latin typeface="Times New Roman" pitchFamily="18" charset="0"/>
                <a:cs typeface="Times New Roman" pitchFamily="18" charset="0"/>
              </a:rPr>
              <a:t>Create a compiler-based system that can analyze and convert sequential code into efficient parallel code.</a:t>
            </a:r>
          </a:p>
          <a:p>
            <a:pPr algn="just">
              <a:buFont typeface="Wingdings" pitchFamily="2" charset="2"/>
              <a:buChar char="Ø"/>
            </a:pPr>
            <a:r>
              <a:rPr lang="en-US" sz="2000" b="1" dirty="0">
                <a:latin typeface="Times New Roman" pitchFamily="18" charset="0"/>
                <a:cs typeface="Times New Roman" pitchFamily="18" charset="0"/>
              </a:rPr>
              <a:t>Enhance Code Efficiency: </a:t>
            </a:r>
            <a:r>
              <a:rPr lang="en-US" sz="2000" dirty="0">
                <a:latin typeface="Times New Roman" pitchFamily="18" charset="0"/>
                <a:cs typeface="Times New Roman" pitchFamily="18" charset="0"/>
              </a:rPr>
              <a:t>Implement modern compiler techniques to optimize task scheduling and dependency handling for improved execution speed.</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Minimize Errors: </a:t>
            </a:r>
            <a:r>
              <a:rPr lang="en-US" sz="2000" dirty="0">
                <a:latin typeface="Times New Roman" pitchFamily="18" charset="0"/>
                <a:cs typeface="Times New Roman" pitchFamily="18" charset="0"/>
              </a:rPr>
              <a:t>Reduce data races, deadlocks, and other concurrency issues through accurate dependency analysis and intelligent code generation.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Maximize Processor Utilization: </a:t>
            </a:r>
            <a:r>
              <a:rPr lang="en-US" sz="2000" dirty="0">
                <a:latin typeface="Times New Roman" pitchFamily="18" charset="0"/>
                <a:cs typeface="Times New Roman" pitchFamily="18" charset="0"/>
              </a:rPr>
              <a:t>Ensure effective use of multi-core processors to achieve better performance and resource management.</a:t>
            </a:r>
          </a:p>
          <a:p>
            <a:pPr algn="just">
              <a:buFont typeface="Wingdings" pitchFamily="2" charset="2"/>
              <a:buChar char="Ø"/>
            </a:pPr>
            <a:r>
              <a:rPr lang="en-US" sz="2000" b="1" dirty="0">
                <a:latin typeface="Times New Roman" pitchFamily="18" charset="0"/>
                <a:cs typeface="Times New Roman" pitchFamily="18" charset="0"/>
              </a:rPr>
              <a:t>Automating Parallelization: </a:t>
            </a:r>
            <a:r>
              <a:rPr lang="en-US" sz="2000" dirty="0">
                <a:latin typeface="Times New Roman" pitchFamily="18" charset="0"/>
                <a:cs typeface="Times New Roman" pitchFamily="18" charset="0"/>
              </a:rPr>
              <a:t>To develop an intelligent system that automatically identifies opportunities for parallel execution in sequential code, thereby enhancing performance without requiring manual intervention from developers.</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Improving Compiler Techniques:</a:t>
            </a:r>
            <a:r>
              <a:rPr lang="en-US" sz="2000" dirty="0">
                <a:latin typeface="Times New Roman" pitchFamily="18" charset="0"/>
                <a:cs typeface="Times New Roman" pitchFamily="18" charset="0"/>
              </a:rPr>
              <a:t> To apply modern compiler optimization strategies, such as data dependency analysis and parallel execution models, to generate highly efficient parallel code for a wide range of applications.</a:t>
            </a:r>
          </a:p>
        </p:txBody>
      </p:sp>
    </p:spTree>
    <p:extLst>
      <p:ext uri="{BB962C8B-B14F-4D97-AF65-F5344CB8AC3E}">
        <p14:creationId xmlns:p14="http://schemas.microsoft.com/office/powerpoint/2010/main" val="36147138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A931478-6A99-2C79-5775-38AC2E31D33D}"/>
              </a:ext>
            </a:extLst>
          </p:cNvPr>
          <p:cNvSpPr txBox="1"/>
          <p:nvPr/>
        </p:nvSpPr>
        <p:spPr>
          <a:xfrm>
            <a:off x="924910" y="511887"/>
            <a:ext cx="10565892" cy="830997"/>
          </a:xfrm>
          <a:prstGeom prst="rect">
            <a:avLst/>
          </a:prstGeom>
          <a:noFill/>
        </p:spPr>
        <p:txBody>
          <a:bodyPr wrap="square">
            <a:spAutoFit/>
          </a:bodyPr>
          <a:lstStyle/>
          <a:p>
            <a:pPr algn="ctr"/>
            <a:r>
              <a:rPr lang="en-IN" sz="4800" b="1" dirty="0">
                <a:latin typeface="Times New Roman" pitchFamily="18" charset="0"/>
                <a:cs typeface="Times New Roman" pitchFamily="18" charset="0"/>
              </a:rPr>
              <a:t>Literature Review</a:t>
            </a:r>
            <a:endParaRPr lang="en-GB" sz="4800" b="1"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833377" y="1898247"/>
            <a:ext cx="10208871" cy="3785652"/>
          </a:xfrm>
          <a:prstGeom prst="rect">
            <a:avLst/>
          </a:prstGeom>
        </p:spPr>
        <p:txBody>
          <a:bodyPr wrap="square">
            <a:spAutoFit/>
          </a:bodyPr>
          <a:lstStyle/>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Parallel Computing Techniques: </a:t>
            </a:r>
            <a:r>
              <a:rPr lang="en-US" sz="2000" dirty="0">
                <a:latin typeface="Times New Roman" pitchFamily="18" charset="0"/>
                <a:cs typeface="Times New Roman" pitchFamily="18" charset="0"/>
              </a:rPr>
              <a:t>Research has shown that parallel computing significantly improves performance by dividing tasks among multiple processors, but manual parallelization remains complex and error-prone.</a:t>
            </a:r>
          </a:p>
          <a:p>
            <a:pPr algn="just">
              <a:buFont typeface="Wingdings" pitchFamily="2" charset="2"/>
              <a:buChar char="Ø"/>
            </a:pPr>
            <a:r>
              <a:rPr lang="en-US" sz="2000" b="1" dirty="0">
                <a:latin typeface="Times New Roman" pitchFamily="18" charset="0"/>
                <a:cs typeface="Times New Roman" pitchFamily="18" charset="0"/>
              </a:rPr>
              <a:t>Compiler-Based Parallelization: </a:t>
            </a:r>
            <a:r>
              <a:rPr lang="en-US" sz="2000" dirty="0">
                <a:latin typeface="Times New Roman" pitchFamily="18" charset="0"/>
                <a:cs typeface="Times New Roman" pitchFamily="18" charset="0"/>
              </a:rPr>
              <a:t>Studies highlight that modern compiler frameworks like LLVM and GCC have introduced techniques for automatic dependency analysis and loop transformation to enable parallel execution. </a:t>
            </a:r>
          </a:p>
          <a:p>
            <a:pPr algn="just">
              <a:buFont typeface="Wingdings" pitchFamily="2" charset="2"/>
              <a:buChar char="Ø"/>
            </a:pPr>
            <a:r>
              <a:rPr lang="en-US" sz="2000" b="1" dirty="0">
                <a:latin typeface="Times New Roman" pitchFamily="18" charset="0"/>
                <a:cs typeface="Times New Roman" pitchFamily="18" charset="0"/>
              </a:rPr>
              <a:t>Dependency and Race Condition Handling: </a:t>
            </a:r>
            <a:r>
              <a:rPr lang="en-US" sz="2000" dirty="0">
                <a:latin typeface="Times New Roman" pitchFamily="18" charset="0"/>
                <a:cs typeface="Times New Roman" pitchFamily="18" charset="0"/>
              </a:rPr>
              <a:t>Existing research focuses on improving dependency detection and minimizing data races using static and dynamic analysis, but challenges remain in balancing accuracy and performance.</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Optimization Strategies: </a:t>
            </a:r>
            <a:r>
              <a:rPr lang="en-US" sz="2000" dirty="0">
                <a:latin typeface="Times New Roman" pitchFamily="18" charset="0"/>
                <a:cs typeface="Times New Roman" pitchFamily="18" charset="0"/>
              </a:rPr>
              <a:t>Various approaches, such as task scheduling, loop unrolling, and vectorization, have been explored to maximize processor utilization, but integrating these techniques into an automated system remains an active area of research.</a:t>
            </a:r>
          </a:p>
        </p:txBody>
      </p:sp>
    </p:spTree>
    <p:extLst>
      <p:ext uri="{BB962C8B-B14F-4D97-AF65-F5344CB8AC3E}">
        <p14:creationId xmlns:p14="http://schemas.microsoft.com/office/powerpoint/2010/main" val="6576589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0244" y="473791"/>
            <a:ext cx="7383439" cy="830997"/>
          </a:xfrm>
          <a:prstGeom prst="rect">
            <a:avLst/>
          </a:prstGeom>
          <a:noFill/>
        </p:spPr>
        <p:txBody>
          <a:bodyPr wrap="square" rtlCol="0">
            <a:spAutoFit/>
          </a:bodyPr>
          <a:lstStyle/>
          <a:p>
            <a:pPr algn="ctr"/>
            <a:r>
              <a:rPr lang="en-IN" sz="4800" b="1" dirty="0">
                <a:latin typeface="Arial" panose="020B0604020202020204" pitchFamily="34" charset="0"/>
                <a:cs typeface="Arial" panose="020B0604020202020204" pitchFamily="34" charset="0"/>
              </a:rPr>
              <a:t> </a:t>
            </a:r>
            <a:r>
              <a:rPr lang="en-IN" sz="4800" b="1" dirty="0">
                <a:latin typeface="Times New Roman" pitchFamily="18" charset="0"/>
                <a:cs typeface="Times New Roman" pitchFamily="18" charset="0"/>
              </a:rPr>
              <a:t>Research Gap</a:t>
            </a:r>
          </a:p>
        </p:txBody>
      </p:sp>
      <p:sp>
        <p:nvSpPr>
          <p:cNvPr id="8" name="Rectangle 7"/>
          <p:cNvSpPr/>
          <p:nvPr/>
        </p:nvSpPr>
        <p:spPr>
          <a:xfrm>
            <a:off x="1145835" y="1659351"/>
            <a:ext cx="9853684" cy="4401205"/>
          </a:xfrm>
          <a:prstGeom prst="rect">
            <a:avLst/>
          </a:prstGeom>
        </p:spPr>
        <p:txBody>
          <a:bodyPr wrap="square">
            <a:spAutoFit/>
          </a:bodyPr>
          <a:lstStyle/>
          <a:p>
            <a:pPr lvl="0" algn="just" defTabSz="914400" eaLnBrk="0" fontAlgn="base" hangingPunct="0">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 </a:t>
            </a:r>
            <a:r>
              <a:rPr lang="en-US" altLang="en-US" sz="2000" b="1" dirty="0">
                <a:latin typeface="Times New Roman" pitchFamily="18" charset="0"/>
                <a:cs typeface="Times New Roman" pitchFamily="18" charset="0"/>
              </a:rPr>
              <a:t>Limited Automation: </a:t>
            </a:r>
            <a:r>
              <a:rPr lang="en-US" altLang="en-US" sz="2000" dirty="0">
                <a:latin typeface="Times New Roman" pitchFamily="18" charset="0"/>
                <a:cs typeface="Times New Roman" pitchFamily="18" charset="0"/>
              </a:rPr>
              <a:t>Existing compilers lack fully automated systems that can efficiently convert complex sequential code into optimized parallel code without manual intervention</a:t>
            </a:r>
          </a:p>
          <a:p>
            <a:pPr lvl="0" algn="just" defTabSz="914400" eaLnBrk="0" fontAlgn="base" hangingPunct="0">
              <a:spcBef>
                <a:spcPct val="0"/>
              </a:spcBef>
              <a:spcAft>
                <a:spcPct val="0"/>
              </a:spcAft>
              <a:buFont typeface="Wingdings" pitchFamily="2" charset="2"/>
              <a:buChar char="Ø"/>
            </a:pPr>
            <a:r>
              <a:rPr lang="en-US" altLang="en-US" sz="2000" b="1" dirty="0">
                <a:latin typeface="Times New Roman" pitchFamily="18" charset="0"/>
                <a:cs typeface="Times New Roman" pitchFamily="18" charset="0"/>
              </a:rPr>
              <a:t>Dependency Handling Challenges: </a:t>
            </a:r>
            <a:r>
              <a:rPr lang="en-US" altLang="en-US" sz="2000" dirty="0">
                <a:latin typeface="Times New Roman" pitchFamily="18" charset="0"/>
                <a:cs typeface="Times New Roman" pitchFamily="18" charset="0"/>
              </a:rPr>
              <a:t>Current techniques for dependency analysis and race condition prevention are not accurate enough for complex programs, leading to potential performance issues.</a:t>
            </a:r>
          </a:p>
          <a:p>
            <a:pPr lvl="0" algn="just" defTabSz="914400" eaLnBrk="0" fontAlgn="base" hangingPunct="0">
              <a:spcBef>
                <a:spcPct val="0"/>
              </a:spcBef>
              <a:spcAft>
                <a:spcPct val="0"/>
              </a:spcAft>
              <a:buFont typeface="Wingdings" pitchFamily="2" charset="2"/>
              <a:buChar char="Ø"/>
            </a:pPr>
            <a:r>
              <a:rPr lang="en-US" altLang="en-US" sz="2000" dirty="0">
                <a:latin typeface="Times New Roman" pitchFamily="18" charset="0"/>
                <a:cs typeface="Times New Roman" pitchFamily="18" charset="0"/>
              </a:rPr>
              <a:t> </a:t>
            </a:r>
            <a:r>
              <a:rPr lang="en-US" altLang="en-US" sz="2000" b="1" dirty="0">
                <a:latin typeface="Times New Roman" pitchFamily="18" charset="0"/>
                <a:cs typeface="Times New Roman" pitchFamily="18" charset="0"/>
              </a:rPr>
              <a:t>Task Scheduling Inefficiencies: </a:t>
            </a:r>
            <a:r>
              <a:rPr lang="en-US" altLang="en-US" sz="2000" dirty="0">
                <a:latin typeface="Times New Roman" pitchFamily="18" charset="0"/>
                <a:cs typeface="Times New Roman" pitchFamily="18" charset="0"/>
              </a:rPr>
              <a:t>Existing scheduling strategies often fail to adapt to dynamic workloads, resulting in underutilization of processor resources.</a:t>
            </a:r>
          </a:p>
          <a:p>
            <a:pPr lvl="0" algn="just" defTabSz="914400" eaLnBrk="0" fontAlgn="base" hangingPunct="0">
              <a:spcBef>
                <a:spcPct val="0"/>
              </a:spcBef>
              <a:spcAft>
                <a:spcPct val="0"/>
              </a:spcAft>
              <a:buFont typeface="Wingdings" pitchFamily="2" charset="2"/>
              <a:buChar char="Ø"/>
            </a:pPr>
            <a:r>
              <a:rPr lang="en-US" altLang="en-US" sz="2000" b="1" dirty="0">
                <a:latin typeface="Times New Roman" pitchFamily="18" charset="0"/>
                <a:cs typeface="Times New Roman" pitchFamily="18" charset="0"/>
              </a:rPr>
              <a:t> Lack of Comprehensive Optimization: </a:t>
            </a:r>
            <a:r>
              <a:rPr lang="en-US" altLang="en-US" sz="2000" dirty="0">
                <a:latin typeface="Times New Roman" pitchFamily="18" charset="0"/>
                <a:cs typeface="Times New Roman" pitchFamily="18" charset="0"/>
              </a:rPr>
              <a:t>While individual optimization techniques like loop unrolling and vectorization exist, there is a gap in integrating them into a unified, intelligent parallel code generation system. . </a:t>
            </a:r>
          </a:p>
          <a:p>
            <a:pPr lvl="0" algn="just" defTabSz="914400" eaLnBrk="0" fontAlgn="base" hangingPunct="0">
              <a:spcBef>
                <a:spcPct val="0"/>
              </a:spcBef>
              <a:spcAft>
                <a:spcPct val="0"/>
              </a:spcAft>
              <a:buFont typeface="Wingdings" pitchFamily="2" charset="2"/>
              <a:buChar char="Ø"/>
            </a:pPr>
            <a:r>
              <a:rPr lang="en-US" altLang="en-US" sz="2000" b="1" dirty="0">
                <a:latin typeface="Times New Roman" pitchFamily="18" charset="0"/>
                <a:cs typeface="Times New Roman" pitchFamily="18" charset="0"/>
              </a:rPr>
              <a:t>Limited Automation in Parallelization: </a:t>
            </a:r>
            <a:r>
              <a:rPr lang="en-US" altLang="en-US" sz="2000" dirty="0">
                <a:latin typeface="Times New Roman" pitchFamily="18" charset="0"/>
                <a:cs typeface="Times New Roman" pitchFamily="18" charset="0"/>
              </a:rPr>
              <a:t>Existing compilers often require manual intervention or rely on basic heuristics for parallel code generation, leaving a significant gap in fully automating the process while maintaining high performance and correctness across diverse application types.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Tree>
    <p:extLst>
      <p:ext uri="{BB962C8B-B14F-4D97-AF65-F5344CB8AC3E}">
        <p14:creationId xmlns:p14="http://schemas.microsoft.com/office/powerpoint/2010/main" val="62944593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101" y="441705"/>
            <a:ext cx="8352430"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Methodology</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
        <p:nvSpPr>
          <p:cNvPr id="6" name="Rectangle 5"/>
          <p:cNvSpPr/>
          <p:nvPr/>
        </p:nvSpPr>
        <p:spPr>
          <a:xfrm>
            <a:off x="1111170" y="1840375"/>
            <a:ext cx="9688010" cy="3785652"/>
          </a:xfrm>
          <a:prstGeom prst="rect">
            <a:avLst/>
          </a:prstGeom>
        </p:spPr>
        <p:txBody>
          <a:bodyPr wrap="square">
            <a:spAutoFit/>
          </a:bodyPr>
          <a:lstStyle/>
          <a:p>
            <a:pPr algn="just">
              <a:buFont typeface="Wingdings" pitchFamily="2" charset="2"/>
              <a:buChar char="Ø"/>
            </a:pPr>
            <a:r>
              <a:rPr lang="en-US" sz="2000" b="1" dirty="0">
                <a:latin typeface="Times New Roman" pitchFamily="18" charset="0"/>
                <a:cs typeface="Times New Roman" pitchFamily="18" charset="0"/>
              </a:rPr>
              <a:t>Code Analysis: </a:t>
            </a:r>
            <a:r>
              <a:rPr lang="en-US" sz="2000" dirty="0">
                <a:latin typeface="Times New Roman" pitchFamily="18" charset="0"/>
                <a:cs typeface="Times New Roman" pitchFamily="18" charset="0"/>
              </a:rPr>
              <a:t>Analyze the input sequential code to identify independent tasks, dependencies, and potential data races using static and dynamic analysis techniques.</a:t>
            </a:r>
          </a:p>
          <a:p>
            <a:pPr algn="just">
              <a:buFont typeface="Wingdings" pitchFamily="2" charset="2"/>
              <a:buChar char="Ø"/>
            </a:pPr>
            <a:r>
              <a:rPr lang="en-US" sz="2000" b="1" dirty="0">
                <a:latin typeface="Times New Roman" pitchFamily="18" charset="0"/>
                <a:cs typeface="Times New Roman" pitchFamily="18" charset="0"/>
              </a:rPr>
              <a:t>Dependency Resolution: </a:t>
            </a:r>
            <a:r>
              <a:rPr lang="en-US" sz="2000" dirty="0">
                <a:latin typeface="Times New Roman" pitchFamily="18" charset="0"/>
                <a:cs typeface="Times New Roman" pitchFamily="18" charset="0"/>
              </a:rPr>
              <a:t>Apply modern compiler techniques to resolve data dependencies and eliminate race conditions through loop transformation and task synchronization.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Parallel Code Generation: </a:t>
            </a:r>
            <a:r>
              <a:rPr lang="en-US" sz="2000" dirty="0">
                <a:latin typeface="Times New Roman" pitchFamily="18" charset="0"/>
                <a:cs typeface="Times New Roman" pitchFamily="18" charset="0"/>
              </a:rPr>
              <a:t>Generate optimized parallel code using compiler frameworks like LLVM, ensuring efficient task scheduling and load balancing.</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Performance Evaluation</a:t>
            </a:r>
            <a:r>
              <a:rPr lang="en-US" sz="2000" dirty="0">
                <a:latin typeface="Times New Roman" pitchFamily="18" charset="0"/>
                <a:cs typeface="Times New Roman" pitchFamily="18" charset="0"/>
              </a:rPr>
              <a:t>: Test the generated parallel code on different multi-core architectures, measure execution speed, and adjust optimization strategies to maximize performance. </a:t>
            </a:r>
          </a:p>
          <a:p>
            <a:pPr algn="just">
              <a:buFont typeface="Wingdings" pitchFamily="2" charset="2"/>
              <a:buChar char="Ø"/>
            </a:pPr>
            <a:r>
              <a:rPr lang="en-US" sz="2000" b="1" dirty="0">
                <a:latin typeface="Times New Roman" pitchFamily="18" charset="0"/>
                <a:cs typeface="Times New Roman" pitchFamily="18" charset="0"/>
              </a:rPr>
              <a:t>Code Analysis and Parallelism Detection: </a:t>
            </a:r>
            <a:r>
              <a:rPr lang="en-US" sz="2000" dirty="0">
                <a:latin typeface="Times New Roman" pitchFamily="18" charset="0"/>
                <a:cs typeface="Times New Roman" pitchFamily="18" charset="0"/>
              </a:rPr>
              <a:t>The compiler uses static and dynamic analysis to identify independent tasks or loops in the sequential code that can be parallelized, ensuring accurate identification of code segments that can benefit from parallel execution.</a:t>
            </a:r>
          </a:p>
        </p:txBody>
      </p:sp>
    </p:spTree>
    <p:extLst>
      <p:ext uri="{BB962C8B-B14F-4D97-AF65-F5344CB8AC3E}">
        <p14:creationId xmlns:p14="http://schemas.microsoft.com/office/powerpoint/2010/main" val="16828851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101" y="441705"/>
            <a:ext cx="8352430" cy="830997"/>
          </a:xfrm>
          <a:prstGeom prst="rect">
            <a:avLst/>
          </a:prstGeom>
          <a:noFill/>
        </p:spPr>
        <p:txBody>
          <a:bodyPr wrap="square" rtlCol="0">
            <a:spAutoFit/>
          </a:bodyPr>
          <a:lstStyle/>
          <a:p>
            <a:pPr algn="ctr"/>
            <a:r>
              <a:rPr lang="en-IN" sz="4800" b="1" dirty="0">
                <a:latin typeface="Times New Roman" pitchFamily="18" charset="0"/>
                <a:cs typeface="Times New Roman" pitchFamily="18" charset="0"/>
              </a:rPr>
              <a:t>Technology Stack </a:t>
            </a:r>
          </a:p>
        </p:txBody>
      </p:sp>
      <p:sp>
        <p:nvSpPr>
          <p:cNvPr id="8" name="TextBox 7"/>
          <p:cNvSpPr txBox="1"/>
          <p:nvPr/>
        </p:nvSpPr>
        <p:spPr>
          <a:xfrm>
            <a:off x="1112292" y="1558954"/>
            <a:ext cx="9935570" cy="4401205"/>
          </a:xfrm>
          <a:prstGeom prst="rect">
            <a:avLst/>
          </a:prstGeom>
          <a:noFill/>
        </p:spPr>
        <p:txBody>
          <a:bodyPr wrap="square" rtlCol="0">
            <a:spAutoFit/>
          </a:bodyPr>
          <a:lstStyle/>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Programming Languages: </a:t>
            </a:r>
            <a:r>
              <a:rPr lang="en-US" sz="2000" dirty="0">
                <a:latin typeface="Times New Roman" pitchFamily="18" charset="0"/>
                <a:cs typeface="Times New Roman" pitchFamily="18" charset="0"/>
              </a:rPr>
              <a:t>Use C and C++ for implementing the compiler components and parallel code generation.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Compiler Framework: </a:t>
            </a:r>
            <a:r>
              <a:rPr lang="en-US" sz="2000" dirty="0">
                <a:latin typeface="Times New Roman" pitchFamily="18" charset="0"/>
                <a:cs typeface="Times New Roman" pitchFamily="18" charset="0"/>
              </a:rPr>
              <a:t>Leverage LLVM for code analysis, transformation, and optimization.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Parallel Programming Models: </a:t>
            </a:r>
            <a:r>
              <a:rPr lang="en-US" sz="2000" dirty="0">
                <a:latin typeface="Times New Roman" pitchFamily="18" charset="0"/>
                <a:cs typeface="Times New Roman" pitchFamily="18" charset="0"/>
              </a:rPr>
              <a:t>Use Open MP and MPI for implementing task parallelism and inter-process communication.</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Development Tools: </a:t>
            </a:r>
            <a:r>
              <a:rPr lang="en-US" sz="2000" dirty="0">
                <a:latin typeface="Times New Roman" pitchFamily="18" charset="0"/>
                <a:cs typeface="Times New Roman" pitchFamily="18" charset="0"/>
              </a:rPr>
              <a:t>Utilize Visual Studio Code for coding and debugging, along with performance profiling tools for optimization analysis. </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Compiler Frameworks and Tools: </a:t>
            </a:r>
            <a:r>
              <a:rPr lang="en-US" sz="2000" dirty="0">
                <a:latin typeface="Times New Roman" pitchFamily="18" charset="0"/>
                <a:cs typeface="Times New Roman" pitchFamily="18" charset="0"/>
              </a:rPr>
              <a:t>Use of modern compiler infrastructures like LLVM or GCC, which provide the necessary components for code analysis, optimization, and code generation, enabling the integration of advanced techniques for parallelization. </a:t>
            </a:r>
          </a:p>
          <a:p>
            <a:pPr algn="just">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Machine Learning Algorithms: </a:t>
            </a:r>
            <a:r>
              <a:rPr lang="en-US" sz="2000" dirty="0">
                <a:latin typeface="Times New Roman" pitchFamily="18" charset="0"/>
                <a:cs typeface="Times New Roman" pitchFamily="18" charset="0"/>
              </a:rPr>
              <a:t>Implementing machine learning models, such as reinforcement learning or deep learning, to intelligently predict and optimize parallel execution patterns based on code structure and hardware configurations.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90163" y="0"/>
            <a:ext cx="1520114" cy="1342884"/>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a:xfrm>
            <a:off x="357352" y="0"/>
            <a:ext cx="1135117" cy="1342884"/>
          </a:xfrm>
          <a:prstGeom prst="rect">
            <a:avLst/>
          </a:prstGeom>
          <a:noFill/>
        </p:spPr>
      </p:pic>
    </p:spTree>
    <p:extLst>
      <p:ext uri="{BB962C8B-B14F-4D97-AF65-F5344CB8AC3E}">
        <p14:creationId xmlns:p14="http://schemas.microsoft.com/office/powerpoint/2010/main" val="168288517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599</TotalTime>
  <Words>1951</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CHETHAN CHANDRAGIRI</dc:creator>
  <cp:lastModifiedBy>vaishu mekala</cp:lastModifiedBy>
  <cp:revision>44</cp:revision>
  <dcterms:created xsi:type="dcterms:W3CDTF">2025-02-26T06:20:02Z</dcterms:created>
  <dcterms:modified xsi:type="dcterms:W3CDTF">2025-03-20T03:48:03Z</dcterms:modified>
</cp:coreProperties>
</file>