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D41307-2216-4A70-9B8D-A584B93B167D}">
  <a:tblStyle styleId="{1FD41307-2216-4A70-9B8D-A584B93B16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56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enturyGothic-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CenturyGothic-italic.fntdata"/><Relationship Id="rId21" Type="http://schemas.openxmlformats.org/officeDocument/2006/relationships/slide" Target="slides/slide15.xml"/><Relationship Id="rId43" Type="http://schemas.openxmlformats.org/officeDocument/2006/relationships/font" Target="fonts/CenturyGothic-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1718a9de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1718a9de_0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cc1718a9de_0_2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1718a9de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cc1718a9de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c1718a9de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c1718a9de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cc1718a9de_0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c1718a9de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cc1718a9de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1718a9de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cc1718a9de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c1718a9de_0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cc1718a9de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1718a9de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1718a9de_0_2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cc1718a9de_0_2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1718a9de_0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cc1718a9de_0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c1718a9de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c1718a9de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cc1718a9de_0_2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c1718a9de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c1718a9de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cc1718a9de_0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c1718a9de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c1718a9de_0_2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cc1718a9de_0_2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c1718a9de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c1718a9de_0_2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cc1718a9de_0_2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c1718a9de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c1718a9de_0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cc1718a9de_0_3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c1718a9de_0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c1718a9de_0_2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cc1718a9de_0_2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6d47f755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6d47f755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b6d47f755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c1718a9de_0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c1718a9de_0_3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cc1718a9de_0_3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c1718a9de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c1718a9de_0_3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cc1718a9de_0_3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c1718a9de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c1718a9de_0_3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cc1718a9de_0_3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c1718a9de_0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c1718a9de_0_3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cc1718a9de_0_3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c1718a9de_0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c1718a9de_0_3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cc1718a9de_0_3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c1718a9de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c1718a9de_0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cc1718a9de_0_4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063b19f9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063b19f91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e063b19f91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c1718a9de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c1718a9de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cc1718a9de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c1718a9de_0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c1718a9de_0_3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cc1718a9de_0_3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c1718a9de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c1718a9de_0_3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cc1718a9de_0_3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c1718a9de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cc1718a9d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c1718a9de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cc1718a9de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c1718a9de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cc1718a9de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1718a9de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cc1718a9de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c1718a9de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cc1718a9de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sp>
        <p:nvSpPr>
          <p:cNvPr id="17" name="Google Shape;17;p2"/>
          <p:cNvSpPr/>
          <p:nvPr/>
        </p:nvSpPr>
        <p:spPr>
          <a:xfrm flipH="1">
            <a:off x="-1" y="4450188"/>
            <a:ext cx="12192000" cy="2407811"/>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8" name="Google Shape;18;p2"/>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9" name="Google Shape;19;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Century Gothic"/>
              <a:buNone/>
              <a:defRPr sz="80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23" name="Google Shape;23;p3"/>
          <p:cNvSpPr txBox="1"/>
          <p:nvPr>
            <p:ph idx="1" type="body"/>
          </p:nvPr>
        </p:nvSpPr>
        <p:spPr>
          <a:xfrm>
            <a:off x="1097280" y="2343884"/>
            <a:ext cx="10058400" cy="3760891"/>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SzPts val="2000"/>
              <a:buChar char=" "/>
              <a:defRPr>
                <a:solidFill>
                  <a:schemeClr val="dk1"/>
                </a:solidFill>
              </a:defRPr>
            </a:lvl1pPr>
            <a:lvl2pPr indent="-342900" lvl="1" marL="914400" algn="l">
              <a:lnSpc>
                <a:spcPct val="100000"/>
              </a:lnSpc>
              <a:spcBef>
                <a:spcPts val="200"/>
              </a:spcBef>
              <a:spcAft>
                <a:spcPts val="0"/>
              </a:spcAft>
              <a:buClr>
                <a:schemeClr val="dk1"/>
              </a:buClr>
              <a:buSzPts val="1800"/>
              <a:buChar char="◦"/>
              <a:defRPr>
                <a:solidFill>
                  <a:schemeClr val="dk1"/>
                </a:solidFill>
              </a:defRPr>
            </a:lvl2pPr>
            <a:lvl3pPr indent="-317500" lvl="2" marL="1371600" algn="l">
              <a:lnSpc>
                <a:spcPct val="100000"/>
              </a:lnSpc>
              <a:spcBef>
                <a:spcPts val="400"/>
              </a:spcBef>
              <a:spcAft>
                <a:spcPts val="0"/>
              </a:spcAft>
              <a:buClr>
                <a:schemeClr val="dk1"/>
              </a:buClr>
              <a:buSzPts val="14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type="title"/>
          </p:nvPr>
        </p:nvSpPr>
        <p:spPr>
          <a:xfrm>
            <a:off x="1097280" y="942871"/>
            <a:ext cx="10058400" cy="1289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bg>
      <p:bgPr>
        <a:solidFill>
          <a:schemeClr val="lt1"/>
        </a:solidFill>
      </p:bgPr>
    </p:bg>
    <p:spTree>
      <p:nvGrpSpPr>
        <p:cNvPr id="25" name="Shape 25"/>
        <p:cNvGrpSpPr/>
        <p:nvPr/>
      </p:nvGrpSpPr>
      <p:grpSpPr>
        <a:xfrm>
          <a:off x="0" y="0"/>
          <a:ext cx="0" cy="0"/>
          <a:chOff x="0" y="0"/>
          <a:chExt cx="0" cy="0"/>
        </a:xfrm>
      </p:grpSpPr>
      <p:sp>
        <p:nvSpPr>
          <p:cNvPr id="26" name="Google Shape;26;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4"/>
          <p:cNvSpPr/>
          <p:nvPr/>
        </p:nvSpPr>
        <p:spPr>
          <a:xfrm>
            <a:off x="3351057" y="0"/>
            <a:ext cx="8840943"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29" name="Google Shape;29;p4"/>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30" name="Google Shape;30;p4"/>
          <p:cNvSpPr txBox="1"/>
          <p:nvPr>
            <p:ph type="title"/>
          </p:nvPr>
        </p:nvSpPr>
        <p:spPr>
          <a:xfrm>
            <a:off x="635000" y="3135207"/>
            <a:ext cx="4886854" cy="58758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5575829" y="633875"/>
            <a:ext cx="5981171" cy="5590250"/>
          </a:xfrm>
          <a:prstGeom prst="rect">
            <a:avLst/>
          </a:prstGeom>
          <a:noFill/>
          <a:ln>
            <a:noFill/>
          </a:ln>
        </p:spPr>
        <p:txBody>
          <a:bodyPr anchorCtr="0" anchor="ctr" bIns="45700" lIns="0" spcFirstLastPara="1" rIns="0" wrap="square" tIns="45700">
            <a:normAutofit/>
          </a:bodyPr>
          <a:lstStyle>
            <a:lvl1pPr indent="-330200" lvl="0" marL="457200" algn="l">
              <a:lnSpc>
                <a:spcPct val="125000"/>
              </a:lnSpc>
              <a:spcBef>
                <a:spcPts val="1200"/>
              </a:spcBef>
              <a:spcAft>
                <a:spcPts val="0"/>
              </a:spcAft>
              <a:buClr>
                <a:schemeClr val="dk1"/>
              </a:buClr>
              <a:buSzPts val="1600"/>
              <a:buFont typeface="Century Gothic"/>
              <a:buAutoNum type="arabicPeriod"/>
              <a:defRPr sz="1600">
                <a:solidFill>
                  <a:schemeClr val="dk1"/>
                </a:solidFill>
              </a:defRPr>
            </a:lvl1pPr>
            <a:lvl2pPr indent="-330200" lvl="1" marL="914400" algn="l">
              <a:lnSpc>
                <a:spcPct val="125000"/>
              </a:lnSpc>
              <a:spcBef>
                <a:spcPts val="200"/>
              </a:spcBef>
              <a:spcAft>
                <a:spcPts val="0"/>
              </a:spcAft>
              <a:buClr>
                <a:schemeClr val="dk1"/>
              </a:buClr>
              <a:buSzPts val="1600"/>
              <a:buFont typeface="Century Gothic"/>
              <a:buAutoNum type="arabicPeriod"/>
              <a:defRPr sz="1600">
                <a:solidFill>
                  <a:schemeClr val="dk1"/>
                </a:solidFill>
              </a:defRPr>
            </a:lvl2pPr>
            <a:lvl3pPr indent="-330200" lvl="2" marL="1371600" algn="l">
              <a:lnSpc>
                <a:spcPct val="125000"/>
              </a:lnSpc>
              <a:spcBef>
                <a:spcPts val="400"/>
              </a:spcBef>
              <a:spcAft>
                <a:spcPts val="0"/>
              </a:spcAft>
              <a:buClr>
                <a:schemeClr val="dk1"/>
              </a:buClr>
              <a:buSzPts val="1600"/>
              <a:buFont typeface="Century Gothic"/>
              <a:buAutoNum type="arabicPeriod"/>
              <a:defRPr sz="1600">
                <a:solidFill>
                  <a:schemeClr val="dk1"/>
                </a:solidFill>
              </a:defRPr>
            </a:lvl3pPr>
            <a:lvl4pPr indent="-330200" lvl="3" marL="1828800" algn="l">
              <a:lnSpc>
                <a:spcPct val="125000"/>
              </a:lnSpc>
              <a:spcBef>
                <a:spcPts val="400"/>
              </a:spcBef>
              <a:spcAft>
                <a:spcPts val="0"/>
              </a:spcAft>
              <a:buClr>
                <a:schemeClr val="dk1"/>
              </a:buClr>
              <a:buSzPts val="1600"/>
              <a:buFont typeface="Century Gothic"/>
              <a:buAutoNum type="arabicPeriod"/>
              <a:defRPr sz="1600">
                <a:solidFill>
                  <a:schemeClr val="dk1"/>
                </a:solidFill>
              </a:defRPr>
            </a:lvl4pPr>
            <a:lvl5pPr indent="-330200" lvl="4" marL="2286000" algn="l">
              <a:lnSpc>
                <a:spcPct val="125000"/>
              </a:lnSpc>
              <a:spcBef>
                <a:spcPts val="400"/>
              </a:spcBef>
              <a:spcAft>
                <a:spcPts val="0"/>
              </a:spcAft>
              <a:buClr>
                <a:schemeClr val="dk1"/>
              </a:buClr>
              <a:buSzPts val="1600"/>
              <a:buFont typeface="Century Gothic"/>
              <a:buAutoNum type="arabicPeriod"/>
              <a:defRPr sz="16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lt1"/>
        </a:solidFill>
      </p:bgPr>
    </p:bg>
    <p:spTree>
      <p:nvGrpSpPr>
        <p:cNvPr id="32" name="Shape 32"/>
        <p:cNvGrpSpPr/>
        <p:nvPr/>
      </p:nvGrpSpPr>
      <p:grpSpPr>
        <a:xfrm>
          <a:off x="0" y="0"/>
          <a:ext cx="0" cy="0"/>
          <a:chOff x="0" y="0"/>
          <a:chExt cx="0" cy="0"/>
        </a:xfrm>
      </p:grpSpPr>
      <p:sp>
        <p:nvSpPr>
          <p:cNvPr id="33" name="Google Shape;33;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5"/>
          <p:cNvSpPr/>
          <p:nvPr/>
        </p:nvSpPr>
        <p:spPr>
          <a:xfrm flipH="1">
            <a:off x="0" y="0"/>
            <a:ext cx="12192000"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37" name="Google Shape;37;p5"/>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cxnSp>
        <p:nvCxnSpPr>
          <p:cNvPr id="38" name="Google Shape;38;p5"/>
          <p:cNvCxnSpPr/>
          <p:nvPr/>
        </p:nvCxnSpPr>
        <p:spPr>
          <a:xfrm>
            <a:off x="6818393" y="999565"/>
            <a:ext cx="0" cy="4858871"/>
          </a:xfrm>
          <a:prstGeom prst="straightConnector1">
            <a:avLst/>
          </a:prstGeom>
          <a:noFill/>
          <a:ln cap="flat" cmpd="sng" w="12700">
            <a:solidFill>
              <a:schemeClr val="dk1"/>
            </a:solidFill>
            <a:prstDash val="solid"/>
            <a:round/>
            <a:headEnd len="sm" w="sm" type="none"/>
            <a:tailEnd len="sm" w="sm" type="none"/>
          </a:ln>
        </p:spPr>
      </p:cxnSp>
      <p:sp>
        <p:nvSpPr>
          <p:cNvPr id="39" name="Google Shape;39;p5"/>
          <p:cNvSpPr txBox="1"/>
          <p:nvPr>
            <p:ph type="title"/>
          </p:nvPr>
        </p:nvSpPr>
        <p:spPr>
          <a:xfrm>
            <a:off x="635000" y="3135207"/>
            <a:ext cx="5460992" cy="587584"/>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rgbClr val="3F3F3F"/>
              </a:buClr>
              <a:buSzPts val="4800"/>
              <a:buFont typeface="Century Gothic"/>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7540794" y="831286"/>
            <a:ext cx="4016206" cy="5195425"/>
          </a:xfrm>
          <a:prstGeom prst="rect">
            <a:avLst/>
          </a:prstGeom>
          <a:noFill/>
          <a:ln>
            <a:noFill/>
          </a:ln>
        </p:spPr>
        <p:txBody>
          <a:bodyPr anchorCtr="0" anchor="ctr"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indent="-317500" lvl="1" marL="914400" algn="l">
              <a:lnSpc>
                <a:spcPct val="100000"/>
              </a:lnSpc>
              <a:spcBef>
                <a:spcPts val="200"/>
              </a:spcBef>
              <a:spcAft>
                <a:spcPts val="0"/>
              </a:spcAft>
              <a:buClr>
                <a:schemeClr val="dk1"/>
              </a:buClr>
              <a:buSzPts val="1400"/>
              <a:buFont typeface="Century Gothic"/>
              <a:buAutoNum type="arabicPeriod"/>
              <a:defRPr sz="1400"/>
            </a:lvl2pPr>
            <a:lvl3pPr indent="-298450" lvl="2" marL="1371600" algn="l">
              <a:lnSpc>
                <a:spcPct val="100000"/>
              </a:lnSpc>
              <a:spcBef>
                <a:spcPts val="400"/>
              </a:spcBef>
              <a:spcAft>
                <a:spcPts val="0"/>
              </a:spcAft>
              <a:buClr>
                <a:schemeClr val="dk1"/>
              </a:buClr>
              <a:buSzPts val="1100"/>
              <a:buFont typeface="Century Gothic"/>
              <a:buAutoNum type="arabicPeriod"/>
              <a:defRPr sz="1100"/>
            </a:lvl3pPr>
            <a:lvl4pPr indent="-298450" lvl="3" marL="1828800" algn="l">
              <a:lnSpc>
                <a:spcPct val="100000"/>
              </a:lnSpc>
              <a:spcBef>
                <a:spcPts val="400"/>
              </a:spcBef>
              <a:spcAft>
                <a:spcPts val="0"/>
              </a:spcAft>
              <a:buClr>
                <a:schemeClr val="dk1"/>
              </a:buClr>
              <a:buSzPts val="1100"/>
              <a:buFont typeface="Century Gothic"/>
              <a:buAutoNum type="arabicPeriod"/>
              <a:defRPr sz="1100"/>
            </a:lvl4pPr>
            <a:lvl5pPr indent="-298450" lvl="4" marL="2286000" algn="l">
              <a:lnSpc>
                <a:spcPct val="100000"/>
              </a:lnSpc>
              <a:spcBef>
                <a:spcPts val="400"/>
              </a:spcBef>
              <a:spcAft>
                <a:spcPts val="0"/>
              </a:spcAft>
              <a:buClr>
                <a:schemeClr val="dk1"/>
              </a:buClr>
              <a:buSzPts val="1100"/>
              <a:buFont typeface="Century Gothic"/>
              <a:buAutoNum type="arabicPeriod"/>
              <a:defRPr sz="11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showMasterSp="0">
  <p:cSld name="Content and Image">
    <p:bg>
      <p:bgPr>
        <a:solidFill>
          <a:schemeClr val="lt1"/>
        </a:solidFill>
      </p:bgPr>
    </p:bg>
    <p:spTree>
      <p:nvGrpSpPr>
        <p:cNvPr id="41" name="Shape 41"/>
        <p:cNvGrpSpPr/>
        <p:nvPr/>
      </p:nvGrpSpPr>
      <p:grpSpPr>
        <a:xfrm>
          <a:off x="0" y="0"/>
          <a:ext cx="0" cy="0"/>
          <a:chOff x="0" y="0"/>
          <a:chExt cx="0" cy="0"/>
        </a:xfrm>
      </p:grpSpPr>
      <p:sp>
        <p:nvSpPr>
          <p:cNvPr id="42" name="Google Shape;42;p6"/>
          <p:cNvSpPr/>
          <p:nvPr/>
        </p:nvSpPr>
        <p:spPr>
          <a:xfrm flipH="1">
            <a:off x="0" y="0"/>
            <a:ext cx="1195754"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43" name="Google Shape;43;p6"/>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44" name="Google Shape;44;p6"/>
          <p:cNvSpPr/>
          <p:nvPr>
            <p:ph idx="2" type="pic"/>
          </p:nvPr>
        </p:nvSpPr>
        <p:spPr>
          <a:xfrm>
            <a:off x="5924550" y="633875"/>
            <a:ext cx="5632450" cy="5591175"/>
          </a:xfrm>
          <a:prstGeom prst="rect">
            <a:avLst/>
          </a:prstGeom>
          <a:solidFill>
            <a:schemeClr val="dk2"/>
          </a:solidFill>
          <a:ln>
            <a:noFill/>
          </a:ln>
        </p:spPr>
        <p:txBody>
          <a:bodyPr anchorCtr="0" anchor="ctr" bIns="45700" lIns="0" spcFirstLastPara="1" rIns="0" wrap="square" tIns="45700">
            <a:noAutofit/>
          </a:bodyPr>
          <a:lstStyle>
            <a:lvl1pPr lvl="0" marR="0" rtl="0" algn="ctr">
              <a:lnSpc>
                <a:spcPct val="100000"/>
              </a:lnSpc>
              <a:spcBef>
                <a:spcPts val="1200"/>
              </a:spcBef>
              <a:spcAft>
                <a:spcPts val="0"/>
              </a:spcAft>
              <a:buClr>
                <a:schemeClr val="accent1"/>
              </a:buClr>
              <a:buSzPts val="2000"/>
              <a:buFont typeface="Calibri"/>
              <a:buChar char=" "/>
              <a:defRPr b="0" i="0" sz="2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9pPr>
          </a:lstStyle>
          <a:p/>
        </p:txBody>
      </p:sp>
      <p:sp>
        <p:nvSpPr>
          <p:cNvPr id="45" name="Google Shape;45;p6"/>
          <p:cNvSpPr txBox="1"/>
          <p:nvPr>
            <p:ph type="title"/>
          </p:nvPr>
        </p:nvSpPr>
        <p:spPr>
          <a:xfrm>
            <a:off x="1097280" y="942870"/>
            <a:ext cx="4157296" cy="12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97280" y="2281657"/>
            <a:ext cx="4157296" cy="3633471"/>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1200"/>
              </a:spcBef>
              <a:spcAft>
                <a:spcPts val="0"/>
              </a:spcAft>
              <a:buClr>
                <a:schemeClr val="dk1"/>
              </a:buClr>
              <a:buSzPts val="1600"/>
              <a:buNone/>
              <a:defRPr sz="1600">
                <a:solidFill>
                  <a:schemeClr val="dk1"/>
                </a:solidFill>
              </a:defRPr>
            </a:lvl1pPr>
            <a:lvl2pPr indent="-228600" lvl="1" marL="914400" algn="l">
              <a:lnSpc>
                <a:spcPct val="100000"/>
              </a:lnSpc>
              <a:spcBef>
                <a:spcPts val="200"/>
              </a:spcBef>
              <a:spcAft>
                <a:spcPts val="0"/>
              </a:spcAft>
              <a:buClr>
                <a:schemeClr val="dk1"/>
              </a:buClr>
              <a:buSzPts val="1400"/>
              <a:buFont typeface="Arial"/>
              <a:buNone/>
              <a:defRPr sz="1400">
                <a:solidFill>
                  <a:schemeClr val="dk1"/>
                </a:solidFill>
              </a:defRPr>
            </a:lvl2pPr>
            <a:lvl3pPr indent="-228600" lvl="2" marL="1371600" algn="l">
              <a:lnSpc>
                <a:spcPct val="100000"/>
              </a:lnSpc>
              <a:spcBef>
                <a:spcPts val="400"/>
              </a:spcBef>
              <a:spcAft>
                <a:spcPts val="0"/>
              </a:spcAft>
              <a:buClr>
                <a:schemeClr val="dk1"/>
              </a:buClr>
              <a:buSzPts val="1100"/>
              <a:buFont typeface="Arial"/>
              <a:buNone/>
              <a:defRPr sz="1100">
                <a:solidFill>
                  <a:schemeClr val="dk1"/>
                </a:solidFill>
              </a:defRPr>
            </a:lvl3pPr>
            <a:lvl4pPr indent="-228600" lvl="3" marL="1828800" algn="l">
              <a:lnSpc>
                <a:spcPct val="100000"/>
              </a:lnSpc>
              <a:spcBef>
                <a:spcPts val="400"/>
              </a:spcBef>
              <a:spcAft>
                <a:spcPts val="0"/>
              </a:spcAft>
              <a:buClr>
                <a:schemeClr val="dk1"/>
              </a:buClr>
              <a:buSzPts val="1100"/>
              <a:buFont typeface="Arial"/>
              <a:buNone/>
              <a:defRPr sz="1100">
                <a:solidFill>
                  <a:schemeClr val="dk1"/>
                </a:solidFill>
              </a:defRPr>
            </a:lvl4pPr>
            <a:lvl5pPr indent="-228600" lvl="4" marL="2286000" algn="l">
              <a:lnSpc>
                <a:spcPct val="100000"/>
              </a:lnSpc>
              <a:spcBef>
                <a:spcPts val="400"/>
              </a:spcBef>
              <a:spcAft>
                <a:spcPts val="0"/>
              </a:spcAft>
              <a:buClr>
                <a:schemeClr val="dk1"/>
              </a:buClr>
              <a:buSzPts val="1100"/>
              <a:buFont typeface="Arial"/>
              <a:buNone/>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p:cSld name="Team ">
    <p:bg>
      <p:bgPr>
        <a:solidFill>
          <a:schemeClr val="lt1"/>
        </a:solidFill>
      </p:bgPr>
    </p:bg>
    <p:spTree>
      <p:nvGrpSpPr>
        <p:cNvPr id="47" name="Shape 47"/>
        <p:cNvGrpSpPr/>
        <p:nvPr/>
      </p:nvGrpSpPr>
      <p:grpSpPr>
        <a:xfrm>
          <a:off x="0" y="0"/>
          <a:ext cx="0" cy="0"/>
          <a:chOff x="0" y="0"/>
          <a:chExt cx="0" cy="0"/>
        </a:xfrm>
      </p:grpSpPr>
      <p:sp>
        <p:nvSpPr>
          <p:cNvPr id="48" name="Google Shape;48;p7"/>
          <p:cNvSpPr/>
          <p:nvPr/>
        </p:nvSpPr>
        <p:spPr>
          <a:xfrm>
            <a:off x="1" y="3429000"/>
            <a:ext cx="12192000" cy="3429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49" name="Google Shape;49;p7"/>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50" name="Google Shape;50;p7"/>
          <p:cNvSpPr/>
          <p:nvPr>
            <p:ph idx="2" type="pic"/>
          </p:nvPr>
        </p:nvSpPr>
        <p:spPr>
          <a:xfrm>
            <a:off x="1097279" y="2163331"/>
            <a:ext cx="2919413" cy="2919413"/>
          </a:xfrm>
          <a:prstGeom prst="rect">
            <a:avLst/>
          </a:prstGeom>
          <a:solidFill>
            <a:srgbClr val="EDEFF7"/>
          </a:solidFill>
          <a:ln>
            <a:noFill/>
          </a:ln>
        </p:spPr>
        <p:txBody>
          <a:bodyPr anchorCtr="0" anchor="ctr" bIns="45700" lIns="0" spcFirstLastPara="1" rIns="0" wrap="square" tIns="45700">
            <a:noAutofit/>
          </a:bodyPr>
          <a:lstStyle>
            <a:lvl1pPr lvl="0" marR="0" rtl="0" algn="ctr">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9pPr>
          </a:lstStyle>
          <a:p/>
        </p:txBody>
      </p:sp>
      <p:sp>
        <p:nvSpPr>
          <p:cNvPr id="51" name="Google Shape;51;p7"/>
          <p:cNvSpPr/>
          <p:nvPr>
            <p:ph idx="3" type="pic"/>
          </p:nvPr>
        </p:nvSpPr>
        <p:spPr>
          <a:xfrm>
            <a:off x="4659186" y="2163331"/>
            <a:ext cx="2919413" cy="2919413"/>
          </a:xfrm>
          <a:prstGeom prst="rect">
            <a:avLst/>
          </a:prstGeom>
          <a:solidFill>
            <a:srgbClr val="EDEFF7"/>
          </a:solidFill>
          <a:ln>
            <a:noFill/>
          </a:ln>
        </p:spPr>
        <p:txBody>
          <a:bodyPr anchorCtr="0" anchor="ctr" bIns="45700" lIns="0" spcFirstLastPara="1" rIns="0" wrap="square" tIns="45700">
            <a:noAutofit/>
          </a:bodyPr>
          <a:lstStyle>
            <a:lvl1pPr lvl="0" marR="0" rtl="0" algn="ctr">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9pPr>
          </a:lstStyle>
          <a:p/>
        </p:txBody>
      </p:sp>
      <p:sp>
        <p:nvSpPr>
          <p:cNvPr id="52" name="Google Shape;52;p7"/>
          <p:cNvSpPr/>
          <p:nvPr>
            <p:ph idx="4" type="pic"/>
          </p:nvPr>
        </p:nvSpPr>
        <p:spPr>
          <a:xfrm>
            <a:off x="8221093" y="2163331"/>
            <a:ext cx="2919413" cy="2919413"/>
          </a:xfrm>
          <a:prstGeom prst="rect">
            <a:avLst/>
          </a:prstGeom>
          <a:solidFill>
            <a:srgbClr val="EDEFF7"/>
          </a:solidFill>
          <a:ln>
            <a:noFill/>
          </a:ln>
        </p:spPr>
        <p:txBody>
          <a:bodyPr anchorCtr="0" anchor="ctr" bIns="45700" lIns="0" spcFirstLastPara="1" rIns="0" wrap="square" tIns="45700">
            <a:noAutofit/>
          </a:bodyPr>
          <a:lstStyle>
            <a:lvl1pPr lvl="0" marR="0" rtl="0" algn="ctr">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9pPr>
          </a:lstStyle>
          <a:p/>
        </p:txBody>
      </p:sp>
      <p:sp>
        <p:nvSpPr>
          <p:cNvPr id="53" name="Google Shape;53;p7"/>
          <p:cNvSpPr txBox="1"/>
          <p:nvPr>
            <p:ph idx="1" type="body"/>
          </p:nvPr>
        </p:nvSpPr>
        <p:spPr>
          <a:xfrm>
            <a:off x="1097279" y="5257321"/>
            <a:ext cx="2919413" cy="58353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cap="none">
                <a:solidFill>
                  <a:schemeClr val="dk1"/>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54" name="Google Shape;54;p7"/>
          <p:cNvSpPr txBox="1"/>
          <p:nvPr>
            <p:ph idx="5" type="body"/>
          </p:nvPr>
        </p:nvSpPr>
        <p:spPr>
          <a:xfrm>
            <a:off x="4666773" y="5257321"/>
            <a:ext cx="2919413" cy="58353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cap="none">
                <a:solidFill>
                  <a:schemeClr val="dk1"/>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55" name="Google Shape;55;p7"/>
          <p:cNvSpPr txBox="1"/>
          <p:nvPr>
            <p:ph idx="6" type="body"/>
          </p:nvPr>
        </p:nvSpPr>
        <p:spPr>
          <a:xfrm>
            <a:off x="8236267" y="5257321"/>
            <a:ext cx="2919413" cy="58353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cap="none">
                <a:solidFill>
                  <a:schemeClr val="dk1"/>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56" name="Google Shape;56;p7"/>
          <p:cNvSpPr txBox="1"/>
          <p:nvPr>
            <p:ph type="title"/>
          </p:nvPr>
        </p:nvSpPr>
        <p:spPr>
          <a:xfrm>
            <a:off x="1097280" y="1268337"/>
            <a:ext cx="1005840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0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57" name="Shape 57"/>
        <p:cNvGrpSpPr/>
        <p:nvPr/>
      </p:nvGrpSpPr>
      <p:grpSpPr>
        <a:xfrm>
          <a:off x="0" y="0"/>
          <a:ext cx="0" cy="0"/>
          <a:chOff x="0" y="0"/>
          <a:chExt cx="0" cy="0"/>
        </a:xfrm>
      </p:grpSpPr>
      <p:sp>
        <p:nvSpPr>
          <p:cNvPr id="58" name="Google Shape;58;p8"/>
          <p:cNvSpPr/>
          <p:nvPr/>
        </p:nvSpPr>
        <p:spPr>
          <a:xfrm>
            <a:off x="1" y="1714500"/>
            <a:ext cx="12192000" cy="3429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59" name="Google Shape;59;p8"/>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60" name="Google Shape;60;p8"/>
          <p:cNvSpPr txBox="1"/>
          <p:nvPr>
            <p:ph type="title"/>
          </p:nvPr>
        </p:nvSpPr>
        <p:spPr>
          <a:xfrm>
            <a:off x="5443870" y="1283833"/>
            <a:ext cx="571181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5443870" y="2286000"/>
            <a:ext cx="5711810" cy="3630168"/>
          </a:xfrm>
          <a:prstGeom prst="rect">
            <a:avLst/>
          </a:prstGeom>
          <a:noFill/>
          <a:ln>
            <a:noFill/>
          </a:ln>
        </p:spPr>
        <p:txBody>
          <a:bodyPr anchorCtr="0" anchor="t"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Char char=" "/>
              <a:defRPr sz="1600">
                <a:solidFill>
                  <a:schemeClr val="dk1"/>
                </a:solidFill>
              </a:defRPr>
            </a:lvl1pPr>
            <a:lvl2pPr indent="-317500" lvl="1" marL="914400" algn="l">
              <a:lnSpc>
                <a:spcPct val="100000"/>
              </a:lnSpc>
              <a:spcBef>
                <a:spcPts val="200"/>
              </a:spcBef>
              <a:spcAft>
                <a:spcPts val="0"/>
              </a:spcAft>
              <a:buClr>
                <a:schemeClr val="dk1"/>
              </a:buClr>
              <a:buSzPts val="1400"/>
              <a:buFont typeface="Arial"/>
              <a:buChar char="•"/>
              <a:defRPr sz="1400">
                <a:solidFill>
                  <a:schemeClr val="dk1"/>
                </a:solidFill>
              </a:defRPr>
            </a:lvl2pPr>
            <a:lvl3pPr indent="-298450" lvl="2" marL="1371600" algn="l">
              <a:lnSpc>
                <a:spcPct val="100000"/>
              </a:lnSpc>
              <a:spcBef>
                <a:spcPts val="400"/>
              </a:spcBef>
              <a:spcAft>
                <a:spcPts val="0"/>
              </a:spcAft>
              <a:buClr>
                <a:schemeClr val="dk1"/>
              </a:buClr>
              <a:buSzPts val="1100"/>
              <a:buFont typeface="Arial"/>
              <a:buChar char="•"/>
              <a:defRPr sz="1100">
                <a:solidFill>
                  <a:schemeClr val="dk1"/>
                </a:solidFill>
              </a:defRPr>
            </a:lvl3pPr>
            <a:lvl4pPr indent="-298450" lvl="3" marL="1828800" algn="l">
              <a:lnSpc>
                <a:spcPct val="100000"/>
              </a:lnSpc>
              <a:spcBef>
                <a:spcPts val="400"/>
              </a:spcBef>
              <a:spcAft>
                <a:spcPts val="0"/>
              </a:spcAft>
              <a:buClr>
                <a:schemeClr val="dk1"/>
              </a:buClr>
              <a:buSzPts val="1100"/>
              <a:buFont typeface="Arial"/>
              <a:buChar char="•"/>
              <a:defRPr sz="1100">
                <a:solidFill>
                  <a:schemeClr val="dk1"/>
                </a:solidFill>
              </a:defRPr>
            </a:lvl4pPr>
            <a:lvl5pPr indent="-298450" lvl="4" marL="2286000" algn="l">
              <a:lnSpc>
                <a:spcPct val="100000"/>
              </a:lnSpc>
              <a:spcBef>
                <a:spcPts val="400"/>
              </a:spcBef>
              <a:spcAft>
                <a:spcPts val="0"/>
              </a:spcAft>
              <a:buClr>
                <a:schemeClr val="dk1"/>
              </a:buClr>
              <a:buSzPts val="1100"/>
              <a:buFont typeface="Arial"/>
              <a:buChar char="•"/>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8"/>
          <p:cNvSpPr txBox="1"/>
          <p:nvPr>
            <p:ph idx="2" type="body"/>
          </p:nvPr>
        </p:nvSpPr>
        <p:spPr>
          <a:xfrm>
            <a:off x="605170" y="630936"/>
            <a:ext cx="4589130" cy="5586984"/>
          </a:xfrm>
          <a:prstGeom prst="rect">
            <a:avLst/>
          </a:prstGeom>
          <a:solidFill>
            <a:srgbClr val="EDEFF7"/>
          </a:solidFill>
          <a:ln>
            <a:noFill/>
          </a:ln>
        </p:spPr>
        <p:txBody>
          <a:bodyPr anchorCtr="0" anchor="t"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Char char=" "/>
              <a:defRPr sz="1600">
                <a:solidFill>
                  <a:schemeClr val="dk1"/>
                </a:solidFill>
              </a:defRPr>
            </a:lvl1pPr>
            <a:lvl2pPr indent="-317500" lvl="1" marL="914400" algn="l">
              <a:lnSpc>
                <a:spcPct val="100000"/>
              </a:lnSpc>
              <a:spcBef>
                <a:spcPts val="200"/>
              </a:spcBef>
              <a:spcAft>
                <a:spcPts val="0"/>
              </a:spcAft>
              <a:buClr>
                <a:schemeClr val="dk1"/>
              </a:buClr>
              <a:buSzPts val="1400"/>
              <a:buFont typeface="Arial"/>
              <a:buChar char="•"/>
              <a:defRPr sz="1400">
                <a:solidFill>
                  <a:schemeClr val="dk1"/>
                </a:solidFill>
              </a:defRPr>
            </a:lvl2pPr>
            <a:lvl3pPr indent="-298450" lvl="2" marL="1371600" algn="l">
              <a:lnSpc>
                <a:spcPct val="100000"/>
              </a:lnSpc>
              <a:spcBef>
                <a:spcPts val="400"/>
              </a:spcBef>
              <a:spcAft>
                <a:spcPts val="0"/>
              </a:spcAft>
              <a:buClr>
                <a:schemeClr val="dk1"/>
              </a:buClr>
              <a:buSzPts val="1100"/>
              <a:buFont typeface="Arial"/>
              <a:buChar char="•"/>
              <a:defRPr sz="1100">
                <a:solidFill>
                  <a:schemeClr val="dk1"/>
                </a:solidFill>
              </a:defRPr>
            </a:lvl3pPr>
            <a:lvl4pPr indent="-298450" lvl="3" marL="1828800" algn="l">
              <a:lnSpc>
                <a:spcPct val="100000"/>
              </a:lnSpc>
              <a:spcBef>
                <a:spcPts val="400"/>
              </a:spcBef>
              <a:spcAft>
                <a:spcPts val="0"/>
              </a:spcAft>
              <a:buClr>
                <a:schemeClr val="dk1"/>
              </a:buClr>
              <a:buSzPts val="1100"/>
              <a:buFont typeface="Arial"/>
              <a:buChar char="•"/>
              <a:defRPr sz="1100">
                <a:solidFill>
                  <a:schemeClr val="dk1"/>
                </a:solidFill>
              </a:defRPr>
            </a:lvl4pPr>
            <a:lvl5pPr indent="-298450" lvl="4" marL="2286000" algn="l">
              <a:lnSpc>
                <a:spcPct val="100000"/>
              </a:lnSpc>
              <a:spcBef>
                <a:spcPts val="400"/>
              </a:spcBef>
              <a:spcAft>
                <a:spcPts val="0"/>
              </a:spcAft>
              <a:buClr>
                <a:schemeClr val="dk1"/>
              </a:buClr>
              <a:buSzPts val="1100"/>
              <a:buFont typeface="Arial"/>
              <a:buChar char="•"/>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10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idow">
  <p:cSld name="1_Title and Vidow">
    <p:bg>
      <p:bgPr>
        <a:solidFill>
          <a:schemeClr val="lt1"/>
        </a:solidFill>
      </p:bgPr>
    </p:bg>
    <p:spTree>
      <p:nvGrpSpPr>
        <p:cNvPr id="63" name="Shape 63"/>
        <p:cNvGrpSpPr/>
        <p:nvPr/>
      </p:nvGrpSpPr>
      <p:grpSpPr>
        <a:xfrm>
          <a:off x="0" y="0"/>
          <a:ext cx="0" cy="0"/>
          <a:chOff x="0" y="0"/>
          <a:chExt cx="0" cy="0"/>
        </a:xfrm>
      </p:grpSpPr>
      <p:sp>
        <p:nvSpPr>
          <p:cNvPr id="64" name="Google Shape;64;p9"/>
          <p:cNvSpPr/>
          <p:nvPr/>
        </p:nvSpPr>
        <p:spPr>
          <a:xfrm flipH="1">
            <a:off x="0" y="0"/>
            <a:ext cx="3351057"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65" name="Google Shape;65;p9"/>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66" name="Google Shape;66;p9"/>
          <p:cNvSpPr txBox="1"/>
          <p:nvPr>
            <p:ph idx="1" type="body"/>
          </p:nvPr>
        </p:nvSpPr>
        <p:spPr>
          <a:xfrm>
            <a:off x="1097280" y="2459736"/>
            <a:ext cx="9912096" cy="3760891"/>
          </a:xfrm>
          <a:prstGeom prst="rect">
            <a:avLst/>
          </a:prstGeom>
          <a:solidFill>
            <a:schemeClr val="lt1"/>
          </a:solid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SzPts val="2000"/>
              <a:buChar char=" "/>
              <a:defRPr>
                <a:solidFill>
                  <a:schemeClr val="dk1"/>
                </a:solidFill>
              </a:defRPr>
            </a:lvl1pPr>
            <a:lvl2pPr indent="-342900" lvl="1" marL="914400" algn="l">
              <a:lnSpc>
                <a:spcPct val="100000"/>
              </a:lnSpc>
              <a:spcBef>
                <a:spcPts val="200"/>
              </a:spcBef>
              <a:spcAft>
                <a:spcPts val="0"/>
              </a:spcAft>
              <a:buClr>
                <a:schemeClr val="dk1"/>
              </a:buClr>
              <a:buSzPts val="1800"/>
              <a:buChar char="◦"/>
              <a:defRPr>
                <a:solidFill>
                  <a:schemeClr val="dk1"/>
                </a:solidFill>
              </a:defRPr>
            </a:lvl2pPr>
            <a:lvl3pPr indent="-317500" lvl="2" marL="1371600" algn="l">
              <a:lnSpc>
                <a:spcPct val="100000"/>
              </a:lnSpc>
              <a:spcBef>
                <a:spcPts val="400"/>
              </a:spcBef>
              <a:spcAft>
                <a:spcPts val="0"/>
              </a:spcAft>
              <a:buClr>
                <a:schemeClr val="dk1"/>
              </a:buClr>
              <a:buSzPts val="14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9"/>
          <p:cNvSpPr txBox="1"/>
          <p:nvPr>
            <p:ph type="title"/>
          </p:nvPr>
        </p:nvSpPr>
        <p:spPr>
          <a:xfrm>
            <a:off x="1097280" y="942871"/>
            <a:ext cx="10058400" cy="12893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0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lt1"/>
        </a:solidFill>
      </p:bgPr>
    </p:bg>
    <p:spTree>
      <p:nvGrpSpPr>
        <p:cNvPr id="68" name="Shape 68"/>
        <p:cNvGrpSpPr/>
        <p:nvPr/>
      </p:nvGrpSpPr>
      <p:grpSpPr>
        <a:xfrm>
          <a:off x="0" y="0"/>
          <a:ext cx="0" cy="0"/>
          <a:chOff x="0" y="0"/>
          <a:chExt cx="0" cy="0"/>
        </a:xfrm>
      </p:grpSpPr>
      <p:sp>
        <p:nvSpPr>
          <p:cNvPr id="69" name="Google Shape;69;p10"/>
          <p:cNvSpPr/>
          <p:nvPr/>
        </p:nvSpPr>
        <p:spPr>
          <a:xfrm>
            <a:off x="10993582" y="0"/>
            <a:ext cx="1198418"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70" name="Google Shape;70;p10"/>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71" name="Google Shape;71;p10"/>
          <p:cNvSpPr/>
          <p:nvPr/>
        </p:nvSpPr>
        <p:spPr>
          <a:xfrm>
            <a:off x="634999" y="3927894"/>
            <a:ext cx="10922000" cy="2326856"/>
          </a:xfrm>
          <a:prstGeom prst="rect">
            <a:avLst/>
          </a:prstGeom>
          <a:solidFill>
            <a:srgbClr val="F6F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ph idx="2" type="pic"/>
          </p:nvPr>
        </p:nvSpPr>
        <p:spPr>
          <a:xfrm>
            <a:off x="635001" y="630936"/>
            <a:ext cx="10921998" cy="3294019"/>
          </a:xfrm>
          <a:prstGeom prst="rect">
            <a:avLst/>
          </a:prstGeom>
          <a:solidFill>
            <a:schemeClr val="lt1"/>
          </a:solidFill>
          <a:ln>
            <a:noFill/>
          </a:ln>
        </p:spPr>
        <p:txBody>
          <a:bodyPr anchorCtr="0" anchor="t" bIns="45700" lIns="457200" spcFirstLastPara="1" rIns="0" wrap="square" tIns="457200">
            <a:noAutofit/>
          </a:bodyPr>
          <a:lstStyle>
            <a:lvl1pPr lvl="0" marR="0" rtl="0" algn="l">
              <a:lnSpc>
                <a:spcPct val="100000"/>
              </a:lnSpc>
              <a:spcBef>
                <a:spcPts val="1200"/>
              </a:spcBef>
              <a:spcAft>
                <a:spcPts val="0"/>
              </a:spcAft>
              <a:buClr>
                <a:schemeClr val="accent1"/>
              </a:buClr>
              <a:buSzPts val="3200"/>
              <a:buFont typeface="Calibri"/>
              <a:buNone/>
              <a:defRPr b="0" i="0" sz="32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entury Gothic"/>
                <a:ea typeface="Century Gothic"/>
                <a:cs typeface="Century Gothic"/>
                <a:sym typeface="Century Gothic"/>
              </a:defRPr>
            </a:lvl9pPr>
          </a:lstStyle>
          <a:p/>
        </p:txBody>
      </p:sp>
      <p:sp>
        <p:nvSpPr>
          <p:cNvPr id="73" name="Google Shape;73;p10"/>
          <p:cNvSpPr txBox="1"/>
          <p:nvPr>
            <p:ph type="title"/>
          </p:nvPr>
        </p:nvSpPr>
        <p:spPr>
          <a:xfrm>
            <a:off x="1097279" y="4298078"/>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chemeClr val="dk1"/>
              </a:buClr>
              <a:buSzPts val="3600"/>
              <a:buFont typeface="Century Gothic"/>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txBox="1"/>
          <p:nvPr>
            <p:ph idx="1" type="body"/>
          </p:nvPr>
        </p:nvSpPr>
        <p:spPr>
          <a:xfrm>
            <a:off x="1097279" y="5213716"/>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SzPts val="1800"/>
              <a:buNone/>
              <a:defRPr sz="1800">
                <a:solidFill>
                  <a:schemeClr val="dk1"/>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1" name="Google Shape;11;p1"/>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F3F3F"/>
              </a:buClr>
              <a:buSzPts val="2800"/>
              <a:buFont typeface="Century Gothic"/>
              <a:buNone/>
              <a:defRPr b="0" i="0" sz="2800" u="none" cap="none" strike="noStrike">
                <a:solidFill>
                  <a:srgbClr val="3F3F3F"/>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Century Gothic"/>
                <a:ea typeface="Century Gothic"/>
                <a:cs typeface="Century Gothic"/>
                <a:sym typeface="Century Gothic"/>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50" u="none" cap="none" strike="noStrike">
                <a:solidFill>
                  <a:srgbClr val="FFFFFF"/>
                </a:solidFill>
                <a:latin typeface="Century Gothic"/>
                <a:ea typeface="Century Gothic"/>
                <a:cs typeface="Century Gothic"/>
                <a:sym typeface="Century Gothic"/>
              </a:defRPr>
            </a:lvl1pPr>
            <a:lvl2pPr indent="0" lvl="1" marL="0" marR="0" rtl="0" algn="l">
              <a:spcBef>
                <a:spcPts val="0"/>
              </a:spcBef>
              <a:buNone/>
              <a:defRPr b="0" i="0" sz="1050" u="none" cap="none" strike="noStrike">
                <a:solidFill>
                  <a:srgbClr val="FFFFFF"/>
                </a:solidFill>
                <a:latin typeface="Century Gothic"/>
                <a:ea typeface="Century Gothic"/>
                <a:cs typeface="Century Gothic"/>
                <a:sym typeface="Century Gothic"/>
              </a:defRPr>
            </a:lvl2pPr>
            <a:lvl3pPr indent="0" lvl="2" marL="0" marR="0" rtl="0" algn="l">
              <a:spcBef>
                <a:spcPts val="0"/>
              </a:spcBef>
              <a:buNone/>
              <a:defRPr b="0" i="0" sz="1050" u="none" cap="none" strike="noStrike">
                <a:solidFill>
                  <a:srgbClr val="FFFFFF"/>
                </a:solidFill>
                <a:latin typeface="Century Gothic"/>
                <a:ea typeface="Century Gothic"/>
                <a:cs typeface="Century Gothic"/>
                <a:sym typeface="Century Gothic"/>
              </a:defRPr>
            </a:lvl3pPr>
            <a:lvl4pPr indent="0" lvl="3" marL="0" marR="0" rtl="0" algn="l">
              <a:spcBef>
                <a:spcPts val="0"/>
              </a:spcBef>
              <a:buNone/>
              <a:defRPr b="0" i="0" sz="1050" u="none" cap="none" strike="noStrike">
                <a:solidFill>
                  <a:srgbClr val="FFFFFF"/>
                </a:solidFill>
                <a:latin typeface="Century Gothic"/>
                <a:ea typeface="Century Gothic"/>
                <a:cs typeface="Century Gothic"/>
                <a:sym typeface="Century Gothic"/>
              </a:defRPr>
            </a:lvl4pPr>
            <a:lvl5pPr indent="0" lvl="4" marL="0" marR="0" rtl="0" algn="l">
              <a:spcBef>
                <a:spcPts val="0"/>
              </a:spcBef>
              <a:buNone/>
              <a:defRPr b="0" i="0" sz="1050" u="none" cap="none" strike="noStrike">
                <a:solidFill>
                  <a:srgbClr val="FFFFFF"/>
                </a:solidFill>
                <a:latin typeface="Century Gothic"/>
                <a:ea typeface="Century Gothic"/>
                <a:cs typeface="Century Gothic"/>
                <a:sym typeface="Century Gothic"/>
              </a:defRPr>
            </a:lvl5pPr>
            <a:lvl6pPr indent="0" lvl="5" marL="0" marR="0" rtl="0" algn="l">
              <a:spcBef>
                <a:spcPts val="0"/>
              </a:spcBef>
              <a:buNone/>
              <a:defRPr b="0" i="0" sz="1050" u="none" cap="none" strike="noStrike">
                <a:solidFill>
                  <a:srgbClr val="FFFFFF"/>
                </a:solidFill>
                <a:latin typeface="Century Gothic"/>
                <a:ea typeface="Century Gothic"/>
                <a:cs typeface="Century Gothic"/>
                <a:sym typeface="Century Gothic"/>
              </a:defRPr>
            </a:lvl6pPr>
            <a:lvl7pPr indent="0" lvl="6" marL="0" marR="0" rtl="0" algn="l">
              <a:spcBef>
                <a:spcPts val="0"/>
              </a:spcBef>
              <a:buNone/>
              <a:defRPr b="0" i="0" sz="1050" u="none" cap="none" strike="noStrike">
                <a:solidFill>
                  <a:srgbClr val="FFFFFF"/>
                </a:solidFill>
                <a:latin typeface="Century Gothic"/>
                <a:ea typeface="Century Gothic"/>
                <a:cs typeface="Century Gothic"/>
                <a:sym typeface="Century Gothic"/>
              </a:defRPr>
            </a:lvl7pPr>
            <a:lvl8pPr indent="0" lvl="7" marL="0" marR="0" rtl="0" algn="l">
              <a:spcBef>
                <a:spcPts val="0"/>
              </a:spcBef>
              <a:buNone/>
              <a:defRPr b="0" i="0" sz="1050" u="none" cap="none" strike="noStrike">
                <a:solidFill>
                  <a:srgbClr val="FFFFFF"/>
                </a:solidFill>
                <a:latin typeface="Century Gothic"/>
                <a:ea typeface="Century Gothic"/>
                <a:cs typeface="Century Gothic"/>
                <a:sym typeface="Century Gothic"/>
              </a:defRPr>
            </a:lvl8pPr>
            <a:lvl9pPr indent="0" lvl="8" marL="0" marR="0" rtl="0" algn="l">
              <a:spcBef>
                <a:spcPts val="0"/>
              </a:spcBef>
              <a:buNone/>
              <a:defRPr b="0" i="0" sz="1050" u="none" cap="none" strike="noStrike">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giraffe with its head above clouds" id="79" name="Google Shape;79;p11"/>
          <p:cNvPicPr preferRelativeResize="0"/>
          <p:nvPr/>
        </p:nvPicPr>
        <p:blipFill rotWithShape="1">
          <a:blip r:embed="rId3">
            <a:alphaModFix/>
          </a:blip>
          <a:srcRect b="0" l="0" r="0" t="0"/>
          <a:stretch/>
        </p:blipFill>
        <p:spPr>
          <a:xfrm>
            <a:off x="6974868" y="627147"/>
            <a:ext cx="4589005" cy="5603705"/>
          </a:xfrm>
          <a:prstGeom prst="rect">
            <a:avLst/>
          </a:prstGeom>
          <a:noFill/>
          <a:ln>
            <a:noFill/>
          </a:ln>
        </p:spPr>
      </p:pic>
      <p:pic>
        <p:nvPicPr>
          <p:cNvPr id="80" name="Google Shape;80;p11"/>
          <p:cNvPicPr preferRelativeResize="0"/>
          <p:nvPr/>
        </p:nvPicPr>
        <p:blipFill>
          <a:blip r:embed="rId4">
            <a:alphaModFix/>
          </a:blip>
          <a:stretch>
            <a:fillRect/>
          </a:stretch>
        </p:blipFill>
        <p:spPr>
          <a:xfrm>
            <a:off x="6974875" y="627150"/>
            <a:ext cx="4589000" cy="5603700"/>
          </a:xfrm>
          <a:prstGeom prst="rect">
            <a:avLst/>
          </a:prstGeom>
          <a:noFill/>
          <a:ln>
            <a:noFill/>
          </a:ln>
        </p:spPr>
      </p:pic>
      <p:sp>
        <p:nvSpPr>
          <p:cNvPr id="81" name="Google Shape;81;p11"/>
          <p:cNvSpPr txBox="1"/>
          <p:nvPr/>
        </p:nvSpPr>
        <p:spPr>
          <a:xfrm>
            <a:off x="1029925" y="1524950"/>
            <a:ext cx="5478300" cy="2087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rgbClr val="262626"/>
              </a:buClr>
              <a:buSzPts val="6000"/>
              <a:buFont typeface="Century Gothic"/>
              <a:buNone/>
            </a:pPr>
            <a:r>
              <a:rPr b="1" lang="en-US" sz="2600">
                <a:solidFill>
                  <a:srgbClr val="262626"/>
                </a:solidFill>
                <a:latin typeface="Times New Roman"/>
                <a:ea typeface="Times New Roman"/>
                <a:cs typeface="Times New Roman"/>
                <a:sym typeface="Times New Roman"/>
              </a:rPr>
              <a:t>ARTIFICIAL INTELLIGENCE RECOMMENDATION SYSTEM FOR CANCER REHABILITATION SCHEME</a:t>
            </a:r>
            <a:endParaRPr b="1" sz="2500">
              <a:solidFill>
                <a:srgbClr val="262626"/>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82" name="Google Shape;82;p11"/>
          <p:cNvSpPr txBox="1"/>
          <p:nvPr/>
        </p:nvSpPr>
        <p:spPr>
          <a:xfrm>
            <a:off x="1029925" y="3612050"/>
            <a:ext cx="5828400" cy="44025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DEPARTMENTT OF CSE</a:t>
            </a:r>
            <a:endParaRPr b="1" sz="1300">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lang="en-US" sz="1300">
                <a:latin typeface="Times New Roman"/>
                <a:ea typeface="Times New Roman"/>
                <a:cs typeface="Times New Roman"/>
                <a:sym typeface="Times New Roman"/>
              </a:rPr>
              <a:t>BATCH-12</a:t>
            </a:r>
            <a:endParaRPr b="1" sz="1300">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S.NIVETHANARAYANI   (2017PECCS183)</a:t>
            </a:r>
            <a:endParaRPr>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PALAGIRI VAISHNAVI 	(2017PECCS187)</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a:latin typeface="Times New Roman"/>
                <a:ea typeface="Times New Roman"/>
                <a:cs typeface="Times New Roman"/>
                <a:sym typeface="Times New Roman"/>
              </a:rPr>
              <a:t>                                                                   RAMYAPRABA   (2017PECCS203)                                                          </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r">
              <a:lnSpc>
                <a:spcPct val="100000"/>
              </a:lnSpc>
              <a:spcBef>
                <a:spcPts val="0"/>
              </a:spcBef>
              <a:spcAft>
                <a:spcPts val="0"/>
              </a:spcAft>
              <a:buNone/>
            </a:pPr>
            <a:r>
              <a:rPr b="1" lang="en-US">
                <a:latin typeface="Times New Roman"/>
                <a:ea typeface="Times New Roman"/>
                <a:cs typeface="Times New Roman"/>
                <a:sym typeface="Times New Roman"/>
              </a:rPr>
              <a:t>PROJECT GUIDE</a:t>
            </a:r>
            <a:endParaRPr b="1">
              <a:latin typeface="Times New Roman"/>
              <a:ea typeface="Times New Roman"/>
              <a:cs typeface="Times New Roman"/>
              <a:sym typeface="Times New Roman"/>
            </a:endParaRPr>
          </a:p>
          <a:p>
            <a:pPr indent="0" lvl="0" marL="0" rtl="0" algn="r">
              <a:lnSpc>
                <a:spcPct val="100000"/>
              </a:lnSpc>
              <a:spcBef>
                <a:spcPts val="0"/>
              </a:spcBef>
              <a:spcAft>
                <a:spcPts val="0"/>
              </a:spcAft>
              <a:buNone/>
            </a:pPr>
            <a:r>
              <a:rPr lang="en-US">
                <a:latin typeface="Times New Roman"/>
                <a:ea typeface="Times New Roman"/>
                <a:cs typeface="Times New Roman"/>
                <a:sym typeface="Times New Roman"/>
              </a:rPr>
              <a:t>MRS.P.VIJAYALAKSHMI</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r">
              <a:lnSpc>
                <a:spcPct val="100000"/>
              </a:lnSpc>
              <a:spcBef>
                <a:spcPts val="1600"/>
              </a:spcBef>
              <a:spcAft>
                <a:spcPts val="0"/>
              </a:spcAft>
              <a:buNone/>
            </a:pPr>
            <a:r>
              <a:t/>
            </a:r>
            <a:endParaRPr b="1" sz="1800">
              <a:latin typeface="Times New Roman"/>
              <a:ea typeface="Times New Roman"/>
              <a:cs typeface="Times New Roman"/>
              <a:sym typeface="Times New Roman"/>
            </a:endParaRPr>
          </a:p>
          <a:p>
            <a:pPr indent="0" lvl="0" marL="0" rtl="0" algn="r">
              <a:lnSpc>
                <a:spcPct val="100000"/>
              </a:lnSpc>
              <a:spcBef>
                <a:spcPts val="160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nvSpPr>
        <p:spPr>
          <a:xfrm>
            <a:off x="1781400" y="3005700"/>
            <a:ext cx="8629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SYSTEM ARCHITECTURE</a:t>
            </a:r>
            <a:endParaRPr b="1" sz="4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p:nvPr/>
        </p:nvSpPr>
        <p:spPr>
          <a:xfrm>
            <a:off x="6240350" y="948275"/>
            <a:ext cx="1112100" cy="4983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1"/>
          <p:cNvPicPr preferRelativeResize="0"/>
          <p:nvPr/>
        </p:nvPicPr>
        <p:blipFill>
          <a:blip r:embed="rId3">
            <a:alphaModFix/>
          </a:blip>
          <a:stretch>
            <a:fillRect/>
          </a:stretch>
        </p:blipFill>
        <p:spPr>
          <a:xfrm>
            <a:off x="1741675" y="99150"/>
            <a:ext cx="8708650" cy="609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2007900" y="2613150"/>
            <a:ext cx="81762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700">
                <a:latin typeface="Times New Roman"/>
                <a:ea typeface="Times New Roman"/>
                <a:cs typeface="Times New Roman"/>
                <a:sym typeface="Times New Roman"/>
              </a:rPr>
              <a:t>SYSTEM DESIGN</a:t>
            </a:r>
            <a:endParaRPr b="1" sz="4700">
              <a:latin typeface="Times New Roman"/>
              <a:ea typeface="Times New Roman"/>
              <a:cs typeface="Times New Roman"/>
              <a:sym typeface="Times New Roman"/>
            </a:endParaRPr>
          </a:p>
          <a:p>
            <a:pPr indent="0" lvl="0" marL="0" rtl="0" algn="ctr">
              <a:spcBef>
                <a:spcPts val="0"/>
              </a:spcBef>
              <a:spcAft>
                <a:spcPts val="0"/>
              </a:spcAft>
              <a:buNone/>
            </a:pPr>
            <a:r>
              <a:rPr b="1" lang="en-US" sz="4700">
                <a:latin typeface="Times New Roman"/>
                <a:ea typeface="Times New Roman"/>
                <a:cs typeface="Times New Roman"/>
                <a:sym typeface="Times New Roman"/>
              </a:rPr>
              <a:t>(UML DIAGRAMS)</a:t>
            </a:r>
            <a:endParaRPr b="1" sz="4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638625" y="1491025"/>
            <a:ext cx="10915125" cy="4708875"/>
          </a:xfrm>
          <a:prstGeom prst="rect">
            <a:avLst/>
          </a:prstGeom>
          <a:noFill/>
          <a:ln>
            <a:noFill/>
          </a:ln>
        </p:spPr>
      </p:pic>
      <p:sp>
        <p:nvSpPr>
          <p:cNvPr id="166" name="Google Shape;166;p23"/>
          <p:cNvSpPr txBox="1"/>
          <p:nvPr/>
        </p:nvSpPr>
        <p:spPr>
          <a:xfrm>
            <a:off x="2904025" y="762925"/>
            <a:ext cx="5436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USECASE DIAGRAM</a:t>
            </a:r>
            <a:endParaRPr b="1" sz="2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638625" y="1463150"/>
            <a:ext cx="10915126" cy="4777950"/>
          </a:xfrm>
          <a:prstGeom prst="rect">
            <a:avLst/>
          </a:prstGeom>
          <a:noFill/>
          <a:ln>
            <a:noFill/>
          </a:ln>
        </p:spPr>
      </p:pic>
      <p:sp>
        <p:nvSpPr>
          <p:cNvPr id="172" name="Google Shape;172;p24"/>
          <p:cNvSpPr txBox="1"/>
          <p:nvPr/>
        </p:nvSpPr>
        <p:spPr>
          <a:xfrm>
            <a:off x="3501275" y="721750"/>
            <a:ext cx="5498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SEQUENCE DIAGRAM</a:t>
            </a:r>
            <a:endParaRPr b="1" sz="2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638438" y="0"/>
            <a:ext cx="10915124" cy="6858000"/>
          </a:xfrm>
          <a:prstGeom prst="rect">
            <a:avLst/>
          </a:prstGeom>
          <a:noFill/>
          <a:ln>
            <a:noFill/>
          </a:ln>
        </p:spPr>
      </p:pic>
      <p:sp>
        <p:nvSpPr>
          <p:cNvPr id="178" name="Google Shape;178;p25"/>
          <p:cNvSpPr txBox="1"/>
          <p:nvPr/>
        </p:nvSpPr>
        <p:spPr>
          <a:xfrm>
            <a:off x="2059700" y="351050"/>
            <a:ext cx="33363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400">
                <a:latin typeface="Times New Roman"/>
                <a:ea typeface="Times New Roman"/>
                <a:cs typeface="Times New Roman"/>
                <a:sym typeface="Times New Roman"/>
              </a:rPr>
              <a:t> ACTIVITY  </a:t>
            </a:r>
            <a:endParaRPr b="1" sz="2400">
              <a:latin typeface="Times New Roman"/>
              <a:ea typeface="Times New Roman"/>
              <a:cs typeface="Times New Roman"/>
              <a:sym typeface="Times New Roman"/>
            </a:endParaRPr>
          </a:p>
        </p:txBody>
      </p:sp>
      <p:sp>
        <p:nvSpPr>
          <p:cNvPr id="179" name="Google Shape;179;p25"/>
          <p:cNvSpPr txBox="1"/>
          <p:nvPr/>
        </p:nvSpPr>
        <p:spPr>
          <a:xfrm>
            <a:off x="6096000" y="351050"/>
            <a:ext cx="383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  DIAGRAM</a:t>
            </a:r>
            <a:endParaRPr b="1"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3">
            <a:alphaModFix/>
          </a:blip>
          <a:stretch>
            <a:fillRect/>
          </a:stretch>
        </p:blipFill>
        <p:spPr>
          <a:xfrm>
            <a:off x="638625" y="1380775"/>
            <a:ext cx="10935724" cy="4819125"/>
          </a:xfrm>
          <a:prstGeom prst="rect">
            <a:avLst/>
          </a:prstGeom>
          <a:noFill/>
          <a:ln>
            <a:noFill/>
          </a:ln>
        </p:spPr>
      </p:pic>
      <p:sp>
        <p:nvSpPr>
          <p:cNvPr id="185" name="Google Shape;185;p26"/>
          <p:cNvSpPr txBox="1"/>
          <p:nvPr/>
        </p:nvSpPr>
        <p:spPr>
          <a:xfrm>
            <a:off x="3902625" y="811375"/>
            <a:ext cx="4180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CLASS DIAGRAM</a:t>
            </a:r>
            <a:endParaRPr b="1" sz="2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885750" y="1087025"/>
            <a:ext cx="10187700" cy="891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400">
                <a:latin typeface="Times New Roman"/>
                <a:ea typeface="Times New Roman"/>
                <a:cs typeface="Times New Roman"/>
                <a:sym typeface="Times New Roman"/>
              </a:rPr>
              <a:t>MODULES</a:t>
            </a:r>
            <a:endParaRPr b="1" sz="3400">
              <a:latin typeface="Times New Roman"/>
              <a:ea typeface="Times New Roman"/>
              <a:cs typeface="Times New Roman"/>
              <a:sym typeface="Times New Roman"/>
            </a:endParaRPr>
          </a:p>
        </p:txBody>
      </p:sp>
      <p:sp>
        <p:nvSpPr>
          <p:cNvPr id="192" name="Google Shape;192;p27"/>
          <p:cNvSpPr txBox="1"/>
          <p:nvPr/>
        </p:nvSpPr>
        <p:spPr>
          <a:xfrm>
            <a:off x="1798900" y="2291950"/>
            <a:ext cx="39129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Data Pre-Processing</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Segmentation</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Feature Extraction</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Classification</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Training and Testing</a:t>
            </a:r>
            <a:endParaRPr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sz="2800">
                <a:latin typeface="Times New Roman"/>
                <a:ea typeface="Times New Roman"/>
                <a:cs typeface="Times New Roman"/>
                <a:sym typeface="Times New Roman"/>
              </a:rPr>
              <a:t>Treatment Suggestion</a:t>
            </a:r>
            <a:endParaRPr sz="2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96" name="Shape 196"/>
        <p:cNvGrpSpPr/>
        <p:nvPr/>
      </p:nvGrpSpPr>
      <p:grpSpPr>
        <a:xfrm>
          <a:off x="0" y="0"/>
          <a:ext cx="0" cy="0"/>
          <a:chOff x="0" y="0"/>
          <a:chExt cx="0" cy="0"/>
        </a:xfrm>
      </p:grpSpPr>
      <p:sp>
        <p:nvSpPr>
          <p:cNvPr id="197" name="Google Shape;197;p28"/>
          <p:cNvSpPr txBox="1"/>
          <p:nvPr/>
        </p:nvSpPr>
        <p:spPr>
          <a:xfrm>
            <a:off x="2327250" y="2904775"/>
            <a:ext cx="7537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MODULE DESCRIPTION</a:t>
            </a:r>
            <a:endParaRPr b="1" sz="4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029926" y="1081400"/>
            <a:ext cx="43497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Times New Roman"/>
                <a:ea typeface="Times New Roman"/>
                <a:cs typeface="Times New Roman"/>
                <a:sym typeface="Times New Roman"/>
              </a:rPr>
              <a:t>DATA PRE-PROCESSING</a:t>
            </a:r>
            <a:endParaRPr b="1" sz="2500">
              <a:latin typeface="Times New Roman"/>
              <a:ea typeface="Times New Roman"/>
              <a:cs typeface="Times New Roman"/>
              <a:sym typeface="Times New Roman"/>
            </a:endParaRPr>
          </a:p>
        </p:txBody>
      </p:sp>
      <p:pic>
        <p:nvPicPr>
          <p:cNvPr id="204" name="Google Shape;204;p29"/>
          <p:cNvPicPr preferRelativeResize="0"/>
          <p:nvPr/>
        </p:nvPicPr>
        <p:blipFill>
          <a:blip r:embed="rId3">
            <a:alphaModFix/>
          </a:blip>
          <a:stretch>
            <a:fillRect/>
          </a:stretch>
        </p:blipFill>
        <p:spPr>
          <a:xfrm>
            <a:off x="7888214" y="2044025"/>
            <a:ext cx="3150685" cy="1613500"/>
          </a:xfrm>
          <a:prstGeom prst="rect">
            <a:avLst/>
          </a:prstGeom>
          <a:noFill/>
          <a:ln>
            <a:noFill/>
          </a:ln>
        </p:spPr>
      </p:pic>
      <p:sp>
        <p:nvSpPr>
          <p:cNvPr id="205" name="Google Shape;205;p29"/>
          <p:cNvSpPr txBox="1"/>
          <p:nvPr/>
        </p:nvSpPr>
        <p:spPr>
          <a:xfrm>
            <a:off x="1029925" y="1669100"/>
            <a:ext cx="6487200" cy="45252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Collecting the data is one task and making that data useful is an-other vital task.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Data collected from various means will be in an unorganized format and there may be lot of null values, in-valid data values and unwanted data..</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Cleaning all these data and replacing them with appropriate or approximate data and removing null and missing data and replacing them with some fixed alternate values are the basic steps in pre processing of data.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Even data collected may contain completely garbage values. It may not be in exact format or way that is meant to be. </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US" sz="1900">
                <a:latin typeface="Times New Roman"/>
                <a:ea typeface="Times New Roman"/>
                <a:cs typeface="Times New Roman"/>
                <a:sym typeface="Times New Roman"/>
              </a:rPr>
              <a:t>All such cases must be verified and replaced with alternate values to make data  meaningful and useful for further processing. Data must be kept in a organized format.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title"/>
          </p:nvPr>
        </p:nvSpPr>
        <p:spPr>
          <a:xfrm>
            <a:off x="937200" y="968850"/>
            <a:ext cx="10379700" cy="535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Font typeface="Century Gothic"/>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88" name="Google Shape;88;p12"/>
          <p:cNvSpPr txBox="1"/>
          <p:nvPr>
            <p:ph idx="1" type="body"/>
          </p:nvPr>
        </p:nvSpPr>
        <p:spPr>
          <a:xfrm>
            <a:off x="1091700" y="1504350"/>
            <a:ext cx="10070700" cy="44280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0"/>
              </a:spcBef>
              <a:spcAft>
                <a:spcPts val="0"/>
              </a:spcAft>
              <a:buSzPts val="1100"/>
              <a:buNone/>
            </a:pPr>
            <a:r>
              <a:rPr lang="en-US">
                <a:highlight>
                  <a:srgbClr val="FFFFFF"/>
                </a:highlight>
                <a:latin typeface="Times New Roman"/>
                <a:ea typeface="Times New Roman"/>
                <a:cs typeface="Times New Roman"/>
                <a:sym typeface="Times New Roman"/>
              </a:rPr>
              <a:t>Cancer is a group of diseases characterized by the uncontrollable growth and rapid spread of abnormal cells which damages the nearby healthy tissues of brain. If the spread is not controlled, it can result in death. And also, not all tumors are cancer but all cancers are tumor. Brain tumor was the most common cancer in worldwide, contributing 2,093,876 of the total number of new cases diagnosed in 2020. This can be made faster and more accurate. In this study we propose machine learning strategies to improve cancer characterization. Inspired by learning from CNN approaches. Only</a:t>
            </a:r>
            <a:r>
              <a:rPr lang="en-US">
                <a:solidFill>
                  <a:srgbClr val="231F20"/>
                </a:solidFill>
                <a:highlight>
                  <a:srgbClr val="FFFFFF"/>
                </a:highlight>
                <a:latin typeface="Times New Roman"/>
                <a:ea typeface="Times New Roman"/>
                <a:cs typeface="Times New Roman"/>
                <a:sym typeface="Times New Roman"/>
              </a:rPr>
              <a:t> about 4 to 5 percent of all cancers are genetically inherited, or hereditary. It’s rare for a brain tumor to be genetically inherited.</a:t>
            </a:r>
            <a:r>
              <a:rPr lang="en-US" sz="1900">
                <a:solidFill>
                  <a:srgbClr val="231F20"/>
                </a:solidFill>
                <a:highlight>
                  <a:srgbClr val="FFFFFF"/>
                </a:highlight>
                <a:latin typeface="Arial"/>
                <a:ea typeface="Arial"/>
                <a:cs typeface="Arial"/>
                <a:sym typeface="Arial"/>
              </a:rPr>
              <a:t> </a:t>
            </a:r>
            <a:r>
              <a:rPr lang="en-US">
                <a:solidFill>
                  <a:srgbClr val="231F20"/>
                </a:solidFill>
                <a:highlight>
                  <a:srgbClr val="FFFFFF"/>
                </a:highlight>
                <a:latin typeface="Times New Roman"/>
                <a:ea typeface="Times New Roman"/>
                <a:cs typeface="Times New Roman"/>
                <a:sym typeface="Times New Roman"/>
              </a:rPr>
              <a:t>Symptoms of brain tumors depend on the location and size of the tumor. Some tumors cause direct damage by invading brain tissue and some tumors cause pressure on the surrounding brain. You’ll have noticeable symptoms when a growing tumor is putting pressure on your brain tissue. </a:t>
            </a:r>
            <a:endParaRPr>
              <a:solidFill>
                <a:srgbClr val="231F2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000000"/>
              </a:buClr>
              <a:buSzPts val="1100"/>
              <a:buFont typeface="Arial"/>
              <a:buNone/>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190376" y="880800"/>
            <a:ext cx="43497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Times New Roman"/>
                <a:ea typeface="Times New Roman"/>
                <a:cs typeface="Times New Roman"/>
                <a:sym typeface="Times New Roman"/>
              </a:rPr>
              <a:t>SEGMENTATION</a:t>
            </a:r>
            <a:endParaRPr b="1" sz="2500">
              <a:latin typeface="Times New Roman"/>
              <a:ea typeface="Times New Roman"/>
              <a:cs typeface="Times New Roman"/>
              <a:sym typeface="Times New Roman"/>
            </a:endParaRPr>
          </a:p>
        </p:txBody>
      </p:sp>
      <p:sp>
        <p:nvSpPr>
          <p:cNvPr id="212" name="Google Shape;212;p30"/>
          <p:cNvSpPr txBox="1"/>
          <p:nvPr/>
        </p:nvSpPr>
        <p:spPr>
          <a:xfrm>
            <a:off x="906375" y="1468500"/>
            <a:ext cx="6610800" cy="48801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Segmentation technique is to separate out tumor region from MRI image. Using segmentation it is possible to identify objects, boundaries, location in an image.</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A lot of research has been carried out in the area of segmentation.</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 computer science, it is used for the dividing of digital images into multiple segments. </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It is used to achieve the goal to obtain the more meaningful and easier to analyze a image as it simply or change the image representation.</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There are many applications of segmentation in medical field like identify the diseases in MRI or CT scan images, to locate tumor. </a:t>
            </a:r>
            <a:endParaRPr sz="19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p:txBody>
      </p:sp>
      <p:pic>
        <p:nvPicPr>
          <p:cNvPr id="213" name="Google Shape;213;p30"/>
          <p:cNvPicPr preferRelativeResize="0"/>
          <p:nvPr/>
        </p:nvPicPr>
        <p:blipFill>
          <a:blip r:embed="rId3">
            <a:alphaModFix/>
          </a:blip>
          <a:stretch>
            <a:fillRect/>
          </a:stretch>
        </p:blipFill>
        <p:spPr>
          <a:xfrm>
            <a:off x="8258625" y="1833850"/>
            <a:ext cx="1915300" cy="1915300"/>
          </a:xfrm>
          <a:prstGeom prst="rect">
            <a:avLst/>
          </a:prstGeom>
          <a:noFill/>
          <a:ln>
            <a:noFill/>
          </a:ln>
        </p:spPr>
      </p:pic>
      <p:sp>
        <p:nvSpPr>
          <p:cNvPr id="214" name="Google Shape;214;p30"/>
          <p:cNvSpPr txBox="1"/>
          <p:nvPr/>
        </p:nvSpPr>
        <p:spPr>
          <a:xfrm>
            <a:off x="8299800" y="3872725"/>
            <a:ext cx="183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Times New Roman"/>
                <a:ea typeface="Times New Roman"/>
                <a:cs typeface="Times New Roman"/>
                <a:sym typeface="Times New Roman"/>
              </a:rPr>
              <a:t>SEGMENTED IMAGE</a:t>
            </a:r>
            <a:endParaRPr b="1"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1153526" y="1024975"/>
            <a:ext cx="43497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Times New Roman"/>
                <a:ea typeface="Times New Roman"/>
                <a:cs typeface="Times New Roman"/>
                <a:sym typeface="Times New Roman"/>
              </a:rPr>
              <a:t>FEATURE EXTRACTION</a:t>
            </a:r>
            <a:endParaRPr b="1" sz="2500">
              <a:latin typeface="Times New Roman"/>
              <a:ea typeface="Times New Roman"/>
              <a:cs typeface="Times New Roman"/>
              <a:sym typeface="Times New Roman"/>
            </a:endParaRPr>
          </a:p>
        </p:txBody>
      </p:sp>
      <p:sp>
        <p:nvSpPr>
          <p:cNvPr id="221" name="Google Shape;221;p31"/>
          <p:cNvSpPr txBox="1"/>
          <p:nvPr/>
        </p:nvSpPr>
        <p:spPr>
          <a:xfrm>
            <a:off x="1153525" y="1612675"/>
            <a:ext cx="6610800" cy="40635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Feature extraction comes after the segmentation process to point us the exact tumor</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Feature extraction is the process of  extracting  the features of segmented brain tumor. </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It  is a crucial task in case of brain tumor because of the complex structure of brain.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Certain parameters are taken into account for feature extraction as size, shape, composition, location of image</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As per the result obtained from the feature extraction the classification of the tumor is done.</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200">
              <a:latin typeface="Times New Roman"/>
              <a:ea typeface="Times New Roman"/>
              <a:cs typeface="Times New Roman"/>
              <a:sym typeface="Times New Roman"/>
            </a:endParaRPr>
          </a:p>
        </p:txBody>
      </p:sp>
      <p:sp>
        <p:nvSpPr>
          <p:cNvPr id="222" name="Google Shape;222;p31"/>
          <p:cNvSpPr txBox="1"/>
          <p:nvPr/>
        </p:nvSpPr>
        <p:spPr>
          <a:xfrm>
            <a:off x="8383850" y="3028350"/>
            <a:ext cx="183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Times New Roman"/>
                <a:ea typeface="Times New Roman"/>
                <a:cs typeface="Times New Roman"/>
                <a:sym typeface="Times New Roman"/>
              </a:rPr>
              <a:t>EXTRACTED TUMOR</a:t>
            </a:r>
            <a:endParaRPr b="1" sz="1200">
              <a:latin typeface="Times New Roman"/>
              <a:ea typeface="Times New Roman"/>
              <a:cs typeface="Times New Roman"/>
              <a:sym typeface="Times New Roman"/>
            </a:endParaRPr>
          </a:p>
        </p:txBody>
      </p:sp>
      <p:pic>
        <p:nvPicPr>
          <p:cNvPr id="223" name="Google Shape;223;p31"/>
          <p:cNvPicPr preferRelativeResize="0"/>
          <p:nvPr/>
        </p:nvPicPr>
        <p:blipFill>
          <a:blip r:embed="rId3">
            <a:alphaModFix/>
          </a:blip>
          <a:stretch>
            <a:fillRect/>
          </a:stretch>
        </p:blipFill>
        <p:spPr>
          <a:xfrm>
            <a:off x="8159044" y="1820550"/>
            <a:ext cx="2282606" cy="120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1153500" y="1004375"/>
            <a:ext cx="43911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Times New Roman"/>
                <a:ea typeface="Times New Roman"/>
                <a:cs typeface="Times New Roman"/>
                <a:sym typeface="Times New Roman"/>
              </a:rPr>
              <a:t>CLASSIFICATION</a:t>
            </a:r>
            <a:endParaRPr b="1" sz="2500">
              <a:latin typeface="Times New Roman"/>
              <a:ea typeface="Times New Roman"/>
              <a:cs typeface="Times New Roman"/>
              <a:sym typeface="Times New Roman"/>
            </a:endParaRPr>
          </a:p>
        </p:txBody>
      </p:sp>
      <p:sp>
        <p:nvSpPr>
          <p:cNvPr id="230" name="Google Shape;230;p32"/>
          <p:cNvSpPr txBox="1"/>
          <p:nvPr/>
        </p:nvSpPr>
        <p:spPr>
          <a:xfrm>
            <a:off x="1153500" y="1592075"/>
            <a:ext cx="6610800" cy="40791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Image classification is a process of classifying the items according to its type and pattern from the image  in the dataset.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Image classification performs on image using CNN algorithm. </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This CNN algorithm used to classify it into normal brain or tumor brain.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For example, if we have a MRI brain image and we want to train our CNN on that image to classify it into “normal brain” or “tumor brain”.</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300">
              <a:latin typeface="Times New Roman"/>
              <a:ea typeface="Times New Roman"/>
              <a:cs typeface="Times New Roman"/>
              <a:sym typeface="Times New Roman"/>
            </a:endParaRPr>
          </a:p>
        </p:txBody>
      </p:sp>
      <p:pic>
        <p:nvPicPr>
          <p:cNvPr id="231" name="Google Shape;231;p32"/>
          <p:cNvPicPr preferRelativeResize="0"/>
          <p:nvPr/>
        </p:nvPicPr>
        <p:blipFill>
          <a:blip r:embed="rId3">
            <a:alphaModFix/>
          </a:blip>
          <a:stretch>
            <a:fillRect/>
          </a:stretch>
        </p:blipFill>
        <p:spPr>
          <a:xfrm>
            <a:off x="7951525" y="1888425"/>
            <a:ext cx="3453625" cy="2188275"/>
          </a:xfrm>
          <a:prstGeom prst="rect">
            <a:avLst/>
          </a:prstGeom>
          <a:noFill/>
          <a:ln>
            <a:noFill/>
          </a:ln>
        </p:spPr>
      </p:pic>
      <p:sp>
        <p:nvSpPr>
          <p:cNvPr id="232" name="Google Shape;232;p32"/>
          <p:cNvSpPr txBox="1"/>
          <p:nvPr/>
        </p:nvSpPr>
        <p:spPr>
          <a:xfrm>
            <a:off x="8249588" y="4200400"/>
            <a:ext cx="285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entury Gothic"/>
                <a:ea typeface="Century Gothic"/>
                <a:cs typeface="Century Gothic"/>
                <a:sym typeface="Century Gothic"/>
              </a:rPr>
              <a:t>CLASSIFICATION USING CNN</a:t>
            </a:r>
            <a:endParaRPr b="1">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1215300" y="983775"/>
            <a:ext cx="43911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Times New Roman"/>
                <a:ea typeface="Times New Roman"/>
                <a:cs typeface="Times New Roman"/>
                <a:sym typeface="Times New Roman"/>
              </a:rPr>
              <a:t>TRAINING AND TESTING</a:t>
            </a:r>
            <a:endParaRPr b="1" sz="2500">
              <a:latin typeface="Times New Roman"/>
              <a:ea typeface="Times New Roman"/>
              <a:cs typeface="Times New Roman"/>
              <a:sym typeface="Times New Roman"/>
            </a:endParaRPr>
          </a:p>
        </p:txBody>
      </p:sp>
      <p:sp>
        <p:nvSpPr>
          <p:cNvPr id="239" name="Google Shape;239;p33"/>
          <p:cNvSpPr txBox="1"/>
          <p:nvPr/>
        </p:nvSpPr>
        <p:spPr>
          <a:xfrm>
            <a:off x="1256250" y="1714500"/>
            <a:ext cx="9679500" cy="47871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Finally after processing of data and training, the very next task is obviously testing. This is where performance of the algorithm, quality of data, and required output all appears out.</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From the huge data set collected 90 percent of the data is utilized for training and 10 percent of the data is reserved for testing.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Training as discussed before is the process of making the machine to learn and giving it the capability to make further predictions based on the training it took.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Where as testing means already having a predefined data set with output also previously labeled and the model is tested whether it is working properly or not and is giving the right prediction or not.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If maximum number of predictions are right then model will have a good accuracy percentage and is reliable to continue with otherwise better to change the model. </a:t>
            </a:r>
            <a:endParaRPr sz="2000">
              <a:latin typeface="Times New Roman"/>
              <a:ea typeface="Times New Roman"/>
              <a:cs typeface="Times New Roman"/>
              <a:sym typeface="Times New Roman"/>
            </a:endParaRPr>
          </a:p>
          <a:p>
            <a:pPr indent="-241300" lvl="0" marL="342900" rtl="0" algn="just">
              <a:spcBef>
                <a:spcPts val="1200"/>
              </a:spcBef>
              <a:spcAft>
                <a:spcPts val="0"/>
              </a:spcAft>
              <a:buClr>
                <a:schemeClr val="dk1"/>
              </a:buClr>
              <a:buSzPts val="1600"/>
              <a:buFont typeface="Arial"/>
              <a:buNone/>
            </a:pPr>
            <a:r>
              <a:t/>
            </a:r>
            <a:endParaRPr sz="2000">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300"/>
              <a:buFont typeface="Arial"/>
              <a:buNone/>
            </a:pPr>
            <a:r>
              <a:t/>
            </a:r>
            <a:endParaRPr sz="19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1297650" y="1004350"/>
            <a:ext cx="92514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latin typeface="Times New Roman"/>
                <a:ea typeface="Times New Roman"/>
                <a:cs typeface="Times New Roman"/>
                <a:sym typeface="Times New Roman"/>
              </a:rPr>
              <a:t>TREATMENT SUGGESTION</a:t>
            </a:r>
            <a:endParaRPr b="1" sz="2500">
              <a:latin typeface="Times New Roman"/>
              <a:ea typeface="Times New Roman"/>
              <a:cs typeface="Times New Roman"/>
              <a:sym typeface="Times New Roman"/>
            </a:endParaRPr>
          </a:p>
        </p:txBody>
      </p:sp>
      <p:sp>
        <p:nvSpPr>
          <p:cNvPr id="246" name="Google Shape;246;p34"/>
          <p:cNvSpPr txBox="1"/>
          <p:nvPr/>
        </p:nvSpPr>
        <p:spPr>
          <a:xfrm>
            <a:off x="935200" y="1592050"/>
            <a:ext cx="10297200" cy="53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300">
              <a:latin typeface="Times New Roman"/>
              <a:ea typeface="Times New Roman"/>
              <a:cs typeface="Times New Roman"/>
              <a:sym typeface="Times New Roman"/>
            </a:endParaRPr>
          </a:p>
        </p:txBody>
      </p:sp>
      <p:sp>
        <p:nvSpPr>
          <p:cNvPr id="247" name="Google Shape;247;p34"/>
          <p:cNvSpPr txBox="1"/>
          <p:nvPr/>
        </p:nvSpPr>
        <p:spPr>
          <a:xfrm>
            <a:off x="1285300" y="1509650"/>
            <a:ext cx="9597000" cy="54489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Treatment suggestions includes types of treatment that are the standard of care for a brain tumor.“Standard of Care” means the best treatments known.</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Treatment for a brain tumor depends on size, type and location of the tumor cells.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Treatment includes surgery,radiation and chemotherapy.</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Surgery</a:t>
            </a:r>
            <a:endParaRPr b="1" sz="20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rPr lang="en-US" sz="2000">
                <a:latin typeface="Times New Roman"/>
                <a:ea typeface="Times New Roman"/>
                <a:cs typeface="Times New Roman"/>
                <a:sym typeface="Times New Roman"/>
              </a:rPr>
              <a:t>If the tumor located in place that makes </a:t>
            </a:r>
            <a:r>
              <a:rPr lang="en-US" sz="2000">
                <a:latin typeface="Times New Roman"/>
                <a:ea typeface="Times New Roman"/>
                <a:cs typeface="Times New Roman"/>
                <a:sym typeface="Times New Roman"/>
              </a:rPr>
              <a:t>accessible</a:t>
            </a:r>
            <a:r>
              <a:rPr lang="en-US" sz="2000">
                <a:latin typeface="Times New Roman"/>
                <a:ea typeface="Times New Roman"/>
                <a:cs typeface="Times New Roman"/>
                <a:sym typeface="Times New Roman"/>
              </a:rPr>
              <a:t> for an operation,the surgeon will work  to remove the tumor cells as much as possible</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Radiation</a:t>
            </a:r>
            <a:endParaRPr b="1" sz="20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This therapy uses high energy beams like X-rays or protons to kill tumor cells.It may cause many side effects also.</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Chemotherapy</a:t>
            </a:r>
            <a:endParaRPr b="1" sz="20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Under this therapy,doctors uses drugs like temozolomide(temodar),which is taken as pill</a:t>
            </a: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1297650" y="1004350"/>
            <a:ext cx="9251400" cy="5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2500">
                <a:solidFill>
                  <a:schemeClr val="dk1"/>
                </a:solidFill>
                <a:latin typeface="Times New Roman"/>
                <a:ea typeface="Times New Roman"/>
                <a:cs typeface="Times New Roman"/>
                <a:sym typeface="Times New Roman"/>
              </a:rPr>
              <a:t>REHABILITATION AFTER TREATMENT</a:t>
            </a:r>
            <a:endParaRPr b="1" sz="2500">
              <a:solidFill>
                <a:schemeClr val="dk1"/>
              </a:solidFill>
              <a:latin typeface="Times New Roman"/>
              <a:ea typeface="Times New Roman"/>
              <a:cs typeface="Times New Roman"/>
              <a:sym typeface="Times New Roman"/>
            </a:endParaRPr>
          </a:p>
        </p:txBody>
      </p:sp>
      <p:sp>
        <p:nvSpPr>
          <p:cNvPr id="254" name="Google Shape;254;p35"/>
          <p:cNvSpPr txBox="1"/>
          <p:nvPr/>
        </p:nvSpPr>
        <p:spPr>
          <a:xfrm>
            <a:off x="935200" y="1592050"/>
            <a:ext cx="10297200" cy="53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300">
              <a:latin typeface="Times New Roman"/>
              <a:ea typeface="Times New Roman"/>
              <a:cs typeface="Times New Roman"/>
              <a:sym typeface="Times New Roman"/>
            </a:endParaRPr>
          </a:p>
        </p:txBody>
      </p:sp>
      <p:sp>
        <p:nvSpPr>
          <p:cNvPr id="255" name="Google Shape;255;p35"/>
          <p:cNvSpPr txBox="1"/>
          <p:nvPr/>
        </p:nvSpPr>
        <p:spPr>
          <a:xfrm>
            <a:off x="1297650" y="1689700"/>
            <a:ext cx="9597000" cy="5194800"/>
          </a:xfrm>
          <a:prstGeom prst="rect">
            <a:avLst/>
          </a:prstGeom>
          <a:noFill/>
          <a:ln>
            <a:noFill/>
          </a:ln>
        </p:spPr>
        <p:txBody>
          <a:bodyPr anchorCtr="0" anchor="t" bIns="91425" lIns="91425" spcFirstLastPara="1" rIns="91425" wrap="square" tIns="91425">
            <a:spAutoFit/>
          </a:bodyPr>
          <a:lstStyle/>
          <a:p>
            <a:pPr indent="-355600" lvl="0" marL="457200" rtl="0" algn="just">
              <a:lnSpc>
                <a:spcPct val="150000"/>
              </a:lnSpc>
              <a:spcBef>
                <a:spcPts val="0"/>
              </a:spcBef>
              <a:spcAft>
                <a:spcPts val="0"/>
              </a:spcAft>
              <a:buSzPts val="2000"/>
              <a:buFont typeface="Century Gothic"/>
              <a:buChar char="●"/>
            </a:pPr>
            <a:r>
              <a:rPr lang="en-US" sz="2000">
                <a:latin typeface="Century Gothic"/>
                <a:ea typeface="Century Gothic"/>
                <a:cs typeface="Century Gothic"/>
                <a:sym typeface="Century Gothic"/>
              </a:rPr>
              <a:t>There is a need for </a:t>
            </a:r>
            <a:r>
              <a:rPr lang="en-US" sz="2000">
                <a:latin typeface="Century Gothic"/>
                <a:ea typeface="Century Gothic"/>
                <a:cs typeface="Century Gothic"/>
                <a:sym typeface="Century Gothic"/>
              </a:rPr>
              <a:t>rehabilitation</a:t>
            </a:r>
            <a:r>
              <a:rPr lang="en-US" sz="2000">
                <a:latin typeface="Century Gothic"/>
                <a:ea typeface="Century Gothic"/>
                <a:cs typeface="Century Gothic"/>
                <a:sym typeface="Century Gothic"/>
              </a:rPr>
              <a:t> because brain tumors can </a:t>
            </a:r>
            <a:r>
              <a:rPr lang="en-US" sz="2000">
                <a:latin typeface="Century Gothic"/>
                <a:ea typeface="Century Gothic"/>
                <a:cs typeface="Century Gothic"/>
                <a:sym typeface="Century Gothic"/>
              </a:rPr>
              <a:t>develop</a:t>
            </a:r>
            <a:r>
              <a:rPr lang="en-US" sz="2000">
                <a:latin typeface="Century Gothic"/>
                <a:ea typeface="Century Gothic"/>
                <a:cs typeface="Century Gothic"/>
                <a:sym typeface="Century Gothic"/>
              </a:rPr>
              <a:t> in parts of the brain that control motor skills,speech,vision and thinking.</a:t>
            </a:r>
            <a:endParaRPr sz="2000">
              <a:latin typeface="Century Gothic"/>
              <a:ea typeface="Century Gothic"/>
              <a:cs typeface="Century Gothic"/>
              <a:sym typeface="Century Gothic"/>
            </a:endParaRPr>
          </a:p>
          <a:p>
            <a:pPr indent="-355600" lvl="0" marL="457200" rtl="0" algn="l">
              <a:lnSpc>
                <a:spcPct val="140000"/>
              </a:lnSpc>
              <a:spcBef>
                <a:spcPts val="0"/>
              </a:spcBef>
              <a:spcAft>
                <a:spcPts val="0"/>
              </a:spcAft>
              <a:buClr>
                <a:srgbClr val="111111"/>
              </a:buClr>
              <a:buSzPts val="2000"/>
              <a:buChar char="●"/>
            </a:pPr>
            <a:r>
              <a:rPr b="1" lang="en-US" sz="2000">
                <a:solidFill>
                  <a:srgbClr val="111111"/>
                </a:solidFill>
                <a:latin typeface="Century Gothic"/>
                <a:ea typeface="Century Gothic"/>
                <a:cs typeface="Century Gothic"/>
                <a:sym typeface="Century Gothic"/>
              </a:rPr>
              <a:t>Physical therapy </a:t>
            </a:r>
            <a:r>
              <a:rPr lang="en-US" sz="2000">
                <a:solidFill>
                  <a:srgbClr val="111111"/>
                </a:solidFill>
                <a:latin typeface="Century Gothic"/>
                <a:ea typeface="Century Gothic"/>
                <a:cs typeface="Century Gothic"/>
                <a:sym typeface="Century Gothic"/>
              </a:rPr>
              <a:t>to help you regain lost motor skills or muscle strength</a:t>
            </a:r>
            <a:endParaRPr sz="2000">
              <a:solidFill>
                <a:srgbClr val="111111"/>
              </a:solidFill>
              <a:latin typeface="Century Gothic"/>
              <a:ea typeface="Century Gothic"/>
              <a:cs typeface="Century Gothic"/>
              <a:sym typeface="Century Gothic"/>
            </a:endParaRPr>
          </a:p>
          <a:p>
            <a:pPr indent="-355600" lvl="0" marL="457200" rtl="0" algn="l">
              <a:lnSpc>
                <a:spcPct val="140000"/>
              </a:lnSpc>
              <a:spcBef>
                <a:spcPts val="0"/>
              </a:spcBef>
              <a:spcAft>
                <a:spcPts val="0"/>
              </a:spcAft>
              <a:buClr>
                <a:srgbClr val="111111"/>
              </a:buClr>
              <a:buSzPts val="2000"/>
              <a:buChar char="●"/>
            </a:pPr>
            <a:r>
              <a:rPr b="1" lang="en-US" sz="2000">
                <a:solidFill>
                  <a:srgbClr val="111111"/>
                </a:solidFill>
                <a:latin typeface="Century Gothic"/>
                <a:ea typeface="Century Gothic"/>
                <a:cs typeface="Century Gothic"/>
                <a:sym typeface="Century Gothic"/>
              </a:rPr>
              <a:t>Occupational therapy</a:t>
            </a:r>
            <a:r>
              <a:rPr lang="en-US" sz="2000">
                <a:solidFill>
                  <a:srgbClr val="111111"/>
                </a:solidFill>
                <a:latin typeface="Century Gothic"/>
                <a:ea typeface="Century Gothic"/>
                <a:cs typeface="Century Gothic"/>
                <a:sym typeface="Century Gothic"/>
              </a:rPr>
              <a:t> to help you get back to your normal daily activities, including work, after a brain tumor or other illness</a:t>
            </a:r>
            <a:endParaRPr sz="2000">
              <a:solidFill>
                <a:srgbClr val="111111"/>
              </a:solidFill>
              <a:latin typeface="Century Gothic"/>
              <a:ea typeface="Century Gothic"/>
              <a:cs typeface="Century Gothic"/>
              <a:sym typeface="Century Gothic"/>
            </a:endParaRPr>
          </a:p>
          <a:p>
            <a:pPr indent="-355600" lvl="0" marL="457200" rtl="0" algn="l">
              <a:lnSpc>
                <a:spcPct val="140000"/>
              </a:lnSpc>
              <a:spcBef>
                <a:spcPts val="0"/>
              </a:spcBef>
              <a:spcAft>
                <a:spcPts val="0"/>
              </a:spcAft>
              <a:buClr>
                <a:srgbClr val="111111"/>
              </a:buClr>
              <a:buSzPts val="2000"/>
              <a:buChar char="●"/>
            </a:pPr>
            <a:r>
              <a:rPr b="1" lang="en-US" sz="2000">
                <a:solidFill>
                  <a:srgbClr val="111111"/>
                </a:solidFill>
                <a:latin typeface="Century Gothic"/>
                <a:ea typeface="Century Gothic"/>
                <a:cs typeface="Century Gothic"/>
                <a:sym typeface="Century Gothic"/>
              </a:rPr>
              <a:t>Speech therapy</a:t>
            </a:r>
            <a:r>
              <a:rPr lang="en-US" sz="2000">
                <a:solidFill>
                  <a:srgbClr val="111111"/>
                </a:solidFill>
                <a:latin typeface="Century Gothic"/>
                <a:ea typeface="Century Gothic"/>
                <a:cs typeface="Century Gothic"/>
                <a:sym typeface="Century Gothic"/>
              </a:rPr>
              <a:t> with specialists in speech difficulties (speech pathologists) to help if you have difficulty speaking</a:t>
            </a:r>
            <a:endParaRPr sz="2000">
              <a:solidFill>
                <a:srgbClr val="111111"/>
              </a:solidFill>
              <a:latin typeface="Century Gothic"/>
              <a:ea typeface="Century Gothic"/>
              <a:cs typeface="Century Gothic"/>
              <a:sym typeface="Century Gothic"/>
            </a:endParaRPr>
          </a:p>
          <a:p>
            <a:pPr indent="-355600" lvl="0" marL="457200" rtl="0" algn="l">
              <a:lnSpc>
                <a:spcPct val="140000"/>
              </a:lnSpc>
              <a:spcBef>
                <a:spcPts val="0"/>
              </a:spcBef>
              <a:spcAft>
                <a:spcPts val="0"/>
              </a:spcAft>
              <a:buClr>
                <a:srgbClr val="111111"/>
              </a:buClr>
              <a:buSzPts val="2000"/>
              <a:buChar char="●"/>
            </a:pPr>
            <a:r>
              <a:rPr b="1" lang="en-US" sz="2000">
                <a:solidFill>
                  <a:srgbClr val="111111"/>
                </a:solidFill>
                <a:latin typeface="Century Gothic"/>
                <a:ea typeface="Century Gothic"/>
                <a:cs typeface="Century Gothic"/>
                <a:sym typeface="Century Gothic"/>
              </a:rPr>
              <a:t>Tutoring for school-age children</a:t>
            </a:r>
            <a:r>
              <a:rPr lang="en-US" sz="2000">
                <a:solidFill>
                  <a:srgbClr val="111111"/>
                </a:solidFill>
                <a:latin typeface="Century Gothic"/>
                <a:ea typeface="Century Gothic"/>
                <a:cs typeface="Century Gothic"/>
                <a:sym typeface="Century Gothic"/>
              </a:rPr>
              <a:t> to help kids cope with changes in their memory and thinking after a brain tumor</a:t>
            </a:r>
            <a:endParaRPr sz="2000">
              <a:solidFill>
                <a:srgbClr val="111111"/>
              </a:solidFill>
              <a:latin typeface="Century Gothic"/>
              <a:ea typeface="Century Gothic"/>
              <a:cs typeface="Century Gothic"/>
              <a:sym typeface="Century Gothic"/>
            </a:endParaRPr>
          </a:p>
          <a:p>
            <a:pPr indent="0" lvl="0" marL="0" rtl="0" algn="l">
              <a:lnSpc>
                <a:spcPct val="150000"/>
              </a:lnSpc>
              <a:spcBef>
                <a:spcPts val="900"/>
              </a:spcBef>
              <a:spcAft>
                <a:spcPts val="0"/>
              </a:spcAft>
              <a:buNone/>
            </a:pPr>
            <a:r>
              <a:t/>
            </a:r>
            <a:endParaRPr b="1" sz="2000">
              <a:solidFill>
                <a:srgbClr val="111111"/>
              </a:solidFill>
              <a:latin typeface="Century Gothic"/>
              <a:ea typeface="Century Gothic"/>
              <a:cs typeface="Century Gothic"/>
              <a:sym typeface="Century Gothic"/>
            </a:endParaRPr>
          </a:p>
          <a:p>
            <a:pPr indent="-336550" lvl="0" marL="457200" rtl="0" algn="just">
              <a:spcBef>
                <a:spcPts val="1800"/>
              </a:spcBef>
              <a:spcAft>
                <a:spcPts val="0"/>
              </a:spcAft>
              <a:buSzPts val="1700"/>
              <a:buFont typeface="Century Gothic"/>
              <a:buChar char="●"/>
            </a:pPr>
            <a:r>
              <a:t/>
            </a:r>
            <a:endParaRPr sz="1700">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p:nvPr>
            <p:ph idx="2" type="pic"/>
          </p:nvPr>
        </p:nvSpPr>
        <p:spPr>
          <a:xfrm>
            <a:off x="926950" y="1714500"/>
            <a:ext cx="5066400" cy="3333300"/>
          </a:xfrm>
          <a:prstGeom prst="rect">
            <a:avLst/>
          </a:prstGeom>
        </p:spPr>
        <p:txBody>
          <a:bodyPr anchorCtr="0" anchor="ctr" bIns="45700" lIns="0" spcFirstLastPara="1" rIns="0" wrap="square" tIns="45700">
            <a:noAutofit/>
          </a:bodyPr>
          <a:lstStyle/>
          <a:p>
            <a:pPr indent="0" lvl="0" marL="0" rtl="0" algn="ctr">
              <a:spcBef>
                <a:spcPts val="1200"/>
              </a:spcBef>
              <a:spcAft>
                <a:spcPts val="200"/>
              </a:spcAft>
              <a:buNone/>
            </a:pPr>
            <a:r>
              <a:t/>
            </a:r>
            <a:endParaRPr/>
          </a:p>
        </p:txBody>
      </p:sp>
      <p:sp>
        <p:nvSpPr>
          <p:cNvPr id="262" name="Google Shape;262;p36"/>
          <p:cNvSpPr/>
          <p:nvPr>
            <p:ph idx="4" type="pic"/>
          </p:nvPr>
        </p:nvSpPr>
        <p:spPr>
          <a:xfrm>
            <a:off x="6322725" y="1714500"/>
            <a:ext cx="4942800" cy="3333300"/>
          </a:xfrm>
          <a:prstGeom prst="rect">
            <a:avLst/>
          </a:prstGeom>
        </p:spPr>
        <p:txBody>
          <a:bodyPr anchorCtr="0" anchor="ctr" bIns="45700" lIns="0" spcFirstLastPara="1" rIns="0" wrap="square" tIns="45700">
            <a:noAutofit/>
          </a:bodyPr>
          <a:lstStyle/>
          <a:p>
            <a:pPr indent="0" lvl="0" marL="0" rtl="0" algn="ctr">
              <a:spcBef>
                <a:spcPts val="1200"/>
              </a:spcBef>
              <a:spcAft>
                <a:spcPts val="200"/>
              </a:spcAft>
              <a:buNone/>
            </a:pPr>
            <a:r>
              <a:t/>
            </a:r>
            <a:endParaRPr/>
          </a:p>
        </p:txBody>
      </p:sp>
      <p:sp>
        <p:nvSpPr>
          <p:cNvPr id="263" name="Google Shape;263;p36"/>
          <p:cNvSpPr txBox="1"/>
          <p:nvPr>
            <p:ph idx="1" type="body"/>
          </p:nvPr>
        </p:nvSpPr>
        <p:spPr>
          <a:xfrm>
            <a:off x="926875" y="5257325"/>
            <a:ext cx="5066400" cy="583500"/>
          </a:xfrm>
          <a:prstGeom prst="rect">
            <a:avLst/>
          </a:prstGeom>
        </p:spPr>
        <p:txBody>
          <a:bodyPr anchorCtr="0" anchor="ctr" bIns="45700" lIns="91425" spcFirstLastPara="1" rIns="91425" wrap="square" tIns="45700">
            <a:normAutofit lnSpcReduction="20000"/>
          </a:bodyPr>
          <a:lstStyle/>
          <a:p>
            <a:pPr indent="0" lvl="0" marL="0" rtl="0" algn="ctr">
              <a:spcBef>
                <a:spcPts val="1200"/>
              </a:spcBef>
              <a:spcAft>
                <a:spcPts val="200"/>
              </a:spcAft>
              <a:buNone/>
            </a:pPr>
            <a:r>
              <a:rPr b="1" lang="en-US">
                <a:latin typeface="Times New Roman"/>
                <a:ea typeface="Times New Roman"/>
                <a:cs typeface="Times New Roman"/>
                <a:sym typeface="Times New Roman"/>
              </a:rPr>
              <a:t>PERFORMANCE GRAPH ON VARIOUS CLASSIFIERS</a:t>
            </a:r>
            <a:endParaRPr b="1">
              <a:latin typeface="Times New Roman"/>
              <a:ea typeface="Times New Roman"/>
              <a:cs typeface="Times New Roman"/>
              <a:sym typeface="Times New Roman"/>
            </a:endParaRPr>
          </a:p>
        </p:txBody>
      </p:sp>
      <p:sp>
        <p:nvSpPr>
          <p:cNvPr id="264" name="Google Shape;264;p36"/>
          <p:cNvSpPr txBox="1"/>
          <p:nvPr>
            <p:ph idx="6" type="body"/>
          </p:nvPr>
        </p:nvSpPr>
        <p:spPr>
          <a:xfrm>
            <a:off x="6322725" y="5257325"/>
            <a:ext cx="4942800" cy="583500"/>
          </a:xfrm>
          <a:prstGeom prst="rect">
            <a:avLst/>
          </a:prstGeom>
        </p:spPr>
        <p:txBody>
          <a:bodyPr anchorCtr="0" anchor="ctr" bIns="45700" lIns="91425" spcFirstLastPara="1" rIns="91425" wrap="square" tIns="45700">
            <a:normAutofit lnSpcReduction="20000"/>
          </a:bodyPr>
          <a:lstStyle/>
          <a:p>
            <a:pPr indent="0" lvl="0" marL="0" rtl="0" algn="ctr">
              <a:spcBef>
                <a:spcPts val="1200"/>
              </a:spcBef>
              <a:spcAft>
                <a:spcPts val="200"/>
              </a:spcAft>
              <a:buNone/>
            </a:pPr>
            <a:r>
              <a:rPr b="1" lang="en-US">
                <a:latin typeface="Times New Roman"/>
                <a:ea typeface="Times New Roman"/>
                <a:cs typeface="Times New Roman"/>
                <a:sym typeface="Times New Roman"/>
              </a:rPr>
              <a:t>EVALUATION METRICS ON VARIOUS NEURAL NETWORKS</a:t>
            </a:r>
            <a:endParaRPr b="1">
              <a:latin typeface="Times New Roman"/>
              <a:ea typeface="Times New Roman"/>
              <a:cs typeface="Times New Roman"/>
              <a:sym typeface="Times New Roman"/>
            </a:endParaRPr>
          </a:p>
        </p:txBody>
      </p:sp>
      <p:sp>
        <p:nvSpPr>
          <p:cNvPr id="265" name="Google Shape;265;p36"/>
          <p:cNvSpPr txBox="1"/>
          <p:nvPr>
            <p:ph type="title"/>
          </p:nvPr>
        </p:nvSpPr>
        <p:spPr>
          <a:xfrm>
            <a:off x="1066805" y="856412"/>
            <a:ext cx="10058400" cy="587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PERFORMANCE EVALUATION</a:t>
            </a:r>
            <a:endParaRPr b="1">
              <a:latin typeface="Times New Roman"/>
              <a:ea typeface="Times New Roman"/>
              <a:cs typeface="Times New Roman"/>
              <a:sym typeface="Times New Roman"/>
            </a:endParaRPr>
          </a:p>
        </p:txBody>
      </p:sp>
      <p:pic>
        <p:nvPicPr>
          <p:cNvPr id="266" name="Google Shape;266;p36"/>
          <p:cNvPicPr preferRelativeResize="0"/>
          <p:nvPr/>
        </p:nvPicPr>
        <p:blipFill>
          <a:blip r:embed="rId3">
            <a:alphaModFix/>
          </a:blip>
          <a:stretch>
            <a:fillRect/>
          </a:stretch>
        </p:blipFill>
        <p:spPr>
          <a:xfrm>
            <a:off x="1066800" y="1810612"/>
            <a:ext cx="4802950" cy="3144638"/>
          </a:xfrm>
          <a:prstGeom prst="rect">
            <a:avLst/>
          </a:prstGeom>
          <a:noFill/>
          <a:ln>
            <a:noFill/>
          </a:ln>
        </p:spPr>
      </p:pic>
      <p:pic>
        <p:nvPicPr>
          <p:cNvPr id="267" name="Google Shape;267;p36"/>
          <p:cNvPicPr preferRelativeResize="0"/>
          <p:nvPr/>
        </p:nvPicPr>
        <p:blipFill>
          <a:blip r:embed="rId4">
            <a:alphaModFix/>
          </a:blip>
          <a:stretch>
            <a:fillRect/>
          </a:stretch>
        </p:blipFill>
        <p:spPr>
          <a:xfrm>
            <a:off x="6462575" y="1810600"/>
            <a:ext cx="4662625" cy="3144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nvSpPr>
        <p:spPr>
          <a:xfrm>
            <a:off x="2080250" y="3110725"/>
            <a:ext cx="7970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SCREEN SHOTS</a:t>
            </a:r>
            <a:endParaRPr b="1" sz="40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8"/>
          <p:cNvPicPr preferRelativeResize="0"/>
          <p:nvPr/>
        </p:nvPicPr>
        <p:blipFill>
          <a:blip r:embed="rId3">
            <a:alphaModFix/>
          </a:blip>
          <a:stretch>
            <a:fillRect/>
          </a:stretch>
        </p:blipFill>
        <p:spPr>
          <a:xfrm>
            <a:off x="545575" y="494275"/>
            <a:ext cx="11100851" cy="586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9"/>
          <p:cNvPicPr preferRelativeResize="0"/>
          <p:nvPr/>
        </p:nvPicPr>
        <p:blipFill>
          <a:blip r:embed="rId3">
            <a:alphaModFix/>
          </a:blip>
          <a:stretch>
            <a:fillRect/>
          </a:stretch>
        </p:blipFill>
        <p:spPr>
          <a:xfrm>
            <a:off x="607538" y="628125"/>
            <a:ext cx="10976925" cy="560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92" name="Shape 92"/>
        <p:cNvGrpSpPr/>
        <p:nvPr/>
      </p:nvGrpSpPr>
      <p:grpSpPr>
        <a:xfrm>
          <a:off x="0" y="0"/>
          <a:ext cx="0" cy="0"/>
          <a:chOff x="0" y="0"/>
          <a:chExt cx="0" cy="0"/>
        </a:xfrm>
      </p:grpSpPr>
      <p:sp>
        <p:nvSpPr>
          <p:cNvPr id="93" name="Google Shape;93;p13"/>
          <p:cNvSpPr txBox="1"/>
          <p:nvPr/>
        </p:nvSpPr>
        <p:spPr>
          <a:xfrm>
            <a:off x="782700" y="845300"/>
            <a:ext cx="10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LITERATURE SURVEY 1</a:t>
            </a:r>
            <a:endParaRPr b="1" sz="2800">
              <a:latin typeface="Times New Roman"/>
              <a:ea typeface="Times New Roman"/>
              <a:cs typeface="Times New Roman"/>
              <a:sym typeface="Times New Roman"/>
            </a:endParaRPr>
          </a:p>
        </p:txBody>
      </p:sp>
      <p:graphicFrame>
        <p:nvGraphicFramePr>
          <p:cNvPr id="94" name="Google Shape;94;p13"/>
          <p:cNvGraphicFramePr/>
          <p:nvPr/>
        </p:nvGraphicFramePr>
        <p:xfrm>
          <a:off x="957750" y="1563863"/>
          <a:ext cx="3000000" cy="3000000"/>
        </p:xfrm>
        <a:graphic>
          <a:graphicData uri="http://schemas.openxmlformats.org/drawingml/2006/table">
            <a:tbl>
              <a:tblPr>
                <a:noFill/>
                <a:tableStyleId>{1FD41307-2216-4A70-9B8D-A584B93B167D}</a:tableStyleId>
              </a:tblPr>
              <a:tblGrid>
                <a:gridCol w="2055300"/>
                <a:gridCol w="2055300"/>
                <a:gridCol w="2055300"/>
                <a:gridCol w="2055300"/>
                <a:gridCol w="2055300"/>
              </a:tblGrid>
              <a:tr h="10258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Year of Publishing</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Author name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of the Paper</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Merits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txBody>
                  <a:tcPr marT="91425" marB="91425" marR="91425" marL="91425"/>
                </a:tc>
              </a:tr>
              <a:tr h="2792475">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2020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Prabhojot Kaur Chahal, Shreelekha Pandey &amp; Shivani Goel</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8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A Survey on brain tumor detection techniques for MR images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Clr>
                          <a:schemeClr val="dk1"/>
                        </a:buClr>
                        <a:buSzPts val="1050"/>
                        <a:buFont typeface="Arial"/>
                        <a:buNone/>
                      </a:pPr>
                      <a:r>
                        <a:rPr lang="en-US" sz="1450">
                          <a:latin typeface="Times New Roman"/>
                          <a:ea typeface="Times New Roman"/>
                          <a:cs typeface="Times New Roman"/>
                          <a:sym typeface="Times New Roman"/>
                        </a:rPr>
                        <a:t>The survey presented here aims to help the researchers to derive the essential characteristics of brain tumor types and identifies various segmentation/classification techniques which are successful for detection of a range of brain diseases.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MR Images are reviewed with difficulties encountered in each to detect various brain tumor types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800"/>
                    </a:p>
                  </a:txBody>
                  <a:tcPr marT="91425" marB="91425" marR="91425" marL="91425"/>
                </a:tc>
              </a:tr>
            </a:tbl>
          </a:graphicData>
        </a:graphic>
      </p:graphicFrame>
      <p:graphicFrame>
        <p:nvGraphicFramePr>
          <p:cNvPr id="95" name="Google Shape;95;p13"/>
          <p:cNvGraphicFramePr/>
          <p:nvPr/>
        </p:nvGraphicFramePr>
        <p:xfrm>
          <a:off x="957750" y="5477700"/>
          <a:ext cx="3000000" cy="3000000"/>
        </p:xfrm>
        <a:graphic>
          <a:graphicData uri="http://schemas.openxmlformats.org/drawingml/2006/table">
            <a:tbl>
              <a:tblPr>
                <a:noFill/>
                <a:tableStyleId>{1FD41307-2216-4A70-9B8D-A584B93B167D}</a:tableStyleId>
              </a:tblPr>
              <a:tblGrid>
                <a:gridCol w="2055300"/>
                <a:gridCol w="8221200"/>
              </a:tblGrid>
              <a:tr h="495150">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Link of the Page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https://link.springer.com/article/10.1007/s11042-020-08898-3</a:t>
                      </a:r>
                      <a:endParaRPr sz="1600"/>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0"/>
          <p:cNvPicPr preferRelativeResize="0"/>
          <p:nvPr/>
        </p:nvPicPr>
        <p:blipFill>
          <a:blip r:embed="rId3">
            <a:alphaModFix/>
          </a:blip>
          <a:stretch>
            <a:fillRect/>
          </a:stretch>
        </p:blipFill>
        <p:spPr>
          <a:xfrm>
            <a:off x="618025" y="618775"/>
            <a:ext cx="10935725" cy="5622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1"/>
          <p:cNvPicPr preferRelativeResize="0"/>
          <p:nvPr/>
        </p:nvPicPr>
        <p:blipFill>
          <a:blip r:embed="rId3">
            <a:alphaModFix/>
          </a:blip>
          <a:stretch>
            <a:fillRect/>
          </a:stretch>
        </p:blipFill>
        <p:spPr>
          <a:xfrm>
            <a:off x="618025" y="577575"/>
            <a:ext cx="10922000" cy="5684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2"/>
          <p:cNvPicPr preferRelativeResize="0"/>
          <p:nvPr/>
        </p:nvPicPr>
        <p:blipFill>
          <a:blip r:embed="rId3">
            <a:alphaModFix/>
          </a:blip>
          <a:stretch>
            <a:fillRect/>
          </a:stretch>
        </p:blipFill>
        <p:spPr>
          <a:xfrm>
            <a:off x="631750" y="618775"/>
            <a:ext cx="10922000" cy="56429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1135500" y="727100"/>
            <a:ext cx="9921000" cy="771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10" name="Google Shape;310;p43"/>
          <p:cNvSpPr txBox="1"/>
          <p:nvPr/>
        </p:nvSpPr>
        <p:spPr>
          <a:xfrm>
            <a:off x="916350" y="1333950"/>
            <a:ext cx="10359300" cy="4155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 this paper, we have proposed a recommender system of machine learning which is obviously AI. In the recommender system, we used a deep learning algorithm called CNN which is the best algorithm for image recognition since our project is an image based project and also needs to process large amounts of data present in the project. Firstly, we do image processing techniques on input MR image for enhancement of image quality to do further work on it and then to detect and classify MR image into benign and malignant using a proposed CNN algorithm for accurate detection of brain tumor and giving treatment suggestions based on needs. By using this methodology, we improve the efficiency of detection and classification of brain tumors. There is no need for any technical knowledge to work this application since this project is a user interface and it is easily accessible. For physicians, it works like an add on, which reduces their work and time of access.</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nvSpPr>
        <p:spPr>
          <a:xfrm>
            <a:off x="947525" y="701125"/>
            <a:ext cx="1054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REFERENCES</a:t>
            </a:r>
            <a:endParaRPr b="1" sz="2800">
              <a:latin typeface="Times New Roman"/>
              <a:ea typeface="Times New Roman"/>
              <a:cs typeface="Times New Roman"/>
              <a:sym typeface="Times New Roman"/>
            </a:endParaRPr>
          </a:p>
        </p:txBody>
      </p:sp>
      <p:sp>
        <p:nvSpPr>
          <p:cNvPr id="317" name="Google Shape;317;p44"/>
          <p:cNvSpPr txBox="1"/>
          <p:nvPr/>
        </p:nvSpPr>
        <p:spPr>
          <a:xfrm>
            <a:off x="1091675" y="1193150"/>
            <a:ext cx="10256100" cy="547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Times New Roman"/>
                <a:ea typeface="Times New Roman"/>
                <a:cs typeface="Times New Roman"/>
                <a:sym typeface="Times New Roman"/>
              </a:rPr>
              <a:t>[1] </a:t>
            </a:r>
            <a:r>
              <a:rPr lang="en-US" sz="1500">
                <a:latin typeface="Times New Roman"/>
                <a:ea typeface="Times New Roman"/>
                <a:cs typeface="Times New Roman"/>
                <a:sym typeface="Times New Roman"/>
              </a:rPr>
              <a:t>  C. F. Pasluosta, H. Gassner, J. Winkler, J. Klucken, and B. M. Eskofier, ‘‘An emerging era in the management of Parkinson’s disease: Wearable technologies and the Internet of Things,’’ IEEE J. Biomed. Health Informat., vol. 19, no. 6, pp. 1873– 1881, Nov. 2015, doi: 10.1109/ JBHI.2015.2461555.</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US" sz="1500">
                <a:latin typeface="Times New Roman"/>
                <a:ea typeface="Times New Roman"/>
                <a:cs typeface="Times New Roman"/>
                <a:sym typeface="Times New Roman"/>
              </a:rPr>
              <a:t>[2]</a:t>
            </a:r>
            <a:r>
              <a:rPr lang="en-US" sz="1500">
                <a:latin typeface="Times New Roman"/>
                <a:ea typeface="Times New Roman"/>
                <a:cs typeface="Times New Roman"/>
                <a:sym typeface="Times New Roman"/>
              </a:rPr>
              <a:t>   De Luca et al., “Now you see me, now you don’t: Protecting smartphone authentication from shoulder surfers,” in Proc. SIGCHI Conf. Human Factors Comput. Syst., Toronto, ON, Canada, May 2014,pp. 2937–2946.</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US" sz="1500">
                <a:latin typeface="Times New Roman"/>
                <a:ea typeface="Times New Roman"/>
                <a:cs typeface="Times New Roman"/>
                <a:sym typeface="Times New Roman"/>
              </a:rPr>
              <a:t>[3] </a:t>
            </a:r>
            <a:r>
              <a:rPr lang="en-US" sz="1500">
                <a:latin typeface="Times New Roman"/>
                <a:ea typeface="Times New Roman"/>
                <a:cs typeface="Times New Roman"/>
                <a:sym typeface="Times New Roman"/>
              </a:rPr>
              <a:t>  J. Aviv, K. Gibson, E. Mossop, M. Blaze, and J. M. Smith, “Smudge attacks on smartphone touch screens,” in Proc. 4th USENIX Conf.Offensive Technol., Berkeley, CA, USA, 2010, pp. 1–7.</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US" sz="1500">
                <a:latin typeface="Times New Roman"/>
                <a:ea typeface="Times New Roman"/>
                <a:cs typeface="Times New Roman"/>
                <a:sym typeface="Times New Roman"/>
              </a:rPr>
              <a:t>[4]</a:t>
            </a:r>
            <a:r>
              <a:rPr lang="en-US" sz="1500">
                <a:latin typeface="Times New Roman"/>
                <a:ea typeface="Times New Roman"/>
                <a:cs typeface="Times New Roman"/>
                <a:sym typeface="Times New Roman"/>
              </a:rPr>
              <a:t>   S. Cha, S. Kwag, H. Kim, and J. H. Huh, “Boosting the guessing attack performance on Android lock patterns with smudge attacks,” in Proc. ACM Asia Conf. Comput. Commun. Secur., Abu Dhabi, United Arab Emirates, Apr. 2017, pp. 313–326.</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US" sz="1500">
                <a:latin typeface="Times New Roman"/>
                <a:ea typeface="Times New Roman"/>
                <a:cs typeface="Times New Roman"/>
                <a:sym typeface="Times New Roman"/>
              </a:rPr>
              <a:t>[5]</a:t>
            </a:r>
            <a:r>
              <a:rPr lang="en-US" sz="1500">
                <a:latin typeface="Times New Roman"/>
                <a:ea typeface="Times New Roman"/>
                <a:cs typeface="Times New Roman"/>
                <a:sym typeface="Times New Roman"/>
              </a:rPr>
              <a:t>   Maiti, M. Jadliwala, J. He, and I. Bilogrevic, “(Smart)watch your taps: Side-channel keystroke inference attacks using smartwatches,” in Proc. ACM Int. Symp. Wearable Comput., Osaka, Japan, Sep. 2015,pp. 27–30.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US" sz="1500">
                <a:latin typeface="Times New Roman"/>
                <a:ea typeface="Times New Roman"/>
                <a:cs typeface="Times New Roman"/>
                <a:sym typeface="Times New Roman"/>
              </a:rPr>
              <a:t>[6]</a:t>
            </a:r>
            <a:r>
              <a:rPr lang="en-US" sz="1500">
                <a:latin typeface="Times New Roman"/>
                <a:ea typeface="Times New Roman"/>
                <a:cs typeface="Times New Roman"/>
                <a:sym typeface="Times New Roman"/>
              </a:rPr>
              <a:t>  L. JabaSheela and Dr.V. Shanthi “Image Mining Techniques For Classification And Segmentation Of Brain MRI Data,” Journal of Theoretical and Applied Information Technology,vol.3,Issue.4, Dec. 2007.</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b="1" lang="en-US" sz="1500">
                <a:latin typeface="Times New Roman"/>
                <a:ea typeface="Times New Roman"/>
                <a:cs typeface="Times New Roman"/>
                <a:sym typeface="Times New Roman"/>
              </a:rPr>
              <a:t>[7] </a:t>
            </a:r>
            <a:r>
              <a:rPr lang="en-US" sz="1500">
                <a:latin typeface="Times New Roman"/>
                <a:ea typeface="Times New Roman"/>
                <a:cs typeface="Times New Roman"/>
                <a:sym typeface="Times New Roman"/>
              </a:rPr>
              <a:t> P. Vijayalakshmi, K. Selvamani and M. Geetha “Segmentation Of Brain MRI Using K-Means Clustering Algorithm,” International Journal of Engineering Trends and Technology, vol.3, pp. 113- 115, 2011.</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ctrTitle"/>
          </p:nvPr>
        </p:nvSpPr>
        <p:spPr>
          <a:xfrm>
            <a:off x="1097280" y="758952"/>
            <a:ext cx="10058400" cy="356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sz="7000">
                <a:latin typeface="Times New Roman"/>
                <a:ea typeface="Times New Roman"/>
                <a:cs typeface="Times New Roman"/>
                <a:sym typeface="Times New Roman"/>
              </a:rPr>
              <a:t>THANK YOU : )</a:t>
            </a:r>
            <a:endParaRPr sz="7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99" name="Shape 99"/>
        <p:cNvGrpSpPr/>
        <p:nvPr/>
      </p:nvGrpSpPr>
      <p:grpSpPr>
        <a:xfrm>
          <a:off x="0" y="0"/>
          <a:ext cx="0" cy="0"/>
          <a:chOff x="0" y="0"/>
          <a:chExt cx="0" cy="0"/>
        </a:xfrm>
      </p:grpSpPr>
      <p:sp>
        <p:nvSpPr>
          <p:cNvPr id="100" name="Google Shape;100;p14"/>
          <p:cNvSpPr txBox="1"/>
          <p:nvPr/>
        </p:nvSpPr>
        <p:spPr>
          <a:xfrm>
            <a:off x="782700" y="845300"/>
            <a:ext cx="10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LITERATURE SURVEY 2</a:t>
            </a:r>
            <a:endParaRPr b="1" sz="2800">
              <a:latin typeface="Times New Roman"/>
              <a:ea typeface="Times New Roman"/>
              <a:cs typeface="Times New Roman"/>
              <a:sym typeface="Times New Roman"/>
            </a:endParaRPr>
          </a:p>
        </p:txBody>
      </p:sp>
      <p:graphicFrame>
        <p:nvGraphicFramePr>
          <p:cNvPr id="101" name="Google Shape;101;p14"/>
          <p:cNvGraphicFramePr/>
          <p:nvPr/>
        </p:nvGraphicFramePr>
        <p:xfrm>
          <a:off x="957750" y="1563863"/>
          <a:ext cx="3000000" cy="3000000"/>
        </p:xfrm>
        <a:graphic>
          <a:graphicData uri="http://schemas.openxmlformats.org/drawingml/2006/table">
            <a:tbl>
              <a:tblPr>
                <a:noFill/>
                <a:tableStyleId>{1FD41307-2216-4A70-9B8D-A584B93B167D}</a:tableStyleId>
              </a:tblPr>
              <a:tblGrid>
                <a:gridCol w="2055300"/>
                <a:gridCol w="2055300"/>
                <a:gridCol w="2055300"/>
                <a:gridCol w="2055300"/>
                <a:gridCol w="2055300"/>
              </a:tblGrid>
              <a:tr h="10258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Year of Publishing</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Author name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of the Paper</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Merits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txBody>
                  <a:tcPr marT="91425" marB="91425" marR="91425" marL="91425"/>
                </a:tc>
              </a:tr>
              <a:tr h="2854250">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2020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250"/>
                        <a:buFont typeface="Arial"/>
                        <a:buNone/>
                      </a:pPr>
                      <a:r>
                        <a:rPr lang="en-US" sz="1350">
                          <a:latin typeface="Times New Roman"/>
                          <a:ea typeface="Times New Roman"/>
                          <a:cs typeface="Times New Roman"/>
                          <a:sym typeface="Times New Roman"/>
                        </a:rPr>
                        <a:t>R.Tamilselvi, A.Nagaraj, M.Parisa Beham, M.Bharkavi Sandhiya</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BRAMSIT: A Database Brain tumor diagnosis and detection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500"/>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250"/>
                        <a:buFont typeface="Arial"/>
                        <a:buNone/>
                      </a:pPr>
                      <a:r>
                        <a:rPr lang="en-US" sz="1450">
                          <a:latin typeface="Times New Roman"/>
                          <a:ea typeface="Times New Roman"/>
                          <a:cs typeface="Times New Roman"/>
                          <a:sym typeface="Times New Roman"/>
                        </a:rPr>
                        <a:t>The proposed MRI database, named as MRISIT, represents an initial attempt to provide a set of MRI scan images consisting of normal, abnormal along with its ground truth images of different axial position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b="1"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Wrong detection of tumor could be explored by small experiments,for example each method have some kind of threshold value if the right threshold is not selected then probably the detection result would be wrong.</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r>
            </a:tbl>
          </a:graphicData>
        </a:graphic>
      </p:graphicFrame>
      <p:graphicFrame>
        <p:nvGraphicFramePr>
          <p:cNvPr id="102" name="Google Shape;102;p14"/>
          <p:cNvGraphicFramePr/>
          <p:nvPr/>
        </p:nvGraphicFramePr>
        <p:xfrm>
          <a:off x="957750" y="5444000"/>
          <a:ext cx="3000000" cy="3000000"/>
        </p:xfrm>
        <a:graphic>
          <a:graphicData uri="http://schemas.openxmlformats.org/drawingml/2006/table">
            <a:tbl>
              <a:tblPr>
                <a:noFill/>
                <a:tableStyleId>{1FD41307-2216-4A70-9B8D-A584B93B167D}</a:tableStyleId>
              </a:tblPr>
              <a:tblGrid>
                <a:gridCol w="2055300"/>
                <a:gridCol w="8221200"/>
              </a:tblGrid>
              <a:tr h="677950">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Link of the Page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https://ieeexplore.ieee.org/document/9167530/authors#authors</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06" name="Shape 106"/>
        <p:cNvGrpSpPr/>
        <p:nvPr/>
      </p:nvGrpSpPr>
      <p:grpSpPr>
        <a:xfrm>
          <a:off x="0" y="0"/>
          <a:ext cx="0" cy="0"/>
          <a:chOff x="0" y="0"/>
          <a:chExt cx="0" cy="0"/>
        </a:xfrm>
      </p:grpSpPr>
      <p:sp>
        <p:nvSpPr>
          <p:cNvPr id="107" name="Google Shape;107;p15"/>
          <p:cNvSpPr txBox="1"/>
          <p:nvPr/>
        </p:nvSpPr>
        <p:spPr>
          <a:xfrm>
            <a:off x="782700" y="845300"/>
            <a:ext cx="10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LITERATURE SURVEY 3</a:t>
            </a:r>
            <a:endParaRPr b="1" sz="2800">
              <a:latin typeface="Times New Roman"/>
              <a:ea typeface="Times New Roman"/>
              <a:cs typeface="Times New Roman"/>
              <a:sym typeface="Times New Roman"/>
            </a:endParaRPr>
          </a:p>
        </p:txBody>
      </p:sp>
      <p:graphicFrame>
        <p:nvGraphicFramePr>
          <p:cNvPr id="108" name="Google Shape;108;p15"/>
          <p:cNvGraphicFramePr/>
          <p:nvPr/>
        </p:nvGraphicFramePr>
        <p:xfrm>
          <a:off x="957750" y="1563863"/>
          <a:ext cx="3000000" cy="3000000"/>
        </p:xfrm>
        <a:graphic>
          <a:graphicData uri="http://schemas.openxmlformats.org/drawingml/2006/table">
            <a:tbl>
              <a:tblPr>
                <a:noFill/>
                <a:tableStyleId>{1FD41307-2216-4A70-9B8D-A584B93B167D}</a:tableStyleId>
              </a:tblPr>
              <a:tblGrid>
                <a:gridCol w="2055300"/>
                <a:gridCol w="2055300"/>
                <a:gridCol w="2055300"/>
                <a:gridCol w="2055300"/>
                <a:gridCol w="2055300"/>
              </a:tblGrid>
              <a:tr h="10258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Year of Publishing</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Author name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of the Paper</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Merits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txBody>
                  <a:tcPr marT="91425" marB="91425" marR="91425" marL="91425"/>
                </a:tc>
              </a:tr>
              <a:tr h="2792475">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2019</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300"/>
                        <a:buFont typeface="Arial"/>
                        <a:buNone/>
                      </a:pPr>
                      <a:r>
                        <a:rPr lang="en-US" sz="1500">
                          <a:latin typeface="Times New Roman"/>
                          <a:ea typeface="Times New Roman"/>
                          <a:cs typeface="Times New Roman"/>
                          <a:sym typeface="Times New Roman"/>
                        </a:rPr>
                        <a:t>T.M.Shahriar sazzad, K.M.Tanzibul Ahmmed,Misbah UI Hoque,Mahmuda Rahman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6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Development of automated  brain tumor detection using MRI Images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The modalities of brain images are stated with illustrations and properly reviewed.</a:t>
                      </a:r>
                      <a:endParaRPr sz="2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300"/>
                        <a:buFont typeface="Arial"/>
                        <a:buNone/>
                      </a:pPr>
                      <a:r>
                        <a:rPr lang="en-US">
                          <a:latin typeface="Times New Roman"/>
                          <a:ea typeface="Times New Roman"/>
                          <a:cs typeface="Times New Roman"/>
                          <a:sym typeface="Times New Roman"/>
                        </a:rPr>
                        <a:t>There is a large gap between radiologist and automated brain tumor detection persons due to the incomplete process flow between them.</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500"/>
                        <a:buFont typeface="Arial"/>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r>
            </a:tbl>
          </a:graphicData>
        </a:graphic>
      </p:graphicFrame>
      <p:graphicFrame>
        <p:nvGraphicFramePr>
          <p:cNvPr id="109" name="Google Shape;109;p15"/>
          <p:cNvGraphicFramePr/>
          <p:nvPr/>
        </p:nvGraphicFramePr>
        <p:xfrm>
          <a:off x="957750" y="5382225"/>
          <a:ext cx="3000000" cy="3000000"/>
        </p:xfrm>
        <a:graphic>
          <a:graphicData uri="http://schemas.openxmlformats.org/drawingml/2006/table">
            <a:tbl>
              <a:tblPr>
                <a:noFill/>
                <a:tableStyleId>{1FD41307-2216-4A70-9B8D-A584B93B167D}</a:tableStyleId>
              </a:tblPr>
              <a:tblGrid>
                <a:gridCol w="2055300"/>
                <a:gridCol w="8221200"/>
              </a:tblGrid>
              <a:tr h="59062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Link of the Page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300"/>
                        <a:buFont typeface="Arial"/>
                        <a:buNone/>
                      </a:pPr>
                      <a:r>
                        <a:rPr lang="en-US">
                          <a:latin typeface="Times New Roman"/>
                          <a:ea typeface="Times New Roman"/>
                          <a:cs typeface="Times New Roman"/>
                          <a:sym typeface="Times New Roman"/>
                        </a:rPr>
                        <a:t> https://ieeexplore.ieee.org/document/8679240</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13" name="Shape 113"/>
        <p:cNvGrpSpPr/>
        <p:nvPr/>
      </p:nvGrpSpPr>
      <p:grpSpPr>
        <a:xfrm>
          <a:off x="0" y="0"/>
          <a:ext cx="0" cy="0"/>
          <a:chOff x="0" y="0"/>
          <a:chExt cx="0" cy="0"/>
        </a:xfrm>
      </p:grpSpPr>
      <p:sp>
        <p:nvSpPr>
          <p:cNvPr id="114" name="Google Shape;114;p16"/>
          <p:cNvSpPr txBox="1"/>
          <p:nvPr/>
        </p:nvSpPr>
        <p:spPr>
          <a:xfrm>
            <a:off x="782700" y="845300"/>
            <a:ext cx="10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LITERATURE SURVEY 4</a:t>
            </a:r>
            <a:endParaRPr b="1" sz="2800">
              <a:latin typeface="Times New Roman"/>
              <a:ea typeface="Times New Roman"/>
              <a:cs typeface="Times New Roman"/>
              <a:sym typeface="Times New Roman"/>
            </a:endParaRPr>
          </a:p>
        </p:txBody>
      </p:sp>
      <p:graphicFrame>
        <p:nvGraphicFramePr>
          <p:cNvPr id="115" name="Google Shape;115;p16"/>
          <p:cNvGraphicFramePr/>
          <p:nvPr/>
        </p:nvGraphicFramePr>
        <p:xfrm>
          <a:off x="957750" y="1563863"/>
          <a:ext cx="3000000" cy="3000000"/>
        </p:xfrm>
        <a:graphic>
          <a:graphicData uri="http://schemas.openxmlformats.org/drawingml/2006/table">
            <a:tbl>
              <a:tblPr>
                <a:noFill/>
                <a:tableStyleId>{1FD41307-2216-4A70-9B8D-A584B93B167D}</a:tableStyleId>
              </a:tblPr>
              <a:tblGrid>
                <a:gridCol w="2055300"/>
                <a:gridCol w="2055300"/>
                <a:gridCol w="2055300"/>
                <a:gridCol w="2055300"/>
                <a:gridCol w="2055300"/>
              </a:tblGrid>
              <a:tr h="10258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Year of Publishing</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Author name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of the Paper</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Merits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txBody>
                  <a:tcPr marT="91425" marB="91425" marR="91425" marL="91425"/>
                </a:tc>
              </a:tr>
              <a:tr h="2792475">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2019</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Mircea Gurbina, Mihaela Lascu, Dan Lascu</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Tumor detection and classification of brain MRI image using different wavelet transforms and support vector machines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This paper put forward an analytical course of action for the recognition of brain tumors (BT).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Difficult to isolate heterogeneous cancer cells Possibility to isolate normal stem cells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r>
            </a:tbl>
          </a:graphicData>
        </a:graphic>
      </p:graphicFrame>
      <p:graphicFrame>
        <p:nvGraphicFramePr>
          <p:cNvPr id="116" name="Google Shape;116;p16"/>
          <p:cNvGraphicFramePr/>
          <p:nvPr/>
        </p:nvGraphicFramePr>
        <p:xfrm>
          <a:off x="957750" y="5382225"/>
          <a:ext cx="3000000" cy="3000000"/>
        </p:xfrm>
        <a:graphic>
          <a:graphicData uri="http://schemas.openxmlformats.org/drawingml/2006/table">
            <a:tbl>
              <a:tblPr>
                <a:noFill/>
                <a:tableStyleId>{1FD41307-2216-4A70-9B8D-A584B93B167D}</a:tableStyleId>
              </a:tblPr>
              <a:tblGrid>
                <a:gridCol w="2055300"/>
                <a:gridCol w="8221200"/>
              </a:tblGrid>
              <a:tr h="59062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Link of the Page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300"/>
                        <a:buFont typeface="Arial"/>
                        <a:buNone/>
                      </a:pPr>
                      <a:r>
                        <a:rPr lang="en-US" sz="1500">
                          <a:latin typeface="Times New Roman"/>
                          <a:ea typeface="Times New Roman"/>
                          <a:cs typeface="Times New Roman"/>
                          <a:sym typeface="Times New Roman"/>
                        </a:rPr>
                        <a:t>https://ieeexplore.ieee.org/document/8769040</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FF7"/>
        </a:solidFill>
      </p:bgPr>
    </p:bg>
    <p:spTree>
      <p:nvGrpSpPr>
        <p:cNvPr id="120" name="Shape 120"/>
        <p:cNvGrpSpPr/>
        <p:nvPr/>
      </p:nvGrpSpPr>
      <p:grpSpPr>
        <a:xfrm>
          <a:off x="0" y="0"/>
          <a:ext cx="0" cy="0"/>
          <a:chOff x="0" y="0"/>
          <a:chExt cx="0" cy="0"/>
        </a:xfrm>
      </p:grpSpPr>
      <p:sp>
        <p:nvSpPr>
          <p:cNvPr id="121" name="Google Shape;121;p17"/>
          <p:cNvSpPr txBox="1"/>
          <p:nvPr/>
        </p:nvSpPr>
        <p:spPr>
          <a:xfrm>
            <a:off x="782700" y="845300"/>
            <a:ext cx="10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LITERATURE SURVEY 5</a:t>
            </a:r>
            <a:endParaRPr b="1" sz="2800">
              <a:latin typeface="Times New Roman"/>
              <a:ea typeface="Times New Roman"/>
              <a:cs typeface="Times New Roman"/>
              <a:sym typeface="Times New Roman"/>
            </a:endParaRPr>
          </a:p>
        </p:txBody>
      </p:sp>
      <p:graphicFrame>
        <p:nvGraphicFramePr>
          <p:cNvPr id="122" name="Google Shape;122;p17"/>
          <p:cNvGraphicFramePr/>
          <p:nvPr/>
        </p:nvGraphicFramePr>
        <p:xfrm>
          <a:off x="957750" y="1563863"/>
          <a:ext cx="3000000" cy="3000000"/>
        </p:xfrm>
        <a:graphic>
          <a:graphicData uri="http://schemas.openxmlformats.org/drawingml/2006/table">
            <a:tbl>
              <a:tblPr>
                <a:noFill/>
                <a:tableStyleId>{1FD41307-2216-4A70-9B8D-A584B93B167D}</a:tableStyleId>
              </a:tblPr>
              <a:tblGrid>
                <a:gridCol w="2055300"/>
                <a:gridCol w="2055300"/>
                <a:gridCol w="2055300"/>
                <a:gridCol w="2055300"/>
                <a:gridCol w="2055300"/>
              </a:tblGrid>
              <a:tr h="102587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Year of Publishing</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Author name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Title of the Paper</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Merits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txBody>
                  <a:tcPr marT="91425" marB="91425" marR="91425" marL="91425"/>
                </a:tc>
              </a:tr>
              <a:tr h="2792475">
                <a:tc>
                  <a:txBody>
                    <a:bodyPr/>
                    <a:lstStyle/>
                    <a:p>
                      <a:pPr indent="0" lvl="0" marL="0" rtl="0" algn="ctr">
                        <a:spcBef>
                          <a:spcPts val="0"/>
                        </a:spcBef>
                        <a:spcAft>
                          <a:spcPts val="0"/>
                        </a:spcAft>
                        <a:buNone/>
                      </a:pPr>
                      <a:r>
                        <a:rPr lang="en-US" sz="1500">
                          <a:latin typeface="Times New Roman"/>
                          <a:ea typeface="Times New Roman"/>
                          <a:cs typeface="Times New Roman"/>
                          <a:sym typeface="Times New Roman"/>
                        </a:rPr>
                        <a:t>2018</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Annisa Wulandari, Riyanto Sigit, Mochamad Mobed Bachtiar</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Brain tumor segmentation to calculate percentage tumor using MRI</a:t>
                      </a:r>
                      <a:endParaRPr sz="1500"/>
                    </a:p>
                    <a:p>
                      <a:pPr indent="0" lvl="0" marL="0" rtl="0" algn="l">
                        <a:spcBef>
                          <a:spcPts val="0"/>
                        </a:spcBef>
                        <a:spcAft>
                          <a:spcPts val="0"/>
                        </a:spcAft>
                        <a:buNone/>
                      </a:pPr>
                      <a:r>
                        <a:t/>
                      </a:r>
                      <a:endParaRPr b="1" sz="1500"/>
                    </a:p>
                  </a:txBody>
                  <a:tcPr marT="91425" marB="91425" marR="91425" marL="91425"/>
                </a:tc>
                <a:tc>
                  <a:txBody>
                    <a:bodyPr/>
                    <a:lstStyle/>
                    <a:p>
                      <a:pPr indent="0" lvl="0" marL="0" rtl="0" algn="l">
                        <a:lnSpc>
                          <a:spcPct val="91064"/>
                        </a:lnSpc>
                        <a:spcBef>
                          <a:spcPts val="0"/>
                        </a:spcBef>
                        <a:spcAft>
                          <a:spcPts val="0"/>
                        </a:spcAft>
                        <a:buClr>
                          <a:schemeClr val="dk1"/>
                        </a:buClr>
                        <a:buSzPts val="1200"/>
                        <a:buFont typeface="Arial"/>
                        <a:buNone/>
                      </a:pPr>
                      <a:r>
                        <a:rPr lang="en-US" sz="1500">
                          <a:latin typeface="Times New Roman"/>
                          <a:ea typeface="Times New Roman"/>
                          <a:cs typeface="Times New Roman"/>
                          <a:sym typeface="Times New Roman"/>
                        </a:rPr>
                        <a:t>This paper will discuss brain tumors which are segmented to calculate the area of the tumor and the percentage of area.</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300"/>
                        <a:buFont typeface="Arial"/>
                        <a:buNone/>
                      </a:pPr>
                      <a:r>
                        <a:t/>
                      </a:r>
                      <a:endParaRPr sz="600">
                        <a:latin typeface="Times New Roman"/>
                        <a:ea typeface="Times New Roman"/>
                        <a:cs typeface="Times New Roman"/>
                        <a:sym typeface="Times New Roman"/>
                      </a:endParaRPr>
                    </a:p>
                    <a:p>
                      <a:pPr indent="0" lvl="0" marL="0" rtl="0" algn="l">
                        <a:spcBef>
                          <a:spcPts val="0"/>
                        </a:spcBef>
                        <a:spcAft>
                          <a:spcPts val="0"/>
                        </a:spcAft>
                        <a:buNone/>
                      </a:pPr>
                      <a:r>
                        <a:t/>
                      </a:r>
                      <a:endParaRPr b="1" sz="1700"/>
                    </a:p>
                  </a:txBody>
                  <a:tcPr marT="91425" marB="91425" marR="91425" marL="91425"/>
                </a:tc>
                <a:tc>
                  <a:txBody>
                    <a:bodyPr/>
                    <a:lstStyle/>
                    <a:p>
                      <a:pPr indent="0" lvl="0" marL="0" rtl="0" algn="l">
                        <a:spcBef>
                          <a:spcPts val="0"/>
                        </a:spcBef>
                        <a:spcAft>
                          <a:spcPts val="0"/>
                        </a:spcAft>
                        <a:buClr>
                          <a:schemeClr val="dk1"/>
                        </a:buClr>
                        <a:buSzPts val="1400"/>
                        <a:buFont typeface="Arial"/>
                        <a:buNone/>
                      </a:pPr>
                      <a:r>
                        <a:rPr lang="en-US" sz="1500">
                          <a:latin typeface="Times New Roman"/>
                          <a:ea typeface="Times New Roman"/>
                          <a:cs typeface="Times New Roman"/>
                          <a:sym typeface="Times New Roman"/>
                        </a:rPr>
                        <a:t>Not good for soft tissues (melanoma)</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p>
                  </a:txBody>
                  <a:tcPr marT="91425" marB="91425" marR="91425" marL="91425"/>
                </a:tc>
              </a:tr>
            </a:tbl>
          </a:graphicData>
        </a:graphic>
      </p:graphicFrame>
      <p:graphicFrame>
        <p:nvGraphicFramePr>
          <p:cNvPr id="123" name="Google Shape;123;p17"/>
          <p:cNvGraphicFramePr/>
          <p:nvPr/>
        </p:nvGraphicFramePr>
        <p:xfrm>
          <a:off x="957750" y="5382225"/>
          <a:ext cx="3000000" cy="3000000"/>
        </p:xfrm>
        <a:graphic>
          <a:graphicData uri="http://schemas.openxmlformats.org/drawingml/2006/table">
            <a:tbl>
              <a:tblPr>
                <a:noFill/>
                <a:tableStyleId>{1FD41307-2216-4A70-9B8D-A584B93B167D}</a:tableStyleId>
              </a:tblPr>
              <a:tblGrid>
                <a:gridCol w="2055300"/>
                <a:gridCol w="8221200"/>
              </a:tblGrid>
              <a:tr h="590625">
                <a:tc>
                  <a:txBody>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Link of the Page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500">
                          <a:latin typeface="Times New Roman"/>
                          <a:ea typeface="Times New Roman"/>
                          <a:cs typeface="Times New Roman"/>
                          <a:sym typeface="Times New Roman"/>
                        </a:rPr>
                        <a:t>https://ieeexplore.ieee.org/document/8628591</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p:nvPr/>
        </p:nvSpPr>
        <p:spPr>
          <a:xfrm>
            <a:off x="6240350" y="948275"/>
            <a:ext cx="1112100" cy="4983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ph idx="2" type="pic"/>
          </p:nvPr>
        </p:nvSpPr>
        <p:spPr>
          <a:xfrm>
            <a:off x="5924550" y="633875"/>
            <a:ext cx="5632500" cy="5591100"/>
          </a:xfrm>
          <a:prstGeom prst="rect">
            <a:avLst/>
          </a:prstGeom>
        </p:spPr>
        <p:txBody>
          <a:bodyPr anchorCtr="0" anchor="ctr" bIns="45700" lIns="0" spcFirstLastPara="1" rIns="0" wrap="square" tIns="45700">
            <a:noAutofit/>
          </a:bodyPr>
          <a:lstStyle/>
          <a:p>
            <a:pPr indent="0" lvl="0" marL="0" rtl="0" algn="l">
              <a:spcBef>
                <a:spcPts val="1200"/>
              </a:spcBef>
              <a:spcAft>
                <a:spcPts val="200"/>
              </a:spcAft>
              <a:buNone/>
            </a:pP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130" name="Google Shape;130;p18"/>
          <p:cNvSpPr txBox="1"/>
          <p:nvPr/>
        </p:nvSpPr>
        <p:spPr>
          <a:xfrm>
            <a:off x="775950" y="659950"/>
            <a:ext cx="51486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500">
                <a:latin typeface="Times New Roman"/>
                <a:ea typeface="Times New Roman"/>
                <a:cs typeface="Times New Roman"/>
                <a:sym typeface="Times New Roman"/>
              </a:rPr>
              <a:t>DEVELOPMENT</a:t>
            </a:r>
            <a:endParaRPr b="1" sz="2500">
              <a:latin typeface="Times New Roman"/>
              <a:ea typeface="Times New Roman"/>
              <a:cs typeface="Times New Roman"/>
              <a:sym typeface="Times New Roman"/>
            </a:endParaRPr>
          </a:p>
        </p:txBody>
      </p:sp>
      <p:sp>
        <p:nvSpPr>
          <p:cNvPr id="131" name="Google Shape;131;p18"/>
          <p:cNvSpPr txBox="1"/>
          <p:nvPr/>
        </p:nvSpPr>
        <p:spPr>
          <a:xfrm>
            <a:off x="5924550" y="659950"/>
            <a:ext cx="5375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rgbClr val="FFFFFF"/>
                </a:solidFill>
                <a:latin typeface="Times New Roman"/>
                <a:ea typeface="Times New Roman"/>
                <a:cs typeface="Times New Roman"/>
                <a:sym typeface="Times New Roman"/>
              </a:rPr>
              <a:t>ENVIRONMENT</a:t>
            </a:r>
            <a:endParaRPr b="1" sz="2500">
              <a:solidFill>
                <a:srgbClr val="FFFFFF"/>
              </a:solidFill>
              <a:latin typeface="Times New Roman"/>
              <a:ea typeface="Times New Roman"/>
              <a:cs typeface="Times New Roman"/>
              <a:sym typeface="Times New Roman"/>
            </a:endParaRPr>
          </a:p>
        </p:txBody>
      </p:sp>
      <p:sp>
        <p:nvSpPr>
          <p:cNvPr id="132" name="Google Shape;132;p18"/>
          <p:cNvSpPr txBox="1"/>
          <p:nvPr/>
        </p:nvSpPr>
        <p:spPr>
          <a:xfrm>
            <a:off x="865150" y="1751500"/>
            <a:ext cx="4819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HARDWARE</a:t>
            </a:r>
            <a:endParaRPr b="1" sz="2500">
              <a:latin typeface="Times New Roman"/>
              <a:ea typeface="Times New Roman"/>
              <a:cs typeface="Times New Roman"/>
              <a:sym typeface="Times New Roman"/>
            </a:endParaRPr>
          </a:p>
        </p:txBody>
      </p:sp>
      <p:sp>
        <p:nvSpPr>
          <p:cNvPr id="133" name="Google Shape;133;p18"/>
          <p:cNvSpPr txBox="1"/>
          <p:nvPr/>
        </p:nvSpPr>
        <p:spPr>
          <a:xfrm>
            <a:off x="6490950" y="1751500"/>
            <a:ext cx="424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entury Gothic"/>
                <a:ea typeface="Century Gothic"/>
                <a:cs typeface="Century Gothic"/>
                <a:sym typeface="Century Gothic"/>
              </a:rPr>
              <a:t>HH</a:t>
            </a:r>
            <a:r>
              <a:rPr b="1" lang="en-US" sz="2500">
                <a:solidFill>
                  <a:srgbClr val="FFFFFF"/>
                </a:solidFill>
                <a:latin typeface="Times New Roman"/>
                <a:ea typeface="Times New Roman"/>
                <a:cs typeface="Times New Roman"/>
                <a:sym typeface="Times New Roman"/>
              </a:rPr>
              <a:t>SOFTWARE</a:t>
            </a:r>
            <a:endParaRPr b="1" sz="2500">
              <a:solidFill>
                <a:srgbClr val="FFFFFF"/>
              </a:solidFill>
              <a:latin typeface="Times New Roman"/>
              <a:ea typeface="Times New Roman"/>
              <a:cs typeface="Times New Roman"/>
              <a:sym typeface="Times New Roman"/>
            </a:endParaRPr>
          </a:p>
        </p:txBody>
      </p:sp>
      <p:sp>
        <p:nvSpPr>
          <p:cNvPr id="134" name="Google Shape;134;p18"/>
          <p:cNvSpPr txBox="1"/>
          <p:nvPr/>
        </p:nvSpPr>
        <p:spPr>
          <a:xfrm>
            <a:off x="865150" y="2678250"/>
            <a:ext cx="4819200" cy="1554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Processor : Intel Pentium Dual Core 2.00GHz</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Hard disk : 500 GB</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RAM : 8 GB (minimum)</a:t>
            </a:r>
            <a:endParaRPr sz="2000">
              <a:solidFill>
                <a:schemeClr val="dk1"/>
              </a:solidFill>
              <a:highlight>
                <a:srgbClr val="FFFFFF"/>
              </a:highlight>
              <a:latin typeface="Times New Roman"/>
              <a:ea typeface="Times New Roman"/>
              <a:cs typeface="Times New Roman"/>
              <a:sym typeface="Times New Roman"/>
            </a:endParaRPr>
          </a:p>
        </p:txBody>
      </p:sp>
      <p:sp>
        <p:nvSpPr>
          <p:cNvPr id="135" name="Google Shape;135;p18"/>
          <p:cNvSpPr txBox="1"/>
          <p:nvPr/>
        </p:nvSpPr>
        <p:spPr>
          <a:xfrm>
            <a:off x="6346800" y="2968500"/>
            <a:ext cx="45309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Python 3.6.4 version</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US" sz="2000">
                <a:solidFill>
                  <a:srgbClr val="FFFFFF"/>
                </a:solidFill>
                <a:latin typeface="Times New Roman"/>
                <a:ea typeface="Times New Roman"/>
                <a:cs typeface="Times New Roman"/>
                <a:sym typeface="Times New Roman"/>
              </a:rPr>
              <a:t>Software Tool : Anaconda Navigator (IDE)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p:nvPr/>
        </p:nvSpPr>
        <p:spPr>
          <a:xfrm>
            <a:off x="6240350" y="948275"/>
            <a:ext cx="1112100" cy="49839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ph type="title"/>
          </p:nvPr>
        </p:nvSpPr>
        <p:spPr>
          <a:xfrm>
            <a:off x="1066800" y="798698"/>
            <a:ext cx="10058400" cy="64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142" name="Google Shape;142;p19"/>
          <p:cNvSpPr txBox="1"/>
          <p:nvPr>
            <p:ph idx="1" type="body"/>
          </p:nvPr>
        </p:nvSpPr>
        <p:spPr>
          <a:xfrm>
            <a:off x="782775" y="1442500"/>
            <a:ext cx="10626900" cy="4654500"/>
          </a:xfrm>
          <a:prstGeom prst="rect">
            <a:avLst/>
          </a:prstGeom>
        </p:spPr>
        <p:txBody>
          <a:bodyPr anchorCtr="0" anchor="t" bIns="45700" lIns="0" spcFirstLastPara="1" rIns="0" wrap="square" tIns="45700">
            <a:normAutofit/>
          </a:bodyPr>
          <a:lstStyle/>
          <a:p>
            <a:pPr indent="0" lvl="0" marL="457200" rtl="0" algn="just">
              <a:lnSpc>
                <a:spcPct val="115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Cancer is the most difficult problem in the field of medicine, and its postoperative recovery has become the most concerned problem for cancer patients. </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In the field of medical image processing, brain tumor detection and segmentation using MRI Scan has become one of the most important and challenging research areas . </a:t>
            </a:r>
            <a:endParaRPr sz="15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Magnetic resonance imaging (MRI) is a widely used imaging technique to assess these tumors, but the large amount of data produced by MRI needs manual segmentation in a reasonable time, limiting the use of precise quantitative measurements in the clinical practice. So, automatic and reliable segmentation methods are required.</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Automatic segmentation is a challenging problem in which manual detection and segmentation of brain tumors using brain MRI scan forms a large part of human intervention for detection and segmentation taken per patient, is both tedious and has huge internal and external observer detection and segmentation variability. Hence there is high demand for an efficient and automatic brain tumor detection and segmentation using brain MR images to overcome errors in manual segmentation.</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In Practice,the system uses HSI (Hyperspectral Imaging) to detect cancer cells.It is difficult to eliminate the ambiguities of matching spectral profiles with biological samples and therefore the presence of fundamental non-uniqueness is another limitation of HSI.</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sz="1400">
                <a:latin typeface="Times New Roman"/>
                <a:ea typeface="Times New Roman"/>
                <a:cs typeface="Times New Roman"/>
                <a:sym typeface="Times New Roman"/>
              </a:rPr>
              <a:t>To overcome this difficulty, develop a system which detects the location of cancer cells through MR Images and also suggests some effective treatment like medications ,vaccines etc.. to physician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