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62"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E51D270B-D13D-4610-9FA6-60D999B1F30E}">
          <p14:sldIdLst>
            <p14:sldId id="256"/>
            <p14:sldId id="257"/>
            <p14:sldId id="258"/>
            <p14:sldId id="263"/>
            <p14:sldId id="262"/>
            <p14:sldId id="259"/>
            <p14:sldId id="260"/>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5/2/2021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uber.com/jp/en/ride/ubertaxi/" TargetMode="External"/><Relationship Id="rId2" Type="http://schemas.openxmlformats.org/officeDocument/2006/relationships/hyperlink" Target="https://book.olacabs.com/" TargetMode="External"/><Relationship Id="rId1" Type="http://schemas.openxmlformats.org/officeDocument/2006/relationships/slideLayout" Target="../slideLayouts/slideLayout6.xml"/><Relationship Id="rId4" Type="http://schemas.openxmlformats.org/officeDocument/2006/relationships/hyperlink" Target="https://www.makemytrip.com/car-rental/pune-city-cab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5150-EDC1-45D6-8A95-71AD39C640C4}"/>
              </a:ext>
            </a:extLst>
          </p:cNvPr>
          <p:cNvSpPr>
            <a:spLocks noGrp="1"/>
          </p:cNvSpPr>
          <p:nvPr>
            <p:ph type="ctrTitle"/>
          </p:nvPr>
        </p:nvSpPr>
        <p:spPr>
          <a:xfrm>
            <a:off x="1332743" y="1216302"/>
            <a:ext cx="8280814" cy="1405467"/>
          </a:xfrm>
        </p:spPr>
        <p:style>
          <a:lnRef idx="0">
            <a:schemeClr val="accent1"/>
          </a:lnRef>
          <a:fillRef idx="1002">
            <a:schemeClr val="dk2"/>
          </a:fillRef>
          <a:effectRef idx="3">
            <a:schemeClr val="accent1"/>
          </a:effectRef>
          <a:fontRef idx="minor">
            <a:schemeClr val="lt1"/>
          </a:fontRef>
        </p:style>
        <p:txBody>
          <a:bodyPr>
            <a:noAutofit/>
          </a:bodyPr>
          <a:lstStyle/>
          <a:p>
            <a:pPr algn="ctr"/>
            <a:r>
              <a:rPr lang="en-US" sz="5400" b="1" cap="none" dirty="0">
                <a:ln>
                  <a:noFill/>
                </a:ln>
                <a:solidFill>
                  <a:schemeClr val="tx1"/>
                </a:solidFill>
              </a:rPr>
              <a:t>BOOK YOUR CAP</a:t>
            </a:r>
            <a:r>
              <a:rPr lang="en-US" sz="11500" b="1" cap="none" dirty="0">
                <a:ln>
                  <a:noFill/>
                </a:ln>
                <a:solidFill>
                  <a:schemeClr val="tx1"/>
                </a:solidFill>
              </a:rPr>
              <a:t>    </a:t>
            </a:r>
          </a:p>
        </p:txBody>
      </p:sp>
      <p:sp>
        <p:nvSpPr>
          <p:cNvPr id="3" name="Subtitle 2">
            <a:extLst>
              <a:ext uri="{FF2B5EF4-FFF2-40B4-BE49-F238E27FC236}">
                <a16:creationId xmlns:a16="http://schemas.microsoft.com/office/drawing/2014/main" id="{AB1A778D-ADD9-43E4-B2F7-D116394058B2}"/>
              </a:ext>
            </a:extLst>
          </p:cNvPr>
          <p:cNvSpPr>
            <a:spLocks noGrp="1"/>
          </p:cNvSpPr>
          <p:nvPr>
            <p:ph type="subTitle" idx="1"/>
          </p:nvPr>
        </p:nvSpPr>
        <p:spPr>
          <a:xfrm>
            <a:off x="1671569" y="2775939"/>
            <a:ext cx="8148290" cy="4082061"/>
          </a:xfrm>
        </p:spPr>
        <p:txBody>
          <a:bodyPr>
            <a:normAutofit fontScale="85000" lnSpcReduction="20000"/>
          </a:bodyPr>
          <a:lstStyle/>
          <a:p>
            <a:pPr algn="ctr"/>
            <a:r>
              <a:rPr lang="en-US" sz="3200" b="1" cap="none" dirty="0">
                <a:ln w="9525">
                  <a:solidFill>
                    <a:schemeClr val="bg1"/>
                  </a:solidFill>
                  <a:prstDash val="solid"/>
                </a:ln>
                <a:effectLst>
                  <a:outerShdw blurRad="12700" dist="38100" dir="2700000" algn="tl" rotWithShape="0">
                    <a:schemeClr val="bg1">
                      <a:lumMod val="50000"/>
                    </a:schemeClr>
                  </a:outerShdw>
                </a:effectLst>
              </a:rPr>
              <a:t>Presented By</a:t>
            </a:r>
          </a:p>
          <a:p>
            <a:pPr algn="ctr"/>
            <a:r>
              <a:rPr lang="en-US" sz="2600" cap="none" dirty="0" err="1"/>
              <a:t>Ms.Ankita</a:t>
            </a:r>
            <a:r>
              <a:rPr lang="en-US" sz="2600" cap="none" dirty="0"/>
              <a:t> </a:t>
            </a:r>
            <a:r>
              <a:rPr lang="en-US" sz="2600" cap="none" dirty="0" err="1"/>
              <a:t>Satyavan</a:t>
            </a:r>
            <a:r>
              <a:rPr lang="en-US" sz="2600" cap="none" dirty="0"/>
              <a:t> Jagtap                           Roll No. 325</a:t>
            </a:r>
          </a:p>
          <a:p>
            <a:pPr algn="ctr"/>
            <a:r>
              <a:rPr lang="en-US" sz="2600" cap="none" dirty="0" err="1"/>
              <a:t>Ms.Pradnya</a:t>
            </a:r>
            <a:r>
              <a:rPr lang="en-US" sz="2600" cap="none" dirty="0"/>
              <a:t> </a:t>
            </a:r>
            <a:r>
              <a:rPr lang="en-US" sz="2600" cap="none" dirty="0" err="1"/>
              <a:t>Uttam</a:t>
            </a:r>
            <a:r>
              <a:rPr lang="en-US" sz="2600" cap="none" dirty="0"/>
              <a:t> </a:t>
            </a:r>
            <a:r>
              <a:rPr lang="en-US" sz="2600" cap="none" dirty="0" err="1"/>
              <a:t>Kamble</a:t>
            </a:r>
            <a:r>
              <a:rPr lang="en-US" sz="2600" cap="none" dirty="0"/>
              <a:t>                           Roll No. 338</a:t>
            </a:r>
          </a:p>
          <a:p>
            <a:pPr algn="ctr"/>
            <a:r>
              <a:rPr lang="en-US" sz="2600" cap="none" dirty="0" err="1"/>
              <a:t>Ms.Rutuja</a:t>
            </a:r>
            <a:r>
              <a:rPr lang="en-US" sz="2600" cap="none" dirty="0"/>
              <a:t> Narayan Patil                                 Roll No. 353</a:t>
            </a:r>
          </a:p>
          <a:p>
            <a:pPr algn="ctr"/>
            <a:r>
              <a:rPr lang="en-US" sz="2600" cap="none" dirty="0" err="1"/>
              <a:t>Ms.Vaishnavi</a:t>
            </a:r>
            <a:r>
              <a:rPr lang="en-US" sz="2600" cap="none" dirty="0"/>
              <a:t> Vasant </a:t>
            </a:r>
            <a:r>
              <a:rPr lang="en-US" sz="2600" cap="none" dirty="0" err="1"/>
              <a:t>Kumbhar</a:t>
            </a:r>
            <a:r>
              <a:rPr lang="en-US" sz="2600" cap="none" dirty="0"/>
              <a:t>                      Roll No. 346</a:t>
            </a:r>
          </a:p>
          <a:p>
            <a:pPr algn="ctr"/>
            <a:r>
              <a:rPr lang="en-US" sz="2900" b="1" cap="none" dirty="0">
                <a:ln w="9525">
                  <a:solidFill>
                    <a:schemeClr val="bg1"/>
                  </a:solidFill>
                  <a:prstDash val="solid"/>
                </a:ln>
                <a:effectLst>
                  <a:outerShdw blurRad="12700" dist="38100" dir="2700000" algn="tl" rotWithShape="0">
                    <a:schemeClr val="bg1">
                      <a:lumMod val="50000"/>
                    </a:schemeClr>
                  </a:outerShdw>
                </a:effectLst>
              </a:rPr>
              <a:t>Guided By</a:t>
            </a:r>
          </a:p>
          <a:p>
            <a:pPr algn="ctr"/>
            <a:r>
              <a:rPr lang="en-US" sz="2900" cap="none" dirty="0">
                <a:ln w="0"/>
                <a:effectLst>
                  <a:outerShdw blurRad="38100" dist="19050" dir="2700000" algn="tl" rotWithShape="0">
                    <a:schemeClr val="dk1">
                      <a:alpha val="40000"/>
                    </a:schemeClr>
                  </a:outerShdw>
                </a:effectLst>
              </a:rPr>
              <a:t>Prof </a:t>
            </a:r>
            <a:r>
              <a:rPr lang="en-US" sz="2900" cap="none" dirty="0" err="1">
                <a:ln w="0"/>
                <a:effectLst>
                  <a:outerShdw blurRad="38100" dist="19050" dir="2700000" algn="tl" rotWithShape="0">
                    <a:schemeClr val="dk1">
                      <a:alpha val="40000"/>
                    </a:schemeClr>
                  </a:outerShdw>
                </a:effectLst>
              </a:rPr>
              <a:t>S.S.Nimbalkar</a:t>
            </a:r>
            <a:endParaRPr lang="en-US" sz="2900" cap="none" dirty="0">
              <a:ln w="0"/>
              <a:effectLst>
                <a:outerShdw blurRad="38100" dist="19050" dir="2700000" algn="tl" rotWithShape="0">
                  <a:schemeClr val="dk1">
                    <a:alpha val="40000"/>
                  </a:schemeClr>
                </a:outerShdw>
              </a:effectLst>
            </a:endParaRPr>
          </a:p>
          <a:p>
            <a:pPr algn="ctr"/>
            <a:r>
              <a:rPr lang="en-US" sz="3300" b="1" cap="none" dirty="0">
                <a:ln w="9525">
                  <a:solidFill>
                    <a:schemeClr val="bg1"/>
                  </a:solidFill>
                  <a:prstDash val="solid"/>
                </a:ln>
                <a:effectLst>
                  <a:outerShdw blurRad="12700" dist="38100" dir="2700000" algn="tl" rotWithShape="0">
                    <a:schemeClr val="bg1">
                      <a:lumMod val="50000"/>
                    </a:schemeClr>
                  </a:outerShdw>
                </a:effectLst>
              </a:rPr>
              <a:t>Department Of Computer </a:t>
            </a:r>
          </a:p>
          <a:p>
            <a:pPr algn="ctr"/>
            <a:r>
              <a:rPr lang="en-US" sz="3300" b="1" cap="none" dirty="0">
                <a:ln w="9525">
                  <a:solidFill>
                    <a:schemeClr val="bg1"/>
                  </a:solidFill>
                  <a:prstDash val="solid"/>
                </a:ln>
                <a:effectLst>
                  <a:outerShdw blurRad="12700" dist="38100" dir="2700000" algn="tl" rotWithShape="0">
                    <a:schemeClr val="bg1">
                      <a:lumMod val="50000"/>
                    </a:schemeClr>
                  </a:outerShdw>
                </a:effectLst>
              </a:rPr>
              <a:t>Engineering</a:t>
            </a:r>
          </a:p>
          <a:p>
            <a:pPr algn="ctr"/>
            <a:endParaRPr lang="en-US" sz="2400" cap="none" dirty="0"/>
          </a:p>
        </p:txBody>
      </p:sp>
      <p:sp>
        <p:nvSpPr>
          <p:cNvPr id="4" name="Rectangle 3">
            <a:extLst>
              <a:ext uri="{FF2B5EF4-FFF2-40B4-BE49-F238E27FC236}">
                <a16:creationId xmlns:a16="http://schemas.microsoft.com/office/drawing/2014/main" id="{3502F728-9123-4EFF-B713-E1C4C183622F}"/>
              </a:ext>
            </a:extLst>
          </p:cNvPr>
          <p:cNvSpPr/>
          <p:nvPr/>
        </p:nvSpPr>
        <p:spPr>
          <a:xfrm>
            <a:off x="3335610" y="508416"/>
            <a:ext cx="4275080" cy="707886"/>
          </a:xfrm>
          <a:prstGeom prst="rect">
            <a:avLst/>
          </a:prstGeom>
          <a:noFill/>
        </p:spPr>
        <p:txBody>
          <a:bodyPr wrap="none" lIns="91440" tIns="45720" rIns="91440" bIns="45720">
            <a:spAutoFit/>
          </a:bodyPr>
          <a:lstStyle/>
          <a:p>
            <a:pPr algn="ctr"/>
            <a:r>
              <a:rPr lang="en-US" sz="4000" b="1" spc="50" dirty="0">
                <a:ln w="0"/>
                <a:solidFill>
                  <a:schemeClr val="bg2"/>
                </a:solidFill>
                <a:effectLst>
                  <a:innerShdw blurRad="63500" dist="50800" dir="13500000">
                    <a:srgbClr val="000000">
                      <a:alpha val="50000"/>
                    </a:srgbClr>
                  </a:innerShdw>
                </a:effectLst>
              </a:rPr>
              <a:t>PRESENTATION ON</a:t>
            </a:r>
          </a:p>
        </p:txBody>
      </p:sp>
    </p:spTree>
    <p:extLst>
      <p:ext uri="{BB962C8B-B14F-4D97-AF65-F5344CB8AC3E}">
        <p14:creationId xmlns:p14="http://schemas.microsoft.com/office/powerpoint/2010/main" val="1707601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085B7D-E244-42E3-B138-FED2AFEB992F}"/>
              </a:ext>
            </a:extLst>
          </p:cNvPr>
          <p:cNvSpPr/>
          <p:nvPr/>
        </p:nvSpPr>
        <p:spPr>
          <a:xfrm>
            <a:off x="3532093" y="330153"/>
            <a:ext cx="5127814" cy="1015663"/>
          </a:xfrm>
          <a:prstGeom prst="rect">
            <a:avLst/>
          </a:prstGeom>
          <a:noFill/>
          <a:ln w="635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91440" tIns="45720" rIns="91440" bIns="45720">
            <a:spAutoFit/>
          </a:bodyPr>
          <a:lstStyle/>
          <a:p>
            <a:pPr algn="ctr"/>
            <a:r>
              <a:rPr lang="en-US" sz="6000" b="0" u="sng" cap="none" spc="0" dirty="0">
                <a:ln w="0"/>
                <a:solidFill>
                  <a:schemeClr val="tx1"/>
                </a:solidFill>
                <a:effectLst>
                  <a:outerShdw blurRad="38100" dist="19050" dir="2700000" algn="tl" rotWithShape="0">
                    <a:schemeClr val="dk1">
                      <a:alpha val="40000"/>
                    </a:schemeClr>
                  </a:outerShdw>
                </a:effectLst>
              </a:rPr>
              <a:t>INTRODUCTION</a:t>
            </a:r>
            <a:endParaRPr lang="en-US" sz="5400" b="0" u="sng"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146A5DD1-19B4-4FE6-B111-1F4EDCA66DF3}"/>
              </a:ext>
            </a:extLst>
          </p:cNvPr>
          <p:cNvSpPr txBox="1"/>
          <p:nvPr/>
        </p:nvSpPr>
        <p:spPr>
          <a:xfrm>
            <a:off x="1145536" y="1345816"/>
            <a:ext cx="10349947" cy="5232202"/>
          </a:xfrm>
          <a:prstGeom prst="rect">
            <a:avLst/>
          </a:prstGeom>
          <a:noFill/>
        </p:spPr>
        <p:txBody>
          <a:bodyPr wrap="square" rtlCol="0">
            <a:spAutoFit/>
          </a:bodyPr>
          <a:lstStyle/>
          <a:p>
            <a:pPr marL="285750" indent="-285750">
              <a:buFont typeface="Wingdings" panose="05000000000000000000" pitchFamily="2" charset="2"/>
              <a:buChar char="q"/>
            </a:pPr>
            <a:endParaRPr lang="en-US" sz="2000" dirty="0">
              <a:solidFill>
                <a:schemeClr val="accent3">
                  <a:lumMod val="20000"/>
                  <a:lumOff val="80000"/>
                </a:schemeClr>
              </a:solidFill>
            </a:endParaRPr>
          </a:p>
          <a:p>
            <a:pPr marL="285750" indent="-285750">
              <a:buFont typeface="Wingdings" panose="05000000000000000000" pitchFamily="2" charset="2"/>
              <a:buChar char="q"/>
            </a:pPr>
            <a:r>
              <a:rPr lang="en-US" sz="2000" dirty="0">
                <a:solidFill>
                  <a:schemeClr val="accent3">
                    <a:lumMod val="20000"/>
                    <a:lumOff val="80000"/>
                  </a:schemeClr>
                </a:solidFill>
              </a:rPr>
              <a:t>It is an online system through which customers can view available cabs; register the cabs, view profile and book cabs. Cab booking service is a major transport service provided by the various transport operators in a particular city. Mostly peoples use cab service for their daily transportations need</a:t>
            </a:r>
          </a:p>
          <a:p>
            <a:endParaRPr lang="en-US" sz="2000" dirty="0">
              <a:solidFill>
                <a:schemeClr val="accent3">
                  <a:lumMod val="20000"/>
                  <a:lumOff val="80000"/>
                </a:schemeClr>
              </a:solidFill>
            </a:endParaRPr>
          </a:p>
          <a:p>
            <a:pPr marL="285750" indent="-285750">
              <a:buFont typeface="Wingdings" panose="05000000000000000000" pitchFamily="2" charset="2"/>
              <a:buChar char="q"/>
            </a:pPr>
            <a:r>
              <a:rPr lang="en-US" sz="2000" dirty="0">
                <a:solidFill>
                  <a:schemeClr val="accent3">
                    <a:lumMod val="20000"/>
                    <a:lumOff val="80000"/>
                  </a:schemeClr>
                </a:solidFill>
              </a:rPr>
              <a:t>In the present situation, travel and transportation is becoming very popular amongst millions of travelers around the world. It is also one of the biggest demands of many people since it is compulsory for them to travel around the world. We need to travel from one place to another place in our daily life due to many factors. For making travels, you need to hire cab. Are you looking for the best step to have cab booking strategy? If yes, then you have arrived here at the right online portal where you could get the best cab services online.</a:t>
            </a:r>
          </a:p>
          <a:p>
            <a:endParaRPr lang="en-US" dirty="0">
              <a:solidFill>
                <a:schemeClr val="accent3">
                  <a:lumMod val="20000"/>
                  <a:lumOff val="80000"/>
                </a:schemeClr>
              </a:solidFill>
            </a:endParaRPr>
          </a:p>
          <a:p>
            <a:pPr marL="285750" indent="-285750">
              <a:buFont typeface="Wingdings" panose="05000000000000000000" pitchFamily="2" charset="2"/>
              <a:buChar char="q"/>
            </a:pPr>
            <a:r>
              <a:rPr lang="en-US" sz="2000" dirty="0">
                <a:solidFill>
                  <a:schemeClr val="accent3">
                    <a:lumMod val="20000"/>
                    <a:lumOff val="80000"/>
                  </a:schemeClr>
                </a:solidFill>
              </a:rPr>
              <a:t> The online cab company has different type vehicles for customers or a variety of vehicles on occasion.</a:t>
            </a:r>
          </a:p>
          <a:p>
            <a:endParaRPr lang="en-US" dirty="0"/>
          </a:p>
          <a:p>
            <a:endParaRPr lang="en-US" dirty="0"/>
          </a:p>
        </p:txBody>
      </p:sp>
    </p:spTree>
    <p:extLst>
      <p:ext uri="{BB962C8B-B14F-4D97-AF65-F5344CB8AC3E}">
        <p14:creationId xmlns:p14="http://schemas.microsoft.com/office/powerpoint/2010/main" val="913705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3AE22-9131-4AE1-AB45-291E6325E1FB}"/>
              </a:ext>
            </a:extLst>
          </p:cNvPr>
          <p:cNvSpPr>
            <a:spLocks noGrp="1"/>
          </p:cNvSpPr>
          <p:nvPr>
            <p:ph type="title"/>
          </p:nvPr>
        </p:nvSpPr>
        <p:spPr>
          <a:xfrm>
            <a:off x="649358" y="451439"/>
            <a:ext cx="10949748" cy="1364973"/>
          </a:xfrm>
        </p:spPr>
        <p:txBody>
          <a:bodyPr>
            <a:normAutofit fontScale="90000"/>
          </a:bodyPr>
          <a:lstStyle/>
          <a:p>
            <a:r>
              <a:rPr lang="en-US" sz="6000" b="1" cap="none" dirty="0"/>
              <a:t>PROBLEM STATEMENT</a:t>
            </a:r>
            <a:br>
              <a:rPr lang="en-US" sz="4400" b="1" cap="none" dirty="0"/>
            </a:br>
            <a:endParaRPr lang="en-US" sz="4400" b="1" cap="none" dirty="0"/>
          </a:p>
        </p:txBody>
      </p:sp>
      <p:sp>
        <p:nvSpPr>
          <p:cNvPr id="3" name="TextBox 2">
            <a:extLst>
              <a:ext uri="{FF2B5EF4-FFF2-40B4-BE49-F238E27FC236}">
                <a16:creationId xmlns:a16="http://schemas.microsoft.com/office/drawing/2014/main" id="{0DC12B54-7184-456E-960E-9902BC7A9B3D}"/>
              </a:ext>
            </a:extLst>
          </p:cNvPr>
          <p:cNvSpPr txBox="1"/>
          <p:nvPr/>
        </p:nvSpPr>
        <p:spPr>
          <a:xfrm>
            <a:off x="649358" y="1895925"/>
            <a:ext cx="10561982" cy="646331"/>
          </a:xfrm>
          <a:prstGeom prst="rect">
            <a:avLst/>
          </a:prstGeom>
          <a:noFill/>
        </p:spPr>
        <p:txBody>
          <a:bodyPr wrap="square" rtlCol="0">
            <a:spAutoFit/>
          </a:bodyPr>
          <a:lstStyle/>
          <a:p>
            <a:pPr marL="571500" indent="-571500">
              <a:buFont typeface="Wingdings" panose="05000000000000000000" pitchFamily="2" charset="2"/>
              <a:buChar char="Ø"/>
            </a:pPr>
            <a:r>
              <a:rPr lang="en-US" sz="3600" dirty="0"/>
              <a:t>If You Want Go </a:t>
            </a:r>
            <a:r>
              <a:rPr lang="en-US" sz="3600" dirty="0" err="1"/>
              <a:t>Somewhere,book</a:t>
            </a:r>
            <a:r>
              <a:rPr lang="en-US" sz="3600" dirty="0"/>
              <a:t> Right </a:t>
            </a:r>
            <a:r>
              <a:rPr lang="en-US" sz="3600" dirty="0">
                <a:solidFill>
                  <a:schemeClr val="accent1"/>
                </a:solidFill>
              </a:rPr>
              <a:t>Now</a:t>
            </a:r>
            <a:r>
              <a:rPr lang="en-US" sz="3600" dirty="0"/>
              <a:t>!!</a:t>
            </a:r>
          </a:p>
        </p:txBody>
      </p:sp>
    </p:spTree>
    <p:extLst>
      <p:ext uri="{BB962C8B-B14F-4D97-AF65-F5344CB8AC3E}">
        <p14:creationId xmlns:p14="http://schemas.microsoft.com/office/powerpoint/2010/main" val="2390361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1C241E-ADBD-49EA-BABE-09396FABB39B}"/>
              </a:ext>
            </a:extLst>
          </p:cNvPr>
          <p:cNvSpPr>
            <a:spLocks noGrp="1"/>
          </p:cNvSpPr>
          <p:nvPr>
            <p:ph type="title"/>
          </p:nvPr>
        </p:nvSpPr>
        <p:spPr>
          <a:xfrm>
            <a:off x="738809" y="954155"/>
            <a:ext cx="10131425" cy="3617843"/>
          </a:xfrm>
        </p:spPr>
        <p:txBody>
          <a:bodyPr>
            <a:noAutofit/>
          </a:bodyPr>
          <a:lstStyle/>
          <a:p>
            <a:r>
              <a:rPr lang="en-US" sz="7200" b="1" dirty="0"/>
              <a:t>HOW WORK CAP BOOKING ARCHITECTURE</a:t>
            </a:r>
          </a:p>
        </p:txBody>
      </p:sp>
      <p:sp>
        <p:nvSpPr>
          <p:cNvPr id="6" name="Arrow: Up 5">
            <a:extLst>
              <a:ext uri="{FF2B5EF4-FFF2-40B4-BE49-F238E27FC236}">
                <a16:creationId xmlns:a16="http://schemas.microsoft.com/office/drawing/2014/main" id="{61414E9A-B413-4F36-B9BC-D1C61814C62D}"/>
              </a:ext>
            </a:extLst>
          </p:cNvPr>
          <p:cNvSpPr/>
          <p:nvPr/>
        </p:nvSpPr>
        <p:spPr>
          <a:xfrm rot="5400000">
            <a:off x="7186610" y="2508596"/>
            <a:ext cx="1278839" cy="1787799"/>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7319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77DD783-4E06-4B86-9236-07C34F57493A}"/>
              </a:ext>
            </a:extLst>
          </p:cNvPr>
          <p:cNvPicPr>
            <a:picLocks noGrp="1" noChangeAspect="1"/>
          </p:cNvPicPr>
          <p:nvPr>
            <p:ph idx="1"/>
          </p:nvPr>
        </p:nvPicPr>
        <p:blipFill>
          <a:blip r:embed="rId2"/>
          <a:stretch>
            <a:fillRect/>
          </a:stretch>
        </p:blipFill>
        <p:spPr>
          <a:xfrm>
            <a:off x="1258957" y="192159"/>
            <a:ext cx="9558269" cy="6473684"/>
          </a:xfrm>
        </p:spPr>
      </p:pic>
    </p:spTree>
    <p:extLst>
      <p:ext uri="{BB962C8B-B14F-4D97-AF65-F5344CB8AC3E}">
        <p14:creationId xmlns:p14="http://schemas.microsoft.com/office/powerpoint/2010/main" val="337846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2D2FC468-B73C-43CD-A883-38356D2FF112}"/>
              </a:ext>
            </a:extLst>
          </p:cNvPr>
          <p:cNvPicPr>
            <a:picLocks noGrp="1" noChangeAspect="1"/>
          </p:cNvPicPr>
          <p:nvPr>
            <p:ph idx="1"/>
          </p:nvPr>
        </p:nvPicPr>
        <p:blipFill>
          <a:blip r:embed="rId2"/>
          <a:stretch>
            <a:fillRect/>
          </a:stretch>
        </p:blipFill>
        <p:spPr>
          <a:xfrm>
            <a:off x="1046922" y="247768"/>
            <a:ext cx="9753600" cy="6362463"/>
          </a:xfrm>
        </p:spPr>
      </p:pic>
    </p:spTree>
    <p:extLst>
      <p:ext uri="{BB962C8B-B14F-4D97-AF65-F5344CB8AC3E}">
        <p14:creationId xmlns:p14="http://schemas.microsoft.com/office/powerpoint/2010/main" val="929363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EC048-EFCC-4C23-899C-612DC3D44C26}"/>
              </a:ext>
            </a:extLst>
          </p:cNvPr>
          <p:cNvSpPr>
            <a:spLocks noGrp="1"/>
          </p:cNvSpPr>
          <p:nvPr>
            <p:ph type="title"/>
          </p:nvPr>
        </p:nvSpPr>
        <p:spPr>
          <a:effectLst>
            <a:outerShdw blurRad="50800" dist="38100" dir="8100000" algn="tr" rotWithShape="0">
              <a:prstClr val="black">
                <a:alpha val="40000"/>
              </a:prstClr>
            </a:outerShdw>
          </a:effectLst>
        </p:spPr>
        <p:txBody>
          <a:bodyPr>
            <a:normAutofit fontScale="90000"/>
          </a:bodyPr>
          <a:lstStyle/>
          <a:p>
            <a:r>
              <a:rPr lang="en-US" sz="6000" b="1" dirty="0"/>
              <a:t>CONCLUSION</a:t>
            </a:r>
            <a:br>
              <a:rPr lang="en-US" dirty="0"/>
            </a:br>
            <a:endParaRPr lang="en-US" dirty="0"/>
          </a:p>
        </p:txBody>
      </p:sp>
      <p:sp>
        <p:nvSpPr>
          <p:cNvPr id="3" name="TextBox 2">
            <a:extLst>
              <a:ext uri="{FF2B5EF4-FFF2-40B4-BE49-F238E27FC236}">
                <a16:creationId xmlns:a16="http://schemas.microsoft.com/office/drawing/2014/main" id="{64B2D3AC-8C7A-4077-9D93-DD3D880DD876}"/>
              </a:ext>
            </a:extLst>
          </p:cNvPr>
          <p:cNvSpPr txBox="1"/>
          <p:nvPr/>
        </p:nvSpPr>
        <p:spPr>
          <a:xfrm>
            <a:off x="685801" y="1815548"/>
            <a:ext cx="10820398" cy="3231654"/>
          </a:xfrm>
          <a:prstGeom prst="rect">
            <a:avLst/>
          </a:prstGeom>
          <a:noFill/>
        </p:spPr>
        <p:txBody>
          <a:bodyPr wrap="square" rtlCol="0">
            <a:spAutoFit/>
          </a:bodyPr>
          <a:lstStyle/>
          <a:p>
            <a:pPr marL="457200" indent="-457200" fontAlgn="base">
              <a:buFont typeface="Wingdings" panose="05000000000000000000" pitchFamily="2" charset="2"/>
              <a:buChar char="v"/>
            </a:pPr>
            <a:r>
              <a:rPr lang="en-US" sz="2400" dirty="0"/>
              <a:t>In This Mini Project, We Develop A Network TO BOOK A CAP IN ANY PLACE.</a:t>
            </a:r>
          </a:p>
          <a:p>
            <a:pPr fontAlgn="base">
              <a:buFont typeface="Wingdings" pitchFamily="2" charset="2"/>
              <a:buChar char="v"/>
            </a:pPr>
            <a:r>
              <a:rPr lang="en-US" sz="2400" dirty="0"/>
              <a:t>  If They Book The Cap And They Mention Their Location Where To Go ,This   	Information Automatically Send To The Cap Driver. </a:t>
            </a:r>
          </a:p>
          <a:p>
            <a:pPr fontAlgn="base">
              <a:buFont typeface="Wingdings" pitchFamily="2" charset="2"/>
              <a:buChar char="v"/>
            </a:pPr>
            <a:r>
              <a:rPr lang="en-US" sz="2400" dirty="0"/>
              <a:t>  Near Cap Deriver Reach That Place In 5-10min.</a:t>
            </a:r>
          </a:p>
          <a:p>
            <a:pPr indent="-285750" fontAlgn="base">
              <a:buFont typeface="Wingdings" panose="05000000000000000000" pitchFamily="2" charset="2"/>
              <a:buChar char="v"/>
            </a:pPr>
            <a:r>
              <a:rPr lang="en-US" sz="2400" dirty="0"/>
              <a:t>  If People Reach That Place And He Pay The Rupees ,That Rupees Cut The 	Commission Of Admin. </a:t>
            </a:r>
          </a:p>
          <a:p>
            <a:pPr fontAlgn="base"/>
            <a:endParaRPr lang="en-US" sz="2400" dirty="0"/>
          </a:p>
          <a:p>
            <a:pPr fontAlgn="base"/>
            <a:endParaRPr lang="en-US" dirty="0"/>
          </a:p>
          <a:p>
            <a:pPr fontAlgn="base"/>
            <a:r>
              <a:rPr lang="en-US" dirty="0"/>
              <a:t>  </a:t>
            </a:r>
          </a:p>
        </p:txBody>
      </p:sp>
    </p:spTree>
    <p:extLst>
      <p:ext uri="{BB962C8B-B14F-4D97-AF65-F5344CB8AC3E}">
        <p14:creationId xmlns:p14="http://schemas.microsoft.com/office/powerpoint/2010/main" val="2631130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638AA-72D5-4171-8ED2-24FB94EB2B5E}"/>
              </a:ext>
            </a:extLst>
          </p:cNvPr>
          <p:cNvSpPr>
            <a:spLocks noGrp="1"/>
          </p:cNvSpPr>
          <p:nvPr>
            <p:ph type="title"/>
          </p:nvPr>
        </p:nvSpPr>
        <p:spPr>
          <a:xfrm>
            <a:off x="384313" y="13992"/>
            <a:ext cx="10131425" cy="1456267"/>
          </a:xfrm>
          <a:effectLst>
            <a:outerShdw blurRad="50800" dist="38100" dir="5400000" algn="t" rotWithShape="0">
              <a:prstClr val="black">
                <a:alpha val="40000"/>
              </a:prstClr>
            </a:outerShdw>
          </a:effectLst>
        </p:spPr>
        <p:txBody>
          <a:bodyPr/>
          <a:lstStyle/>
          <a:p>
            <a:pPr algn="ctr"/>
            <a:r>
              <a:rPr lang="en-US" sz="5400" b="1" dirty="0"/>
              <a:t>REFERENCE</a:t>
            </a:r>
            <a:endParaRPr lang="en-US" b="1" dirty="0"/>
          </a:p>
        </p:txBody>
      </p:sp>
      <p:sp>
        <p:nvSpPr>
          <p:cNvPr id="3" name="TextBox 2">
            <a:extLst>
              <a:ext uri="{FF2B5EF4-FFF2-40B4-BE49-F238E27FC236}">
                <a16:creationId xmlns:a16="http://schemas.microsoft.com/office/drawing/2014/main" id="{35C46972-093E-4182-923F-CC92B430DD56}"/>
              </a:ext>
            </a:extLst>
          </p:cNvPr>
          <p:cNvSpPr txBox="1"/>
          <p:nvPr/>
        </p:nvSpPr>
        <p:spPr>
          <a:xfrm>
            <a:off x="384313" y="1470259"/>
            <a:ext cx="10432913" cy="5139869"/>
          </a:xfrm>
          <a:prstGeom prst="rect">
            <a:avLst/>
          </a:prstGeom>
          <a:noFill/>
        </p:spPr>
        <p:txBody>
          <a:bodyPr wrap="square" rtlCol="0">
            <a:spAutoFit/>
          </a:bodyPr>
          <a:lstStyle/>
          <a:p>
            <a:pPr marL="285750" indent="-285750">
              <a:buFont typeface="Wingdings" panose="05000000000000000000" pitchFamily="2" charset="2"/>
              <a:buChar char="q"/>
            </a:pPr>
            <a:r>
              <a:rPr lang="en-US" sz="2400" dirty="0">
                <a:hlinkClick r:id="rId2"/>
              </a:rPr>
              <a:t> Book Cabs Nearby at Best Price | Hire Taxi Nearby Online at ...</a:t>
            </a:r>
          </a:p>
          <a:p>
            <a:r>
              <a:rPr lang="en-US" sz="2400" dirty="0">
                <a:hlinkClick r:id="rId2"/>
              </a:rPr>
              <a:t> https:</a:t>
            </a:r>
            <a:r>
              <a:rPr lang="en-US" sz="2400" dirty="0">
                <a:hlinkClick r:id="rId2"/>
              </a:rPr>
              <a:t>//book.olacabs.c</a:t>
            </a:r>
            <a:r>
              <a:rPr lang="en-US" sz="2400" dirty="0">
                <a:hlinkClick r:id="rId2"/>
              </a:rPr>
              <a:t>om</a:t>
            </a:r>
            <a:endParaRPr lang="en-US" sz="2400" dirty="0">
              <a:hlinkClick r:id="rId2"/>
            </a:endParaRPr>
          </a:p>
          <a:p>
            <a:r>
              <a:rPr lang="en-US" sz="2400" b="1" dirty="0"/>
              <a:t>Ola Cabs</a:t>
            </a:r>
            <a:r>
              <a:rPr lang="en-US" sz="2400" dirty="0"/>
              <a:t> offers to </a:t>
            </a:r>
            <a:r>
              <a:rPr lang="en-US" sz="2400" b="1" dirty="0"/>
              <a:t>book</a:t>
            </a:r>
            <a:r>
              <a:rPr lang="en-US" sz="2400" dirty="0"/>
              <a:t> cabs nearby your location for best fares. For best taxi service at lowest fares, say Ola!</a:t>
            </a:r>
          </a:p>
          <a:p>
            <a:pPr marL="285750" indent="-285750">
              <a:buFont typeface="Wingdings" panose="05000000000000000000" pitchFamily="2" charset="2"/>
              <a:buChar char="q"/>
            </a:pPr>
            <a:r>
              <a:rPr lang="en-US" sz="2400" dirty="0">
                <a:hlinkClick r:id="rId3"/>
              </a:rPr>
              <a:t> Uber Taxi - Request Taxi Cabs with Uber App on your phones</a:t>
            </a:r>
            <a:endParaRPr lang="en-US" sz="2400" dirty="0">
              <a:hlinkClick r:id="rId3"/>
            </a:endParaRPr>
          </a:p>
          <a:p>
            <a:r>
              <a:rPr lang="en-US" sz="2400" dirty="0">
                <a:hlinkClick r:id="rId3"/>
              </a:rPr>
              <a:t>https://www.uber.com › ride › </a:t>
            </a:r>
            <a:r>
              <a:rPr lang="en-US" sz="2400" dirty="0" err="1">
                <a:hlinkClick r:id="rId3"/>
              </a:rPr>
              <a:t>ubertaxi</a:t>
            </a:r>
            <a:endParaRPr lang="en-US" sz="2400" dirty="0">
              <a:hlinkClick r:id="rId3"/>
            </a:endParaRPr>
          </a:p>
          <a:p>
            <a:r>
              <a:rPr lang="en-US" sz="2400" dirty="0"/>
              <a:t>Request. Open the app and enter your destination in the "Where to?" box. Once you confirm your pickup and destination addresses are correct, select </a:t>
            </a:r>
            <a:r>
              <a:rPr lang="en-US" sz="2400" b="1" dirty="0"/>
              <a:t>Uber Taxi</a:t>
            </a:r>
            <a:r>
              <a:rPr lang="en-US" sz="2400" dirty="0"/>
              <a:t> .</a:t>
            </a:r>
          </a:p>
          <a:p>
            <a:pPr marL="285750" indent="-285750">
              <a:buFont typeface="Wingdings" panose="05000000000000000000" pitchFamily="2" charset="2"/>
              <a:buChar char="q"/>
            </a:pPr>
            <a:r>
              <a:rPr lang="en-US" sz="2400" dirty="0">
                <a:hlinkClick r:id="rId4"/>
              </a:rPr>
              <a:t> Taxi Services In Pune, Cabs in Pune, Pune Cab Booking ...</a:t>
            </a:r>
          </a:p>
          <a:p>
            <a:r>
              <a:rPr lang="en-US" sz="2400" dirty="0">
                <a:hlinkClick r:id="rId4"/>
              </a:rPr>
              <a:t>https://www.makemytrip.com › Cabs</a:t>
            </a:r>
          </a:p>
          <a:p>
            <a:r>
              <a:rPr lang="en-US" sz="2400" dirty="0"/>
              <a:t>Get best Pune </a:t>
            </a:r>
            <a:r>
              <a:rPr lang="en-US" sz="2400" b="1" dirty="0"/>
              <a:t>cab booking</a:t>
            </a:r>
            <a:r>
              <a:rPr lang="en-US" sz="2400" dirty="0"/>
              <a:t> deals on </a:t>
            </a:r>
            <a:r>
              <a:rPr lang="en-US" sz="2400" b="1" dirty="0"/>
              <a:t>Car</a:t>
            </a:r>
            <a:r>
              <a:rPr lang="en-US" sz="2400" dirty="0"/>
              <a:t> Rentals from Pune to any city. ... charges, parking fees, entry fees, </a:t>
            </a:r>
            <a:r>
              <a:rPr lang="en-US" sz="2400" b="1" dirty="0"/>
              <a:t>service</a:t>
            </a:r>
            <a:r>
              <a:rPr lang="en-US" sz="2400" dirty="0"/>
              <a:t> tax and any </a:t>
            </a:r>
            <a:r>
              <a:rPr lang="en-US" sz="2400" b="1" dirty="0"/>
              <a:t>other</a:t>
            </a:r>
            <a:r>
              <a:rPr lang="en-US" sz="2400" dirty="0"/>
              <a:t> government-levied taxes.</a:t>
            </a:r>
          </a:p>
          <a:p>
            <a:pPr marL="342900" indent="-342900">
              <a:buFont typeface="Wingdings" panose="05000000000000000000" pitchFamily="2" charset="2"/>
              <a:buChar char="q"/>
            </a:pPr>
            <a:endParaRPr lang="en-US" sz="2000" dirty="0"/>
          </a:p>
          <a:p>
            <a:endParaRPr lang="en-US" sz="2000" dirty="0"/>
          </a:p>
        </p:txBody>
      </p:sp>
    </p:spTree>
    <p:extLst>
      <p:ext uri="{BB962C8B-B14F-4D97-AF65-F5344CB8AC3E}">
        <p14:creationId xmlns:p14="http://schemas.microsoft.com/office/powerpoint/2010/main" val="41092137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100</TotalTime>
  <Words>311</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Celestial</vt:lpstr>
      <vt:lpstr>BOOK YOUR CAP    </vt:lpstr>
      <vt:lpstr>PowerPoint Presentation</vt:lpstr>
      <vt:lpstr>PROBLEM STATEMENT </vt:lpstr>
      <vt:lpstr>HOW WORK CAP BOOKING ARCHITECTURE</vt:lpstr>
      <vt:lpstr>PowerPoint Presentation</vt:lpstr>
      <vt:lpstr>PowerPoint Presentation</vt:lpstr>
      <vt:lpstr>CONCLUSION </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Agency</dc:title>
  <dc:creator>VK</dc:creator>
  <cp:lastModifiedBy>VK</cp:lastModifiedBy>
  <cp:revision>9</cp:revision>
  <dcterms:created xsi:type="dcterms:W3CDTF">2021-05-02T09:41:43Z</dcterms:created>
  <dcterms:modified xsi:type="dcterms:W3CDTF">2021-05-02T11:22:28Z</dcterms:modified>
</cp:coreProperties>
</file>