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11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E6A1B-3207-47C0-ADCF-BFCF5B679861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795339-720C-44F5-94E9-2693453571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51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795339-720C-44F5-94E9-26934535715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378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006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877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7104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6571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12438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541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490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024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88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154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088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29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117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348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777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900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1828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torage.googleapis.com/tensorflow/tf-keras-datasets/imdb.npz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93E2D-D3AB-67AC-F20F-7BBD30D095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A.VAISHALI  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8BD17C-FF13-1E8B-CC03-C2FBC8F0CD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BE-CSE </a:t>
            </a:r>
          </a:p>
          <a:p>
            <a:r>
              <a:rPr lang="en-US" dirty="0"/>
              <a:t>MAIL ID:vaishali21cse@gmail.com</a:t>
            </a:r>
          </a:p>
          <a:p>
            <a:r>
              <a:rPr lang="en-US" dirty="0"/>
              <a:t>NAAN MUDHALVAN ID:03B018C3793094B8DDF464B3B65FE7DC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0122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073F2-CA0C-8EE1-8932-DFB9E782C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TITLE: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834E8-DD3B-CD06-2D69-5E886C29B8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b="1" i="0" dirty="0">
                <a:solidFill>
                  <a:srgbClr val="ECECEC"/>
                </a:solidFill>
                <a:effectLst/>
                <a:latin typeface="Trebuchet MS" panose="020B0603020202020204" pitchFamily="34" charset="0"/>
              </a:rPr>
              <a:t>SENTIMENT ANALYSIS ON IMDb MOVIE REVIEWS USING RECURRENT NEURAL NETWORKS</a:t>
            </a:r>
            <a:endParaRPr lang="en-IN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444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929AD-563D-77CC-D67B-0197DF84E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85216"/>
          </a:xfrm>
        </p:spPr>
        <p:txBody>
          <a:bodyPr>
            <a:normAutofit fontScale="90000"/>
          </a:bodyPr>
          <a:lstStyle/>
          <a:p>
            <a:r>
              <a:rPr lang="en-IN" dirty="0"/>
              <a:t>AGENDA: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6914E-D5F1-C487-08DD-1CE48A7F6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9073"/>
            <a:ext cx="8596668" cy="3035807"/>
          </a:xfrm>
        </p:spPr>
        <p:txBody>
          <a:bodyPr>
            <a:noAutofit/>
          </a:bodyPr>
          <a:lstStyle/>
          <a:p>
            <a:r>
              <a:rPr lang="en-IN" sz="2000" i="0" dirty="0">
                <a:solidFill>
                  <a:srgbClr val="ECECEC"/>
                </a:solidFill>
                <a:effectLst/>
                <a:latin typeface="Trebuchet MS" panose="020B0603020202020204" pitchFamily="34" charset="0"/>
              </a:rPr>
              <a:t>Introduction</a:t>
            </a:r>
          </a:p>
          <a:p>
            <a:r>
              <a:rPr lang="en-IN" sz="2000" i="0" dirty="0">
                <a:solidFill>
                  <a:srgbClr val="ECECEC"/>
                </a:solidFill>
                <a:effectLst/>
                <a:latin typeface="Trebuchet MS" panose="020B0603020202020204" pitchFamily="34" charset="0"/>
              </a:rPr>
              <a:t>Dataset Exploration</a:t>
            </a:r>
            <a:endParaRPr lang="en-IN" sz="2000" dirty="0">
              <a:solidFill>
                <a:srgbClr val="ECECEC"/>
              </a:solidFill>
              <a:latin typeface="Trebuchet MS" panose="020B0603020202020204" pitchFamily="34" charset="0"/>
            </a:endParaRPr>
          </a:p>
          <a:p>
            <a:r>
              <a:rPr lang="en-IN" sz="2000" i="0" dirty="0">
                <a:solidFill>
                  <a:srgbClr val="ECECEC"/>
                </a:solidFill>
                <a:effectLst/>
                <a:latin typeface="Trebuchet MS" panose="020B0603020202020204" pitchFamily="34" charset="0"/>
              </a:rPr>
              <a:t>Model Architecture</a:t>
            </a:r>
          </a:p>
          <a:p>
            <a:r>
              <a:rPr lang="en-IN" sz="2000" i="0" dirty="0">
                <a:solidFill>
                  <a:srgbClr val="ECECEC"/>
                </a:solidFill>
                <a:effectLst/>
                <a:latin typeface="Trebuchet MS" panose="020B0603020202020204" pitchFamily="34" charset="0"/>
              </a:rPr>
              <a:t>Implementation</a:t>
            </a:r>
            <a:endParaRPr lang="en-IN" sz="2000" dirty="0">
              <a:solidFill>
                <a:srgbClr val="ECECEC"/>
              </a:solidFill>
              <a:latin typeface="Trebuchet MS" panose="020B0603020202020204" pitchFamily="34" charset="0"/>
            </a:endParaRPr>
          </a:p>
          <a:p>
            <a:r>
              <a:rPr lang="en-IN" sz="2000" i="0" dirty="0">
                <a:solidFill>
                  <a:srgbClr val="ECECEC"/>
                </a:solidFill>
                <a:effectLst/>
                <a:latin typeface="Trebuchet MS" panose="020B0603020202020204" pitchFamily="34" charset="0"/>
              </a:rPr>
              <a:t>Model Evaluation</a:t>
            </a:r>
          </a:p>
          <a:p>
            <a:r>
              <a:rPr lang="en-IN" sz="2000" i="0" dirty="0">
                <a:solidFill>
                  <a:srgbClr val="ECECEC"/>
                </a:solidFill>
                <a:effectLst/>
                <a:latin typeface="Trebuchet MS" panose="020B0603020202020204" pitchFamily="34" charset="0"/>
              </a:rPr>
              <a:t>Model Improvement and Experimentation</a:t>
            </a:r>
            <a:endParaRPr lang="en-IN" sz="2000" dirty="0">
              <a:solidFill>
                <a:srgbClr val="ECECEC"/>
              </a:solidFill>
              <a:latin typeface="Trebuchet MS" panose="020B0603020202020204" pitchFamily="34" charset="0"/>
            </a:endParaRPr>
          </a:p>
          <a:p>
            <a:r>
              <a:rPr lang="en-IN" sz="2000" i="0" dirty="0">
                <a:solidFill>
                  <a:srgbClr val="ECECEC"/>
                </a:solidFill>
                <a:effectLst/>
                <a:latin typeface="Trebuchet MS" panose="020B0603020202020204" pitchFamily="34" charset="0"/>
              </a:rPr>
              <a:t>Conclusion and Future Work</a:t>
            </a:r>
          </a:p>
        </p:txBody>
      </p:sp>
    </p:spTree>
    <p:extLst>
      <p:ext uri="{BB962C8B-B14F-4D97-AF65-F5344CB8AC3E}">
        <p14:creationId xmlns:p14="http://schemas.microsoft.com/office/powerpoint/2010/main" val="2876022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BBFAE-A091-F82C-BE33-972CEF616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9328"/>
          </a:xfrm>
        </p:spPr>
        <p:txBody>
          <a:bodyPr/>
          <a:lstStyle/>
          <a:p>
            <a:r>
              <a:rPr lang="en-IN" dirty="0"/>
              <a:t>PROBLEM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9C38F-5FC1-8D7E-90E7-FA958F509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0849"/>
            <a:ext cx="8596668" cy="4590514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Trebuchet MS" panose="020B0603020202020204" pitchFamily="34" charset="0"/>
              </a:rPr>
              <a:t>To develop movie review and classify the positive negative sentiments in the entertainment sector.</a:t>
            </a:r>
            <a:endParaRPr lang="en-IN" sz="20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303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C736D-3671-B35A-D7D9-A27436DC6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5904"/>
          </a:xfrm>
        </p:spPr>
        <p:txBody>
          <a:bodyPr/>
          <a:lstStyle/>
          <a:p>
            <a:r>
              <a:rPr lang="en-US" dirty="0"/>
              <a:t>THE END USERS ARE</a:t>
            </a:r>
            <a:r>
              <a:rPr lang="en-IN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63B66-9467-D423-DBB7-81A3BFC88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16609"/>
            <a:ext cx="8596668" cy="3011423"/>
          </a:xfrm>
        </p:spPr>
        <p:txBody>
          <a:bodyPr>
            <a:normAutofit/>
          </a:bodyPr>
          <a:lstStyle/>
          <a:p>
            <a:r>
              <a:rPr lang="en-IN" sz="2000" b="1" i="0" dirty="0">
                <a:solidFill>
                  <a:srgbClr val="ECECEC"/>
                </a:solidFill>
                <a:effectLst/>
                <a:latin typeface="Trebuchet MS" panose="020B0603020202020204" pitchFamily="34" charset="0"/>
              </a:rPr>
              <a:t>Filmmakers and Studios</a:t>
            </a:r>
          </a:p>
          <a:p>
            <a:r>
              <a:rPr lang="en-IN" sz="2000" b="1" i="0" dirty="0">
                <a:solidFill>
                  <a:srgbClr val="ECECEC"/>
                </a:solidFill>
                <a:effectLst/>
                <a:latin typeface="Trebuchet MS" panose="020B0603020202020204" pitchFamily="34" charset="0"/>
              </a:rPr>
              <a:t>Movie Critics and Reviewers</a:t>
            </a:r>
            <a:endParaRPr lang="en-IN" sz="2000" b="1" dirty="0">
              <a:solidFill>
                <a:srgbClr val="ECECEC"/>
              </a:solidFill>
              <a:latin typeface="Trebuchet MS" panose="020B0603020202020204" pitchFamily="34" charset="0"/>
            </a:endParaRPr>
          </a:p>
          <a:p>
            <a:r>
              <a:rPr lang="en-IN" sz="2000" b="1" i="0" dirty="0">
                <a:solidFill>
                  <a:srgbClr val="ECECEC"/>
                </a:solidFill>
                <a:effectLst/>
                <a:latin typeface="Trebuchet MS" panose="020B0603020202020204" pitchFamily="34" charset="0"/>
              </a:rPr>
              <a:t>Streaming Platforms</a:t>
            </a:r>
          </a:p>
          <a:p>
            <a:pPr algn="just"/>
            <a:r>
              <a:rPr lang="en-IN" sz="2000" b="1" i="0" dirty="0">
                <a:solidFill>
                  <a:srgbClr val="ECECEC"/>
                </a:solidFill>
                <a:effectLst/>
                <a:latin typeface="Trebuchet MS" panose="020B0603020202020204" pitchFamily="34" charset="0"/>
              </a:rPr>
              <a:t>Market Researchers</a:t>
            </a:r>
            <a:endParaRPr lang="en-IN" sz="2000" b="1" dirty="0">
              <a:solidFill>
                <a:srgbClr val="ECECEC"/>
              </a:solidFill>
              <a:latin typeface="Trebuchet MS" panose="020B0603020202020204" pitchFamily="34" charset="0"/>
            </a:endParaRPr>
          </a:p>
          <a:p>
            <a:r>
              <a:rPr lang="en-IN" sz="2000" b="1" i="0" dirty="0">
                <a:solidFill>
                  <a:srgbClr val="ECECEC"/>
                </a:solidFill>
                <a:effectLst/>
                <a:latin typeface="Trebuchet MS" panose="020B0603020202020204" pitchFamily="34" charset="0"/>
              </a:rPr>
              <a:t>Academic Researchers</a:t>
            </a:r>
          </a:p>
          <a:p>
            <a:r>
              <a:rPr lang="en-IN" sz="2000" b="1" i="0" dirty="0">
                <a:solidFill>
                  <a:srgbClr val="ECECEC"/>
                </a:solidFill>
                <a:effectLst/>
                <a:latin typeface="Trebuchet MS" panose="020B0603020202020204" pitchFamily="34" charset="0"/>
              </a:rPr>
              <a:t>General Audience</a:t>
            </a:r>
            <a:endParaRPr lang="en-IN" sz="20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354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0436A-B174-3161-E83C-3F9BE6024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3712"/>
          </a:xfrm>
        </p:spPr>
        <p:txBody>
          <a:bodyPr/>
          <a:lstStyle/>
          <a:p>
            <a:r>
              <a:rPr lang="en-US" dirty="0"/>
              <a:t>SOLUTION AND ITS VALUE PROPOSITION: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D561E-9E78-EFB4-EE51-A20323840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3313"/>
            <a:ext cx="8596668" cy="3962399"/>
          </a:xfrm>
        </p:spPr>
        <p:txBody>
          <a:bodyPr/>
          <a:lstStyle/>
          <a:p>
            <a:pPr marL="0" indent="0" algn="l">
              <a:buNone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     SOLUTION:</a:t>
            </a:r>
          </a:p>
          <a:p>
            <a:pPr lvl="1" algn="just"/>
            <a:r>
              <a:rPr lang="en-US" i="0" dirty="0">
                <a:solidFill>
                  <a:srgbClr val="ECECEC"/>
                </a:solidFill>
                <a:effectLst/>
                <a:latin typeface="Trebuchet MS" panose="020B0603020202020204" pitchFamily="34" charset="0"/>
              </a:rPr>
              <a:t>The solution to the "</a:t>
            </a:r>
            <a:r>
              <a:rPr lang="en-US" i="0" dirty="0" err="1">
                <a:solidFill>
                  <a:srgbClr val="ECECEC"/>
                </a:solidFill>
                <a:effectLst/>
                <a:latin typeface="Trebuchet MS" panose="020B0603020202020204" pitchFamily="34" charset="0"/>
              </a:rPr>
              <a:t>DeepFeel</a:t>
            </a:r>
            <a:r>
              <a:rPr lang="en-US" i="0" dirty="0">
                <a:solidFill>
                  <a:srgbClr val="ECECEC"/>
                </a:solidFill>
                <a:effectLst/>
                <a:latin typeface="Trebuchet MS" panose="020B0603020202020204" pitchFamily="34" charset="0"/>
              </a:rPr>
              <a:t>: Sentiment Analysis on IMDb Movie Reviews using Recurrent Neural Networks" project involves developing a robust sentiment analysis model capable of accurately classifying IMDb movie reviews as positive or negative. This solution utilizes recurrent neural networks (RNNs) to effectively.</a:t>
            </a:r>
          </a:p>
          <a:p>
            <a:pPr marL="0" indent="0" algn="l">
              <a:buNone/>
            </a:pPr>
            <a:r>
              <a:rPr lang="en-IN" b="1" i="0" dirty="0">
                <a:solidFill>
                  <a:srgbClr val="ECECEC"/>
                </a:solidFill>
                <a:effectLst/>
                <a:latin typeface="Söhne"/>
              </a:rPr>
              <a:t>      VALUE PROPOSITION:</a:t>
            </a:r>
            <a:endParaRPr lang="en-US" b="1" dirty="0">
              <a:solidFill>
                <a:srgbClr val="ECECEC"/>
              </a:solidFill>
              <a:latin typeface="Söhne"/>
            </a:endParaRPr>
          </a:p>
          <a:p>
            <a:pPr lvl="1"/>
            <a:r>
              <a:rPr lang="en-IN" b="1" i="0" dirty="0">
                <a:solidFill>
                  <a:srgbClr val="ECECEC"/>
                </a:solidFill>
                <a:effectLst/>
                <a:latin typeface="Trebuchet MS" panose="020B0603020202020204" pitchFamily="34" charset="0"/>
              </a:rPr>
              <a:t>Enhanced Decision Making</a:t>
            </a:r>
          </a:p>
          <a:p>
            <a:pPr lvl="1"/>
            <a:r>
              <a:rPr lang="en-IN" b="1" i="0" dirty="0">
                <a:solidFill>
                  <a:srgbClr val="ECECEC"/>
                </a:solidFill>
                <a:effectLst/>
                <a:latin typeface="Trebuchet MS" panose="020B0603020202020204" pitchFamily="34" charset="0"/>
              </a:rPr>
              <a:t>Time and Cost Savings</a:t>
            </a:r>
            <a:endParaRPr lang="en-IN" b="1" dirty="0">
              <a:solidFill>
                <a:srgbClr val="ECECEC"/>
              </a:solidFill>
              <a:latin typeface="Trebuchet MS" panose="020B0603020202020204" pitchFamily="34" charset="0"/>
            </a:endParaRPr>
          </a:p>
          <a:p>
            <a:pPr lvl="1"/>
            <a:r>
              <a:rPr lang="en-IN" b="1" i="0" dirty="0">
                <a:solidFill>
                  <a:srgbClr val="ECECEC"/>
                </a:solidFill>
                <a:effectLst/>
                <a:latin typeface="Trebuchet MS" panose="020B0603020202020204" pitchFamily="34" charset="0"/>
              </a:rPr>
              <a:t>Improved User Experience</a:t>
            </a:r>
          </a:p>
          <a:p>
            <a:pPr lvl="1" algn="just"/>
            <a:r>
              <a:rPr lang="en-IN" b="1" i="0" dirty="0">
                <a:solidFill>
                  <a:srgbClr val="ECECEC"/>
                </a:solidFill>
                <a:effectLst/>
                <a:latin typeface="Trebuchet MS" panose="020B0603020202020204" pitchFamily="34" charset="0"/>
              </a:rPr>
              <a:t>Insights into Consumer </a:t>
            </a:r>
            <a:r>
              <a:rPr lang="en-IN" b="1" i="0" dirty="0" err="1">
                <a:solidFill>
                  <a:srgbClr val="ECECEC"/>
                </a:solidFill>
                <a:effectLst/>
                <a:latin typeface="Trebuchet MS" panose="020B0603020202020204" pitchFamily="34" charset="0"/>
              </a:rPr>
              <a:t>Behavior</a:t>
            </a:r>
            <a:endParaRPr lang="en-IN" b="1" dirty="0">
              <a:solidFill>
                <a:srgbClr val="ECECEC"/>
              </a:solidFill>
              <a:latin typeface="Trebuchet MS" panose="020B0603020202020204" pitchFamily="34" charset="0"/>
            </a:endParaRPr>
          </a:p>
          <a:p>
            <a:pPr lvl="1"/>
            <a:r>
              <a:rPr lang="en-IN" b="1" i="0" dirty="0">
                <a:solidFill>
                  <a:srgbClr val="ECECEC"/>
                </a:solidFill>
                <a:effectLst/>
                <a:latin typeface="Trebuchet MS" panose="020B0603020202020204" pitchFamily="34" charset="0"/>
              </a:rPr>
              <a:t>Research Advancements</a:t>
            </a:r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974756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EAF87-7504-6CD9-55B4-98BAAC198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1470"/>
          </a:xfrm>
        </p:spPr>
        <p:txBody>
          <a:bodyPr>
            <a:normAutofit/>
          </a:bodyPr>
          <a:lstStyle/>
          <a:p>
            <a:r>
              <a:rPr lang="en-IN" dirty="0"/>
              <a:t>MODELLING: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6712F-B474-A533-7620-912CEDB41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80616"/>
            <a:ext cx="8596668" cy="3252216"/>
          </a:xfrm>
        </p:spPr>
        <p:txBody>
          <a:bodyPr>
            <a:normAutofit fontScale="92500" lnSpcReduction="10000"/>
          </a:bodyPr>
          <a:lstStyle/>
          <a:p>
            <a:r>
              <a:rPr lang="en-IN" sz="2000" i="0" dirty="0">
                <a:solidFill>
                  <a:srgbClr val="ECECEC"/>
                </a:solidFill>
                <a:effectLst/>
                <a:latin typeface="Trebuchet MS" panose="020B0603020202020204" pitchFamily="34" charset="0"/>
              </a:rPr>
              <a:t>Embedding </a:t>
            </a:r>
            <a:r>
              <a:rPr lang="en-IN" sz="2000" i="0" dirty="0" err="1">
                <a:solidFill>
                  <a:srgbClr val="ECECEC"/>
                </a:solidFill>
                <a:effectLst/>
                <a:latin typeface="Trebuchet MS" panose="020B0603020202020204" pitchFamily="34" charset="0"/>
              </a:rPr>
              <a:t>Laye</a:t>
            </a:r>
            <a:endParaRPr lang="en-IN" sz="2000" i="0" dirty="0">
              <a:solidFill>
                <a:srgbClr val="ECECEC"/>
              </a:solidFill>
              <a:effectLst/>
              <a:latin typeface="Trebuchet MS" panose="020B0603020202020204" pitchFamily="34" charset="0"/>
            </a:endParaRPr>
          </a:p>
          <a:p>
            <a:r>
              <a:rPr lang="en-US" sz="2000" i="0" dirty="0">
                <a:solidFill>
                  <a:srgbClr val="ECECEC"/>
                </a:solidFill>
                <a:effectLst/>
                <a:latin typeface="Trebuchet MS" panose="020B0603020202020204" pitchFamily="34" charset="0"/>
              </a:rPr>
              <a:t>Recurrent Layers (LSTM or GRU)</a:t>
            </a:r>
            <a:endParaRPr lang="en-IN" sz="2000" dirty="0">
              <a:solidFill>
                <a:srgbClr val="ECECEC"/>
              </a:solidFill>
              <a:latin typeface="Trebuchet MS" panose="020B0603020202020204" pitchFamily="34" charset="0"/>
            </a:endParaRPr>
          </a:p>
          <a:p>
            <a:r>
              <a:rPr lang="en-IN" sz="2000" i="0" dirty="0">
                <a:solidFill>
                  <a:srgbClr val="ECECEC"/>
                </a:solidFill>
                <a:effectLst/>
                <a:latin typeface="Trebuchet MS" panose="020B0603020202020204" pitchFamily="34" charset="0"/>
              </a:rPr>
              <a:t>Dense Layer for Classification</a:t>
            </a:r>
          </a:p>
          <a:p>
            <a:r>
              <a:rPr lang="en-IN" sz="2000" i="0" dirty="0">
                <a:solidFill>
                  <a:srgbClr val="ECECEC"/>
                </a:solidFill>
                <a:effectLst/>
                <a:latin typeface="Trebuchet MS" panose="020B0603020202020204" pitchFamily="34" charset="0"/>
              </a:rPr>
              <a:t>Model Compilation</a:t>
            </a:r>
            <a:endParaRPr lang="en-IN" sz="2000" dirty="0">
              <a:solidFill>
                <a:srgbClr val="ECECEC"/>
              </a:solidFill>
              <a:latin typeface="Trebuchet MS" panose="020B0603020202020204" pitchFamily="34" charset="0"/>
            </a:endParaRPr>
          </a:p>
          <a:p>
            <a:r>
              <a:rPr lang="en-IN" sz="2000" i="0" dirty="0">
                <a:solidFill>
                  <a:srgbClr val="ECECEC"/>
                </a:solidFill>
                <a:effectLst/>
                <a:latin typeface="Trebuchet MS" panose="020B0603020202020204" pitchFamily="34" charset="0"/>
              </a:rPr>
              <a:t>Model Training</a:t>
            </a:r>
          </a:p>
          <a:p>
            <a:r>
              <a:rPr lang="en-IN" sz="2000" i="0" dirty="0">
                <a:solidFill>
                  <a:srgbClr val="ECECEC"/>
                </a:solidFill>
                <a:effectLst/>
                <a:latin typeface="Trebuchet MS" panose="020B0603020202020204" pitchFamily="34" charset="0"/>
              </a:rPr>
              <a:t>Evaluation and Validation</a:t>
            </a:r>
            <a:endParaRPr lang="en-IN" sz="2000" dirty="0">
              <a:solidFill>
                <a:srgbClr val="ECECEC"/>
              </a:solidFill>
              <a:latin typeface="Trebuchet MS" panose="020B0603020202020204" pitchFamily="34" charset="0"/>
            </a:endParaRPr>
          </a:p>
          <a:p>
            <a:r>
              <a:rPr lang="en-IN" sz="2000" i="0" dirty="0">
                <a:solidFill>
                  <a:srgbClr val="ECECEC"/>
                </a:solidFill>
                <a:effectLst/>
                <a:latin typeface="Trebuchet MS" panose="020B0603020202020204" pitchFamily="34" charset="0"/>
              </a:rPr>
              <a:t>Hyperparameter Tuning</a:t>
            </a:r>
          </a:p>
          <a:p>
            <a:r>
              <a:rPr lang="en-IN" sz="2000" b="1" i="0" dirty="0">
                <a:solidFill>
                  <a:srgbClr val="ECECEC"/>
                </a:solidFill>
                <a:effectLst/>
                <a:latin typeface="Söhne"/>
              </a:rPr>
              <a:t>Model Deployment</a:t>
            </a:r>
            <a:endParaRPr lang="en-IN" sz="20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320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88D16-F026-A6A2-C653-96D9F76C6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2208"/>
          </a:xfrm>
        </p:spPr>
        <p:txBody>
          <a:bodyPr/>
          <a:lstStyle/>
          <a:p>
            <a:r>
              <a:rPr lang="en-IN" dirty="0"/>
              <a:t>RESULTS: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C8C2A-172F-3706-6431-E78F18028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1808"/>
            <a:ext cx="8596668" cy="38807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Downloading data from </a:t>
            </a:r>
            <a:r>
              <a:rPr lang="en-IN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  <a:hlinkClick r:id="rId2"/>
              </a:rPr>
              <a:t>https://storage.googleapis.com/tensorflow/tf-keras-datasets/imdb.npz</a:t>
            </a:r>
            <a:r>
              <a:rPr lang="en-IN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17464789/17464789 [==============================] - 0s 0us/step Epoch 1/5 196/196 [==============================] - 250s 1s/step - loss: 0.4387 - accuracy: 0.7854 - </a:t>
            </a:r>
            <a:r>
              <a:rPr lang="en-IN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val_loss</a:t>
            </a:r>
            <a:r>
              <a:rPr lang="en-IN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0.3272 - </a:t>
            </a:r>
            <a:r>
              <a:rPr lang="en-IN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val_accuracy</a:t>
            </a:r>
            <a:r>
              <a:rPr lang="en-IN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0.8601 Epoch 2/5 196/196 [==============================] - 248s 1s/step - loss: 0.2327 - accuracy: 0.9100 - </a:t>
            </a:r>
            <a:r>
              <a:rPr lang="en-IN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val_loss</a:t>
            </a:r>
            <a:r>
              <a:rPr lang="en-IN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0.3482 - </a:t>
            </a:r>
            <a:r>
              <a:rPr lang="en-IN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val_accuracy</a:t>
            </a:r>
            <a:r>
              <a:rPr lang="en-IN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0.8652 Epoch 3/5 196/196 [==============================] - 243s 1s/step - loss: 0.1765 - accuracy: 0.9350 - </a:t>
            </a:r>
            <a:r>
              <a:rPr lang="en-IN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val_loss</a:t>
            </a:r>
            <a:r>
              <a:rPr lang="en-IN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0.3362 - </a:t>
            </a:r>
            <a:r>
              <a:rPr lang="en-IN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val_accuracy</a:t>
            </a:r>
            <a:r>
              <a:rPr lang="en-IN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0.8667 Epoch 4/5 196/196 [==============================] - 244s 1s/step - loss: 0.1369 - accuracy: 0.9496 - </a:t>
            </a:r>
            <a:r>
              <a:rPr lang="en-IN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val_loss</a:t>
            </a:r>
            <a:r>
              <a:rPr lang="en-IN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0.3722 - </a:t>
            </a:r>
            <a:r>
              <a:rPr lang="en-IN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val_accuracy</a:t>
            </a:r>
            <a:r>
              <a:rPr lang="en-IN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0.8600 Epoch 5/5 196/196 [==============================] - 246s 1s/step - loss: 0.0972 - accuracy: 0.9656 - </a:t>
            </a:r>
            <a:r>
              <a:rPr lang="en-IN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val_loss</a:t>
            </a:r>
            <a:r>
              <a:rPr lang="en-IN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0.4198 - </a:t>
            </a:r>
            <a:r>
              <a:rPr lang="en-IN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val_accuracy</a:t>
            </a:r>
            <a:r>
              <a:rPr lang="en-IN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0.8544 782/782 [==============================] - 99s 126ms/step - loss: 0.4198 - accuracy: 0.8544 Test Accuracy: 0.8543599843978882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98129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169</TotalTime>
  <Words>383</Words>
  <Application>Microsoft Office PowerPoint</Application>
  <PresentationFormat>Widescreen</PresentationFormat>
  <Paragraphs>44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Consolas</vt:lpstr>
      <vt:lpstr>Söhne</vt:lpstr>
      <vt:lpstr>Trebuchet MS</vt:lpstr>
      <vt:lpstr>Wingdings 3</vt:lpstr>
      <vt:lpstr>Facet</vt:lpstr>
      <vt:lpstr>A.VAISHALI   </vt:lpstr>
      <vt:lpstr>PROJECT TITLE:</vt:lpstr>
      <vt:lpstr>AGENDA:</vt:lpstr>
      <vt:lpstr>PROBLEM STATEMENT:</vt:lpstr>
      <vt:lpstr>THE END USERS ARE:</vt:lpstr>
      <vt:lpstr>SOLUTION AND ITS VALUE PROPOSITION:</vt:lpstr>
      <vt:lpstr>MODELLING:</vt:lpstr>
      <vt:lpstr>RESULTS: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A.VAISHALI</dc:title>
  <dc:creator>Vaishali A</dc:creator>
  <cp:lastModifiedBy>Vaishali A</cp:lastModifiedBy>
  <cp:revision>4</cp:revision>
  <dcterms:created xsi:type="dcterms:W3CDTF">2024-04-04T14:34:41Z</dcterms:created>
  <dcterms:modified xsi:type="dcterms:W3CDTF">2024-05-03T08:15:47Z</dcterms:modified>
</cp:coreProperties>
</file>