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rawings/drawing1.xml" ContentType="application/vnd.openxmlformats-officedocument.drawingml.chartshapes+xml"/>
  <Override PartName="/ppt/charts/chart6.xml" ContentType="application/vnd.openxmlformats-officedocument.drawingml.chart+xml"/>
  <Override PartName="/ppt/drawings/drawing2.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3" r:id="rId6"/>
    <p:sldId id="278" r:id="rId7"/>
    <p:sldId id="261" r:id="rId8"/>
    <p:sldId id="263" r:id="rId9"/>
    <p:sldId id="264" r:id="rId10"/>
    <p:sldId id="265" r:id="rId11"/>
    <p:sldId id="274" r:id="rId12"/>
    <p:sldId id="270" r:id="rId13"/>
    <p:sldId id="271" r:id="rId14"/>
    <p:sldId id="269" r:id="rId15"/>
    <p:sldId id="272" r:id="rId16"/>
    <p:sldId id="281" r:id="rId17"/>
    <p:sldId id="275" r:id="rId18"/>
    <p:sldId id="276" r:id="rId19"/>
    <p:sldId id="277" r:id="rId20"/>
    <p:sldId id="279" r:id="rId21"/>
    <p:sldId id="280"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82" d="100"/>
          <a:sy n="82" d="100"/>
        </p:scale>
        <p:origin x="73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title>
    <c:autoTitleDeleted val="0"/>
    <c:plotArea>
      <c:layout/>
      <c:barChart>
        <c:barDir val="bar"/>
        <c:grouping val="clustered"/>
        <c:varyColors val="0"/>
        <c:ser>
          <c:idx val="0"/>
          <c:order val="0"/>
          <c:tx>
            <c:strRef>
              <c:f>Sheet1!$B$1</c:f>
              <c:strCache>
                <c:ptCount val="1"/>
                <c:pt idx="0">
                  <c:v>Order Percentage</c:v>
                </c:pt>
              </c:strCache>
            </c:strRef>
          </c:tx>
          <c:invertIfNegative val="0"/>
          <c:cat>
            <c:strRef>
              <c:f>Sheet1!$A$2:$A$6</c:f>
              <c:strCache>
                <c:ptCount val="5"/>
                <c:pt idx="0">
                  <c:v>UK</c:v>
                </c:pt>
                <c:pt idx="1">
                  <c:v>Netherlands</c:v>
                </c:pt>
                <c:pt idx="2">
                  <c:v>EIRE</c:v>
                </c:pt>
                <c:pt idx="3">
                  <c:v>Germany</c:v>
                </c:pt>
                <c:pt idx="4">
                  <c:v>France</c:v>
                </c:pt>
              </c:strCache>
            </c:strRef>
          </c:cat>
          <c:val>
            <c:numRef>
              <c:f>Sheet1!$B$2:$B$6</c:f>
              <c:numCache>
                <c:formatCode>0.00</c:formatCode>
                <c:ptCount val="5"/>
                <c:pt idx="0">
                  <c:v>86</c:v>
                </c:pt>
                <c:pt idx="1">
                  <c:v>4</c:v>
                </c:pt>
                <c:pt idx="2">
                  <c:v>3</c:v>
                </c:pt>
                <c:pt idx="3">
                  <c:v>2</c:v>
                </c:pt>
                <c:pt idx="4">
                  <c:v>2</c:v>
                </c:pt>
              </c:numCache>
            </c:numRef>
          </c:val>
          <c:extLst>
            <c:ext xmlns:c16="http://schemas.microsoft.com/office/drawing/2014/chart" uri="{C3380CC4-5D6E-409C-BE32-E72D297353CC}">
              <c16:uniqueId val="{00000000-FE0C-4F10-8029-33AF89B3C340}"/>
            </c:ext>
          </c:extLst>
        </c:ser>
        <c:dLbls>
          <c:showLegendKey val="0"/>
          <c:showVal val="0"/>
          <c:showCatName val="0"/>
          <c:showSerName val="0"/>
          <c:showPercent val="0"/>
          <c:showBubbleSize val="0"/>
        </c:dLbls>
        <c:gapWidth val="150"/>
        <c:axId val="379350760"/>
        <c:axId val="377684032"/>
      </c:barChart>
      <c:catAx>
        <c:axId val="379350760"/>
        <c:scaling>
          <c:orientation val="minMax"/>
        </c:scaling>
        <c:delete val="0"/>
        <c:axPos val="l"/>
        <c:numFmt formatCode="General" sourceLinked="0"/>
        <c:majorTickMark val="none"/>
        <c:minorTickMark val="none"/>
        <c:tickLblPos val="nextTo"/>
        <c:crossAx val="377684032"/>
        <c:crosses val="autoZero"/>
        <c:auto val="1"/>
        <c:lblAlgn val="ctr"/>
        <c:lblOffset val="100"/>
        <c:noMultiLvlLbl val="0"/>
      </c:catAx>
      <c:valAx>
        <c:axId val="377684032"/>
        <c:scaling>
          <c:orientation val="minMax"/>
        </c:scaling>
        <c:delete val="0"/>
        <c:axPos val="b"/>
        <c:majorGridlines/>
        <c:numFmt formatCode="0.00" sourceLinked="1"/>
        <c:majorTickMark val="none"/>
        <c:minorTickMark val="none"/>
        <c:tickLblPos val="nextTo"/>
        <c:crossAx val="379350760"/>
        <c:crosses val="autoZero"/>
        <c:crossBetween val="between"/>
      </c:valAx>
      <c:dTable>
        <c:showHorzBorder val="1"/>
        <c:showVertBorder val="1"/>
        <c:showOutline val="1"/>
        <c:showKeys val="1"/>
      </c:dTable>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a:lstStyle/>
          <a:p>
            <a:pPr>
              <a:defRPr/>
            </a:pPr>
            <a:r>
              <a:rPr lang="en-GB" dirty="0"/>
              <a:t>Top</a:t>
            </a:r>
            <a:r>
              <a:rPr lang="en-GB" baseline="0" dirty="0"/>
              <a:t> 10 selling products </a:t>
            </a:r>
            <a:endParaRPr lang="en-US" dirty="0"/>
          </a:p>
        </c:rich>
      </c:tx>
      <c:overlay val="0"/>
    </c:title>
    <c:autoTitleDeleted val="0"/>
    <c:plotArea>
      <c:layout/>
      <c:barChart>
        <c:barDir val="bar"/>
        <c:grouping val="clustered"/>
        <c:varyColors val="0"/>
        <c:ser>
          <c:idx val="0"/>
          <c:order val="0"/>
          <c:tx>
            <c:strRef>
              <c:f>Sheet1!$B$1</c:f>
              <c:strCache>
                <c:ptCount val="1"/>
                <c:pt idx="0">
                  <c:v>Quantity</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WHITE HANGING HEART T-LIGHT HOLDER</c:v>
                </c:pt>
                <c:pt idx="1">
                  <c:v>JUMBO BAG RED RETROSPOT</c:v>
                </c:pt>
                <c:pt idx="2">
                  <c:v>REGENCY CAKESTAND 3 TIER</c:v>
                </c:pt>
                <c:pt idx="3">
                  <c:v>PARTY BUNTING</c:v>
                </c:pt>
                <c:pt idx="4">
                  <c:v>LUNCH BAG RED RETROSPOT</c:v>
                </c:pt>
                <c:pt idx="5">
                  <c:v>ASSORTED COLOUR BIRD ORNAMENT</c:v>
                </c:pt>
                <c:pt idx="6">
                  <c:v>SET OF 3 CAKE TINS PANTRY DESIGN </c:v>
                </c:pt>
                <c:pt idx="7">
                  <c:v>PACK OF 72 RETROSPOT CAKE CASES</c:v>
                </c:pt>
                <c:pt idx="8">
                  <c:v>LUNCH BAG  BLACK SKULL.</c:v>
                </c:pt>
                <c:pt idx="9">
                  <c:v>NATURAL SLATE HEART CHALKBOARD </c:v>
                </c:pt>
              </c:strCache>
            </c:strRef>
          </c:cat>
          <c:val>
            <c:numRef>
              <c:f>Sheet1!$B$2:$B$11</c:f>
              <c:numCache>
                <c:formatCode>General</c:formatCode>
                <c:ptCount val="10"/>
                <c:pt idx="0">
                  <c:v>2265</c:v>
                </c:pt>
                <c:pt idx="1">
                  <c:v>2061</c:v>
                </c:pt>
                <c:pt idx="2">
                  <c:v>1957</c:v>
                </c:pt>
                <c:pt idx="3">
                  <c:v>1679</c:v>
                </c:pt>
                <c:pt idx="4">
                  <c:v>1550</c:v>
                </c:pt>
                <c:pt idx="5">
                  <c:v>1442</c:v>
                </c:pt>
                <c:pt idx="6">
                  <c:v>1357</c:v>
                </c:pt>
                <c:pt idx="7">
                  <c:v>1333</c:v>
                </c:pt>
                <c:pt idx="8">
                  <c:v>1277</c:v>
                </c:pt>
                <c:pt idx="9">
                  <c:v>1218</c:v>
                </c:pt>
              </c:numCache>
            </c:numRef>
          </c:val>
          <c:extLst>
            <c:ext xmlns:c16="http://schemas.microsoft.com/office/drawing/2014/chart" uri="{C3380CC4-5D6E-409C-BE32-E72D297353CC}">
              <c16:uniqueId val="{00000000-8E48-43E2-B226-76D429EF9765}"/>
            </c:ext>
          </c:extLst>
        </c:ser>
        <c:dLbls>
          <c:showLegendKey val="0"/>
          <c:showVal val="1"/>
          <c:showCatName val="0"/>
          <c:showSerName val="0"/>
          <c:showPercent val="0"/>
          <c:showBubbleSize val="0"/>
        </c:dLbls>
        <c:gapWidth val="150"/>
        <c:overlap val="-25"/>
        <c:axId val="377680896"/>
        <c:axId val="377681288"/>
      </c:barChart>
      <c:catAx>
        <c:axId val="377680896"/>
        <c:scaling>
          <c:orientation val="minMax"/>
        </c:scaling>
        <c:delete val="0"/>
        <c:axPos val="l"/>
        <c:numFmt formatCode="General" sourceLinked="1"/>
        <c:majorTickMark val="none"/>
        <c:minorTickMark val="none"/>
        <c:tickLblPos val="nextTo"/>
        <c:crossAx val="377681288"/>
        <c:crosses val="autoZero"/>
        <c:auto val="1"/>
        <c:lblAlgn val="ctr"/>
        <c:lblOffset val="100"/>
        <c:noMultiLvlLbl val="0"/>
      </c:catAx>
      <c:valAx>
        <c:axId val="377681288"/>
        <c:scaling>
          <c:orientation val="minMax"/>
        </c:scaling>
        <c:delete val="1"/>
        <c:axPos val="b"/>
        <c:numFmt formatCode="General" sourceLinked="1"/>
        <c:majorTickMark val="out"/>
        <c:minorTickMark val="none"/>
        <c:tickLblPos val="none"/>
        <c:crossAx val="377680896"/>
        <c:crosses val="autoZero"/>
        <c:crossBetween val="between"/>
      </c:valAx>
    </c:plotArea>
    <c:legend>
      <c:legendPos val="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title>
    <c:autoTitleDeleted val="0"/>
    <c:plotArea>
      <c:layout/>
      <c:barChart>
        <c:barDir val="bar"/>
        <c:grouping val="clustered"/>
        <c:varyColors val="0"/>
        <c:ser>
          <c:idx val="0"/>
          <c:order val="0"/>
          <c:tx>
            <c:strRef>
              <c:f>Sheet1!$B$1</c:f>
              <c:strCache>
                <c:ptCount val="1"/>
                <c:pt idx="0">
                  <c:v>Quantity</c:v>
                </c:pt>
              </c:strCache>
            </c:strRef>
          </c:tx>
          <c:invertIfNegative val="0"/>
          <c:cat>
            <c:strRef>
              <c:f>Sheet1!$A$2:$A$22</c:f>
              <c:strCache>
                <c:ptCount val="21"/>
                <c:pt idx="0">
                  <c:v>NATURAL SLATE HEART CHALKBOARD </c:v>
                </c:pt>
                <c:pt idx="1">
                  <c:v>JUMBO BAG PINK POLKADOT</c:v>
                </c:pt>
                <c:pt idx="2">
                  <c:v>HEART OF WICKER SMALL</c:v>
                </c:pt>
                <c:pt idx="3">
                  <c:v>JUMBO STORAGE BAG SUKI</c:v>
                </c:pt>
                <c:pt idx="4">
                  <c:v>JUMBO SHOPPER VINTAGE RED PAISLEY</c:v>
                </c:pt>
                <c:pt idx="5">
                  <c:v>LUNCH BAG SPACEBOY DESIGN </c:v>
                </c:pt>
                <c:pt idx="6">
                  <c:v>LUNCH BAG CARS BLUE</c:v>
                </c:pt>
                <c:pt idx="7">
                  <c:v>JAM MAKING SET PRINTED</c:v>
                </c:pt>
                <c:pt idx="8">
                  <c:v>SPOTTY BUNTING</c:v>
                </c:pt>
                <c:pt idx="9">
                  <c:v>JAM MAKING SET WITH JARS</c:v>
                </c:pt>
                <c:pt idx="10">
                  <c:v>RECIPE BOX PANTRY YELLOW DESIGN</c:v>
                </c:pt>
                <c:pt idx="11">
                  <c:v>LUNCH BAG PINK POLKADOT</c:v>
                </c:pt>
                <c:pt idx="12">
                  <c:v>LUNCH BAG SUKI DESIGN </c:v>
                </c:pt>
                <c:pt idx="13">
                  <c:v>WOODEN PICTURE FRAME WHITE FINISH</c:v>
                </c:pt>
                <c:pt idx="14">
                  <c:v>PAPER CHAIN KIT 50'S CHRISTMAS </c:v>
                </c:pt>
                <c:pt idx="15">
                  <c:v>POSTAGE</c:v>
                </c:pt>
                <c:pt idx="16">
                  <c:v>SET OF 4 PANTRY JELLY MOULDS</c:v>
                </c:pt>
                <c:pt idx="17">
                  <c:v>ROSES REGENCY TEACUP AND SAUCER </c:v>
                </c:pt>
                <c:pt idx="18">
                  <c:v>LUNCH BAG APPLE DESIGN</c:v>
                </c:pt>
                <c:pt idx="19">
                  <c:v>RED RETROSPOT CHARLOTTE BAG</c:v>
                </c:pt>
                <c:pt idx="20">
                  <c:v>ALARM CLOCK BAKELIKE RED </c:v>
                </c:pt>
              </c:strCache>
            </c:strRef>
          </c:cat>
          <c:val>
            <c:numRef>
              <c:f>Sheet1!$B$2:$B$22</c:f>
              <c:numCache>
                <c:formatCode>General</c:formatCode>
                <c:ptCount val="21"/>
                <c:pt idx="0">
                  <c:v>1218</c:v>
                </c:pt>
                <c:pt idx="1">
                  <c:v>1216</c:v>
                </c:pt>
                <c:pt idx="2">
                  <c:v>1191</c:v>
                </c:pt>
                <c:pt idx="3">
                  <c:v>1161</c:v>
                </c:pt>
                <c:pt idx="4">
                  <c:v>1150</c:v>
                </c:pt>
                <c:pt idx="5">
                  <c:v>1147</c:v>
                </c:pt>
                <c:pt idx="6">
                  <c:v>1145</c:v>
                </c:pt>
                <c:pt idx="7">
                  <c:v>1132</c:v>
                </c:pt>
                <c:pt idx="8">
                  <c:v>1125</c:v>
                </c:pt>
                <c:pt idx="9">
                  <c:v>1103</c:v>
                </c:pt>
                <c:pt idx="10">
                  <c:v>1094</c:v>
                </c:pt>
                <c:pt idx="11">
                  <c:v>1091</c:v>
                </c:pt>
                <c:pt idx="12">
                  <c:v>1088</c:v>
                </c:pt>
                <c:pt idx="13">
                  <c:v>1082</c:v>
                </c:pt>
                <c:pt idx="14">
                  <c:v>1079</c:v>
                </c:pt>
                <c:pt idx="15">
                  <c:v>1076</c:v>
                </c:pt>
                <c:pt idx="16">
                  <c:v>1060</c:v>
                </c:pt>
                <c:pt idx="17">
                  <c:v>1051</c:v>
                </c:pt>
                <c:pt idx="18">
                  <c:v>1035</c:v>
                </c:pt>
                <c:pt idx="19">
                  <c:v>1021</c:v>
                </c:pt>
                <c:pt idx="20">
                  <c:v>1013</c:v>
                </c:pt>
              </c:numCache>
            </c:numRef>
          </c:val>
          <c:extLst>
            <c:ext xmlns:c16="http://schemas.microsoft.com/office/drawing/2014/chart" uri="{C3380CC4-5D6E-409C-BE32-E72D297353CC}">
              <c16:uniqueId val="{00000000-DC2F-47A0-B3BF-071302608766}"/>
            </c:ext>
          </c:extLst>
        </c:ser>
        <c:dLbls>
          <c:showLegendKey val="0"/>
          <c:showVal val="0"/>
          <c:showCatName val="0"/>
          <c:showSerName val="0"/>
          <c:showPercent val="0"/>
          <c:showBubbleSize val="0"/>
        </c:dLbls>
        <c:gapWidth val="150"/>
        <c:axId val="377681680"/>
        <c:axId val="377684424"/>
      </c:barChart>
      <c:catAx>
        <c:axId val="377681680"/>
        <c:scaling>
          <c:orientation val="minMax"/>
        </c:scaling>
        <c:delete val="0"/>
        <c:axPos val="l"/>
        <c:numFmt formatCode="General" sourceLinked="0"/>
        <c:majorTickMark val="none"/>
        <c:minorTickMark val="none"/>
        <c:tickLblPos val="nextTo"/>
        <c:txPr>
          <a:bodyPr/>
          <a:lstStyle/>
          <a:p>
            <a:pPr>
              <a:defRPr sz="1200"/>
            </a:pPr>
            <a:endParaRPr lang="en-US"/>
          </a:p>
        </c:txPr>
        <c:crossAx val="377684424"/>
        <c:crosses val="autoZero"/>
        <c:auto val="1"/>
        <c:lblAlgn val="ctr"/>
        <c:lblOffset val="100"/>
        <c:noMultiLvlLbl val="0"/>
      </c:catAx>
      <c:valAx>
        <c:axId val="377684424"/>
        <c:scaling>
          <c:orientation val="minMax"/>
        </c:scaling>
        <c:delete val="0"/>
        <c:axPos val="b"/>
        <c:majorGridlines/>
        <c:numFmt formatCode="General" sourceLinked="1"/>
        <c:majorTickMark val="none"/>
        <c:minorTickMark val="none"/>
        <c:tickLblPos val="nextTo"/>
        <c:crossAx val="37768168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bar"/>
        <c:grouping val="clustered"/>
        <c:varyColors val="0"/>
        <c:ser>
          <c:idx val="0"/>
          <c:order val="0"/>
          <c:tx>
            <c:strRef>
              <c:f>Sheet1!$B$1</c:f>
              <c:strCache>
                <c:ptCount val="1"/>
                <c:pt idx="0">
                  <c:v>Quantity Percentage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XYZ Solutions</c:v>
                </c:pt>
                <c:pt idx="1">
                  <c:v>ABC corp</c:v>
                </c:pt>
                <c:pt idx="2">
                  <c:v>DTDC</c:v>
                </c:pt>
                <c:pt idx="3">
                  <c:v>World Logistics </c:v>
                </c:pt>
                <c:pt idx="4">
                  <c:v>Sports Club</c:v>
                </c:pt>
                <c:pt idx="5">
                  <c:v>Michael Vough</c:v>
                </c:pt>
                <c:pt idx="6">
                  <c:v>CAD-A CAD-B</c:v>
                </c:pt>
                <c:pt idx="7">
                  <c:v>Zomato</c:v>
                </c:pt>
                <c:pt idx="8">
                  <c:v>Ashley Clarke </c:v>
                </c:pt>
                <c:pt idx="9">
                  <c:v>Mitchell Marsh</c:v>
                </c:pt>
              </c:strCache>
            </c:strRef>
          </c:cat>
          <c:val>
            <c:numRef>
              <c:f>Sheet1!$B$2:$B$11</c:f>
              <c:numCache>
                <c:formatCode>0.0%</c:formatCode>
                <c:ptCount val="10"/>
                <c:pt idx="0">
                  <c:v>4.0000000000000008E-2</c:v>
                </c:pt>
                <c:pt idx="1">
                  <c:v>1.5699999999999999E-2</c:v>
                </c:pt>
                <c:pt idx="2">
                  <c:v>1.5699999999999999E-2</c:v>
                </c:pt>
                <c:pt idx="3">
                  <c:v>1.4E-2</c:v>
                </c:pt>
                <c:pt idx="4">
                  <c:v>1.4E-2</c:v>
                </c:pt>
                <c:pt idx="5">
                  <c:v>1.4E-2</c:v>
                </c:pt>
                <c:pt idx="6">
                  <c:v>1.4E-2</c:v>
                </c:pt>
                <c:pt idx="7">
                  <c:v>1.4E-2</c:v>
                </c:pt>
                <c:pt idx="8">
                  <c:v>1.4E-2</c:v>
                </c:pt>
                <c:pt idx="9">
                  <c:v>1.4E-2</c:v>
                </c:pt>
              </c:numCache>
            </c:numRef>
          </c:val>
          <c:extLst>
            <c:ext xmlns:c16="http://schemas.microsoft.com/office/drawing/2014/chart" uri="{C3380CC4-5D6E-409C-BE32-E72D297353CC}">
              <c16:uniqueId val="{00000000-8E92-4B3F-9FF3-544C96BE6D33}"/>
            </c:ext>
          </c:extLst>
        </c:ser>
        <c:dLbls>
          <c:showLegendKey val="0"/>
          <c:showVal val="1"/>
          <c:showCatName val="0"/>
          <c:showSerName val="0"/>
          <c:showPercent val="0"/>
          <c:showBubbleSize val="0"/>
        </c:dLbls>
        <c:gapWidth val="75"/>
        <c:axId val="377685992"/>
        <c:axId val="377684816"/>
      </c:barChart>
      <c:catAx>
        <c:axId val="377685992"/>
        <c:scaling>
          <c:orientation val="minMax"/>
        </c:scaling>
        <c:delete val="0"/>
        <c:axPos val="l"/>
        <c:numFmt formatCode="General" sourceLinked="1"/>
        <c:majorTickMark val="none"/>
        <c:minorTickMark val="none"/>
        <c:tickLblPos val="nextTo"/>
        <c:crossAx val="377684816"/>
        <c:crosses val="autoZero"/>
        <c:auto val="1"/>
        <c:lblAlgn val="ctr"/>
        <c:lblOffset val="100"/>
        <c:noMultiLvlLbl val="0"/>
      </c:catAx>
      <c:valAx>
        <c:axId val="377684816"/>
        <c:scaling>
          <c:orientation val="minMax"/>
        </c:scaling>
        <c:delete val="0"/>
        <c:axPos val="b"/>
        <c:numFmt formatCode="0.0%" sourceLinked="1"/>
        <c:majorTickMark val="none"/>
        <c:minorTickMark val="none"/>
        <c:tickLblPos val="nextTo"/>
        <c:crossAx val="377685992"/>
        <c:crosses val="autoZero"/>
        <c:crossBetween val="between"/>
      </c:val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9671618943771"/>
          <c:y val="2.7285129604365629E-2"/>
          <c:w val="0.79967584777601863"/>
          <c:h val="0.80939349668603855"/>
        </c:manualLayout>
      </c:layout>
      <c:barChart>
        <c:barDir val="bar"/>
        <c:grouping val="clustered"/>
        <c:varyColors val="0"/>
        <c:ser>
          <c:idx val="0"/>
          <c:order val="0"/>
          <c:tx>
            <c:strRef>
              <c:f>Sheet1!$B$1</c:f>
              <c:strCache>
                <c:ptCount val="1"/>
                <c:pt idx="0">
                  <c:v>Recency</c:v>
                </c:pt>
              </c:strCache>
            </c:strRef>
          </c:tx>
          <c:invertIfNegative val="0"/>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XYZ Solutions </c:v>
                </c:pt>
                <c:pt idx="1">
                  <c:v>Sports Club</c:v>
                </c:pt>
                <c:pt idx="2">
                  <c:v>World Logistics </c:v>
                </c:pt>
                <c:pt idx="3">
                  <c:v>DTDC</c:v>
                </c:pt>
                <c:pt idx="4">
                  <c:v>Ashley Clarke</c:v>
                </c:pt>
                <c:pt idx="5">
                  <c:v>A-Z Solutions</c:v>
                </c:pt>
                <c:pt idx="6">
                  <c:v>CAD-A CAD-B</c:v>
                </c:pt>
                <c:pt idx="7">
                  <c:v>Tim and Co.</c:v>
                </c:pt>
                <c:pt idx="8">
                  <c:v>Walter White </c:v>
                </c:pt>
                <c:pt idx="9">
                  <c:v>Ted Mosbey</c:v>
                </c:pt>
              </c:strCache>
            </c:strRef>
          </c:cat>
          <c:val>
            <c:numRef>
              <c:f>Sheet1!$B$2:$B$11</c:f>
              <c:numCache>
                <c:formatCode>General</c:formatCode>
                <c:ptCount val="10"/>
                <c:pt idx="0">
                  <c:v>7</c:v>
                </c:pt>
                <c:pt idx="1">
                  <c:v>2</c:v>
                </c:pt>
                <c:pt idx="2">
                  <c:v>1</c:v>
                </c:pt>
                <c:pt idx="3">
                  <c:v>0</c:v>
                </c:pt>
                <c:pt idx="4">
                  <c:v>0</c:v>
                </c:pt>
                <c:pt idx="5">
                  <c:v>29</c:v>
                </c:pt>
                <c:pt idx="6">
                  <c:v>16</c:v>
                </c:pt>
                <c:pt idx="7">
                  <c:v>1</c:v>
                </c:pt>
                <c:pt idx="8">
                  <c:v>2</c:v>
                </c:pt>
                <c:pt idx="9">
                  <c:v>1</c:v>
                </c:pt>
              </c:numCache>
            </c:numRef>
          </c:val>
          <c:extLst>
            <c:ext xmlns:c16="http://schemas.microsoft.com/office/drawing/2014/chart" uri="{C3380CC4-5D6E-409C-BE32-E72D297353CC}">
              <c16:uniqueId val="{00000000-94F5-491B-96D8-2663D004EE78}"/>
            </c:ext>
          </c:extLst>
        </c:ser>
        <c:ser>
          <c:idx val="1"/>
          <c:order val="1"/>
          <c:tx>
            <c:strRef>
              <c:f>Sheet1!$C$1</c:f>
              <c:strCache>
                <c:ptCount val="1"/>
                <c:pt idx="0">
                  <c:v>Frequency</c:v>
                </c:pt>
              </c:strCache>
            </c:strRef>
          </c:tx>
          <c:invertIfNegative val="0"/>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XYZ Solutions </c:v>
                </c:pt>
                <c:pt idx="1">
                  <c:v>Sports Club</c:v>
                </c:pt>
                <c:pt idx="2">
                  <c:v>World Logistics </c:v>
                </c:pt>
                <c:pt idx="3">
                  <c:v>DTDC</c:v>
                </c:pt>
                <c:pt idx="4">
                  <c:v>Ashley Clarke</c:v>
                </c:pt>
                <c:pt idx="5">
                  <c:v>A-Z Solutions</c:v>
                </c:pt>
                <c:pt idx="6">
                  <c:v>CAD-A CAD-B</c:v>
                </c:pt>
                <c:pt idx="7">
                  <c:v>Tim and Co.</c:v>
                </c:pt>
                <c:pt idx="8">
                  <c:v>Walter White </c:v>
                </c:pt>
                <c:pt idx="9">
                  <c:v>Ted Mosbey</c:v>
                </c:pt>
              </c:strCache>
            </c:strRef>
          </c:cat>
          <c:val>
            <c:numRef>
              <c:f>Sheet1!$C$2:$C$11</c:f>
              <c:numCache>
                <c:formatCode>General</c:formatCode>
                <c:ptCount val="10"/>
                <c:pt idx="0">
                  <c:v>71</c:v>
                </c:pt>
                <c:pt idx="1">
                  <c:v>57</c:v>
                </c:pt>
                <c:pt idx="2">
                  <c:v>45</c:v>
                </c:pt>
                <c:pt idx="3">
                  <c:v>192</c:v>
                </c:pt>
                <c:pt idx="4">
                  <c:v>55</c:v>
                </c:pt>
                <c:pt idx="5">
                  <c:v>63</c:v>
                </c:pt>
                <c:pt idx="6">
                  <c:v>47</c:v>
                </c:pt>
                <c:pt idx="7">
                  <c:v>88</c:v>
                </c:pt>
                <c:pt idx="8">
                  <c:v>93</c:v>
                </c:pt>
                <c:pt idx="9">
                  <c:v>47</c:v>
                </c:pt>
              </c:numCache>
            </c:numRef>
          </c:val>
          <c:extLst>
            <c:ext xmlns:c16="http://schemas.microsoft.com/office/drawing/2014/chart" uri="{C3380CC4-5D6E-409C-BE32-E72D297353CC}">
              <c16:uniqueId val="{00000001-94F5-491B-96D8-2663D004EE78}"/>
            </c:ext>
          </c:extLst>
        </c:ser>
        <c:ser>
          <c:idx val="2"/>
          <c:order val="2"/>
          <c:tx>
            <c:strRef>
              <c:f>Sheet1!$D$1</c:f>
              <c:strCache>
                <c:ptCount val="1"/>
                <c:pt idx="0">
                  <c:v>Monetary(k)</c:v>
                </c:pt>
              </c:strCache>
            </c:strRef>
          </c:tx>
          <c:invertIfNegative val="0"/>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XYZ Solutions </c:v>
                </c:pt>
                <c:pt idx="1">
                  <c:v>Sports Club</c:v>
                </c:pt>
                <c:pt idx="2">
                  <c:v>World Logistics </c:v>
                </c:pt>
                <c:pt idx="3">
                  <c:v>DTDC</c:v>
                </c:pt>
                <c:pt idx="4">
                  <c:v>Ashley Clarke</c:v>
                </c:pt>
                <c:pt idx="5">
                  <c:v>A-Z Solutions</c:v>
                </c:pt>
                <c:pt idx="6">
                  <c:v>CAD-A CAD-B</c:v>
                </c:pt>
                <c:pt idx="7">
                  <c:v>Tim and Co.</c:v>
                </c:pt>
                <c:pt idx="8">
                  <c:v>Walter White </c:v>
                </c:pt>
                <c:pt idx="9">
                  <c:v>Ted Mosbey</c:v>
                </c:pt>
              </c:strCache>
            </c:strRef>
          </c:cat>
          <c:val>
            <c:numRef>
              <c:f>Sheet1!$D$2:$D$11</c:f>
              <c:numCache>
                <c:formatCode>General</c:formatCode>
                <c:ptCount val="10"/>
                <c:pt idx="0">
                  <c:v>268.47799999999995</c:v>
                </c:pt>
                <c:pt idx="1">
                  <c:v>248.17099999999999</c:v>
                </c:pt>
                <c:pt idx="2">
                  <c:v>192.98800000000003</c:v>
                </c:pt>
                <c:pt idx="3">
                  <c:v>136.846</c:v>
                </c:pt>
                <c:pt idx="4">
                  <c:v>117.37899999999999</c:v>
                </c:pt>
                <c:pt idx="5">
                  <c:v>81.024000000000001</c:v>
                </c:pt>
                <c:pt idx="6">
                  <c:v>61.908000000000001</c:v>
                </c:pt>
                <c:pt idx="7">
                  <c:v>59.591000000000001</c:v>
                </c:pt>
                <c:pt idx="8">
                  <c:v>54.144000000000005</c:v>
                </c:pt>
                <c:pt idx="9">
                  <c:v>50.638000000000005</c:v>
                </c:pt>
              </c:numCache>
            </c:numRef>
          </c:val>
          <c:extLst>
            <c:ext xmlns:c16="http://schemas.microsoft.com/office/drawing/2014/chart" uri="{C3380CC4-5D6E-409C-BE32-E72D297353CC}">
              <c16:uniqueId val="{00000002-94F5-491B-96D8-2663D004EE78}"/>
            </c:ext>
          </c:extLst>
        </c:ser>
        <c:dLbls>
          <c:showLegendKey val="0"/>
          <c:showVal val="1"/>
          <c:showCatName val="0"/>
          <c:showSerName val="0"/>
          <c:showPercent val="0"/>
          <c:showBubbleSize val="0"/>
        </c:dLbls>
        <c:gapWidth val="75"/>
        <c:axId val="377679328"/>
        <c:axId val="377682856"/>
      </c:barChart>
      <c:catAx>
        <c:axId val="377679328"/>
        <c:scaling>
          <c:orientation val="minMax"/>
        </c:scaling>
        <c:delete val="0"/>
        <c:axPos val="l"/>
        <c:numFmt formatCode="General" sourceLinked="1"/>
        <c:majorTickMark val="none"/>
        <c:minorTickMark val="none"/>
        <c:tickLblPos val="nextTo"/>
        <c:crossAx val="377682856"/>
        <c:crosses val="autoZero"/>
        <c:auto val="1"/>
        <c:lblAlgn val="ctr"/>
        <c:lblOffset val="100"/>
        <c:noMultiLvlLbl val="0"/>
      </c:catAx>
      <c:valAx>
        <c:axId val="377682856"/>
        <c:scaling>
          <c:orientation val="minMax"/>
        </c:scaling>
        <c:delete val="0"/>
        <c:axPos val="b"/>
        <c:numFmt formatCode="General" sourceLinked="1"/>
        <c:majorTickMark val="none"/>
        <c:minorTickMark val="none"/>
        <c:tickLblPos val="nextTo"/>
        <c:crossAx val="377679328"/>
        <c:crosses val="autoZero"/>
        <c:crossBetween val="between"/>
      </c:valAx>
    </c:plotArea>
    <c:legend>
      <c:legendPos val="b"/>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38145828633635"/>
          <c:y val="4.0238956030385797E-2"/>
          <c:w val="0.83641785994349627"/>
          <c:h val="0.83134095053602564"/>
        </c:manualLayout>
      </c:layout>
      <c:barChart>
        <c:barDir val="bar"/>
        <c:grouping val="clustered"/>
        <c:varyColors val="0"/>
        <c:ser>
          <c:idx val="0"/>
          <c:order val="0"/>
          <c:tx>
            <c:strRef>
              <c:f>Sheet1!$B$1</c:f>
              <c:strCache>
                <c:ptCount val="1"/>
                <c:pt idx="0">
                  <c:v>Recency</c:v>
                </c:pt>
              </c:strCache>
            </c:strRef>
          </c:tx>
          <c:invertIfNegative val="0"/>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Marty.Ltd</c:v>
                </c:pt>
                <c:pt idx="1">
                  <c:v>Adam and voges solutions</c:v>
                </c:pt>
                <c:pt idx="2">
                  <c:v>Marie and co.</c:v>
                </c:pt>
                <c:pt idx="3">
                  <c:v>Ellens.co</c:v>
                </c:pt>
                <c:pt idx="4">
                  <c:v>Davidsons.Ltd</c:v>
                </c:pt>
                <c:pt idx="5">
                  <c:v>Emilly solutions</c:v>
                </c:pt>
                <c:pt idx="6">
                  <c:v>Ethan traders</c:v>
                </c:pt>
                <c:pt idx="7">
                  <c:v>Jennifer wholesalers</c:v>
                </c:pt>
                <c:pt idx="8">
                  <c:v>Joshua and Josh</c:v>
                </c:pt>
                <c:pt idx="9">
                  <c:v>Haritage gift station</c:v>
                </c:pt>
              </c:strCache>
            </c:strRef>
          </c:cat>
          <c:val>
            <c:numRef>
              <c:f>Sheet1!$B$2:$B$11</c:f>
              <c:numCache>
                <c:formatCode>General</c:formatCode>
                <c:ptCount val="10"/>
                <c:pt idx="0">
                  <c:v>0</c:v>
                </c:pt>
                <c:pt idx="1">
                  <c:v>0</c:v>
                </c:pt>
                <c:pt idx="2">
                  <c:v>0</c:v>
                </c:pt>
                <c:pt idx="3">
                  <c:v>1</c:v>
                </c:pt>
                <c:pt idx="4">
                  <c:v>2</c:v>
                </c:pt>
                <c:pt idx="5">
                  <c:v>2</c:v>
                </c:pt>
                <c:pt idx="6">
                  <c:v>3</c:v>
                </c:pt>
                <c:pt idx="7">
                  <c:v>8</c:v>
                </c:pt>
                <c:pt idx="8">
                  <c:v>0</c:v>
                </c:pt>
                <c:pt idx="9">
                  <c:v>9</c:v>
                </c:pt>
              </c:numCache>
            </c:numRef>
          </c:val>
          <c:extLst>
            <c:ext xmlns:c16="http://schemas.microsoft.com/office/drawing/2014/chart" uri="{C3380CC4-5D6E-409C-BE32-E72D297353CC}">
              <c16:uniqueId val="{00000000-7297-4D8C-B72A-FD8A699D14F0}"/>
            </c:ext>
          </c:extLst>
        </c:ser>
        <c:ser>
          <c:idx val="1"/>
          <c:order val="1"/>
          <c:tx>
            <c:strRef>
              <c:f>Sheet1!$C$1</c:f>
              <c:strCache>
                <c:ptCount val="1"/>
                <c:pt idx="0">
                  <c:v>Frequency</c:v>
                </c:pt>
              </c:strCache>
            </c:strRef>
          </c:tx>
          <c:invertIfNegative val="0"/>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Marty.Ltd</c:v>
                </c:pt>
                <c:pt idx="1">
                  <c:v>Adam and voges solutions</c:v>
                </c:pt>
                <c:pt idx="2">
                  <c:v>Marie and co.</c:v>
                </c:pt>
                <c:pt idx="3">
                  <c:v>Ellens.co</c:v>
                </c:pt>
                <c:pt idx="4">
                  <c:v>Davidsons.Ltd</c:v>
                </c:pt>
                <c:pt idx="5">
                  <c:v>Emilly solutions</c:v>
                </c:pt>
                <c:pt idx="6">
                  <c:v>Ethan traders</c:v>
                </c:pt>
                <c:pt idx="7">
                  <c:v>Jennifer wholesalers</c:v>
                </c:pt>
                <c:pt idx="8">
                  <c:v>Joshua and Josh</c:v>
                </c:pt>
                <c:pt idx="9">
                  <c:v>Haritage gift station</c:v>
                </c:pt>
              </c:strCache>
            </c:strRef>
          </c:cat>
          <c:val>
            <c:numRef>
              <c:f>Sheet1!$C$2:$C$11</c:f>
              <c:numCache>
                <c:formatCode>General</c:formatCode>
                <c:ptCount val="10"/>
                <c:pt idx="0">
                  <c:v>201</c:v>
                </c:pt>
                <c:pt idx="1">
                  <c:v>120</c:v>
                </c:pt>
                <c:pt idx="2">
                  <c:v>91</c:v>
                </c:pt>
                <c:pt idx="3">
                  <c:v>84</c:v>
                </c:pt>
                <c:pt idx="4">
                  <c:v>59</c:v>
                </c:pt>
                <c:pt idx="5">
                  <c:v>54</c:v>
                </c:pt>
                <c:pt idx="6">
                  <c:v>53</c:v>
                </c:pt>
                <c:pt idx="7">
                  <c:v>51</c:v>
                </c:pt>
                <c:pt idx="8">
                  <c:v>47</c:v>
                </c:pt>
                <c:pt idx="9">
                  <c:v>45</c:v>
                </c:pt>
              </c:numCache>
            </c:numRef>
          </c:val>
          <c:extLst>
            <c:ext xmlns:c16="http://schemas.microsoft.com/office/drawing/2014/chart" uri="{C3380CC4-5D6E-409C-BE32-E72D297353CC}">
              <c16:uniqueId val="{00000001-7297-4D8C-B72A-FD8A699D14F0}"/>
            </c:ext>
          </c:extLst>
        </c:ser>
        <c:ser>
          <c:idx val="2"/>
          <c:order val="2"/>
          <c:tx>
            <c:strRef>
              <c:f>Sheet1!$D$1</c:f>
              <c:strCache>
                <c:ptCount val="1"/>
                <c:pt idx="0">
                  <c:v>Monetary(k)</c:v>
                </c:pt>
              </c:strCache>
            </c:strRef>
          </c:tx>
          <c:invertIfNegative val="0"/>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Marty.Ltd</c:v>
                </c:pt>
                <c:pt idx="1">
                  <c:v>Adam and voges solutions</c:v>
                </c:pt>
                <c:pt idx="2">
                  <c:v>Marie and co.</c:v>
                </c:pt>
                <c:pt idx="3">
                  <c:v>Ellens.co</c:v>
                </c:pt>
                <c:pt idx="4">
                  <c:v>Davidsons.Ltd</c:v>
                </c:pt>
                <c:pt idx="5">
                  <c:v>Emilly solutions</c:v>
                </c:pt>
                <c:pt idx="6">
                  <c:v>Ethan traders</c:v>
                </c:pt>
                <c:pt idx="7">
                  <c:v>Jennifer wholesalers</c:v>
                </c:pt>
                <c:pt idx="8">
                  <c:v>Joshua and Josh</c:v>
                </c:pt>
                <c:pt idx="9">
                  <c:v>Haritage gift station</c:v>
                </c:pt>
              </c:strCache>
            </c:strRef>
          </c:cat>
          <c:val>
            <c:numRef>
              <c:f>Sheet1!$D$2:$D$11</c:f>
              <c:numCache>
                <c:formatCode>General</c:formatCode>
                <c:ptCount val="10"/>
                <c:pt idx="0">
                  <c:v>32.65</c:v>
                </c:pt>
                <c:pt idx="1">
                  <c:v>38.435000000000002</c:v>
                </c:pt>
                <c:pt idx="2">
                  <c:v>11.8</c:v>
                </c:pt>
                <c:pt idx="3">
                  <c:v>11.028</c:v>
                </c:pt>
                <c:pt idx="4">
                  <c:v>26.707999999999998</c:v>
                </c:pt>
                <c:pt idx="5">
                  <c:v>35.316000000000003</c:v>
                </c:pt>
                <c:pt idx="6">
                  <c:v>7.8760000000000003</c:v>
                </c:pt>
                <c:pt idx="7">
                  <c:v>34.683999999999997</c:v>
                </c:pt>
                <c:pt idx="8">
                  <c:v>19.914000000000001</c:v>
                </c:pt>
                <c:pt idx="9">
                  <c:v>34.485999999999997</c:v>
                </c:pt>
              </c:numCache>
            </c:numRef>
          </c:val>
          <c:extLst>
            <c:ext xmlns:c16="http://schemas.microsoft.com/office/drawing/2014/chart" uri="{C3380CC4-5D6E-409C-BE32-E72D297353CC}">
              <c16:uniqueId val="{00000002-7297-4D8C-B72A-FD8A699D14F0}"/>
            </c:ext>
          </c:extLst>
        </c:ser>
        <c:dLbls>
          <c:showLegendKey val="0"/>
          <c:showVal val="1"/>
          <c:showCatName val="0"/>
          <c:showSerName val="0"/>
          <c:showPercent val="0"/>
          <c:showBubbleSize val="0"/>
        </c:dLbls>
        <c:gapWidth val="75"/>
        <c:axId val="377685208"/>
        <c:axId val="377679720"/>
      </c:barChart>
      <c:catAx>
        <c:axId val="377685208"/>
        <c:scaling>
          <c:orientation val="minMax"/>
        </c:scaling>
        <c:delete val="0"/>
        <c:axPos val="l"/>
        <c:numFmt formatCode="General" sourceLinked="1"/>
        <c:majorTickMark val="none"/>
        <c:minorTickMark val="none"/>
        <c:tickLblPos val="nextTo"/>
        <c:crossAx val="377679720"/>
        <c:crosses val="autoZero"/>
        <c:auto val="1"/>
        <c:lblAlgn val="ctr"/>
        <c:lblOffset val="100"/>
        <c:noMultiLvlLbl val="0"/>
      </c:catAx>
      <c:valAx>
        <c:axId val="377679720"/>
        <c:scaling>
          <c:orientation val="minMax"/>
        </c:scaling>
        <c:delete val="0"/>
        <c:axPos val="b"/>
        <c:numFmt formatCode="General" sourceLinked="1"/>
        <c:majorTickMark val="none"/>
        <c:minorTickMark val="none"/>
        <c:tickLblPos val="nextTo"/>
        <c:crossAx val="377685208"/>
        <c:crosses val="autoZero"/>
        <c:crossBetween val="between"/>
      </c:valAx>
    </c:plotArea>
    <c:legend>
      <c:legendPos val="b"/>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Quantity</c:v>
                </c:pt>
              </c:strCache>
            </c:strRef>
          </c:tx>
          <c:invertIfNegative val="0"/>
          <c:dLbls>
            <c:dLbl>
              <c:idx val="0"/>
              <c:layout>
                <c:manualLayout>
                  <c:x val="-1.291595016140224E-4"/>
                  <c:y val="-8.278145695364240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1A-436A-851F-DC138CF72440}"/>
                </c:ext>
              </c:extLst>
            </c:dLbl>
            <c:dLbl>
              <c:idx val="1"/>
              <c:layout>
                <c:manualLayout>
                  <c:x val="4.2755566114581391E-3"/>
                  <c:y val="-8.278145695364240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1A-436A-851F-DC138CF72440}"/>
                </c:ext>
              </c:extLst>
            </c:dLbl>
            <c:dLbl>
              <c:idx val="2"/>
              <c:layout>
                <c:manualLayout>
                  <c:x val="1.1367921682203521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1A-436A-851F-DC138CF72440}"/>
                </c:ext>
              </c:extLst>
            </c:dLbl>
            <c:dLbl>
              <c:idx val="3"/>
              <c:layout>
                <c:manualLayout>
                  <c:x val="2.711406763810136E-4"/>
                  <c:y val="-5.518763796909594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1A-436A-851F-DC138CF72440}"/>
                </c:ext>
              </c:extLst>
            </c:dLbl>
            <c:dLbl>
              <c:idx val="4"/>
              <c:layout>
                <c:manualLayout>
                  <c:x val="5.8985353123962503E-3"/>
                  <c:y val="2.759381898454645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1A-436A-851F-DC138CF72440}"/>
                </c:ext>
              </c:extLst>
            </c:dLbl>
            <c:dLbl>
              <c:idx val="5"/>
              <c:layout>
                <c:manualLayout>
                  <c:x val="7.7157246507979617E-3"/>
                  <c:y val="5.518763796909443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D1A-436A-851F-DC138CF72440}"/>
                </c:ext>
              </c:extLst>
            </c:dLbl>
            <c:dLbl>
              <c:idx val="6"/>
              <c:layout>
                <c:manualLayout>
                  <c:x val="4.2138994479138398E-3"/>
                  <c:y val="-2.759381898454747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1A-436A-851F-DC138CF72440}"/>
                </c:ext>
              </c:extLst>
            </c:dLbl>
            <c:dLbl>
              <c:idx val="7"/>
              <c:layout>
                <c:manualLayout>
                  <c:x val="5.4323355054756092E-3"/>
                  <c:y val="2.5294041870238414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1A-436A-851F-DC138CF72440}"/>
                </c:ext>
              </c:extLst>
            </c:dLbl>
            <c:dLbl>
              <c:idx val="8"/>
              <c:layout>
                <c:manualLayout>
                  <c:x val="7.2025748936555781E-3"/>
                  <c:y val="-2.759381898454772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1A-436A-851F-DC138CF72440}"/>
                </c:ext>
              </c:extLst>
            </c:dLbl>
            <c:dLbl>
              <c:idx val="9"/>
              <c:layout>
                <c:manualLayout>
                  <c:x val="7.1368638187467963E-3"/>
                  <c:y val="-5.518763796909493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1A-436A-851F-DC138CF72440}"/>
                </c:ext>
              </c:extLst>
            </c:dLbl>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PAPER CRAFT , LITTLE BIRDIE</c:v>
                </c:pt>
                <c:pt idx="1">
                  <c:v>MEDIUM CERAMIC TOP STORAGE JAR</c:v>
                </c:pt>
                <c:pt idx="2">
                  <c:v>ROTATING SILVER ANGELS T-LIGHT HLDR</c:v>
                </c:pt>
                <c:pt idx="3">
                  <c:v>FAIRY CAKE FLANNEL ASSORTED COLOUR</c:v>
                </c:pt>
                <c:pt idx="4">
                  <c:v>PINK BLUE FELT CRAFT TRINKET BOX</c:v>
                </c:pt>
                <c:pt idx="5">
                  <c:v>GIN + TONIC DIET METAL SIGN</c:v>
                </c:pt>
                <c:pt idx="6">
                  <c:v>WHITE HANGING HEART T-LIGHT HOLDER</c:v>
                </c:pt>
                <c:pt idx="7">
                  <c:v>HERB MARKER BASIL</c:v>
                </c:pt>
                <c:pt idx="8">
                  <c:v>FELTCRAFT DOLL MOLLY</c:v>
                </c:pt>
                <c:pt idx="9">
                  <c:v>Manual</c:v>
                </c:pt>
              </c:strCache>
            </c:strRef>
          </c:cat>
          <c:val>
            <c:numRef>
              <c:f>Sheet1!$B$2:$B$11</c:f>
              <c:numCache>
                <c:formatCode>General</c:formatCode>
                <c:ptCount val="10"/>
                <c:pt idx="0">
                  <c:v>80995</c:v>
                </c:pt>
                <c:pt idx="1">
                  <c:v>74215</c:v>
                </c:pt>
                <c:pt idx="2">
                  <c:v>9360</c:v>
                </c:pt>
                <c:pt idx="3">
                  <c:v>3114</c:v>
                </c:pt>
                <c:pt idx="4">
                  <c:v>2592</c:v>
                </c:pt>
                <c:pt idx="5">
                  <c:v>2000</c:v>
                </c:pt>
                <c:pt idx="6">
                  <c:v>1930</c:v>
                </c:pt>
                <c:pt idx="7">
                  <c:v>1515</c:v>
                </c:pt>
                <c:pt idx="8">
                  <c:v>1440</c:v>
                </c:pt>
                <c:pt idx="9">
                  <c:v>1350</c:v>
                </c:pt>
              </c:numCache>
            </c:numRef>
          </c:val>
          <c:extLst>
            <c:ext xmlns:c16="http://schemas.microsoft.com/office/drawing/2014/chart" uri="{C3380CC4-5D6E-409C-BE32-E72D297353CC}">
              <c16:uniqueId val="{0000000A-ED1A-436A-851F-DC138CF72440}"/>
            </c:ext>
          </c:extLst>
        </c:ser>
        <c:dLbls>
          <c:showLegendKey val="0"/>
          <c:showVal val="0"/>
          <c:showCatName val="0"/>
          <c:showSerName val="0"/>
          <c:showPercent val="0"/>
          <c:showBubbleSize val="0"/>
        </c:dLbls>
        <c:gapWidth val="75"/>
        <c:overlap val="40"/>
        <c:axId val="382756632"/>
        <c:axId val="382760552"/>
      </c:barChart>
      <c:catAx>
        <c:axId val="382756632"/>
        <c:scaling>
          <c:orientation val="minMax"/>
        </c:scaling>
        <c:delete val="0"/>
        <c:axPos val="l"/>
        <c:numFmt formatCode="General" sourceLinked="1"/>
        <c:majorTickMark val="none"/>
        <c:minorTickMark val="none"/>
        <c:tickLblPos val="nextTo"/>
        <c:txPr>
          <a:bodyPr/>
          <a:lstStyle/>
          <a:p>
            <a:pPr>
              <a:defRPr sz="1200" b="1"/>
            </a:pPr>
            <a:endParaRPr lang="en-US"/>
          </a:p>
        </c:txPr>
        <c:crossAx val="382760552"/>
        <c:crosses val="autoZero"/>
        <c:auto val="1"/>
        <c:lblAlgn val="ctr"/>
        <c:lblOffset val="100"/>
        <c:noMultiLvlLbl val="0"/>
      </c:catAx>
      <c:valAx>
        <c:axId val="382760552"/>
        <c:scaling>
          <c:orientation val="minMax"/>
        </c:scaling>
        <c:delete val="0"/>
        <c:axPos val="b"/>
        <c:majorGridlines/>
        <c:numFmt formatCode="General" sourceLinked="1"/>
        <c:majorTickMark val="none"/>
        <c:minorTickMark val="none"/>
        <c:tickLblPos val="nextTo"/>
        <c:crossAx val="382756632"/>
        <c:crosses val="autoZero"/>
        <c:crossBetween val="between"/>
      </c:valAx>
    </c:plotArea>
    <c:legend>
      <c:legendPos val="r"/>
      <c:layout>
        <c:manualLayout>
          <c:xMode val="edge"/>
          <c:yMode val="edge"/>
          <c:x val="0.84778053066642534"/>
          <c:y val="0.42279227720707102"/>
          <c:w val="0.1428679523647195"/>
          <c:h val="8.2422930566605032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Cancelled Quantity</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cat>
            <c:strRef>
              <c:f>Sheet1!$A$2:$A$11</c:f>
              <c:strCache>
                <c:ptCount val="10"/>
                <c:pt idx="0">
                  <c:v>Orient Ltd.</c:v>
                </c:pt>
                <c:pt idx="1">
                  <c:v>Omnialert</c:v>
                </c:pt>
                <c:pt idx="2">
                  <c:v>Perficient </c:v>
                </c:pt>
                <c:pt idx="3">
                  <c:v>Infuitive </c:v>
                </c:pt>
                <c:pt idx="4">
                  <c:v>A-Z Solutions </c:v>
                </c:pt>
                <c:pt idx="5">
                  <c:v>Infuitive </c:v>
                </c:pt>
                <c:pt idx="6">
                  <c:v>Infuitive </c:v>
                </c:pt>
                <c:pt idx="7">
                  <c:v>Omnialert </c:v>
                </c:pt>
                <c:pt idx="8">
                  <c:v>A-Z Solutions </c:v>
                </c:pt>
                <c:pt idx="9">
                  <c:v>Securiteam</c:v>
                </c:pt>
              </c:strCache>
            </c:strRef>
          </c:cat>
          <c:val>
            <c:numRef>
              <c:f>Sheet1!$B$2:$B$11</c:f>
              <c:numCache>
                <c:formatCode>General</c:formatCode>
                <c:ptCount val="10"/>
                <c:pt idx="0">
                  <c:v>80995</c:v>
                </c:pt>
                <c:pt idx="1">
                  <c:v>74215</c:v>
                </c:pt>
                <c:pt idx="2">
                  <c:v>9360</c:v>
                </c:pt>
                <c:pt idx="3">
                  <c:v>3114</c:v>
                </c:pt>
                <c:pt idx="4">
                  <c:v>2592</c:v>
                </c:pt>
                <c:pt idx="5">
                  <c:v>2000</c:v>
                </c:pt>
                <c:pt idx="6">
                  <c:v>1930</c:v>
                </c:pt>
                <c:pt idx="7">
                  <c:v>1515</c:v>
                </c:pt>
                <c:pt idx="8">
                  <c:v>1440</c:v>
                </c:pt>
                <c:pt idx="9">
                  <c:v>1350</c:v>
                </c:pt>
              </c:numCache>
            </c:numRef>
          </c:val>
          <c:extLst>
            <c:ext xmlns:c16="http://schemas.microsoft.com/office/drawing/2014/chart" uri="{C3380CC4-5D6E-409C-BE32-E72D297353CC}">
              <c16:uniqueId val="{00000000-CB9E-482D-9DA8-D5234D58822F}"/>
            </c:ext>
          </c:extLst>
        </c:ser>
        <c:dLbls>
          <c:showLegendKey val="0"/>
          <c:showVal val="0"/>
          <c:showCatName val="0"/>
          <c:showSerName val="0"/>
          <c:showPercent val="0"/>
          <c:showBubbleSize val="0"/>
        </c:dLbls>
        <c:gapWidth val="75"/>
        <c:overlap val="-25"/>
        <c:axId val="382755456"/>
        <c:axId val="382760944"/>
      </c:barChart>
      <c:catAx>
        <c:axId val="38275545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82760944"/>
        <c:crosses val="autoZero"/>
        <c:auto val="1"/>
        <c:lblAlgn val="ctr"/>
        <c:lblOffset val="100"/>
        <c:noMultiLvlLbl val="0"/>
      </c:catAx>
      <c:valAx>
        <c:axId val="382760944"/>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82755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CLTV</c:v>
                </c:pt>
              </c:strCache>
            </c:strRef>
          </c:tx>
          <c:invertIfNegative val="0"/>
          <c:cat>
            <c:strRef>
              <c:f>Sheet1!$A$2:$A$6</c:f>
              <c:strCache>
                <c:ptCount val="5"/>
                <c:pt idx="0">
                  <c:v>Premium</c:v>
                </c:pt>
                <c:pt idx="1">
                  <c:v>Potential Loyalist</c:v>
                </c:pt>
                <c:pt idx="2">
                  <c:v>Fairly Active</c:v>
                </c:pt>
                <c:pt idx="3">
                  <c:v>Opportunistic</c:v>
                </c:pt>
                <c:pt idx="4">
                  <c:v>Hibernating</c:v>
                </c:pt>
              </c:strCache>
            </c:strRef>
          </c:cat>
          <c:val>
            <c:numRef>
              <c:f>Sheet1!$B$2:$B$6</c:f>
              <c:numCache>
                <c:formatCode>0%</c:formatCode>
                <c:ptCount val="5"/>
                <c:pt idx="0">
                  <c:v>0.1</c:v>
                </c:pt>
                <c:pt idx="1">
                  <c:v>0.31</c:v>
                </c:pt>
                <c:pt idx="2">
                  <c:v>0.34</c:v>
                </c:pt>
                <c:pt idx="3">
                  <c:v>0.12</c:v>
                </c:pt>
                <c:pt idx="4">
                  <c:v>0.13</c:v>
                </c:pt>
              </c:numCache>
            </c:numRef>
          </c:val>
          <c:extLst>
            <c:ext xmlns:c16="http://schemas.microsoft.com/office/drawing/2014/chart" uri="{C3380CC4-5D6E-409C-BE32-E72D297353CC}">
              <c16:uniqueId val="{00000000-CB02-452E-B207-311BAAFC7FE7}"/>
            </c:ext>
          </c:extLst>
        </c:ser>
        <c:dLbls>
          <c:showLegendKey val="0"/>
          <c:showVal val="0"/>
          <c:showCatName val="0"/>
          <c:showSerName val="0"/>
          <c:showPercent val="0"/>
          <c:showBubbleSize val="0"/>
        </c:dLbls>
        <c:gapWidth val="150"/>
        <c:axId val="221812632"/>
        <c:axId val="221498432"/>
      </c:barChart>
      <c:catAx>
        <c:axId val="221812632"/>
        <c:scaling>
          <c:orientation val="minMax"/>
        </c:scaling>
        <c:delete val="0"/>
        <c:axPos val="b"/>
        <c:numFmt formatCode="General" sourceLinked="0"/>
        <c:majorTickMark val="out"/>
        <c:minorTickMark val="none"/>
        <c:tickLblPos val="nextTo"/>
        <c:crossAx val="221498432"/>
        <c:crosses val="autoZero"/>
        <c:auto val="1"/>
        <c:lblAlgn val="ctr"/>
        <c:lblOffset val="100"/>
        <c:noMultiLvlLbl val="0"/>
      </c:catAx>
      <c:valAx>
        <c:axId val="221498432"/>
        <c:scaling>
          <c:orientation val="minMax"/>
        </c:scaling>
        <c:delete val="0"/>
        <c:axPos val="l"/>
        <c:majorGridlines/>
        <c:numFmt formatCode="0%" sourceLinked="1"/>
        <c:majorTickMark val="out"/>
        <c:minorTickMark val="none"/>
        <c:tickLblPos val="nextTo"/>
        <c:crossAx val="221812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0.51731</cdr:x>
      <cdr:y>0.13506</cdr:y>
    </cdr:from>
    <cdr:to>
      <cdr:x>0.93009</cdr:x>
      <cdr:y>0.3015</cdr:y>
    </cdr:to>
    <cdr:sp macro="" textlink="">
      <cdr:nvSpPr>
        <cdr:cNvPr id="3" name="TextBox 2"/>
        <cdr:cNvSpPr txBox="1"/>
      </cdr:nvSpPr>
      <cdr:spPr>
        <a:xfrm xmlns:a="http://schemas.openxmlformats.org/drawingml/2006/main">
          <a:off x="5920740" y="754380"/>
          <a:ext cx="4724400" cy="9296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0.57989</cdr:x>
      <cdr:y>0.11962</cdr:y>
    </cdr:from>
    <cdr:to>
      <cdr:x>0.9091</cdr:x>
      <cdr:y>0.37659</cdr:y>
    </cdr:to>
    <cdr:sp macro="" textlink="">
      <cdr:nvSpPr>
        <cdr:cNvPr id="4" name="TextBox 3"/>
        <cdr:cNvSpPr txBox="1"/>
      </cdr:nvSpPr>
      <cdr:spPr>
        <a:xfrm xmlns:a="http://schemas.openxmlformats.org/drawingml/2006/main">
          <a:off x="6636980" y="759656"/>
          <a:ext cx="3767837" cy="163185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rtl="0"/>
          <a:r>
            <a:rPr lang="en-IN" sz="2000" dirty="0">
              <a:solidFill>
                <a:schemeClr val="tx1"/>
              </a:solidFill>
            </a:rPr>
            <a:t>Top</a:t>
          </a:r>
          <a:r>
            <a:rPr lang="en-IN" sz="2000" baseline="0" dirty="0">
              <a:solidFill>
                <a:schemeClr val="tx1"/>
              </a:solidFill>
            </a:rPr>
            <a:t> 10 Customers</a:t>
          </a:r>
          <a:r>
            <a:rPr lang="en-IN" sz="2000" dirty="0">
              <a:solidFill>
                <a:schemeClr val="tx1"/>
              </a:solidFill>
            </a:rPr>
            <a:t> as per their Monetary Values with their </a:t>
          </a:r>
          <a:r>
            <a:rPr lang="en-IN" sz="2000" dirty="0" err="1">
              <a:solidFill>
                <a:schemeClr val="tx1"/>
              </a:solidFill>
            </a:rPr>
            <a:t>Recency</a:t>
          </a:r>
          <a:r>
            <a:rPr lang="en-IN" sz="2000" dirty="0">
              <a:solidFill>
                <a:schemeClr val="tx1"/>
              </a:solidFill>
            </a:rPr>
            <a:t> and Frequency </a:t>
          </a:r>
          <a:endParaRPr lang="en-US" sz="2000" dirty="0">
            <a:solidFill>
              <a:schemeClr val="tx1"/>
            </a:solidFill>
          </a:endParaRPr>
        </a:p>
        <a:p xmlns:a="http://schemas.openxmlformats.org/drawingml/2006/main">
          <a:endParaRPr lang="en-US" sz="2000"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0.64666</cdr:x>
      <cdr:y>0.03667</cdr:y>
    </cdr:from>
    <cdr:to>
      <cdr:x>0.97613</cdr:x>
      <cdr:y>0.12694</cdr:y>
    </cdr:to>
    <cdr:sp macro="" textlink="">
      <cdr:nvSpPr>
        <cdr:cNvPr id="2" name="TextBox 1"/>
        <cdr:cNvSpPr txBox="1"/>
      </cdr:nvSpPr>
      <cdr:spPr>
        <a:xfrm xmlns:a="http://schemas.openxmlformats.org/drawingml/2006/main">
          <a:off x="7223760" y="198120"/>
          <a:ext cx="3680460" cy="48768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0.5425</cdr:x>
      <cdr:y>0.04937</cdr:y>
    </cdr:from>
    <cdr:to>
      <cdr:x>0.86615</cdr:x>
      <cdr:y>0.26521</cdr:y>
    </cdr:to>
    <cdr:sp macro="" textlink="">
      <cdr:nvSpPr>
        <cdr:cNvPr id="3" name="TextBox 2"/>
        <cdr:cNvSpPr txBox="1"/>
      </cdr:nvSpPr>
      <cdr:spPr>
        <a:xfrm xmlns:a="http://schemas.openxmlformats.org/drawingml/2006/main">
          <a:off x="6060246" y="311638"/>
          <a:ext cx="3615396" cy="136241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GB" sz="1800" b="1" dirty="0">
              <a:solidFill>
                <a:schemeClr val="tx1"/>
              </a:solidFill>
            </a:rPr>
            <a:t>Customers having high Frequency of purchase and low Monetary</a:t>
          </a:r>
          <a:endParaRPr lang="en-US" sz="1800" b="1" dirty="0">
            <a:solidFill>
              <a:schemeClr val="tx1"/>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3/10/2023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11047906" cy="1400530"/>
          </a:xfrm>
        </p:spPr>
        <p:txBody>
          <a:bodyPr/>
          <a:lstStyle/>
          <a:p>
            <a:pPr algn="ctr"/>
            <a:r>
              <a:rPr lang="en-US" sz="3600" dirty="0"/>
              <a:t>PROJECT  UPDATES </a:t>
            </a:r>
            <a:br>
              <a:rPr lang="en-US" sz="3600" dirty="0"/>
            </a:br>
            <a:r>
              <a:rPr lang="en-US" sz="3600" dirty="0"/>
              <a:t>Project Title:- Building CRM using RFM and CLTV</a:t>
            </a:r>
            <a:endParaRPr lang="en-IN" sz="3600" dirty="0"/>
          </a:p>
        </p:txBody>
      </p:sp>
      <p:sp>
        <p:nvSpPr>
          <p:cNvPr id="5" name="Content Placeholder 4"/>
          <p:cNvSpPr>
            <a:spLocks noGrp="1"/>
          </p:cNvSpPr>
          <p:nvPr>
            <p:ph idx="1"/>
          </p:nvPr>
        </p:nvSpPr>
        <p:spPr>
          <a:xfrm>
            <a:off x="1103312" y="2781837"/>
            <a:ext cx="8946541" cy="3466562"/>
          </a:xfrm>
        </p:spPr>
        <p:txBody>
          <a:bodyPr>
            <a:normAutofit fontScale="85000" lnSpcReduction="20000"/>
          </a:bodyPr>
          <a:lstStyle/>
          <a:p>
            <a:r>
              <a:rPr lang="en-US" dirty="0"/>
              <a:t>Guided by :- Aditya Sir</a:t>
            </a:r>
          </a:p>
          <a:p>
            <a:pPr marL="0" indent="0">
              <a:buNone/>
            </a:pPr>
            <a:endParaRPr lang="en-US" dirty="0"/>
          </a:p>
          <a:p>
            <a:pPr marL="0" indent="0">
              <a:buNone/>
            </a:pPr>
            <a:r>
              <a:rPr lang="en-US" dirty="0"/>
              <a:t>Team Members :- </a:t>
            </a:r>
          </a:p>
          <a:p>
            <a:pPr marL="457200" indent="-457200">
              <a:buAutoNum type="arabicPeriod"/>
            </a:pPr>
            <a:r>
              <a:rPr lang="en-US" dirty="0" err="1"/>
              <a:t>Ashkita</a:t>
            </a:r>
            <a:r>
              <a:rPr lang="en-US" dirty="0"/>
              <a:t> </a:t>
            </a:r>
            <a:r>
              <a:rPr lang="en-US" dirty="0" err="1"/>
              <a:t>Waghmode</a:t>
            </a:r>
            <a:r>
              <a:rPr lang="en-US" dirty="0"/>
              <a:t> </a:t>
            </a:r>
          </a:p>
          <a:p>
            <a:pPr marL="457200" indent="-457200">
              <a:buAutoNum type="arabicPeriod"/>
            </a:pPr>
            <a:r>
              <a:rPr lang="en-US" dirty="0" err="1"/>
              <a:t>Rahila</a:t>
            </a:r>
            <a:r>
              <a:rPr lang="en-US" dirty="0"/>
              <a:t>  </a:t>
            </a:r>
            <a:r>
              <a:rPr lang="en-US" dirty="0" err="1"/>
              <a:t>Mulla</a:t>
            </a:r>
            <a:endParaRPr lang="en-US" dirty="0"/>
          </a:p>
          <a:p>
            <a:pPr marL="457200" indent="-457200">
              <a:buAutoNum type="arabicPeriod"/>
            </a:pPr>
            <a:r>
              <a:rPr lang="en-US" dirty="0"/>
              <a:t>Ashish Singh</a:t>
            </a:r>
          </a:p>
          <a:p>
            <a:pPr marL="457200" indent="-457200">
              <a:buAutoNum type="arabicPeriod"/>
            </a:pPr>
            <a:r>
              <a:rPr lang="en-US" dirty="0"/>
              <a:t>Ganesh </a:t>
            </a:r>
            <a:r>
              <a:rPr lang="en-US" dirty="0" err="1"/>
              <a:t>Jadhav</a:t>
            </a:r>
            <a:endParaRPr lang="en-US" dirty="0"/>
          </a:p>
          <a:p>
            <a:pPr marL="457200" indent="-457200">
              <a:buAutoNum type="arabicPeriod"/>
            </a:pPr>
            <a:r>
              <a:rPr lang="en-US" dirty="0" err="1"/>
              <a:t>Kishan</a:t>
            </a:r>
            <a:r>
              <a:rPr lang="en-US" dirty="0"/>
              <a:t> </a:t>
            </a:r>
            <a:r>
              <a:rPr lang="en-US" dirty="0" err="1"/>
              <a:t>Mantri</a:t>
            </a:r>
            <a:endParaRPr lang="en-US" dirty="0"/>
          </a:p>
          <a:p>
            <a:pPr marL="457200" indent="-457200">
              <a:buAutoNum type="arabicPeriod"/>
            </a:pPr>
            <a:r>
              <a:rPr lang="en-US" dirty="0" err="1"/>
              <a:t>Prateeksha</a:t>
            </a:r>
            <a:r>
              <a:rPr lang="en-US" dirty="0"/>
              <a:t> </a:t>
            </a:r>
            <a:r>
              <a:rPr lang="en-US" dirty="0" err="1"/>
              <a:t>Nachane</a:t>
            </a:r>
            <a:endParaRPr lang="en-IN" dirty="0"/>
          </a:p>
          <a:p>
            <a:pPr marL="457200" indent="-457200">
              <a:buAutoNum type="arabicPeriod"/>
            </a:pPr>
            <a:r>
              <a:rPr lang="en-US" dirty="0" err="1"/>
              <a:t>Vaibhav</a:t>
            </a:r>
            <a:r>
              <a:rPr lang="en-US" dirty="0"/>
              <a:t> </a:t>
            </a:r>
            <a:r>
              <a:rPr lang="en-US" dirty="0" err="1"/>
              <a:t>Chormule</a:t>
            </a:r>
            <a:endParaRPr lang="en-US" dirty="0"/>
          </a:p>
        </p:txBody>
      </p:sp>
    </p:spTree>
    <p:extLst>
      <p:ext uri="{BB962C8B-B14F-4D97-AF65-F5344CB8AC3E}">
        <p14:creationId xmlns:p14="http://schemas.microsoft.com/office/powerpoint/2010/main" val="6043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46716" y="413239"/>
            <a:ext cx="6189785" cy="461665"/>
          </a:xfrm>
          <a:prstGeom prst="rect">
            <a:avLst/>
          </a:prstGeom>
          <a:noFill/>
        </p:spPr>
        <p:txBody>
          <a:bodyPr wrap="square" rtlCol="0">
            <a:spAutoFit/>
          </a:bodyPr>
          <a:lstStyle/>
          <a:p>
            <a:pPr algn="ctr"/>
            <a:r>
              <a:rPr lang="en-GB" sz="2400" b="1" dirty="0"/>
              <a:t>Other Popular Products </a:t>
            </a:r>
            <a:endParaRPr lang="en-US" sz="2400" b="1" dirty="0"/>
          </a:p>
        </p:txBody>
      </p:sp>
      <p:graphicFrame>
        <p:nvGraphicFramePr>
          <p:cNvPr id="15" name="Content Placeholder 14"/>
          <p:cNvGraphicFramePr>
            <a:graphicFrameLocks noGrp="1"/>
          </p:cNvGraphicFramePr>
          <p:nvPr>
            <p:ph idx="1"/>
          </p:nvPr>
        </p:nvGraphicFramePr>
        <p:xfrm>
          <a:off x="729762" y="1019908"/>
          <a:ext cx="10612315" cy="522849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25316"/>
            <a:ext cx="9404723" cy="984738"/>
          </a:xfrm>
        </p:spPr>
        <p:txBody>
          <a:bodyPr/>
          <a:lstStyle/>
          <a:p>
            <a:pPr algn="ctr"/>
            <a:r>
              <a:rPr lang="en-GB" sz="2800" b="1" dirty="0"/>
              <a:t> Percentage of Products bought by top 10 Customers</a:t>
            </a:r>
            <a:endParaRPr lang="en-US" sz="28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84608078"/>
              </p:ext>
            </p:extLst>
          </p:nvPr>
        </p:nvGraphicFramePr>
        <p:xfrm>
          <a:off x="1103312" y="1547446"/>
          <a:ext cx="9289195" cy="47009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659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37974078"/>
              </p:ext>
            </p:extLst>
          </p:nvPr>
        </p:nvGraphicFramePr>
        <p:xfrm>
          <a:off x="342900" y="309489"/>
          <a:ext cx="11445240" cy="635039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72453425"/>
              </p:ext>
            </p:extLst>
          </p:nvPr>
        </p:nvGraphicFramePr>
        <p:xfrm>
          <a:off x="510540" y="272854"/>
          <a:ext cx="11170920" cy="631229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23659"/>
            <a:ext cx="9404723" cy="1269046"/>
          </a:xfrm>
        </p:spPr>
        <p:txBody>
          <a:bodyPr/>
          <a:lstStyle/>
          <a:p>
            <a:pPr algn="ctr"/>
            <a:r>
              <a:rPr lang="en-IN" sz="2400" b="1" dirty="0"/>
              <a:t>Mostly Cancelled Products</a:t>
            </a:r>
            <a:br>
              <a:rPr lang="en-IN" sz="2400" b="1" dirty="0"/>
            </a:br>
            <a:br>
              <a:rPr lang="en-IN" sz="2400" b="1" dirty="0"/>
            </a:br>
            <a:r>
              <a:rPr lang="en-IN" sz="2000" dirty="0"/>
              <a:t>Out of all the quantities, around 2% of the products have been cancelled </a:t>
            </a:r>
            <a:br>
              <a:rPr lang="en-IN" sz="2400" b="1" dirty="0"/>
            </a:br>
            <a:endParaRPr lang="en-US" sz="2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0478424"/>
              </p:ext>
            </p:extLst>
          </p:nvPr>
        </p:nvGraphicFramePr>
        <p:xfrm>
          <a:off x="646111" y="1645919"/>
          <a:ext cx="10607040" cy="46024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4082"/>
          </a:xfrm>
        </p:spPr>
        <p:txBody>
          <a:bodyPr/>
          <a:lstStyle/>
          <a:p>
            <a:r>
              <a:rPr lang="en-IN" sz="2000" b="1" dirty="0"/>
              <a:t>Customers having highest cancelled Quantity</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4416343"/>
              </p:ext>
            </p:extLst>
          </p:nvPr>
        </p:nvGraphicFramePr>
        <p:xfrm>
          <a:off x="708660" y="1112520"/>
          <a:ext cx="9341803" cy="51358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9B05-7B61-F005-1809-31795A891C19}"/>
              </a:ext>
            </a:extLst>
          </p:cNvPr>
          <p:cNvSpPr>
            <a:spLocks noGrp="1"/>
          </p:cNvSpPr>
          <p:nvPr>
            <p:ph type="title"/>
          </p:nvPr>
        </p:nvSpPr>
        <p:spPr/>
        <p:txBody>
          <a:bodyPr/>
          <a:lstStyle/>
          <a:p>
            <a:pPr algn="ctr"/>
            <a:r>
              <a:rPr lang="en-IN" sz="3200" b="1" dirty="0"/>
              <a:t>CLTV</a:t>
            </a:r>
            <a:r>
              <a:rPr lang="en-IN" sz="3200" dirty="0"/>
              <a:t> </a:t>
            </a:r>
            <a:r>
              <a:rPr lang="en-IN" sz="3200" b="1" dirty="0"/>
              <a:t>Calculation</a:t>
            </a:r>
          </a:p>
        </p:txBody>
      </p:sp>
      <p:sp>
        <p:nvSpPr>
          <p:cNvPr id="3" name="Content Placeholder 2">
            <a:extLst>
              <a:ext uri="{FF2B5EF4-FFF2-40B4-BE49-F238E27FC236}">
                <a16:creationId xmlns:a16="http://schemas.microsoft.com/office/drawing/2014/main" id="{0F863AFF-6498-E26A-9BFB-B736580BA4FB}"/>
              </a:ext>
            </a:extLst>
          </p:cNvPr>
          <p:cNvSpPr>
            <a:spLocks noGrp="1"/>
          </p:cNvSpPr>
          <p:nvPr>
            <p:ph idx="1"/>
          </p:nvPr>
        </p:nvSpPr>
        <p:spPr/>
        <p:txBody>
          <a:bodyPr/>
          <a:lstStyle/>
          <a:p>
            <a:pPr algn="l"/>
            <a:r>
              <a:rPr lang="en-US" b="1" i="0" dirty="0">
                <a:effectLst/>
                <a:latin typeface="Helvetica Neue"/>
              </a:rPr>
              <a:t>CLTV = (Customer Value / Churn Rate) * Profit Margin</a:t>
            </a:r>
          </a:p>
          <a:p>
            <a:pPr algn="l"/>
            <a:r>
              <a:rPr lang="en-US" i="0" dirty="0">
                <a:effectLst/>
                <a:latin typeface="Helvetica Neue"/>
              </a:rPr>
              <a:t>Wh</a:t>
            </a:r>
            <a:r>
              <a:rPr lang="en-US" dirty="0">
                <a:latin typeface="Helvetica Neue"/>
              </a:rPr>
              <a:t>ere</a:t>
            </a:r>
            <a:r>
              <a:rPr lang="en-US" b="1" dirty="0">
                <a:latin typeface="Helvetica Neue"/>
              </a:rPr>
              <a:t>,</a:t>
            </a:r>
            <a:endParaRPr lang="en-US" b="1" i="0" dirty="0">
              <a:effectLst/>
              <a:latin typeface="Helvetica Neue"/>
            </a:endParaRPr>
          </a:p>
          <a:p>
            <a:pPr algn="l"/>
            <a:r>
              <a:rPr lang="en-US" b="0" i="0" dirty="0">
                <a:effectLst/>
                <a:latin typeface="Helvetica Neue"/>
              </a:rPr>
              <a:t>Customer Value = Average Order Value * Purchase Frequency</a:t>
            </a:r>
          </a:p>
          <a:p>
            <a:pPr algn="l"/>
            <a:r>
              <a:rPr lang="en-US" b="0" i="0" dirty="0">
                <a:effectLst/>
                <a:latin typeface="Helvetica Neue"/>
              </a:rPr>
              <a:t>Average Order Value = Total Price / Total Transaction</a:t>
            </a:r>
          </a:p>
          <a:p>
            <a:pPr algn="l"/>
            <a:r>
              <a:rPr lang="en-US" b="0" i="0" dirty="0">
                <a:effectLst/>
                <a:latin typeface="Helvetica Neue"/>
              </a:rPr>
              <a:t>Purchase Frequency = Total Transaction / Total Number of Customers</a:t>
            </a:r>
          </a:p>
          <a:p>
            <a:pPr algn="l"/>
            <a:r>
              <a:rPr lang="en-US" b="0" i="0" dirty="0">
                <a:effectLst/>
                <a:latin typeface="Helvetica Neue"/>
              </a:rPr>
              <a:t>Churn Rate = 1 - Repeat Rate</a:t>
            </a:r>
          </a:p>
          <a:p>
            <a:pPr algn="l"/>
            <a:r>
              <a:rPr lang="en-US" b="0" i="0" dirty="0">
                <a:effectLst/>
                <a:latin typeface="Helvetica Neue"/>
              </a:rPr>
              <a:t>Repeat Rate = Customers that buy products several times / Total Customers</a:t>
            </a:r>
          </a:p>
          <a:p>
            <a:pPr algn="l"/>
            <a:r>
              <a:rPr lang="en-US" b="0" i="0" dirty="0">
                <a:effectLst/>
                <a:latin typeface="Helvetica Neue"/>
              </a:rPr>
              <a:t>Profit Margin = Total Price * 0.15 (0.15 </a:t>
            </a:r>
            <a:r>
              <a:rPr lang="en-US" dirty="0">
                <a:latin typeface="Helvetica Neue"/>
              </a:rPr>
              <a:t>margin p</a:t>
            </a:r>
            <a:r>
              <a:rPr lang="en-US" b="0" i="0" dirty="0">
                <a:effectLst/>
                <a:latin typeface="Helvetica Neue"/>
              </a:rPr>
              <a:t>rovided by client)</a:t>
            </a:r>
          </a:p>
          <a:p>
            <a:endParaRPr lang="en-IN" dirty="0"/>
          </a:p>
        </p:txBody>
      </p:sp>
    </p:spTree>
    <p:extLst>
      <p:ext uri="{BB962C8B-B14F-4D97-AF65-F5344CB8AC3E}">
        <p14:creationId xmlns:p14="http://schemas.microsoft.com/office/powerpoint/2010/main" val="4073756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292" y="452718"/>
            <a:ext cx="9404723" cy="939984"/>
          </a:xfrm>
        </p:spPr>
        <p:txBody>
          <a:bodyPr/>
          <a:lstStyle/>
          <a:p>
            <a:pPr algn="ctr"/>
            <a:r>
              <a:rPr lang="en-US" sz="3200" b="1" dirty="0"/>
              <a:t>Customer Segmentation</a:t>
            </a:r>
            <a:endParaRPr lang="en-IN" sz="3200" b="1" dirty="0"/>
          </a:p>
        </p:txBody>
      </p:sp>
      <p:sp>
        <p:nvSpPr>
          <p:cNvPr id="3" name="Content Placeholder 2"/>
          <p:cNvSpPr>
            <a:spLocks noGrp="1"/>
          </p:cNvSpPr>
          <p:nvPr>
            <p:ph idx="1"/>
          </p:nvPr>
        </p:nvSpPr>
        <p:spPr>
          <a:xfrm>
            <a:off x="1103312" y="1617786"/>
            <a:ext cx="10010165" cy="4630614"/>
          </a:xfrm>
        </p:spPr>
        <p:txBody>
          <a:bodyPr>
            <a:normAutofit lnSpcReduction="10000"/>
          </a:bodyPr>
          <a:lstStyle/>
          <a:p>
            <a:pPr marL="457200" indent="-457200">
              <a:buFont typeface="+mj-lt"/>
              <a:buAutoNum type="arabicPeriod"/>
            </a:pPr>
            <a:r>
              <a:rPr lang="en-US" dirty="0"/>
              <a:t>Making Customer Clusters as per their purchase behavior using K means Clustering and scaling the features using Robust Scaler </a:t>
            </a:r>
          </a:p>
          <a:p>
            <a:pPr marL="457200" indent="-457200">
              <a:buFont typeface="+mj-lt"/>
              <a:buAutoNum type="arabicPeriod"/>
            </a:pPr>
            <a:r>
              <a:rPr lang="en-US" dirty="0"/>
              <a:t>Finding K values  using WCSS method </a:t>
            </a:r>
          </a:p>
          <a:p>
            <a:pPr marL="457200" indent="-457200">
              <a:buAutoNum type="arabicPeriod"/>
            </a:pPr>
            <a:r>
              <a:rPr lang="en-US" dirty="0"/>
              <a:t>Visualizing the no. of clusters using Elbow Method </a:t>
            </a:r>
          </a:p>
          <a:p>
            <a:pPr marL="457200" indent="-457200">
              <a:buAutoNum type="arabicPeriod"/>
            </a:pPr>
            <a:r>
              <a:rPr lang="en-US" dirty="0"/>
              <a:t>While building the model, we found that there are outliers in CLTV and hence the clustering was improper.</a:t>
            </a:r>
          </a:p>
          <a:p>
            <a:pPr marL="457200" indent="-457200">
              <a:buAutoNum type="arabicPeriod"/>
            </a:pPr>
            <a:r>
              <a:rPr lang="en-US" dirty="0"/>
              <a:t>We tried DBSCAN to cluster the features but as the dataset had outliers, there was a formation of negative clusters </a:t>
            </a:r>
          </a:p>
          <a:p>
            <a:pPr marL="457200" indent="-457200">
              <a:buAutoNum type="arabicPeriod"/>
            </a:pPr>
            <a:r>
              <a:rPr lang="en-US" dirty="0"/>
              <a:t>Then we had to handle the outliers using Imputation method- IQR method</a:t>
            </a:r>
          </a:p>
          <a:p>
            <a:pPr marL="457200" indent="-457200">
              <a:buAutoNum type="arabicPeriod"/>
            </a:pPr>
            <a:r>
              <a:rPr lang="en-US" dirty="0"/>
              <a:t>After this the model building process was repeated and we got the desired clusters </a:t>
            </a:r>
          </a:p>
          <a:p>
            <a:pPr marL="457200" indent="-457200">
              <a:buAutoNum type="arabicPeriod"/>
            </a:pPr>
            <a:r>
              <a:rPr lang="en-US" dirty="0"/>
              <a:t>Customers were segmented into 5 groups as per the derived features </a:t>
            </a:r>
          </a:p>
          <a:p>
            <a:pPr marL="457200" indent="-457200">
              <a:buAutoNum type="arabicPeriod"/>
            </a:pPr>
            <a:endParaRPr lang="en-IN" dirty="0"/>
          </a:p>
        </p:txBody>
      </p:sp>
    </p:spTree>
    <p:extLst>
      <p:ext uri="{BB962C8B-B14F-4D97-AF65-F5344CB8AC3E}">
        <p14:creationId xmlns:p14="http://schemas.microsoft.com/office/powerpoint/2010/main" val="217118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292" y="452718"/>
            <a:ext cx="9404723" cy="939984"/>
          </a:xfrm>
        </p:spPr>
        <p:txBody>
          <a:bodyPr/>
          <a:lstStyle/>
          <a:p>
            <a:pPr algn="ctr"/>
            <a:r>
              <a:rPr lang="en-US" sz="3200" b="1" dirty="0"/>
              <a:t>Customer Profiling</a:t>
            </a:r>
            <a:endParaRPr lang="en-IN" sz="3200" b="1" dirty="0"/>
          </a:p>
        </p:txBody>
      </p:sp>
      <p:sp>
        <p:nvSpPr>
          <p:cNvPr id="3" name="Content Placeholder 2"/>
          <p:cNvSpPr>
            <a:spLocks noGrp="1"/>
          </p:cNvSpPr>
          <p:nvPr>
            <p:ph idx="1"/>
          </p:nvPr>
        </p:nvSpPr>
        <p:spPr>
          <a:xfrm>
            <a:off x="1103312" y="1617786"/>
            <a:ext cx="10010165" cy="4630614"/>
          </a:xfrm>
        </p:spPr>
        <p:txBody>
          <a:bodyPr>
            <a:normAutofit/>
          </a:bodyPr>
          <a:lstStyle/>
          <a:p>
            <a:pPr marL="0" indent="0">
              <a:buNone/>
            </a:pPr>
            <a:r>
              <a:rPr lang="en-US" dirty="0"/>
              <a:t>After the Clusters were formed, we named the customers as per their buying behavior </a:t>
            </a:r>
          </a:p>
          <a:p>
            <a:pPr marL="457200" indent="-457200">
              <a:buFont typeface="+mj-lt"/>
              <a:buAutoNum type="arabicPeriod"/>
            </a:pPr>
            <a:r>
              <a:rPr lang="en-US" b="1" dirty="0"/>
              <a:t>Premium Customer </a:t>
            </a:r>
            <a:r>
              <a:rPr lang="en-US" dirty="0"/>
              <a:t>:- Customers having the highest frequency and highest monetary values </a:t>
            </a:r>
          </a:p>
          <a:p>
            <a:pPr marL="457200" indent="-457200">
              <a:buFont typeface="+mj-lt"/>
              <a:buAutoNum type="arabicPeriod"/>
            </a:pPr>
            <a:r>
              <a:rPr lang="en-US" b="1" dirty="0"/>
              <a:t>Fairly Active Customer</a:t>
            </a:r>
            <a:r>
              <a:rPr lang="en-US" dirty="0"/>
              <a:t>:- Those customers who had a good purchase frequency and monetary value </a:t>
            </a:r>
          </a:p>
          <a:p>
            <a:pPr marL="457200" indent="-457200">
              <a:buFont typeface="+mj-lt"/>
              <a:buAutoNum type="arabicPeriod"/>
            </a:pPr>
            <a:r>
              <a:rPr lang="en-US" b="1" dirty="0"/>
              <a:t>Potential Loyalist  Customer</a:t>
            </a:r>
            <a:r>
              <a:rPr lang="en-US" dirty="0"/>
              <a:t>:-  Those customers who had a low recency but  good monetary value </a:t>
            </a:r>
          </a:p>
          <a:p>
            <a:pPr marL="457200" indent="-457200">
              <a:buFont typeface="+mj-lt"/>
              <a:buAutoNum type="arabicPeriod"/>
            </a:pPr>
            <a:r>
              <a:rPr lang="en-US" b="1" dirty="0"/>
              <a:t>Opportunistic Customer</a:t>
            </a:r>
            <a:r>
              <a:rPr lang="en-US" dirty="0"/>
              <a:t>:-  Customers low recency and medium monetary values </a:t>
            </a:r>
          </a:p>
          <a:p>
            <a:pPr marL="457200" indent="-457200">
              <a:buFont typeface="+mj-lt"/>
              <a:buAutoNum type="arabicPeriod"/>
            </a:pPr>
            <a:r>
              <a:rPr lang="en-US" b="1" dirty="0"/>
              <a:t>Hibernating Customer </a:t>
            </a:r>
            <a:r>
              <a:rPr lang="en-US" dirty="0"/>
              <a:t>:-  These were the customers that had lowest recency and lowest monetary value as well</a:t>
            </a:r>
          </a:p>
          <a:p>
            <a:pPr marL="457200" indent="-457200">
              <a:buAutoNum type="arabicPeriod"/>
            </a:pPr>
            <a:endParaRPr lang="en-US" dirty="0"/>
          </a:p>
        </p:txBody>
      </p:sp>
    </p:spTree>
    <p:extLst>
      <p:ext uri="{BB962C8B-B14F-4D97-AF65-F5344CB8AC3E}">
        <p14:creationId xmlns:p14="http://schemas.microsoft.com/office/powerpoint/2010/main" val="424750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8205"/>
          </a:xfrm>
        </p:spPr>
        <p:txBody>
          <a:bodyPr/>
          <a:lstStyle/>
          <a:p>
            <a:pPr algn="ctr"/>
            <a:r>
              <a:rPr lang="en-IN" sz="3200" b="1" dirty="0"/>
              <a:t>Customer Profiling</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6951194"/>
              </p:ext>
            </p:extLst>
          </p:nvPr>
        </p:nvGraphicFramePr>
        <p:xfrm>
          <a:off x="781050" y="1354554"/>
          <a:ext cx="10464311" cy="521383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Problem Statement </a:t>
            </a:r>
            <a:endParaRPr lang="en-IN" sz="3200" b="1" dirty="0"/>
          </a:p>
        </p:txBody>
      </p:sp>
      <p:sp>
        <p:nvSpPr>
          <p:cNvPr id="3" name="Content Placeholder 2"/>
          <p:cNvSpPr>
            <a:spLocks noGrp="1"/>
          </p:cNvSpPr>
          <p:nvPr>
            <p:ph idx="1"/>
          </p:nvPr>
        </p:nvSpPr>
        <p:spPr>
          <a:xfrm>
            <a:off x="1103312" y="1339404"/>
            <a:ext cx="8946541" cy="4908996"/>
          </a:xfrm>
        </p:spPr>
        <p:txBody>
          <a:bodyPr/>
          <a:lstStyle/>
          <a:p>
            <a:r>
              <a:rPr lang="en-US" dirty="0"/>
              <a:t>A customer is the most important aspect for any business to withstand. Hence Customer Relationship Management(CRM) becomes crucial.</a:t>
            </a:r>
          </a:p>
          <a:p>
            <a:r>
              <a:rPr lang="en-US" dirty="0"/>
              <a:t>In this model we will be building CRM using RFM(Recency, frequency and Monetary) of the customer and will find the Customer value and their entire relationship with the company.</a:t>
            </a:r>
          </a:p>
          <a:p>
            <a:pPr marL="0" indent="0">
              <a:buNone/>
            </a:pPr>
            <a:endParaRPr lang="en-US" dirty="0"/>
          </a:p>
          <a:p>
            <a:pPr marL="0" indent="0">
              <a:buNone/>
            </a:pPr>
            <a:r>
              <a:rPr lang="en-US" dirty="0"/>
              <a:t>Here </a:t>
            </a:r>
            <a:r>
              <a:rPr lang="en-US" dirty="0" err="1"/>
              <a:t>Recency</a:t>
            </a:r>
            <a:r>
              <a:rPr lang="en-US" dirty="0"/>
              <a:t> is the freshness of the customer activity, Frequency is the frequency(repetitions) of customer transactions and Monetary is the willingness to spend</a:t>
            </a:r>
          </a:p>
          <a:p>
            <a:pPr marL="0" indent="0">
              <a:buNone/>
            </a:pPr>
            <a:endParaRPr lang="en-IN" dirty="0"/>
          </a:p>
        </p:txBody>
      </p:sp>
    </p:spTree>
    <p:extLst>
      <p:ext uri="{BB962C8B-B14F-4D97-AF65-F5344CB8AC3E}">
        <p14:creationId xmlns:p14="http://schemas.microsoft.com/office/powerpoint/2010/main" val="2522571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56233" cy="680623"/>
          </a:xfrm>
        </p:spPr>
        <p:txBody>
          <a:bodyPr/>
          <a:lstStyle/>
          <a:p>
            <a:pPr algn="ctr"/>
            <a:r>
              <a:rPr lang="en-US" sz="3200" b="1" dirty="0"/>
              <a:t>Data Analysis Benefits </a:t>
            </a:r>
            <a:endParaRPr lang="en-IN" sz="3200" b="1" dirty="0"/>
          </a:p>
        </p:txBody>
      </p:sp>
      <p:sp>
        <p:nvSpPr>
          <p:cNvPr id="3" name="Content Placeholder 2"/>
          <p:cNvSpPr>
            <a:spLocks noGrp="1"/>
          </p:cNvSpPr>
          <p:nvPr>
            <p:ph idx="1"/>
          </p:nvPr>
        </p:nvSpPr>
        <p:spPr/>
        <p:txBody>
          <a:bodyPr/>
          <a:lstStyle/>
          <a:p>
            <a:r>
              <a:rPr lang="en-US" dirty="0"/>
              <a:t>Better Inventory Management </a:t>
            </a:r>
          </a:p>
          <a:p>
            <a:r>
              <a:rPr lang="en-US" dirty="0"/>
              <a:t>Customer Analysis for different countries </a:t>
            </a:r>
          </a:p>
          <a:p>
            <a:r>
              <a:rPr lang="en-US" dirty="0"/>
              <a:t>Product generating the most amount of profit </a:t>
            </a:r>
          </a:p>
          <a:p>
            <a:r>
              <a:rPr lang="en-US" dirty="0"/>
              <a:t>Customers generating the most amount of profit </a:t>
            </a:r>
          </a:p>
          <a:p>
            <a:r>
              <a:rPr lang="en-US" dirty="0"/>
              <a:t>Products that hold a future value of being popular </a:t>
            </a:r>
          </a:p>
          <a:p>
            <a:r>
              <a:rPr lang="en-US" dirty="0"/>
              <a:t>Better Customer Treatment as per their CLTV</a:t>
            </a:r>
          </a:p>
          <a:p>
            <a:r>
              <a:rPr lang="en-US" dirty="0"/>
              <a:t>To provide discounts as per the customer purchase behavior </a:t>
            </a:r>
          </a:p>
          <a:p>
            <a:r>
              <a:rPr lang="en-US" dirty="0"/>
              <a:t>Customer segmentation </a:t>
            </a:r>
          </a:p>
          <a:p>
            <a:endParaRPr lang="en-IN" dirty="0"/>
          </a:p>
        </p:txBody>
      </p:sp>
    </p:spTree>
    <p:extLst>
      <p:ext uri="{BB962C8B-B14F-4D97-AF65-F5344CB8AC3E}">
        <p14:creationId xmlns:p14="http://schemas.microsoft.com/office/powerpoint/2010/main" val="310416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ECC2-CE71-9C66-6303-B2601C8811C0}"/>
              </a:ext>
            </a:extLst>
          </p:cNvPr>
          <p:cNvSpPr>
            <a:spLocks noGrp="1"/>
          </p:cNvSpPr>
          <p:nvPr>
            <p:ph type="title"/>
          </p:nvPr>
        </p:nvSpPr>
        <p:spPr>
          <a:xfrm>
            <a:off x="646111" y="452718"/>
            <a:ext cx="9404723" cy="1217462"/>
          </a:xfrm>
        </p:spPr>
        <p:txBody>
          <a:bodyPr/>
          <a:lstStyle/>
          <a:p>
            <a:pPr algn="ctr"/>
            <a:r>
              <a:rPr lang="en-IN" sz="3200" b="1" dirty="0"/>
              <a:t>Client Feedback</a:t>
            </a:r>
          </a:p>
        </p:txBody>
      </p:sp>
      <p:sp>
        <p:nvSpPr>
          <p:cNvPr id="3" name="Content Placeholder 2">
            <a:extLst>
              <a:ext uri="{FF2B5EF4-FFF2-40B4-BE49-F238E27FC236}">
                <a16:creationId xmlns:a16="http://schemas.microsoft.com/office/drawing/2014/main" id="{5557A30A-B7BB-1F4F-D449-5E658D7E3088}"/>
              </a:ext>
            </a:extLst>
          </p:cNvPr>
          <p:cNvSpPr>
            <a:spLocks noGrp="1"/>
          </p:cNvSpPr>
          <p:nvPr>
            <p:ph idx="1"/>
          </p:nvPr>
        </p:nvSpPr>
        <p:spPr>
          <a:xfrm>
            <a:off x="1467206" y="1670180"/>
            <a:ext cx="8946541" cy="4578219"/>
          </a:xfrm>
        </p:spPr>
        <p:txBody>
          <a:bodyPr/>
          <a:lstStyle/>
          <a:p>
            <a:r>
              <a:rPr lang="en-US" b="0" i="0" dirty="0">
                <a:effectLst/>
              </a:rPr>
              <a:t>Client in the Expand and Advocate stages of their business journey are  now able to provide the most valuable customer feedback because they are the ones who are most familiar with your products.</a:t>
            </a:r>
          </a:p>
          <a:p>
            <a:r>
              <a:rPr lang="en-US" dirty="0"/>
              <a:t>Client now can analyze different customer behavior efficiently and now able to set different sells and marketing strategies for different customers according to their profiling.</a:t>
            </a:r>
          </a:p>
          <a:p>
            <a:r>
              <a:rPr lang="en-US" dirty="0"/>
              <a:t>Client also able to manage inventory by looking at the analysis given by us</a:t>
            </a:r>
            <a:r>
              <a:rPr lang="en-US" dirty="0">
                <a:latin typeface="Roboto" panose="02000000000000000000" pitchFamily="2" charset="0"/>
              </a:rPr>
              <a:t>.</a:t>
            </a:r>
          </a:p>
        </p:txBody>
      </p:sp>
    </p:spTree>
    <p:extLst>
      <p:ext uri="{BB962C8B-B14F-4D97-AF65-F5344CB8AC3E}">
        <p14:creationId xmlns:p14="http://schemas.microsoft.com/office/powerpoint/2010/main" val="3369620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A8CD-609A-F432-839E-E277EC20D9AE}"/>
              </a:ext>
            </a:extLst>
          </p:cNvPr>
          <p:cNvSpPr>
            <a:spLocks noGrp="1"/>
          </p:cNvSpPr>
          <p:nvPr>
            <p:ph type="title"/>
          </p:nvPr>
        </p:nvSpPr>
        <p:spPr/>
        <p:txBody>
          <a:bodyPr/>
          <a:lstStyle/>
          <a:p>
            <a:pPr algn="ctr"/>
            <a:r>
              <a:rPr lang="en-IN" sz="3200" b="1" dirty="0"/>
              <a:t>API</a:t>
            </a:r>
            <a:r>
              <a:rPr lang="en-IN" sz="3200" dirty="0"/>
              <a:t> </a:t>
            </a:r>
            <a:r>
              <a:rPr lang="en-IN" sz="3200" b="1" dirty="0"/>
              <a:t>Building</a:t>
            </a:r>
          </a:p>
        </p:txBody>
      </p:sp>
      <p:pic>
        <p:nvPicPr>
          <p:cNvPr id="4" name="WhatsApp Video 2023-03-10 at 6.12.13 PM">
            <a:hlinkClick r:id="" action="ppaction://media"/>
            <a:extLst>
              <a:ext uri="{FF2B5EF4-FFF2-40B4-BE49-F238E27FC236}">
                <a16:creationId xmlns:a16="http://schemas.microsoft.com/office/drawing/2014/main" id="{4C30B626-2C74-FBCF-9573-DEF4D275178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923732" y="2052638"/>
            <a:ext cx="9127102" cy="4195762"/>
          </a:xfrm>
        </p:spPr>
      </p:pic>
    </p:spTree>
    <p:extLst>
      <p:ext uri="{BB962C8B-B14F-4D97-AF65-F5344CB8AC3E}">
        <p14:creationId xmlns:p14="http://schemas.microsoft.com/office/powerpoint/2010/main" val="307874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66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8CAD8E-51CD-5297-B9C5-5CAE06B9C79B}"/>
              </a:ext>
            </a:extLst>
          </p:cNvPr>
          <p:cNvSpPr/>
          <p:nvPr/>
        </p:nvSpPr>
        <p:spPr>
          <a:xfrm>
            <a:off x="3857246" y="2967335"/>
            <a:ext cx="4477509" cy="1015663"/>
          </a:xfrm>
          <a:prstGeom prst="rect">
            <a:avLst/>
          </a:prstGeom>
          <a:noFill/>
        </p:spPr>
        <p:txBody>
          <a:bodyPr wrap="none" lIns="91440" tIns="45720" rIns="91440" bIns="45720">
            <a:spAutoFit/>
          </a:bodyPr>
          <a:lstStyle/>
          <a:p>
            <a:pPr algn="ctr"/>
            <a:r>
              <a:rPr lang="en-IN" sz="60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85929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4349472"/>
              </p:ext>
            </p:extLst>
          </p:nvPr>
        </p:nvGraphicFramePr>
        <p:xfrm>
          <a:off x="1403796" y="842231"/>
          <a:ext cx="9427335" cy="5803472"/>
        </p:xfrm>
        <a:graphic>
          <a:graphicData uri="http://schemas.openxmlformats.org/drawingml/2006/table">
            <a:tbl>
              <a:tblPr firstRow="1" bandRow="1">
                <a:tableStyleId>{5C22544A-7EE6-4342-B048-85BDC9FD1C3A}</a:tableStyleId>
              </a:tblPr>
              <a:tblGrid>
                <a:gridCol w="3286610">
                  <a:extLst>
                    <a:ext uri="{9D8B030D-6E8A-4147-A177-3AD203B41FA5}">
                      <a16:colId xmlns:a16="http://schemas.microsoft.com/office/drawing/2014/main" val="20000"/>
                    </a:ext>
                  </a:extLst>
                </a:gridCol>
                <a:gridCol w="6140725">
                  <a:extLst>
                    <a:ext uri="{9D8B030D-6E8A-4147-A177-3AD203B41FA5}">
                      <a16:colId xmlns:a16="http://schemas.microsoft.com/office/drawing/2014/main" val="20001"/>
                    </a:ext>
                  </a:extLst>
                </a:gridCol>
              </a:tblGrid>
              <a:tr h="297148">
                <a:tc>
                  <a:txBody>
                    <a:bodyPr/>
                    <a:lstStyle/>
                    <a:p>
                      <a:pPr algn="ctr"/>
                      <a:r>
                        <a:rPr lang="en-GB" sz="1400" dirty="0"/>
                        <a:t>Features Names</a:t>
                      </a:r>
                      <a:endParaRPr lang="en-US" sz="1400" dirty="0"/>
                    </a:p>
                  </a:txBody>
                  <a:tcPr/>
                </a:tc>
                <a:tc>
                  <a:txBody>
                    <a:bodyPr/>
                    <a:lstStyle/>
                    <a:p>
                      <a:pPr algn="ctr"/>
                      <a:r>
                        <a:rPr lang="en-GB" sz="1400" dirty="0"/>
                        <a:t>Description</a:t>
                      </a:r>
                      <a:endParaRPr lang="en-US" sz="1400" dirty="0"/>
                    </a:p>
                  </a:txBody>
                  <a:tcPr/>
                </a:tc>
                <a:extLst>
                  <a:ext uri="{0D108BD9-81ED-4DB2-BD59-A6C34878D82A}">
                    <a16:rowId xmlns:a16="http://schemas.microsoft.com/office/drawing/2014/main" val="10000"/>
                  </a:ext>
                </a:extLst>
              </a:tr>
              <a:tr h="6633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t>CustomerID</a:t>
                      </a:r>
                      <a:endParaRPr lang="en-US" sz="1400" dirty="0"/>
                    </a:p>
                  </a:txBody>
                  <a:tcPr/>
                </a:tc>
                <a:tc>
                  <a:txBody>
                    <a:bodyPr/>
                    <a:lstStyle/>
                    <a:p>
                      <a:r>
                        <a:rPr lang="en-US" sz="1400" dirty="0"/>
                        <a:t>- Unique ID number for each customer </a:t>
                      </a:r>
                    </a:p>
                  </a:txBody>
                  <a:tcPr/>
                </a:tc>
                <a:extLst>
                  <a:ext uri="{0D108BD9-81ED-4DB2-BD59-A6C34878D82A}">
                    <a16:rowId xmlns:a16="http://schemas.microsoft.com/office/drawing/2014/main" val="10001"/>
                  </a:ext>
                </a:extLst>
              </a:tr>
              <a:tr h="616343">
                <a:tc>
                  <a:txBody>
                    <a:bodyPr/>
                    <a:lstStyle/>
                    <a:p>
                      <a:pPr algn="ctr"/>
                      <a:r>
                        <a:rPr lang="en-US" sz="1400" b="1" dirty="0"/>
                        <a:t>Stock Code </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 Unique code for each item </a:t>
                      </a:r>
                    </a:p>
                  </a:txBody>
                  <a:tcPr/>
                </a:tc>
                <a:extLst>
                  <a:ext uri="{0D108BD9-81ED-4DB2-BD59-A6C34878D82A}">
                    <a16:rowId xmlns:a16="http://schemas.microsoft.com/office/drawing/2014/main" val="10002"/>
                  </a:ext>
                </a:extLst>
              </a:tr>
              <a:tr h="441600">
                <a:tc>
                  <a:txBody>
                    <a:bodyPr/>
                    <a:lstStyle/>
                    <a:p>
                      <a:pPr algn="ctr"/>
                      <a:r>
                        <a:rPr lang="en-US" sz="1400" b="1" dirty="0"/>
                        <a:t>Description</a:t>
                      </a:r>
                      <a:r>
                        <a:rPr lang="en-US" sz="1400" dirty="0"/>
                        <a:t> </a:t>
                      </a:r>
                    </a:p>
                  </a:txBody>
                  <a:tcPr/>
                </a:tc>
                <a:tc>
                  <a:txBody>
                    <a:bodyPr/>
                    <a:lstStyle/>
                    <a:p>
                      <a:r>
                        <a:rPr lang="en-US" sz="1400" dirty="0"/>
                        <a:t>- Name of the item </a:t>
                      </a:r>
                    </a:p>
                  </a:txBody>
                  <a:tcPr/>
                </a:tc>
                <a:extLst>
                  <a:ext uri="{0D108BD9-81ED-4DB2-BD59-A6C34878D82A}">
                    <a16:rowId xmlns:a16="http://schemas.microsoft.com/office/drawing/2014/main" val="10003"/>
                  </a:ext>
                </a:extLst>
              </a:tr>
              <a:tr h="297148">
                <a:tc>
                  <a:txBody>
                    <a:bodyPr/>
                    <a:lstStyle/>
                    <a:p>
                      <a:pPr algn="ctr"/>
                      <a:r>
                        <a:rPr lang="en-US" sz="1400" b="1" dirty="0"/>
                        <a:t>Quantity</a:t>
                      </a:r>
                      <a:endParaRPr lang="en-US" sz="1400" dirty="0"/>
                    </a:p>
                  </a:txBody>
                  <a:tcPr/>
                </a:tc>
                <a:tc>
                  <a:txBody>
                    <a:bodyPr/>
                    <a:lstStyle/>
                    <a:p>
                      <a:r>
                        <a:rPr lang="en-US" sz="1400" dirty="0"/>
                        <a:t>- The number of items with the invoice </a:t>
                      </a:r>
                    </a:p>
                  </a:txBody>
                  <a:tcPr/>
                </a:tc>
                <a:extLst>
                  <a:ext uri="{0D108BD9-81ED-4DB2-BD59-A6C34878D82A}">
                    <a16:rowId xmlns:a16="http://schemas.microsoft.com/office/drawing/2014/main" val="10004"/>
                  </a:ext>
                </a:extLst>
              </a:tr>
              <a:tr h="29714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t>Invoice Date</a:t>
                      </a:r>
                      <a:r>
                        <a:rPr lang="en-US" sz="1400" dirty="0"/>
                        <a:t>      </a:t>
                      </a:r>
                    </a:p>
                  </a:txBody>
                  <a:tcPr/>
                </a:tc>
                <a:tc>
                  <a:txBody>
                    <a:bodyPr/>
                    <a:lstStyle/>
                    <a:p>
                      <a:r>
                        <a:rPr lang="en-US" sz="1400" dirty="0"/>
                        <a:t>- Date and time of purchase </a:t>
                      </a:r>
                    </a:p>
                  </a:txBody>
                  <a:tcPr/>
                </a:tc>
                <a:extLst>
                  <a:ext uri="{0D108BD9-81ED-4DB2-BD59-A6C34878D82A}">
                    <a16:rowId xmlns:a16="http://schemas.microsoft.com/office/drawing/2014/main" val="10005"/>
                  </a:ext>
                </a:extLst>
              </a:tr>
              <a:tr h="4416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t>Unit Price</a:t>
                      </a:r>
                      <a:endParaRPr lang="en-US" sz="1400" dirty="0"/>
                    </a:p>
                  </a:txBody>
                  <a:tcPr/>
                </a:tc>
                <a:tc>
                  <a:txBody>
                    <a:bodyPr/>
                    <a:lstStyle/>
                    <a:p>
                      <a:r>
                        <a:rPr lang="en-US" sz="1400" dirty="0"/>
                        <a:t>- Price of a single item </a:t>
                      </a:r>
                    </a:p>
                  </a:txBody>
                  <a:tcPr/>
                </a:tc>
                <a:extLst>
                  <a:ext uri="{0D108BD9-81ED-4DB2-BD59-A6C34878D82A}">
                    <a16:rowId xmlns:a16="http://schemas.microsoft.com/office/drawing/2014/main" val="10006"/>
                  </a:ext>
                </a:extLst>
              </a:tr>
              <a:tr h="441600">
                <a:tc>
                  <a:txBody>
                    <a:bodyPr/>
                    <a:lstStyle/>
                    <a:p>
                      <a:pPr algn="ctr"/>
                      <a:r>
                        <a:rPr lang="en-US" sz="1400" b="1" dirty="0"/>
                        <a:t>Invoice No</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t> </a:t>
                      </a:r>
                      <a:r>
                        <a:rPr lang="en-US" sz="1400" dirty="0"/>
                        <a:t>-  The number of the invoice, unique for each purchase. Refund  invoice   numbers contain "C"</a:t>
                      </a:r>
                    </a:p>
                  </a:txBody>
                  <a:tcPr/>
                </a:tc>
                <a:extLst>
                  <a:ext uri="{0D108BD9-81ED-4DB2-BD59-A6C34878D82A}">
                    <a16:rowId xmlns:a16="http://schemas.microsoft.com/office/drawing/2014/main" val="10007"/>
                  </a:ext>
                </a:extLst>
              </a:tr>
              <a:tr h="4416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t>Country</a:t>
                      </a:r>
                      <a:endParaRPr lang="en-IN" sz="1400" dirty="0"/>
                    </a:p>
                  </a:txBody>
                  <a:tcPr/>
                </a:tc>
                <a:tc>
                  <a:txBody>
                    <a:bodyPr/>
                    <a:lstStyle/>
                    <a:p>
                      <a:r>
                        <a:rPr lang="en-US" sz="1400" dirty="0"/>
                        <a:t>- The country where the customer is living </a:t>
                      </a:r>
                    </a:p>
                  </a:txBody>
                  <a:tcPr/>
                </a:tc>
                <a:extLst>
                  <a:ext uri="{0D108BD9-81ED-4DB2-BD59-A6C34878D82A}">
                    <a16:rowId xmlns:a16="http://schemas.microsoft.com/office/drawing/2014/main" val="10008"/>
                  </a:ext>
                </a:extLst>
              </a:tr>
              <a:tr h="4416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Customer Name </a:t>
                      </a:r>
                      <a:endParaRPr lang="en-IN" sz="1400" b="1" kern="1200" dirty="0">
                        <a:solidFill>
                          <a:schemeClr val="dk1"/>
                        </a:solidFill>
                        <a:latin typeface="+mn-lt"/>
                        <a:ea typeface="+mn-ea"/>
                        <a:cs typeface="+mn-cs"/>
                      </a:endParaRPr>
                    </a:p>
                  </a:txBody>
                  <a:tcPr/>
                </a:tc>
                <a:tc>
                  <a:txBody>
                    <a:bodyPr/>
                    <a:lstStyle/>
                    <a:p>
                      <a:r>
                        <a:rPr lang="en-US" sz="1400" dirty="0"/>
                        <a:t>- Customer</a:t>
                      </a:r>
                      <a:r>
                        <a:rPr lang="en-US" sz="1400" baseline="0" dirty="0"/>
                        <a:t> Name </a:t>
                      </a:r>
                      <a:endParaRPr lang="en-US" sz="1400" dirty="0"/>
                    </a:p>
                  </a:txBody>
                  <a:tcPr/>
                </a:tc>
                <a:extLst>
                  <a:ext uri="{0D108BD9-81ED-4DB2-BD59-A6C34878D82A}">
                    <a16:rowId xmlns:a16="http://schemas.microsoft.com/office/drawing/2014/main" val="10009"/>
                  </a:ext>
                </a:extLst>
              </a:tr>
              <a:tr h="4416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err="1">
                          <a:solidFill>
                            <a:schemeClr val="dk1"/>
                          </a:solidFill>
                          <a:latin typeface="+mn-lt"/>
                          <a:ea typeface="+mn-ea"/>
                          <a:cs typeface="+mn-cs"/>
                        </a:rPr>
                        <a:t>Recency</a:t>
                      </a:r>
                      <a:endParaRPr lang="en-IN" sz="1400" b="1" kern="1200" dirty="0">
                        <a:solidFill>
                          <a:schemeClr val="dk1"/>
                        </a:solidFill>
                        <a:latin typeface="+mn-lt"/>
                        <a:ea typeface="+mn-ea"/>
                        <a:cs typeface="+mn-cs"/>
                      </a:endParaRPr>
                    </a:p>
                  </a:txBody>
                  <a:tcPr/>
                </a:tc>
                <a:tc>
                  <a:txBody>
                    <a:bodyPr/>
                    <a:lstStyle/>
                    <a:p>
                      <a:r>
                        <a:rPr lang="en-US" sz="1400" dirty="0"/>
                        <a:t>- </a:t>
                      </a:r>
                      <a:r>
                        <a:rPr lang="en-US" sz="1400" dirty="0" err="1"/>
                        <a:t>Recency</a:t>
                      </a:r>
                      <a:r>
                        <a:rPr lang="en-US" sz="1400" baseline="0" dirty="0"/>
                        <a:t> of Customer Purchase</a:t>
                      </a:r>
                      <a:endParaRPr lang="en-US" sz="1400" dirty="0"/>
                    </a:p>
                  </a:txBody>
                  <a:tcPr/>
                </a:tc>
                <a:extLst>
                  <a:ext uri="{0D108BD9-81ED-4DB2-BD59-A6C34878D82A}">
                    <a16:rowId xmlns:a16="http://schemas.microsoft.com/office/drawing/2014/main" val="10010"/>
                  </a:ext>
                </a:extLst>
              </a:tr>
              <a:tr h="4416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Frequency </a:t>
                      </a:r>
                      <a:endParaRPr lang="en-IN" sz="1400" b="1" kern="1200" dirty="0">
                        <a:solidFill>
                          <a:schemeClr val="dk1"/>
                        </a:solidFill>
                        <a:latin typeface="+mn-lt"/>
                        <a:ea typeface="+mn-ea"/>
                        <a:cs typeface="+mn-cs"/>
                      </a:endParaRPr>
                    </a:p>
                  </a:txBody>
                  <a:tcPr/>
                </a:tc>
                <a:tc>
                  <a:txBody>
                    <a:bodyPr/>
                    <a:lstStyle/>
                    <a:p>
                      <a:r>
                        <a:rPr lang="en-US" sz="1400" dirty="0"/>
                        <a:t>- Repetitions</a:t>
                      </a:r>
                      <a:r>
                        <a:rPr lang="en-US" sz="1400" baseline="0" dirty="0"/>
                        <a:t> of Customer Purchase  </a:t>
                      </a:r>
                      <a:endParaRPr lang="en-US" sz="1400" dirty="0"/>
                    </a:p>
                  </a:txBody>
                  <a:tcPr/>
                </a:tc>
                <a:extLst>
                  <a:ext uri="{0D108BD9-81ED-4DB2-BD59-A6C34878D82A}">
                    <a16:rowId xmlns:a16="http://schemas.microsoft.com/office/drawing/2014/main" val="10011"/>
                  </a:ext>
                </a:extLst>
              </a:tr>
              <a:tr h="4416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Monetary </a:t>
                      </a:r>
                      <a:endParaRPr lang="en-IN" sz="1400" b="1" kern="1200" dirty="0">
                        <a:solidFill>
                          <a:schemeClr val="dk1"/>
                        </a:solidFill>
                        <a:latin typeface="+mn-lt"/>
                        <a:ea typeface="+mn-ea"/>
                        <a:cs typeface="+mn-cs"/>
                      </a:endParaRPr>
                    </a:p>
                  </a:txBody>
                  <a:tcPr/>
                </a:tc>
                <a:tc>
                  <a:txBody>
                    <a:bodyPr/>
                    <a:lstStyle/>
                    <a:p>
                      <a:r>
                        <a:rPr lang="en-US" sz="1400" dirty="0"/>
                        <a:t>- Purchase Value of every</a:t>
                      </a:r>
                      <a:r>
                        <a:rPr lang="en-US" sz="1400" baseline="0" dirty="0"/>
                        <a:t> Customer </a:t>
                      </a:r>
                      <a:endParaRPr lang="en-US" sz="1400" dirty="0"/>
                    </a:p>
                  </a:txBody>
                  <a:tcPr/>
                </a:tc>
                <a:extLst>
                  <a:ext uri="{0D108BD9-81ED-4DB2-BD59-A6C34878D82A}">
                    <a16:rowId xmlns:a16="http://schemas.microsoft.com/office/drawing/2014/main" val="10012"/>
                  </a:ext>
                </a:extLst>
              </a:tr>
            </a:tbl>
          </a:graphicData>
        </a:graphic>
      </p:graphicFrame>
      <p:sp>
        <p:nvSpPr>
          <p:cNvPr id="6" name="Title 5"/>
          <p:cNvSpPr>
            <a:spLocks noGrp="1"/>
          </p:cNvSpPr>
          <p:nvPr>
            <p:ph type="title"/>
          </p:nvPr>
        </p:nvSpPr>
        <p:spPr>
          <a:xfrm>
            <a:off x="646111" y="29472"/>
            <a:ext cx="9404723" cy="756138"/>
          </a:xfrm>
        </p:spPr>
        <p:txBody>
          <a:bodyPr/>
          <a:lstStyle/>
          <a:p>
            <a:pPr algn="ctr"/>
            <a:r>
              <a:rPr lang="en-GB" sz="2400" b="1" dirty="0"/>
              <a:t>            FEATURES</a:t>
            </a:r>
            <a:r>
              <a:rPr lang="en-GB" sz="2400" dirty="0"/>
              <a:t> </a:t>
            </a:r>
            <a:endParaRPr lang="en-US" sz="2400" dirty="0"/>
          </a:p>
        </p:txBody>
      </p:sp>
    </p:spTree>
    <p:extLst>
      <p:ext uri="{BB962C8B-B14F-4D97-AF65-F5344CB8AC3E}">
        <p14:creationId xmlns:p14="http://schemas.microsoft.com/office/powerpoint/2010/main" val="272560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t>PROJECT INITIALIZATION </a:t>
            </a:r>
          </a:p>
        </p:txBody>
      </p:sp>
      <p:sp>
        <p:nvSpPr>
          <p:cNvPr id="3" name="Content Placeholder 2"/>
          <p:cNvSpPr>
            <a:spLocks noGrp="1"/>
          </p:cNvSpPr>
          <p:nvPr>
            <p:ph idx="1"/>
          </p:nvPr>
        </p:nvSpPr>
        <p:spPr>
          <a:xfrm>
            <a:off x="845732" y="1692322"/>
            <a:ext cx="10474795" cy="4347870"/>
          </a:xfrm>
        </p:spPr>
        <p:txBody>
          <a:bodyPr>
            <a:normAutofit/>
          </a:bodyPr>
          <a:lstStyle/>
          <a:p>
            <a:pPr>
              <a:buFont typeface="Wingdings" panose="05000000000000000000" pitchFamily="2" charset="2"/>
              <a:buChar char="Ø"/>
            </a:pPr>
            <a:r>
              <a:rPr lang="en-US" b="1" dirty="0"/>
              <a:t>Kick-off Meeting :</a:t>
            </a:r>
          </a:p>
          <a:p>
            <a:pPr marL="457200" indent="-457200">
              <a:buFont typeface="+mj-lt"/>
              <a:buAutoNum type="arabicPeriod"/>
            </a:pPr>
            <a:r>
              <a:rPr lang="en-US" b="1" dirty="0"/>
              <a:t>Challenges faced by Client :</a:t>
            </a:r>
          </a:p>
          <a:p>
            <a:pPr>
              <a:buFont typeface="Arial" panose="020B0604020202020204" pitchFamily="34" charset="0"/>
              <a:buChar char="•"/>
            </a:pPr>
            <a:r>
              <a:rPr lang="en-US" b="1" dirty="0"/>
              <a:t>Opportunistic Customer:- </a:t>
            </a:r>
            <a:r>
              <a:rPr lang="en-US" dirty="0"/>
              <a:t>Customers were buying products only when they were provided with discount offers. This lead to the company facing an uneven amount of business</a:t>
            </a:r>
          </a:p>
          <a:p>
            <a:pPr>
              <a:buFont typeface="Arial" panose="020B0604020202020204" pitchFamily="34" charset="0"/>
              <a:buChar char="•"/>
            </a:pPr>
            <a:r>
              <a:rPr lang="en-US" b="1" dirty="0"/>
              <a:t>Customer Treatment</a:t>
            </a:r>
            <a:r>
              <a:rPr lang="en-US" dirty="0"/>
              <a:t>:-  The company was giving every customer equal importance </a:t>
            </a:r>
          </a:p>
          <a:p>
            <a:pPr>
              <a:buFont typeface="Arial" panose="020B0604020202020204" pitchFamily="34" charset="0"/>
              <a:buChar char="•"/>
            </a:pPr>
            <a:r>
              <a:rPr lang="en-US" b="1" dirty="0"/>
              <a:t>Inventory Management :- </a:t>
            </a:r>
            <a:r>
              <a:rPr lang="en-US" dirty="0"/>
              <a:t>To manage popular products and to keep a track of products that are less in demand </a:t>
            </a:r>
          </a:p>
          <a:p>
            <a:pPr>
              <a:buFont typeface="Arial" panose="020B0604020202020204" pitchFamily="34" charset="0"/>
              <a:buChar char="•"/>
            </a:pPr>
            <a:r>
              <a:rPr lang="en-US" b="1" dirty="0"/>
              <a:t>Multinational Expansion</a:t>
            </a:r>
            <a:r>
              <a:rPr lang="en-US" dirty="0"/>
              <a:t>:- Client was looking to expand into different countries </a:t>
            </a:r>
          </a:p>
          <a:p>
            <a:pPr marL="0" indent="0">
              <a:buNone/>
            </a:pPr>
            <a:endParaRPr lang="en-US" dirty="0"/>
          </a:p>
          <a:p>
            <a:pPr marL="0" indent="0">
              <a:buNone/>
            </a:pPr>
            <a:endParaRPr lang="en-US" dirty="0"/>
          </a:p>
          <a:p>
            <a:pPr marL="457200" indent="-457200">
              <a:buAutoNum type="arabicPeriod"/>
            </a:pPr>
            <a:endParaRPr lang="en-US" dirty="0"/>
          </a:p>
        </p:txBody>
      </p:sp>
    </p:spTree>
    <p:extLst>
      <p:ext uri="{BB962C8B-B14F-4D97-AF65-F5344CB8AC3E}">
        <p14:creationId xmlns:p14="http://schemas.microsoft.com/office/powerpoint/2010/main" val="395234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t>PROJECT INITIALIZATION </a:t>
            </a:r>
          </a:p>
        </p:txBody>
      </p:sp>
      <p:sp>
        <p:nvSpPr>
          <p:cNvPr id="3" name="Content Placeholder 2"/>
          <p:cNvSpPr>
            <a:spLocks noGrp="1"/>
          </p:cNvSpPr>
          <p:nvPr>
            <p:ph idx="1"/>
          </p:nvPr>
        </p:nvSpPr>
        <p:spPr>
          <a:xfrm>
            <a:off x="845732" y="1696916"/>
            <a:ext cx="10474795" cy="4551484"/>
          </a:xfrm>
        </p:spPr>
        <p:txBody>
          <a:bodyPr>
            <a:normAutofit/>
          </a:bodyPr>
          <a:lstStyle/>
          <a:p>
            <a:pPr>
              <a:buFont typeface="Wingdings" panose="05000000000000000000" pitchFamily="2" charset="2"/>
              <a:buChar char="Ø"/>
            </a:pPr>
            <a:r>
              <a:rPr lang="en-US" b="1" dirty="0"/>
              <a:t>Scope Of Project :</a:t>
            </a:r>
          </a:p>
          <a:p>
            <a:pPr marL="0" indent="0">
              <a:buNone/>
            </a:pPr>
            <a:r>
              <a:rPr lang="en-US" dirty="0"/>
              <a:t>Client’s Scope </a:t>
            </a:r>
          </a:p>
          <a:p>
            <a:pPr marL="457200" indent="-457200">
              <a:buFont typeface="+mj-lt"/>
              <a:buAutoNum type="arabicPeriod"/>
            </a:pPr>
            <a:r>
              <a:rPr lang="en-US" dirty="0"/>
              <a:t>Access to Database </a:t>
            </a:r>
          </a:p>
          <a:p>
            <a:pPr marL="457200" indent="-457200">
              <a:buFont typeface="+mj-lt"/>
              <a:buAutoNum type="arabicPeriod"/>
            </a:pPr>
            <a:r>
              <a:rPr lang="en-US" dirty="0"/>
              <a:t>Project Representative with domain knowledge(POC)</a:t>
            </a:r>
          </a:p>
          <a:p>
            <a:pPr marL="0" indent="0">
              <a:buNone/>
            </a:pPr>
            <a:endParaRPr lang="en-US" dirty="0"/>
          </a:p>
          <a:p>
            <a:pPr marL="0" indent="0">
              <a:buNone/>
            </a:pPr>
            <a:endParaRPr lang="en-US" dirty="0"/>
          </a:p>
          <a:p>
            <a:pPr marL="0" indent="0">
              <a:buNone/>
            </a:pPr>
            <a:r>
              <a:rPr lang="en-US" dirty="0"/>
              <a:t>Company’s Scope </a:t>
            </a:r>
          </a:p>
          <a:p>
            <a:pPr marL="457200" indent="-457200">
              <a:buFont typeface="+mj-lt"/>
              <a:buAutoNum type="arabicPeriod"/>
            </a:pPr>
            <a:r>
              <a:rPr lang="en-US" dirty="0"/>
              <a:t>Exploratory Data Analysis (EDA)</a:t>
            </a:r>
          </a:p>
          <a:p>
            <a:pPr marL="457200" indent="-457200">
              <a:buFont typeface="+mj-lt"/>
              <a:buAutoNum type="arabicPeriod"/>
            </a:pPr>
            <a:r>
              <a:rPr lang="en-US" dirty="0"/>
              <a:t>Model Building </a:t>
            </a:r>
          </a:p>
          <a:p>
            <a:pPr marL="457200" indent="-457200">
              <a:buFont typeface="+mj-lt"/>
              <a:buAutoNum type="arabicPeriod"/>
            </a:pPr>
            <a:r>
              <a:rPr lang="en-US" dirty="0"/>
              <a:t>API building on real time data </a:t>
            </a:r>
          </a:p>
          <a:p>
            <a:pPr marL="0" indent="0">
              <a:buNone/>
            </a:pPr>
            <a:endParaRPr lang="en-US" dirty="0"/>
          </a:p>
          <a:p>
            <a:pPr marL="0" indent="0">
              <a:buNone/>
            </a:pPr>
            <a:endParaRPr lang="en-US" dirty="0"/>
          </a:p>
          <a:p>
            <a:pPr marL="457200" indent="-457200">
              <a:buAutoNum type="arabicPeriod"/>
            </a:pPr>
            <a:endParaRPr lang="en-US" dirty="0"/>
          </a:p>
        </p:txBody>
      </p:sp>
    </p:spTree>
    <p:extLst>
      <p:ext uri="{BB962C8B-B14F-4D97-AF65-F5344CB8AC3E}">
        <p14:creationId xmlns:p14="http://schemas.microsoft.com/office/powerpoint/2010/main" val="34206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3-05 at 14.21.54.jpg"/>
          <p:cNvPicPr>
            <a:picLocks noGrp="1" noChangeAspect="1"/>
          </p:cNvPicPr>
          <p:nvPr>
            <p:ph idx="1"/>
          </p:nvPr>
        </p:nvPicPr>
        <p:blipFill>
          <a:blip r:embed="rId2"/>
          <a:stretch>
            <a:fillRect/>
          </a:stretch>
        </p:blipFill>
        <p:spPr>
          <a:xfrm>
            <a:off x="0" y="0"/>
            <a:ext cx="7828131" cy="6858000"/>
          </a:xfrm>
        </p:spPr>
      </p:pic>
      <p:sp>
        <p:nvSpPr>
          <p:cNvPr id="5" name="TextBox 4"/>
          <p:cNvSpPr txBox="1"/>
          <p:nvPr/>
        </p:nvSpPr>
        <p:spPr>
          <a:xfrm>
            <a:off x="8859716" y="2857500"/>
            <a:ext cx="3332284" cy="461665"/>
          </a:xfrm>
          <a:prstGeom prst="rect">
            <a:avLst/>
          </a:prstGeom>
          <a:noFill/>
        </p:spPr>
        <p:txBody>
          <a:bodyPr wrap="square" rtlCol="0">
            <a:spAutoFit/>
          </a:bodyPr>
          <a:lstStyle/>
          <a:p>
            <a:r>
              <a:rPr lang="en-IN" sz="2400" b="1" dirty="0"/>
              <a:t>PROJECT FLOW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66321"/>
            <a:ext cx="8946541" cy="4195481"/>
          </a:xfrm>
        </p:spPr>
        <p:txBody>
          <a:bodyPr>
            <a:normAutofit/>
          </a:bodyPr>
          <a:lstStyle/>
          <a:p>
            <a:pPr marL="0" indent="0">
              <a:buNone/>
            </a:pPr>
            <a:endParaRPr lang="en-US" dirty="0"/>
          </a:p>
          <a:p>
            <a:pPr marL="0" indent="0">
              <a:buNone/>
            </a:pPr>
            <a:r>
              <a:rPr lang="en-US" dirty="0"/>
              <a:t>The table below shows the following:- </a:t>
            </a:r>
          </a:p>
          <a:p>
            <a:pPr marL="0" indent="0">
              <a:buNone/>
            </a:pPr>
            <a:r>
              <a:rPr lang="en-US" dirty="0"/>
              <a:t>1. No. of orders made during the period.</a:t>
            </a:r>
          </a:p>
          <a:p>
            <a:pPr marL="0" indent="0">
              <a:buNone/>
            </a:pPr>
            <a:r>
              <a:rPr lang="en-US" dirty="0"/>
              <a:t>2. No. of Products sold during the period </a:t>
            </a:r>
          </a:p>
          <a:p>
            <a:pPr marL="0" indent="0">
              <a:buNone/>
            </a:pPr>
            <a:r>
              <a:rPr lang="en-US" dirty="0"/>
              <a:t>3. No. of customers that ordered during the period </a:t>
            </a:r>
          </a:p>
          <a:p>
            <a:pPr marL="0" indent="0">
              <a:buNone/>
            </a:pPr>
            <a:r>
              <a:rPr lang="en-US" dirty="0"/>
              <a:t>4. No. of countries product were shipped </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82049807"/>
              </p:ext>
            </p:extLst>
          </p:nvPr>
        </p:nvGraphicFramePr>
        <p:xfrm>
          <a:off x="872195" y="3177765"/>
          <a:ext cx="10100604" cy="3166765"/>
        </p:xfrm>
        <a:graphic>
          <a:graphicData uri="http://schemas.openxmlformats.org/drawingml/2006/table">
            <a:tbl>
              <a:tblPr firstRow="1" bandRow="1">
                <a:tableStyleId>{5C22544A-7EE6-4342-B048-85BDC9FD1C3A}</a:tableStyleId>
              </a:tblPr>
              <a:tblGrid>
                <a:gridCol w="5050302">
                  <a:extLst>
                    <a:ext uri="{9D8B030D-6E8A-4147-A177-3AD203B41FA5}">
                      <a16:colId xmlns:a16="http://schemas.microsoft.com/office/drawing/2014/main" val="20000"/>
                    </a:ext>
                  </a:extLst>
                </a:gridCol>
                <a:gridCol w="5050302">
                  <a:extLst>
                    <a:ext uri="{9D8B030D-6E8A-4147-A177-3AD203B41FA5}">
                      <a16:colId xmlns:a16="http://schemas.microsoft.com/office/drawing/2014/main" val="20001"/>
                    </a:ext>
                  </a:extLst>
                </a:gridCol>
              </a:tblGrid>
              <a:tr h="633353">
                <a:tc>
                  <a:txBody>
                    <a:bodyPr/>
                    <a:lstStyle/>
                    <a:p>
                      <a:pPr algn="ctr"/>
                      <a:r>
                        <a:rPr lang="en-GB" dirty="0"/>
                        <a:t>Features Names</a:t>
                      </a:r>
                      <a:endParaRPr lang="en-US" dirty="0"/>
                    </a:p>
                  </a:txBody>
                  <a:tcPr/>
                </a:tc>
                <a:tc>
                  <a:txBody>
                    <a:bodyPr/>
                    <a:lstStyle/>
                    <a:p>
                      <a:r>
                        <a:rPr lang="en-GB" dirty="0"/>
                        <a:t>Unique Values</a:t>
                      </a:r>
                      <a:endParaRPr lang="en-US" dirty="0"/>
                    </a:p>
                  </a:txBody>
                  <a:tcPr/>
                </a:tc>
                <a:extLst>
                  <a:ext uri="{0D108BD9-81ED-4DB2-BD59-A6C34878D82A}">
                    <a16:rowId xmlns:a16="http://schemas.microsoft.com/office/drawing/2014/main" val="10000"/>
                  </a:ext>
                </a:extLst>
              </a:tr>
              <a:tr h="633353">
                <a:tc>
                  <a:txBody>
                    <a:bodyPr/>
                    <a:lstStyle/>
                    <a:p>
                      <a:r>
                        <a:rPr lang="en-US" dirty="0"/>
                        <a:t> </a:t>
                      </a:r>
                      <a:r>
                        <a:rPr lang="en-US" b="1" dirty="0"/>
                        <a:t>Invoice No</a:t>
                      </a:r>
                      <a:endParaRPr lang="en-US" dirty="0"/>
                    </a:p>
                  </a:txBody>
                  <a:tcPr/>
                </a:tc>
                <a:tc>
                  <a:txBody>
                    <a:bodyPr/>
                    <a:lstStyle/>
                    <a:p>
                      <a:r>
                        <a:rPr lang="en-GB" dirty="0"/>
                        <a:t>25900</a:t>
                      </a:r>
                      <a:endParaRPr lang="en-US" dirty="0"/>
                    </a:p>
                  </a:txBody>
                  <a:tcPr/>
                </a:tc>
                <a:extLst>
                  <a:ext uri="{0D108BD9-81ED-4DB2-BD59-A6C34878D82A}">
                    <a16:rowId xmlns:a16="http://schemas.microsoft.com/office/drawing/2014/main" val="10001"/>
                  </a:ext>
                </a:extLst>
              </a:tr>
              <a:tr h="633353">
                <a:tc>
                  <a:txBody>
                    <a:bodyPr/>
                    <a:lstStyle/>
                    <a:p>
                      <a:r>
                        <a:rPr lang="en-US" dirty="0"/>
                        <a:t> </a:t>
                      </a:r>
                      <a:r>
                        <a:rPr lang="en-US" b="1" dirty="0"/>
                        <a:t>Stock Code (No. of Products)</a:t>
                      </a:r>
                      <a:endParaRPr lang="en-US" dirty="0"/>
                    </a:p>
                  </a:txBody>
                  <a:tcPr/>
                </a:tc>
                <a:tc>
                  <a:txBody>
                    <a:bodyPr/>
                    <a:lstStyle/>
                    <a:p>
                      <a:r>
                        <a:rPr lang="en-GB" dirty="0"/>
                        <a:t>4070</a:t>
                      </a:r>
                      <a:endParaRPr lang="en-US" dirty="0"/>
                    </a:p>
                  </a:txBody>
                  <a:tcPr/>
                </a:tc>
                <a:extLst>
                  <a:ext uri="{0D108BD9-81ED-4DB2-BD59-A6C34878D82A}">
                    <a16:rowId xmlns:a16="http://schemas.microsoft.com/office/drawing/2014/main" val="10002"/>
                  </a:ext>
                </a:extLst>
              </a:tr>
              <a:tr h="6333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b="1" dirty="0"/>
                        <a:t>Customer ID (No. of Customers)</a:t>
                      </a:r>
                      <a:endParaRPr lang="en-US" dirty="0"/>
                    </a:p>
                  </a:txBody>
                  <a:tcPr/>
                </a:tc>
                <a:tc>
                  <a:txBody>
                    <a:bodyPr/>
                    <a:lstStyle/>
                    <a:p>
                      <a:r>
                        <a:rPr lang="en-GB" dirty="0"/>
                        <a:t>4372</a:t>
                      </a:r>
                      <a:endParaRPr lang="en-US" dirty="0"/>
                    </a:p>
                  </a:txBody>
                  <a:tcPr/>
                </a:tc>
                <a:extLst>
                  <a:ext uri="{0D108BD9-81ED-4DB2-BD59-A6C34878D82A}">
                    <a16:rowId xmlns:a16="http://schemas.microsoft.com/office/drawing/2014/main" val="10003"/>
                  </a:ext>
                </a:extLst>
              </a:tr>
              <a:tr h="6333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b="1" dirty="0"/>
                        <a:t>Countries</a:t>
                      </a:r>
                      <a:endParaRPr lang="en-IN" dirty="0"/>
                    </a:p>
                  </a:txBody>
                  <a:tcPr/>
                </a:tc>
                <a:tc>
                  <a:txBody>
                    <a:bodyPr/>
                    <a:lstStyle/>
                    <a:p>
                      <a:r>
                        <a:rPr lang="en-GB" dirty="0"/>
                        <a:t>38</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3182"/>
          </a:xfrm>
        </p:spPr>
        <p:txBody>
          <a:bodyPr/>
          <a:lstStyle/>
          <a:p>
            <a:r>
              <a:rPr lang="en-GB" sz="2400" dirty="0"/>
              <a:t>Finding the distribution of business across countries:</a:t>
            </a:r>
            <a:endParaRPr lang="en-US"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7800562"/>
              </p:ext>
            </p:extLst>
          </p:nvPr>
        </p:nvGraphicFramePr>
        <p:xfrm>
          <a:off x="1041766" y="1577854"/>
          <a:ext cx="9831973" cy="41957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0767"/>
          </a:xfrm>
        </p:spPr>
        <p:txBody>
          <a:bodyPr/>
          <a:lstStyle/>
          <a:p>
            <a:br>
              <a:rPr lang="en-GB" sz="2000" dirty="0"/>
            </a:br>
            <a:br>
              <a:rPr lang="en-GB" sz="2000" dirty="0"/>
            </a:br>
            <a:endParaRPr lang="en-US" sz="20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96314879"/>
              </p:ext>
            </p:extLst>
          </p:nvPr>
        </p:nvGraphicFramePr>
        <p:xfrm>
          <a:off x="1103312" y="984738"/>
          <a:ext cx="10164909" cy="52636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10585</TotalTime>
  <Words>922</Words>
  <Application>Microsoft Office PowerPoint</Application>
  <PresentationFormat>Widescreen</PresentationFormat>
  <Paragraphs>144</Paragraphs>
  <Slides>23</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Century Gothic</vt:lpstr>
      <vt:lpstr>Helvetica Neue</vt:lpstr>
      <vt:lpstr>Roboto</vt:lpstr>
      <vt:lpstr>Wingdings</vt:lpstr>
      <vt:lpstr>Wingdings 3</vt:lpstr>
      <vt:lpstr>Ion</vt:lpstr>
      <vt:lpstr>PROJECT  UPDATES  Project Title:- Building CRM using RFM and CLTV</vt:lpstr>
      <vt:lpstr>Problem Statement </vt:lpstr>
      <vt:lpstr>            FEATURES </vt:lpstr>
      <vt:lpstr>PROJECT INITIALIZATION </vt:lpstr>
      <vt:lpstr>PROJECT INITIALIZATION </vt:lpstr>
      <vt:lpstr>PowerPoint Presentation</vt:lpstr>
      <vt:lpstr>PowerPoint Presentation</vt:lpstr>
      <vt:lpstr>Finding the distribution of business across countries:</vt:lpstr>
      <vt:lpstr>  </vt:lpstr>
      <vt:lpstr>PowerPoint Presentation</vt:lpstr>
      <vt:lpstr> Percentage of Products bought by top 10 Customers</vt:lpstr>
      <vt:lpstr>PowerPoint Presentation</vt:lpstr>
      <vt:lpstr>PowerPoint Presentation</vt:lpstr>
      <vt:lpstr>Mostly Cancelled Products  Out of all the quantities, around 2% of the products have been cancelled  </vt:lpstr>
      <vt:lpstr>Customers having highest cancelled Quantity</vt:lpstr>
      <vt:lpstr>CLTV Calculation</vt:lpstr>
      <vt:lpstr>Customer Segmentation</vt:lpstr>
      <vt:lpstr>Customer Profiling</vt:lpstr>
      <vt:lpstr>Customer Profiling</vt:lpstr>
      <vt:lpstr>Data Analysis Benefits </vt:lpstr>
      <vt:lpstr>Client Feedback</vt:lpstr>
      <vt:lpstr>API Building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  Project Title:- Building CRM using RFM and CLTV</dc:title>
  <dc:creator>Microsoft account</dc:creator>
  <cp:lastModifiedBy>Ganesh Jadhav</cp:lastModifiedBy>
  <cp:revision>159</cp:revision>
  <dcterms:created xsi:type="dcterms:W3CDTF">2023-02-17T06:57:43Z</dcterms:created>
  <dcterms:modified xsi:type="dcterms:W3CDTF">2023-03-10T13:41:17Z</dcterms:modified>
</cp:coreProperties>
</file>