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68" d="100"/>
          <a:sy n="68" d="100"/>
        </p:scale>
        <p:origin x="65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9BFC-4764-4F1F-9345-AC03C92685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064696-86BB-4199-8EF4-BAF7FA7C7E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48A52E-7786-40C2-85FB-647391F386D8}"/>
              </a:ext>
            </a:extLst>
          </p:cNvPr>
          <p:cNvSpPr>
            <a:spLocks noGrp="1"/>
          </p:cNvSpPr>
          <p:nvPr>
            <p:ph type="dt" sz="half" idx="10"/>
          </p:nvPr>
        </p:nvSpPr>
        <p:spPr/>
        <p:txBody>
          <a:bodyPr/>
          <a:lstStyle/>
          <a:p>
            <a:fld id="{5489D5FA-4C2E-41F9-83DA-552C2A76FB37}" type="datetimeFigureOut">
              <a:rPr lang="en-US" smtClean="0"/>
              <a:t>10/23/2021</a:t>
            </a:fld>
            <a:endParaRPr lang="en-US"/>
          </a:p>
        </p:txBody>
      </p:sp>
      <p:sp>
        <p:nvSpPr>
          <p:cNvPr id="5" name="Footer Placeholder 4">
            <a:extLst>
              <a:ext uri="{FF2B5EF4-FFF2-40B4-BE49-F238E27FC236}">
                <a16:creationId xmlns:a16="http://schemas.microsoft.com/office/drawing/2014/main" id="{C647CB00-B53D-4D28-BF05-34468BD2C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00756-A89F-472E-8B8B-418249FBA28D}"/>
              </a:ext>
            </a:extLst>
          </p:cNvPr>
          <p:cNvSpPr>
            <a:spLocks noGrp="1"/>
          </p:cNvSpPr>
          <p:nvPr>
            <p:ph type="sldNum" sz="quarter" idx="12"/>
          </p:nvPr>
        </p:nvSpPr>
        <p:spPr/>
        <p:txBody>
          <a:bodyPr/>
          <a:lstStyle/>
          <a:p>
            <a:fld id="{7FE82506-CA02-4429-9C90-CEC4E0966C76}" type="slidenum">
              <a:rPr lang="en-US" smtClean="0"/>
              <a:t>‹#›</a:t>
            </a:fld>
            <a:endParaRPr lang="en-US"/>
          </a:p>
        </p:txBody>
      </p:sp>
    </p:spTree>
    <p:extLst>
      <p:ext uri="{BB962C8B-B14F-4D97-AF65-F5344CB8AC3E}">
        <p14:creationId xmlns:p14="http://schemas.microsoft.com/office/powerpoint/2010/main" val="260385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DE20-E7FD-44A3-877D-2A974A656D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5A4BF7-CD46-4481-84D5-DDC75B549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0E955-1007-4839-B2E2-7DB048E40D13}"/>
              </a:ext>
            </a:extLst>
          </p:cNvPr>
          <p:cNvSpPr>
            <a:spLocks noGrp="1"/>
          </p:cNvSpPr>
          <p:nvPr>
            <p:ph type="dt" sz="half" idx="10"/>
          </p:nvPr>
        </p:nvSpPr>
        <p:spPr/>
        <p:txBody>
          <a:bodyPr/>
          <a:lstStyle/>
          <a:p>
            <a:fld id="{5489D5FA-4C2E-41F9-83DA-552C2A76FB37}" type="datetimeFigureOut">
              <a:rPr lang="en-US" smtClean="0"/>
              <a:t>10/23/2021</a:t>
            </a:fld>
            <a:endParaRPr lang="en-US"/>
          </a:p>
        </p:txBody>
      </p:sp>
      <p:sp>
        <p:nvSpPr>
          <p:cNvPr id="5" name="Footer Placeholder 4">
            <a:extLst>
              <a:ext uri="{FF2B5EF4-FFF2-40B4-BE49-F238E27FC236}">
                <a16:creationId xmlns:a16="http://schemas.microsoft.com/office/drawing/2014/main" id="{D01DAB69-5A2F-47C5-A440-5CD1559F4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51651-C891-4DD2-B57B-6C6B6CB5E056}"/>
              </a:ext>
            </a:extLst>
          </p:cNvPr>
          <p:cNvSpPr>
            <a:spLocks noGrp="1"/>
          </p:cNvSpPr>
          <p:nvPr>
            <p:ph type="sldNum" sz="quarter" idx="12"/>
          </p:nvPr>
        </p:nvSpPr>
        <p:spPr/>
        <p:txBody>
          <a:bodyPr/>
          <a:lstStyle/>
          <a:p>
            <a:fld id="{7FE82506-CA02-4429-9C90-CEC4E0966C76}" type="slidenum">
              <a:rPr lang="en-US" smtClean="0"/>
              <a:t>‹#›</a:t>
            </a:fld>
            <a:endParaRPr lang="en-US"/>
          </a:p>
        </p:txBody>
      </p:sp>
    </p:spTree>
    <p:extLst>
      <p:ext uri="{BB962C8B-B14F-4D97-AF65-F5344CB8AC3E}">
        <p14:creationId xmlns:p14="http://schemas.microsoft.com/office/powerpoint/2010/main" val="363494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4CDD71-88F1-4558-8C77-4C807A0D52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B11A78-2ED5-4E91-9B51-0FEF28E37B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900AD-27FA-4D0F-B96B-66F500395F44}"/>
              </a:ext>
            </a:extLst>
          </p:cNvPr>
          <p:cNvSpPr>
            <a:spLocks noGrp="1"/>
          </p:cNvSpPr>
          <p:nvPr>
            <p:ph type="dt" sz="half" idx="10"/>
          </p:nvPr>
        </p:nvSpPr>
        <p:spPr/>
        <p:txBody>
          <a:bodyPr/>
          <a:lstStyle/>
          <a:p>
            <a:fld id="{5489D5FA-4C2E-41F9-83DA-552C2A76FB37}" type="datetimeFigureOut">
              <a:rPr lang="en-US" smtClean="0"/>
              <a:t>10/23/2021</a:t>
            </a:fld>
            <a:endParaRPr lang="en-US"/>
          </a:p>
        </p:txBody>
      </p:sp>
      <p:sp>
        <p:nvSpPr>
          <p:cNvPr id="5" name="Footer Placeholder 4">
            <a:extLst>
              <a:ext uri="{FF2B5EF4-FFF2-40B4-BE49-F238E27FC236}">
                <a16:creationId xmlns:a16="http://schemas.microsoft.com/office/drawing/2014/main" id="{CB05F7DC-4F92-4A02-9522-A9CA989B2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7F28D-14A0-40F5-B3DB-D5AD0EDA9EEC}"/>
              </a:ext>
            </a:extLst>
          </p:cNvPr>
          <p:cNvSpPr>
            <a:spLocks noGrp="1"/>
          </p:cNvSpPr>
          <p:nvPr>
            <p:ph type="sldNum" sz="quarter" idx="12"/>
          </p:nvPr>
        </p:nvSpPr>
        <p:spPr/>
        <p:txBody>
          <a:bodyPr/>
          <a:lstStyle/>
          <a:p>
            <a:fld id="{7FE82506-CA02-4429-9C90-CEC4E0966C76}" type="slidenum">
              <a:rPr lang="en-US" smtClean="0"/>
              <a:t>‹#›</a:t>
            </a:fld>
            <a:endParaRPr lang="en-US"/>
          </a:p>
        </p:txBody>
      </p:sp>
    </p:spTree>
    <p:extLst>
      <p:ext uri="{BB962C8B-B14F-4D97-AF65-F5344CB8AC3E}">
        <p14:creationId xmlns:p14="http://schemas.microsoft.com/office/powerpoint/2010/main" val="22407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F2B4-88F4-4B95-A411-229729BEE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38B4D-E976-4D17-A0DB-870B3EDEC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0388D-70AB-4E7A-B213-DB498D80EE47}"/>
              </a:ext>
            </a:extLst>
          </p:cNvPr>
          <p:cNvSpPr>
            <a:spLocks noGrp="1"/>
          </p:cNvSpPr>
          <p:nvPr>
            <p:ph type="dt" sz="half" idx="10"/>
          </p:nvPr>
        </p:nvSpPr>
        <p:spPr/>
        <p:txBody>
          <a:bodyPr/>
          <a:lstStyle/>
          <a:p>
            <a:fld id="{5489D5FA-4C2E-41F9-83DA-552C2A76FB37}" type="datetimeFigureOut">
              <a:rPr lang="en-US" smtClean="0"/>
              <a:t>10/23/2021</a:t>
            </a:fld>
            <a:endParaRPr lang="en-US"/>
          </a:p>
        </p:txBody>
      </p:sp>
      <p:sp>
        <p:nvSpPr>
          <p:cNvPr id="5" name="Footer Placeholder 4">
            <a:extLst>
              <a:ext uri="{FF2B5EF4-FFF2-40B4-BE49-F238E27FC236}">
                <a16:creationId xmlns:a16="http://schemas.microsoft.com/office/drawing/2014/main" id="{4F57586E-F358-4951-A7D6-D7F983BA4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D9140-6CFB-49F0-90CE-BCDCEEFF3801}"/>
              </a:ext>
            </a:extLst>
          </p:cNvPr>
          <p:cNvSpPr>
            <a:spLocks noGrp="1"/>
          </p:cNvSpPr>
          <p:nvPr>
            <p:ph type="sldNum" sz="quarter" idx="12"/>
          </p:nvPr>
        </p:nvSpPr>
        <p:spPr/>
        <p:txBody>
          <a:bodyPr/>
          <a:lstStyle/>
          <a:p>
            <a:fld id="{7FE82506-CA02-4429-9C90-CEC4E0966C76}" type="slidenum">
              <a:rPr lang="en-US" smtClean="0"/>
              <a:t>‹#›</a:t>
            </a:fld>
            <a:endParaRPr lang="en-US"/>
          </a:p>
        </p:txBody>
      </p:sp>
    </p:spTree>
    <p:extLst>
      <p:ext uri="{BB962C8B-B14F-4D97-AF65-F5344CB8AC3E}">
        <p14:creationId xmlns:p14="http://schemas.microsoft.com/office/powerpoint/2010/main" val="186833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75F5-D260-4BDB-99FA-B5EA35BD73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FFFCCC-E59F-4AD0-AC86-5CD9C25300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E71DFD-7B52-4BE2-A0B1-B5F09DDD2AB2}"/>
              </a:ext>
            </a:extLst>
          </p:cNvPr>
          <p:cNvSpPr>
            <a:spLocks noGrp="1"/>
          </p:cNvSpPr>
          <p:nvPr>
            <p:ph type="dt" sz="half" idx="10"/>
          </p:nvPr>
        </p:nvSpPr>
        <p:spPr/>
        <p:txBody>
          <a:bodyPr/>
          <a:lstStyle/>
          <a:p>
            <a:fld id="{5489D5FA-4C2E-41F9-83DA-552C2A76FB37}" type="datetimeFigureOut">
              <a:rPr lang="en-US" smtClean="0"/>
              <a:t>10/23/2021</a:t>
            </a:fld>
            <a:endParaRPr lang="en-US"/>
          </a:p>
        </p:txBody>
      </p:sp>
      <p:sp>
        <p:nvSpPr>
          <p:cNvPr id="5" name="Footer Placeholder 4">
            <a:extLst>
              <a:ext uri="{FF2B5EF4-FFF2-40B4-BE49-F238E27FC236}">
                <a16:creationId xmlns:a16="http://schemas.microsoft.com/office/drawing/2014/main" id="{08C47025-315B-488A-817F-29EE0A10E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11402-5AC3-4BF0-8E91-24BB3F77F120}"/>
              </a:ext>
            </a:extLst>
          </p:cNvPr>
          <p:cNvSpPr>
            <a:spLocks noGrp="1"/>
          </p:cNvSpPr>
          <p:nvPr>
            <p:ph type="sldNum" sz="quarter" idx="12"/>
          </p:nvPr>
        </p:nvSpPr>
        <p:spPr/>
        <p:txBody>
          <a:bodyPr/>
          <a:lstStyle/>
          <a:p>
            <a:fld id="{7FE82506-CA02-4429-9C90-CEC4E0966C76}" type="slidenum">
              <a:rPr lang="en-US" smtClean="0"/>
              <a:t>‹#›</a:t>
            </a:fld>
            <a:endParaRPr lang="en-US"/>
          </a:p>
        </p:txBody>
      </p:sp>
    </p:spTree>
    <p:extLst>
      <p:ext uri="{BB962C8B-B14F-4D97-AF65-F5344CB8AC3E}">
        <p14:creationId xmlns:p14="http://schemas.microsoft.com/office/powerpoint/2010/main" val="3621478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537A-624F-4742-A1C6-D3619BD5D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F75874-229D-4247-B8BE-D8468DF68B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A8CDE7-C1D6-4AF5-BE32-8E5445A5F4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42E509-01B6-4A91-BACE-585F50867694}"/>
              </a:ext>
            </a:extLst>
          </p:cNvPr>
          <p:cNvSpPr>
            <a:spLocks noGrp="1"/>
          </p:cNvSpPr>
          <p:nvPr>
            <p:ph type="dt" sz="half" idx="10"/>
          </p:nvPr>
        </p:nvSpPr>
        <p:spPr/>
        <p:txBody>
          <a:bodyPr/>
          <a:lstStyle/>
          <a:p>
            <a:fld id="{5489D5FA-4C2E-41F9-83DA-552C2A76FB37}" type="datetimeFigureOut">
              <a:rPr lang="en-US" smtClean="0"/>
              <a:t>10/23/2021</a:t>
            </a:fld>
            <a:endParaRPr lang="en-US"/>
          </a:p>
        </p:txBody>
      </p:sp>
      <p:sp>
        <p:nvSpPr>
          <p:cNvPr id="6" name="Footer Placeholder 5">
            <a:extLst>
              <a:ext uri="{FF2B5EF4-FFF2-40B4-BE49-F238E27FC236}">
                <a16:creationId xmlns:a16="http://schemas.microsoft.com/office/drawing/2014/main" id="{A1E21FB6-E6F3-4E98-B5BF-220E78AD28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FB374-4B97-4454-8EB6-96ACBC23B822}"/>
              </a:ext>
            </a:extLst>
          </p:cNvPr>
          <p:cNvSpPr>
            <a:spLocks noGrp="1"/>
          </p:cNvSpPr>
          <p:nvPr>
            <p:ph type="sldNum" sz="quarter" idx="12"/>
          </p:nvPr>
        </p:nvSpPr>
        <p:spPr/>
        <p:txBody>
          <a:bodyPr/>
          <a:lstStyle/>
          <a:p>
            <a:fld id="{7FE82506-CA02-4429-9C90-CEC4E0966C76}" type="slidenum">
              <a:rPr lang="en-US" smtClean="0"/>
              <a:t>‹#›</a:t>
            </a:fld>
            <a:endParaRPr lang="en-US"/>
          </a:p>
        </p:txBody>
      </p:sp>
    </p:spTree>
    <p:extLst>
      <p:ext uri="{BB962C8B-B14F-4D97-AF65-F5344CB8AC3E}">
        <p14:creationId xmlns:p14="http://schemas.microsoft.com/office/powerpoint/2010/main" val="86226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7BCE-7FE9-48F6-A7AB-A4995D78BE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B3250E-DB72-4A9B-8621-8A37A10DD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990C26-FD17-486B-A8B5-61169AE781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E9DF6B-594A-48AE-892C-C7EC15C12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F418BF-C57D-415B-8A1E-351D48BBF7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74A6B2-A72A-4B84-96C8-F71F1AAE6A1D}"/>
              </a:ext>
            </a:extLst>
          </p:cNvPr>
          <p:cNvSpPr>
            <a:spLocks noGrp="1"/>
          </p:cNvSpPr>
          <p:nvPr>
            <p:ph type="dt" sz="half" idx="10"/>
          </p:nvPr>
        </p:nvSpPr>
        <p:spPr/>
        <p:txBody>
          <a:bodyPr/>
          <a:lstStyle/>
          <a:p>
            <a:fld id="{5489D5FA-4C2E-41F9-83DA-552C2A76FB37}" type="datetimeFigureOut">
              <a:rPr lang="en-US" smtClean="0"/>
              <a:t>10/23/2021</a:t>
            </a:fld>
            <a:endParaRPr lang="en-US"/>
          </a:p>
        </p:txBody>
      </p:sp>
      <p:sp>
        <p:nvSpPr>
          <p:cNvPr id="8" name="Footer Placeholder 7">
            <a:extLst>
              <a:ext uri="{FF2B5EF4-FFF2-40B4-BE49-F238E27FC236}">
                <a16:creationId xmlns:a16="http://schemas.microsoft.com/office/drawing/2014/main" id="{86DDDE13-A1B3-4C2F-B054-B0FA6F1341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A52A36-4F24-4FDC-AD0A-4B71F393F640}"/>
              </a:ext>
            </a:extLst>
          </p:cNvPr>
          <p:cNvSpPr>
            <a:spLocks noGrp="1"/>
          </p:cNvSpPr>
          <p:nvPr>
            <p:ph type="sldNum" sz="quarter" idx="12"/>
          </p:nvPr>
        </p:nvSpPr>
        <p:spPr/>
        <p:txBody>
          <a:bodyPr/>
          <a:lstStyle/>
          <a:p>
            <a:fld id="{7FE82506-CA02-4429-9C90-CEC4E0966C76}" type="slidenum">
              <a:rPr lang="en-US" smtClean="0"/>
              <a:t>‹#›</a:t>
            </a:fld>
            <a:endParaRPr lang="en-US"/>
          </a:p>
        </p:txBody>
      </p:sp>
    </p:spTree>
    <p:extLst>
      <p:ext uri="{BB962C8B-B14F-4D97-AF65-F5344CB8AC3E}">
        <p14:creationId xmlns:p14="http://schemas.microsoft.com/office/powerpoint/2010/main" val="389183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A0B3-01E7-46A1-B665-3B04CBEACF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1E9553-474B-4747-9CA9-C64AE6F8B940}"/>
              </a:ext>
            </a:extLst>
          </p:cNvPr>
          <p:cNvSpPr>
            <a:spLocks noGrp="1"/>
          </p:cNvSpPr>
          <p:nvPr>
            <p:ph type="dt" sz="half" idx="10"/>
          </p:nvPr>
        </p:nvSpPr>
        <p:spPr/>
        <p:txBody>
          <a:bodyPr/>
          <a:lstStyle/>
          <a:p>
            <a:fld id="{5489D5FA-4C2E-41F9-83DA-552C2A76FB37}" type="datetimeFigureOut">
              <a:rPr lang="en-US" smtClean="0"/>
              <a:t>10/23/2021</a:t>
            </a:fld>
            <a:endParaRPr lang="en-US"/>
          </a:p>
        </p:txBody>
      </p:sp>
      <p:sp>
        <p:nvSpPr>
          <p:cNvPr id="4" name="Footer Placeholder 3">
            <a:extLst>
              <a:ext uri="{FF2B5EF4-FFF2-40B4-BE49-F238E27FC236}">
                <a16:creationId xmlns:a16="http://schemas.microsoft.com/office/drawing/2014/main" id="{00425BEE-5B48-429B-9570-EEA7F05231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3B7331-B733-49A8-8EAB-ED4F4D56C68B}"/>
              </a:ext>
            </a:extLst>
          </p:cNvPr>
          <p:cNvSpPr>
            <a:spLocks noGrp="1"/>
          </p:cNvSpPr>
          <p:nvPr>
            <p:ph type="sldNum" sz="quarter" idx="12"/>
          </p:nvPr>
        </p:nvSpPr>
        <p:spPr/>
        <p:txBody>
          <a:bodyPr/>
          <a:lstStyle/>
          <a:p>
            <a:fld id="{7FE82506-CA02-4429-9C90-CEC4E0966C76}" type="slidenum">
              <a:rPr lang="en-US" smtClean="0"/>
              <a:t>‹#›</a:t>
            </a:fld>
            <a:endParaRPr lang="en-US"/>
          </a:p>
        </p:txBody>
      </p:sp>
    </p:spTree>
    <p:extLst>
      <p:ext uri="{BB962C8B-B14F-4D97-AF65-F5344CB8AC3E}">
        <p14:creationId xmlns:p14="http://schemas.microsoft.com/office/powerpoint/2010/main" val="7074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5FAF26-F9D2-459C-A620-02DDF90ED841}"/>
              </a:ext>
            </a:extLst>
          </p:cNvPr>
          <p:cNvSpPr>
            <a:spLocks noGrp="1"/>
          </p:cNvSpPr>
          <p:nvPr>
            <p:ph type="dt" sz="half" idx="10"/>
          </p:nvPr>
        </p:nvSpPr>
        <p:spPr/>
        <p:txBody>
          <a:bodyPr/>
          <a:lstStyle/>
          <a:p>
            <a:fld id="{5489D5FA-4C2E-41F9-83DA-552C2A76FB37}" type="datetimeFigureOut">
              <a:rPr lang="en-US" smtClean="0"/>
              <a:t>10/23/2021</a:t>
            </a:fld>
            <a:endParaRPr lang="en-US"/>
          </a:p>
        </p:txBody>
      </p:sp>
      <p:sp>
        <p:nvSpPr>
          <p:cNvPr id="3" name="Footer Placeholder 2">
            <a:extLst>
              <a:ext uri="{FF2B5EF4-FFF2-40B4-BE49-F238E27FC236}">
                <a16:creationId xmlns:a16="http://schemas.microsoft.com/office/drawing/2014/main" id="{98B1CEE4-BCDE-47E4-9E89-76293BE413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3D67C8-9CA0-4B01-AA58-5B78C0F868FF}"/>
              </a:ext>
            </a:extLst>
          </p:cNvPr>
          <p:cNvSpPr>
            <a:spLocks noGrp="1"/>
          </p:cNvSpPr>
          <p:nvPr>
            <p:ph type="sldNum" sz="quarter" idx="12"/>
          </p:nvPr>
        </p:nvSpPr>
        <p:spPr/>
        <p:txBody>
          <a:bodyPr/>
          <a:lstStyle/>
          <a:p>
            <a:fld id="{7FE82506-CA02-4429-9C90-CEC4E0966C76}" type="slidenum">
              <a:rPr lang="en-US" smtClean="0"/>
              <a:t>‹#›</a:t>
            </a:fld>
            <a:endParaRPr lang="en-US"/>
          </a:p>
        </p:txBody>
      </p:sp>
    </p:spTree>
    <p:extLst>
      <p:ext uri="{BB962C8B-B14F-4D97-AF65-F5344CB8AC3E}">
        <p14:creationId xmlns:p14="http://schemas.microsoft.com/office/powerpoint/2010/main" val="3013422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FE2B-30F4-4C27-9D3D-67EB7D2C1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8704EA-97E1-425D-8C28-5B9C54171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BCBBE0-D0EA-4920-89F6-E15A037A7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E94F6F-F6F9-4F5C-B3A0-8CC2D1E543BD}"/>
              </a:ext>
            </a:extLst>
          </p:cNvPr>
          <p:cNvSpPr>
            <a:spLocks noGrp="1"/>
          </p:cNvSpPr>
          <p:nvPr>
            <p:ph type="dt" sz="half" idx="10"/>
          </p:nvPr>
        </p:nvSpPr>
        <p:spPr/>
        <p:txBody>
          <a:bodyPr/>
          <a:lstStyle/>
          <a:p>
            <a:fld id="{5489D5FA-4C2E-41F9-83DA-552C2A76FB37}" type="datetimeFigureOut">
              <a:rPr lang="en-US" smtClean="0"/>
              <a:t>10/23/2021</a:t>
            </a:fld>
            <a:endParaRPr lang="en-US"/>
          </a:p>
        </p:txBody>
      </p:sp>
      <p:sp>
        <p:nvSpPr>
          <p:cNvPr id="6" name="Footer Placeholder 5">
            <a:extLst>
              <a:ext uri="{FF2B5EF4-FFF2-40B4-BE49-F238E27FC236}">
                <a16:creationId xmlns:a16="http://schemas.microsoft.com/office/drawing/2014/main" id="{91CAED0D-0505-4238-9A94-60270F028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E56C6-4F5E-499B-BE72-7FFB408D19BE}"/>
              </a:ext>
            </a:extLst>
          </p:cNvPr>
          <p:cNvSpPr>
            <a:spLocks noGrp="1"/>
          </p:cNvSpPr>
          <p:nvPr>
            <p:ph type="sldNum" sz="quarter" idx="12"/>
          </p:nvPr>
        </p:nvSpPr>
        <p:spPr/>
        <p:txBody>
          <a:bodyPr/>
          <a:lstStyle/>
          <a:p>
            <a:fld id="{7FE82506-CA02-4429-9C90-CEC4E0966C76}" type="slidenum">
              <a:rPr lang="en-US" smtClean="0"/>
              <a:t>‹#›</a:t>
            </a:fld>
            <a:endParaRPr lang="en-US"/>
          </a:p>
        </p:txBody>
      </p:sp>
    </p:spTree>
    <p:extLst>
      <p:ext uri="{BB962C8B-B14F-4D97-AF65-F5344CB8AC3E}">
        <p14:creationId xmlns:p14="http://schemas.microsoft.com/office/powerpoint/2010/main" val="70604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72BD-0A31-413C-A313-E4458C465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14A425-10FD-4D3E-9CD2-96C310745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659B6B-A282-4DFA-8ADA-6E6263213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A466E-5220-42AB-86EB-9EDA4621A32D}"/>
              </a:ext>
            </a:extLst>
          </p:cNvPr>
          <p:cNvSpPr>
            <a:spLocks noGrp="1"/>
          </p:cNvSpPr>
          <p:nvPr>
            <p:ph type="dt" sz="half" idx="10"/>
          </p:nvPr>
        </p:nvSpPr>
        <p:spPr/>
        <p:txBody>
          <a:bodyPr/>
          <a:lstStyle/>
          <a:p>
            <a:fld id="{5489D5FA-4C2E-41F9-83DA-552C2A76FB37}" type="datetimeFigureOut">
              <a:rPr lang="en-US" smtClean="0"/>
              <a:t>10/23/2021</a:t>
            </a:fld>
            <a:endParaRPr lang="en-US"/>
          </a:p>
        </p:txBody>
      </p:sp>
      <p:sp>
        <p:nvSpPr>
          <p:cNvPr id="6" name="Footer Placeholder 5">
            <a:extLst>
              <a:ext uri="{FF2B5EF4-FFF2-40B4-BE49-F238E27FC236}">
                <a16:creationId xmlns:a16="http://schemas.microsoft.com/office/drawing/2014/main" id="{D72602BB-09FD-420C-B6B9-D9E76F040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6244B-B3FE-4F48-9189-EED7B5C77598}"/>
              </a:ext>
            </a:extLst>
          </p:cNvPr>
          <p:cNvSpPr>
            <a:spLocks noGrp="1"/>
          </p:cNvSpPr>
          <p:nvPr>
            <p:ph type="sldNum" sz="quarter" idx="12"/>
          </p:nvPr>
        </p:nvSpPr>
        <p:spPr/>
        <p:txBody>
          <a:bodyPr/>
          <a:lstStyle/>
          <a:p>
            <a:fld id="{7FE82506-CA02-4429-9C90-CEC4E0966C76}" type="slidenum">
              <a:rPr lang="en-US" smtClean="0"/>
              <a:t>‹#›</a:t>
            </a:fld>
            <a:endParaRPr lang="en-US"/>
          </a:p>
        </p:txBody>
      </p:sp>
    </p:spTree>
    <p:extLst>
      <p:ext uri="{BB962C8B-B14F-4D97-AF65-F5344CB8AC3E}">
        <p14:creationId xmlns:p14="http://schemas.microsoft.com/office/powerpoint/2010/main" val="308944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09AA1-FBF3-42F3-9086-01FE753C7B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627550-8069-48C5-ADB1-5EF3BF457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EC594-9CE9-4499-8447-9FBAEE535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9D5FA-4C2E-41F9-83DA-552C2A76FB37}" type="datetimeFigureOut">
              <a:rPr lang="en-US" smtClean="0"/>
              <a:t>10/23/2021</a:t>
            </a:fld>
            <a:endParaRPr lang="en-US"/>
          </a:p>
        </p:txBody>
      </p:sp>
      <p:sp>
        <p:nvSpPr>
          <p:cNvPr id="5" name="Footer Placeholder 4">
            <a:extLst>
              <a:ext uri="{FF2B5EF4-FFF2-40B4-BE49-F238E27FC236}">
                <a16:creationId xmlns:a16="http://schemas.microsoft.com/office/drawing/2014/main" id="{0166F981-E254-45D0-B40E-06ED618366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522183-A38E-4CC5-AF8E-60B7DF7DC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82506-CA02-4429-9C90-CEC4E0966C76}" type="slidenum">
              <a:rPr lang="en-US" smtClean="0"/>
              <a:t>‹#›</a:t>
            </a:fld>
            <a:endParaRPr lang="en-US"/>
          </a:p>
        </p:txBody>
      </p:sp>
    </p:spTree>
    <p:extLst>
      <p:ext uri="{BB962C8B-B14F-4D97-AF65-F5344CB8AC3E}">
        <p14:creationId xmlns:p14="http://schemas.microsoft.com/office/powerpoint/2010/main" val="3621454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D781-7A50-428B-86DC-E6FE512B0F5A}"/>
              </a:ext>
            </a:extLst>
          </p:cNvPr>
          <p:cNvSpPr>
            <a:spLocks noGrp="1"/>
          </p:cNvSpPr>
          <p:nvPr>
            <p:ph type="ctrTitle"/>
          </p:nvPr>
        </p:nvSpPr>
        <p:spPr>
          <a:xfrm>
            <a:off x="1524000" y="1122363"/>
            <a:ext cx="9144000" cy="1133157"/>
          </a:xfrm>
        </p:spPr>
        <p:txBody>
          <a:bodyPr/>
          <a:lstStyle/>
          <a:p>
            <a:r>
              <a:rPr lang="en-US" sz="6000" b="1" dirty="0">
                <a:cs typeface="Calibri Light"/>
              </a:rPr>
              <a:t>Assignment 3</a:t>
            </a:r>
            <a:endParaRPr lang="en-US" dirty="0"/>
          </a:p>
        </p:txBody>
      </p:sp>
      <p:sp>
        <p:nvSpPr>
          <p:cNvPr id="3" name="Subtitle 2">
            <a:extLst>
              <a:ext uri="{FF2B5EF4-FFF2-40B4-BE49-F238E27FC236}">
                <a16:creationId xmlns:a16="http://schemas.microsoft.com/office/drawing/2014/main" id="{D615D908-35F1-46E4-8FFC-DEC61B1DFFB3}"/>
              </a:ext>
            </a:extLst>
          </p:cNvPr>
          <p:cNvSpPr>
            <a:spLocks noGrp="1"/>
          </p:cNvSpPr>
          <p:nvPr>
            <p:ph type="subTitle" idx="1"/>
          </p:nvPr>
        </p:nvSpPr>
        <p:spPr/>
        <p:txBody>
          <a:bodyPr/>
          <a:lstStyle/>
          <a:p>
            <a:r>
              <a:rPr lang="en-US" dirty="0"/>
              <a:t>Vaishnavi </a:t>
            </a:r>
            <a:r>
              <a:rPr lang="en-US" dirty="0" err="1"/>
              <a:t>Khismatrao</a:t>
            </a:r>
            <a:endParaRPr lang="en-US" dirty="0"/>
          </a:p>
          <a:p>
            <a:r>
              <a:rPr lang="en-US" dirty="0"/>
              <a:t>Sanika Patne</a:t>
            </a:r>
          </a:p>
          <a:p>
            <a:r>
              <a:rPr lang="en-US" dirty="0" err="1"/>
              <a:t>Nirmayee</a:t>
            </a:r>
            <a:r>
              <a:rPr lang="en-US" dirty="0"/>
              <a:t> </a:t>
            </a:r>
            <a:r>
              <a:rPr lang="en-US" dirty="0" err="1"/>
              <a:t>Dighe</a:t>
            </a:r>
            <a:endParaRPr lang="en-US" dirty="0"/>
          </a:p>
        </p:txBody>
      </p:sp>
    </p:spTree>
    <p:extLst>
      <p:ext uri="{BB962C8B-B14F-4D97-AF65-F5344CB8AC3E}">
        <p14:creationId xmlns:p14="http://schemas.microsoft.com/office/powerpoint/2010/main" val="404218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E04E-7A43-44F1-8934-2E20BF7C4023}"/>
              </a:ext>
            </a:extLst>
          </p:cNvPr>
          <p:cNvSpPr>
            <a:spLocks noGrp="1"/>
          </p:cNvSpPr>
          <p:nvPr>
            <p:ph type="ctrTitle"/>
          </p:nvPr>
        </p:nvSpPr>
        <p:spPr>
          <a:xfrm>
            <a:off x="1159934" y="368830"/>
            <a:ext cx="9144000" cy="909637"/>
          </a:xfrm>
        </p:spPr>
        <p:txBody>
          <a:bodyPr>
            <a:normAutofit/>
          </a:bodyPr>
          <a:lstStyle/>
          <a:p>
            <a:pPr algn="l"/>
            <a:r>
              <a:rPr lang="en-US" sz="4000" dirty="0"/>
              <a:t>Sequence Diagrams</a:t>
            </a:r>
          </a:p>
        </p:txBody>
      </p:sp>
      <p:sp>
        <p:nvSpPr>
          <p:cNvPr id="3" name="Subtitle 2">
            <a:extLst>
              <a:ext uri="{FF2B5EF4-FFF2-40B4-BE49-F238E27FC236}">
                <a16:creationId xmlns:a16="http://schemas.microsoft.com/office/drawing/2014/main" id="{BC9E8202-4C32-4928-981E-6C27BF7D4444}"/>
              </a:ext>
            </a:extLst>
          </p:cNvPr>
          <p:cNvSpPr>
            <a:spLocks noGrp="1"/>
          </p:cNvSpPr>
          <p:nvPr>
            <p:ph type="subTitle" idx="1"/>
          </p:nvPr>
        </p:nvSpPr>
        <p:spPr>
          <a:xfrm>
            <a:off x="1159934" y="1507066"/>
            <a:ext cx="9572234" cy="4527973"/>
          </a:xfrm>
        </p:spPr>
        <p:txBody>
          <a:bodyPr>
            <a:normAutofit fontScale="92500" lnSpcReduction="20000"/>
          </a:bodyPr>
          <a:lstStyle/>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r>
              <a:rPr lang="en-US" sz="2400" b="0" i="0" u="none" strike="noStrike" dirty="0">
                <a:solidFill>
                  <a:srgbClr val="000000"/>
                </a:solidFill>
                <a:effectLst/>
                <a:latin typeface="Arial" panose="020B0604020202020204" pitchFamily="34" charset="0"/>
              </a:rPr>
              <a:t>Sequence diagram for an user (student) to enter course reviews</a:t>
            </a:r>
            <a:endParaRPr lang="en-US" dirty="0"/>
          </a:p>
          <a:p>
            <a:pPr algn="l"/>
            <a:endParaRPr lang="en-US" dirty="0"/>
          </a:p>
        </p:txBody>
      </p:sp>
      <p:pic>
        <p:nvPicPr>
          <p:cNvPr id="1026" name="Picture 2">
            <a:extLst>
              <a:ext uri="{FF2B5EF4-FFF2-40B4-BE49-F238E27FC236}">
                <a16:creationId xmlns:a16="http://schemas.microsoft.com/office/drawing/2014/main" id="{0C775821-7A33-424C-89A0-16FF620BD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933" y="1507066"/>
            <a:ext cx="7165920" cy="3525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0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1174-EEDD-4E1C-A5FE-6E892662B630}"/>
              </a:ext>
            </a:extLst>
          </p:cNvPr>
          <p:cNvSpPr>
            <a:spLocks noGrp="1"/>
          </p:cNvSpPr>
          <p:nvPr>
            <p:ph type="title"/>
          </p:nvPr>
        </p:nvSpPr>
        <p:spPr>
          <a:xfrm>
            <a:off x="770823" y="374750"/>
            <a:ext cx="10515600" cy="1325563"/>
          </a:xfrm>
        </p:spPr>
        <p:txBody>
          <a:bodyPr>
            <a:normAutofit/>
          </a:bodyPr>
          <a:lstStyle/>
          <a:p>
            <a:r>
              <a:rPr lang="en-US" sz="4000" dirty="0"/>
              <a:t>Sequence Diagrams</a:t>
            </a:r>
          </a:p>
        </p:txBody>
      </p:sp>
      <p:sp>
        <p:nvSpPr>
          <p:cNvPr id="3" name="Content Placeholder 2">
            <a:extLst>
              <a:ext uri="{FF2B5EF4-FFF2-40B4-BE49-F238E27FC236}">
                <a16:creationId xmlns:a16="http://schemas.microsoft.com/office/drawing/2014/main" id="{98952DF7-376D-455F-BFA0-6010AB73CE60}"/>
              </a:ext>
            </a:extLst>
          </p:cNvPr>
          <p:cNvSpPr>
            <a:spLocks noGrp="1"/>
          </p:cNvSpPr>
          <p:nvPr>
            <p:ph idx="1"/>
          </p:nvPr>
        </p:nvSpPr>
        <p:spPr>
          <a:xfrm>
            <a:off x="838200" y="1588558"/>
            <a:ext cx="10515600" cy="4351338"/>
          </a:xfrm>
        </p:spPr>
        <p:txBody>
          <a:bodyPr/>
          <a:lstStyle/>
          <a:p>
            <a:r>
              <a:rPr lang="en-US" sz="1800" b="0" i="0" u="none" strike="noStrike" dirty="0">
                <a:solidFill>
                  <a:srgbClr val="000000"/>
                </a:solidFill>
                <a:effectLst/>
                <a:latin typeface="Arial" panose="020B0604020202020204" pitchFamily="34" charset="0"/>
              </a:rPr>
              <a:t> </a:t>
            </a:r>
            <a:endParaRPr lang="en-US" dirty="0"/>
          </a:p>
        </p:txBody>
      </p:sp>
      <p:pic>
        <p:nvPicPr>
          <p:cNvPr id="2050" name="Picture 2">
            <a:extLst>
              <a:ext uri="{FF2B5EF4-FFF2-40B4-BE49-F238E27FC236}">
                <a16:creationId xmlns:a16="http://schemas.microsoft.com/office/drawing/2014/main" id="{1CAD0C7A-3627-4A6A-A2C8-988A95CD3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46" y="1491402"/>
            <a:ext cx="6756133" cy="45798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0D94ADC-C074-422F-95AE-6FF9851122DB}"/>
              </a:ext>
            </a:extLst>
          </p:cNvPr>
          <p:cNvSpPr txBox="1"/>
          <p:nvPr/>
        </p:nvSpPr>
        <p:spPr>
          <a:xfrm>
            <a:off x="2979821" y="6168437"/>
            <a:ext cx="6097604" cy="369332"/>
          </a:xfrm>
          <a:prstGeom prst="rect">
            <a:avLst/>
          </a:prstGeom>
          <a:noFill/>
        </p:spPr>
        <p:txBody>
          <a:bodyPr wrap="square">
            <a:spAutoFit/>
          </a:bodyPr>
          <a:lstStyle/>
          <a:p>
            <a:r>
              <a:rPr lang="en-US" sz="1800" b="0" i="0" u="none" strike="noStrike" dirty="0">
                <a:solidFill>
                  <a:srgbClr val="000000"/>
                </a:solidFill>
                <a:effectLst/>
                <a:latin typeface="Arial" panose="020B0604020202020204" pitchFamily="34" charset="0"/>
              </a:rPr>
              <a:t>Sequence diagram for an user to get ratings for a course</a:t>
            </a:r>
            <a:endParaRPr lang="en-IN" dirty="0"/>
          </a:p>
        </p:txBody>
      </p:sp>
    </p:spTree>
    <p:extLst>
      <p:ext uri="{BB962C8B-B14F-4D97-AF65-F5344CB8AC3E}">
        <p14:creationId xmlns:p14="http://schemas.microsoft.com/office/powerpoint/2010/main" val="367454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EBFF-41DF-4532-8633-6EE2F66DFC51}"/>
              </a:ext>
            </a:extLst>
          </p:cNvPr>
          <p:cNvSpPr>
            <a:spLocks noGrp="1"/>
          </p:cNvSpPr>
          <p:nvPr>
            <p:ph type="title"/>
          </p:nvPr>
        </p:nvSpPr>
        <p:spPr>
          <a:xfrm>
            <a:off x="838200" y="365126"/>
            <a:ext cx="10515600" cy="1040342"/>
          </a:xfrm>
        </p:spPr>
        <p:txBody>
          <a:bodyPr>
            <a:normAutofit/>
          </a:bodyPr>
          <a:lstStyle/>
          <a:p>
            <a:r>
              <a:rPr lang="en-US" sz="4000" dirty="0"/>
              <a:t>Object Model</a:t>
            </a:r>
          </a:p>
        </p:txBody>
      </p:sp>
      <p:sp>
        <p:nvSpPr>
          <p:cNvPr id="3" name="Content Placeholder 2">
            <a:extLst>
              <a:ext uri="{FF2B5EF4-FFF2-40B4-BE49-F238E27FC236}">
                <a16:creationId xmlns:a16="http://schemas.microsoft.com/office/drawing/2014/main" id="{080FCA52-F06D-4A6A-BD05-B9058E87C749}"/>
              </a:ext>
            </a:extLst>
          </p:cNvPr>
          <p:cNvSpPr>
            <a:spLocks noGrp="1"/>
          </p:cNvSpPr>
          <p:nvPr>
            <p:ph idx="1"/>
          </p:nvPr>
        </p:nvSpPr>
        <p:spPr>
          <a:xfrm>
            <a:off x="838200" y="1405468"/>
            <a:ext cx="10515600" cy="4771495"/>
          </a:xfrm>
        </p:spPr>
        <p:txBody>
          <a:bodyPr/>
          <a:lstStyle/>
          <a:p>
            <a:endParaRPr lang="en-US" dirty="0"/>
          </a:p>
        </p:txBody>
      </p:sp>
      <p:pic>
        <p:nvPicPr>
          <p:cNvPr id="4098" name="Picture 2">
            <a:extLst>
              <a:ext uri="{FF2B5EF4-FFF2-40B4-BE49-F238E27FC236}">
                <a16:creationId xmlns:a16="http://schemas.microsoft.com/office/drawing/2014/main" id="{C6D74295-9379-4FD9-88F4-207D37988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54" y="1038895"/>
            <a:ext cx="6859520" cy="5313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27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A66C-AFEF-4172-BCF2-D27444FF7ED2}"/>
              </a:ext>
            </a:extLst>
          </p:cNvPr>
          <p:cNvSpPr>
            <a:spLocks noGrp="1"/>
          </p:cNvSpPr>
          <p:nvPr>
            <p:ph type="ctrTitle"/>
          </p:nvPr>
        </p:nvSpPr>
        <p:spPr>
          <a:xfrm>
            <a:off x="1219200" y="474663"/>
            <a:ext cx="9144000" cy="773112"/>
          </a:xfrm>
        </p:spPr>
        <p:txBody>
          <a:bodyPr>
            <a:normAutofit/>
          </a:bodyPr>
          <a:lstStyle/>
          <a:p>
            <a:pPr algn="l"/>
            <a:r>
              <a:rPr lang="en-US" sz="4000" dirty="0"/>
              <a:t>Problem Statement</a:t>
            </a:r>
          </a:p>
        </p:txBody>
      </p:sp>
      <p:sp>
        <p:nvSpPr>
          <p:cNvPr id="3" name="Subtitle 2">
            <a:extLst>
              <a:ext uri="{FF2B5EF4-FFF2-40B4-BE49-F238E27FC236}">
                <a16:creationId xmlns:a16="http://schemas.microsoft.com/office/drawing/2014/main" id="{9DC13CA6-C0EA-43AD-A13B-DA29C2DBBE69}"/>
              </a:ext>
            </a:extLst>
          </p:cNvPr>
          <p:cNvSpPr>
            <a:spLocks noGrp="1"/>
          </p:cNvSpPr>
          <p:nvPr>
            <p:ph type="subTitle" idx="1"/>
          </p:nvPr>
        </p:nvSpPr>
        <p:spPr>
          <a:xfrm>
            <a:off x="1219200" y="1374774"/>
            <a:ext cx="9144000" cy="2990851"/>
          </a:xfrm>
        </p:spPr>
        <p:txBody>
          <a:bodyPr/>
          <a:lstStyle/>
          <a:p>
            <a:pPr marL="342900" indent="-342900" algn="l">
              <a:lnSpc>
                <a:spcPct val="100000"/>
              </a:lnSpc>
              <a:buFont typeface="Wingdings" panose="05000000000000000000" pitchFamily="2" charset="2"/>
              <a:buChar char="q"/>
            </a:pPr>
            <a:r>
              <a:rPr lang="en-US" sz="1800" b="0" i="0" u="none" strike="noStrike" dirty="0">
                <a:solidFill>
                  <a:srgbClr val="000000"/>
                </a:solidFill>
                <a:effectLst/>
              </a:rPr>
              <a:t>To build a university performance model which will help them keep a track of their graduate students and their employment status over a period of 5 years. Also, it will maintain a record of the jobs and promotions, graduates get over time as well as allot rankings accordingly. </a:t>
            </a:r>
          </a:p>
          <a:p>
            <a:pPr marL="342900" indent="-342900" algn="l">
              <a:lnSpc>
                <a:spcPct val="100000"/>
              </a:lnSpc>
              <a:buFont typeface="Wingdings" panose="05000000000000000000" pitchFamily="2" charset="2"/>
              <a:buChar char="q"/>
            </a:pPr>
            <a:endParaRPr lang="en-US" sz="1800" dirty="0">
              <a:solidFill>
                <a:srgbClr val="000000"/>
              </a:solidFill>
            </a:endParaRPr>
          </a:p>
          <a:p>
            <a:pPr marL="285750" indent="-285750" algn="just" rtl="0">
              <a:lnSpc>
                <a:spcPct val="100000"/>
              </a:lnSpc>
              <a:spcBef>
                <a:spcPts val="1200"/>
              </a:spcBef>
              <a:spcAft>
                <a:spcPts val="1200"/>
              </a:spcAft>
              <a:buFont typeface="Wingdings" panose="05000000000000000000" pitchFamily="2" charset="2"/>
              <a:buChar char="q"/>
            </a:pPr>
            <a:r>
              <a:rPr lang="en-US" sz="1800" b="0" i="0" u="none" strike="noStrike" dirty="0">
                <a:solidFill>
                  <a:srgbClr val="000000"/>
                </a:solidFill>
                <a:effectLst/>
              </a:rPr>
              <a:t>Compare connections of graduate student courses and relevant growth. Define a ranking system for students to decide where they want to go for their studies.</a:t>
            </a:r>
            <a:endParaRPr lang="en-US" sz="1800" b="0" dirty="0">
              <a:effectLst/>
            </a:endParaRPr>
          </a:p>
          <a:p>
            <a:endParaRPr lang="en-US" dirty="0"/>
          </a:p>
        </p:txBody>
      </p:sp>
    </p:spTree>
    <p:extLst>
      <p:ext uri="{BB962C8B-B14F-4D97-AF65-F5344CB8AC3E}">
        <p14:creationId xmlns:p14="http://schemas.microsoft.com/office/powerpoint/2010/main" val="428214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DE96-CE71-4759-82CA-7ED7991C9CF7}"/>
              </a:ext>
            </a:extLst>
          </p:cNvPr>
          <p:cNvSpPr>
            <a:spLocks noGrp="1"/>
          </p:cNvSpPr>
          <p:nvPr>
            <p:ph type="title"/>
          </p:nvPr>
        </p:nvSpPr>
        <p:spPr/>
        <p:txBody>
          <a:bodyPr>
            <a:normAutofit/>
          </a:bodyPr>
          <a:lstStyle/>
          <a:p>
            <a:r>
              <a:rPr lang="en-US" sz="4000" dirty="0"/>
              <a:t>Proposed Solution</a:t>
            </a:r>
          </a:p>
        </p:txBody>
      </p:sp>
      <p:sp>
        <p:nvSpPr>
          <p:cNvPr id="3" name="Content Placeholder 2">
            <a:extLst>
              <a:ext uri="{FF2B5EF4-FFF2-40B4-BE49-F238E27FC236}">
                <a16:creationId xmlns:a16="http://schemas.microsoft.com/office/drawing/2014/main" id="{E240EACF-1672-4046-9074-0B50C6D7D7F3}"/>
              </a:ext>
            </a:extLst>
          </p:cNvPr>
          <p:cNvSpPr>
            <a:spLocks noGrp="1"/>
          </p:cNvSpPr>
          <p:nvPr>
            <p:ph idx="1"/>
          </p:nvPr>
        </p:nvSpPr>
        <p:spPr>
          <a:xfrm>
            <a:off x="838200" y="1825625"/>
            <a:ext cx="10515600" cy="3155950"/>
          </a:xfrm>
        </p:spPr>
        <p:txBody>
          <a:bodyPr/>
          <a:lstStyle/>
          <a:p>
            <a:pPr marL="0" indent="0">
              <a:buNone/>
            </a:pPr>
            <a:r>
              <a:rPr lang="en-US" sz="1800" b="0" i="0" u="none" strike="noStrike" dirty="0">
                <a:solidFill>
                  <a:srgbClr val="000000"/>
                </a:solidFill>
                <a:effectLst/>
                <a:latin typeface="Arial" panose="020B0604020202020204" pitchFamily="34" charset="0"/>
              </a:rPr>
              <a:t>Summary: </a:t>
            </a:r>
          </a:p>
          <a:p>
            <a:pPr>
              <a:lnSpc>
                <a:spcPct val="100000"/>
              </a:lnSpc>
              <a:buFont typeface="Wingdings" panose="05000000000000000000" pitchFamily="2" charset="2"/>
              <a:buChar char="q"/>
            </a:pPr>
            <a:r>
              <a:rPr lang="en-US" sz="1800" b="0" i="0" u="none" strike="noStrike" dirty="0">
                <a:solidFill>
                  <a:srgbClr val="000000"/>
                </a:solidFill>
                <a:effectLst/>
              </a:rPr>
              <a:t>The goal is to provide career-oriented students with quality education that is tailored to current market demands and trends by improving real time with the feedbacks of university’s alumni.</a:t>
            </a:r>
          </a:p>
          <a:p>
            <a:pPr>
              <a:lnSpc>
                <a:spcPct val="100000"/>
              </a:lnSpc>
              <a:buFont typeface="Wingdings" panose="05000000000000000000" pitchFamily="2" charset="2"/>
              <a:buChar char="q"/>
            </a:pPr>
            <a:r>
              <a:rPr lang="en-US" sz="1800" b="0" i="0" u="none" strike="noStrike" dirty="0">
                <a:solidFill>
                  <a:srgbClr val="000000"/>
                </a:solidFill>
                <a:effectLst/>
              </a:rPr>
              <a:t>The goal is to create a system that analyzes statistical data gathered from student/alumni feedback, tracks student advancement in a professional context, and examines the courses that assisted students in their professional development.</a:t>
            </a:r>
          </a:p>
          <a:p>
            <a:pPr marL="0" indent="0">
              <a:buNone/>
            </a:pPr>
            <a:endParaRPr lang="en-US" dirty="0"/>
          </a:p>
        </p:txBody>
      </p:sp>
    </p:spTree>
    <p:extLst>
      <p:ext uri="{BB962C8B-B14F-4D97-AF65-F5344CB8AC3E}">
        <p14:creationId xmlns:p14="http://schemas.microsoft.com/office/powerpoint/2010/main" val="309921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1A88-6D49-4605-9B8E-EC4F9683F85F}"/>
              </a:ext>
            </a:extLst>
          </p:cNvPr>
          <p:cNvSpPr>
            <a:spLocks noGrp="1"/>
          </p:cNvSpPr>
          <p:nvPr>
            <p:ph type="ctrTitle"/>
          </p:nvPr>
        </p:nvSpPr>
        <p:spPr>
          <a:xfrm>
            <a:off x="1329267" y="508794"/>
            <a:ext cx="9144000" cy="944562"/>
          </a:xfrm>
        </p:spPr>
        <p:txBody>
          <a:bodyPr/>
          <a:lstStyle/>
          <a:p>
            <a:pPr algn="l"/>
            <a:r>
              <a:rPr lang="en-US" sz="4000" dirty="0"/>
              <a:t>Proposed</a:t>
            </a:r>
            <a:r>
              <a:rPr lang="en-US" sz="6000" dirty="0"/>
              <a:t> </a:t>
            </a:r>
            <a:r>
              <a:rPr lang="en-US" sz="4000" dirty="0"/>
              <a:t>Solution</a:t>
            </a:r>
          </a:p>
        </p:txBody>
      </p:sp>
      <p:sp>
        <p:nvSpPr>
          <p:cNvPr id="3" name="Subtitle 2">
            <a:extLst>
              <a:ext uri="{FF2B5EF4-FFF2-40B4-BE49-F238E27FC236}">
                <a16:creationId xmlns:a16="http://schemas.microsoft.com/office/drawing/2014/main" id="{0698F02C-2694-4CEE-ADFB-FD83B0B0EDB7}"/>
              </a:ext>
            </a:extLst>
          </p:cNvPr>
          <p:cNvSpPr>
            <a:spLocks noGrp="1"/>
          </p:cNvSpPr>
          <p:nvPr>
            <p:ph type="subTitle" idx="1"/>
          </p:nvPr>
        </p:nvSpPr>
        <p:spPr>
          <a:xfrm>
            <a:off x="1329267" y="1736725"/>
            <a:ext cx="9144000" cy="3581400"/>
          </a:xfrm>
        </p:spPr>
        <p:txBody>
          <a:bodyPr>
            <a:normAutofit/>
          </a:bodyPr>
          <a:lstStyle/>
          <a:p>
            <a:pPr algn="l">
              <a:lnSpc>
                <a:spcPct val="100000"/>
              </a:lnSpc>
            </a:pPr>
            <a:r>
              <a:rPr lang="en-US" sz="1800" dirty="0"/>
              <a:t>Execution:</a:t>
            </a:r>
          </a:p>
          <a:p>
            <a:pPr marL="342900" indent="-342900" algn="l">
              <a:lnSpc>
                <a:spcPct val="100000"/>
              </a:lnSpc>
              <a:buFont typeface="Wingdings" panose="05000000000000000000" pitchFamily="2" charset="2"/>
              <a:buChar char="q"/>
            </a:pPr>
            <a:r>
              <a:rPr lang="en-US" sz="1800" dirty="0">
                <a:solidFill>
                  <a:srgbClr val="000000"/>
                </a:solidFill>
              </a:rPr>
              <a:t>T</a:t>
            </a:r>
            <a:r>
              <a:rPr lang="en-US" sz="1800" b="0" i="0" u="none" strike="noStrike" dirty="0">
                <a:solidFill>
                  <a:srgbClr val="000000"/>
                </a:solidFill>
                <a:effectLst/>
              </a:rPr>
              <a:t>o create a performance management solution that would analyze the dependency of faculty and courses and how it contributes to the professional growth of graduates, it is essential to keep a record of all courses that the students have taken and how these courses proved to be relevant for their future career.</a:t>
            </a:r>
          </a:p>
          <a:p>
            <a:pPr marL="342900" indent="-342900" algn="l">
              <a:lnSpc>
                <a:spcPct val="100000"/>
              </a:lnSpc>
              <a:buFont typeface="Wingdings" panose="05000000000000000000" pitchFamily="2" charset="2"/>
              <a:buChar char="q"/>
            </a:pPr>
            <a:r>
              <a:rPr lang="en-US" sz="1800" b="0" i="0" u="none" strike="noStrike" dirty="0">
                <a:solidFill>
                  <a:srgbClr val="000000"/>
                </a:solidFill>
                <a:effectLst/>
              </a:rPr>
              <a:t>We have also taken surveys from employers which would help us know the current trends in the market. These surveys will help keep departments up to date with the recent technologies and change their curriculum accordingly</a:t>
            </a:r>
            <a:r>
              <a:rPr lang="en-US" sz="1800" dirty="0">
                <a:solidFill>
                  <a:srgbClr val="000000"/>
                </a:solidFill>
              </a:rPr>
              <a:t>.</a:t>
            </a:r>
            <a:endParaRPr lang="en-US" sz="1800" dirty="0"/>
          </a:p>
        </p:txBody>
      </p:sp>
    </p:spTree>
    <p:extLst>
      <p:ext uri="{BB962C8B-B14F-4D97-AF65-F5344CB8AC3E}">
        <p14:creationId xmlns:p14="http://schemas.microsoft.com/office/powerpoint/2010/main" val="254022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D172-8768-4C92-93D8-AA7C5BA038A9}"/>
              </a:ext>
            </a:extLst>
          </p:cNvPr>
          <p:cNvSpPr>
            <a:spLocks noGrp="1"/>
          </p:cNvSpPr>
          <p:nvPr>
            <p:ph type="ctrTitle"/>
          </p:nvPr>
        </p:nvSpPr>
        <p:spPr>
          <a:xfrm>
            <a:off x="1219200" y="352683"/>
            <a:ext cx="9144000" cy="811212"/>
          </a:xfrm>
        </p:spPr>
        <p:txBody>
          <a:bodyPr>
            <a:normAutofit/>
          </a:bodyPr>
          <a:lstStyle/>
          <a:p>
            <a:pPr algn="l"/>
            <a:r>
              <a:rPr lang="en-US" sz="4000" dirty="0"/>
              <a:t>Application Dashboard Homepage</a:t>
            </a:r>
          </a:p>
        </p:txBody>
      </p:sp>
      <p:sp>
        <p:nvSpPr>
          <p:cNvPr id="3" name="Subtitle 2">
            <a:extLst>
              <a:ext uri="{FF2B5EF4-FFF2-40B4-BE49-F238E27FC236}">
                <a16:creationId xmlns:a16="http://schemas.microsoft.com/office/drawing/2014/main" id="{50FB5D33-7B22-4D6D-B49F-60BDF77D69C6}"/>
              </a:ext>
            </a:extLst>
          </p:cNvPr>
          <p:cNvSpPr>
            <a:spLocks noGrp="1"/>
          </p:cNvSpPr>
          <p:nvPr>
            <p:ph type="subTitle" idx="1"/>
          </p:nvPr>
        </p:nvSpPr>
        <p:spPr>
          <a:xfrm>
            <a:off x="1219200" y="1550458"/>
            <a:ext cx="9144000" cy="4086225"/>
          </a:xfrm>
        </p:spPr>
        <p:txBody>
          <a:bodyPr/>
          <a:lstStyle/>
          <a:p>
            <a:endParaRPr lang="en-US" dirty="0"/>
          </a:p>
        </p:txBody>
      </p:sp>
      <p:pic>
        <p:nvPicPr>
          <p:cNvPr id="9" name="Picture 8">
            <a:extLst>
              <a:ext uri="{FF2B5EF4-FFF2-40B4-BE49-F238E27FC236}">
                <a16:creationId xmlns:a16="http://schemas.microsoft.com/office/drawing/2014/main" id="{0A9457D0-F22C-41AE-9C87-F819D600E810}"/>
              </a:ext>
            </a:extLst>
          </p:cNvPr>
          <p:cNvPicPr>
            <a:picLocks noChangeAspect="1"/>
          </p:cNvPicPr>
          <p:nvPr/>
        </p:nvPicPr>
        <p:blipFill>
          <a:blip r:embed="rId2"/>
          <a:stretch>
            <a:fillRect/>
          </a:stretch>
        </p:blipFill>
        <p:spPr>
          <a:xfrm>
            <a:off x="650449" y="1398849"/>
            <a:ext cx="9899836" cy="4889081"/>
          </a:xfrm>
          <a:prstGeom prst="rect">
            <a:avLst/>
          </a:prstGeom>
        </p:spPr>
      </p:pic>
    </p:spTree>
    <p:extLst>
      <p:ext uri="{BB962C8B-B14F-4D97-AF65-F5344CB8AC3E}">
        <p14:creationId xmlns:p14="http://schemas.microsoft.com/office/powerpoint/2010/main" val="68692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F5A6-197D-4FD8-8E8C-85974281B99E}"/>
              </a:ext>
            </a:extLst>
          </p:cNvPr>
          <p:cNvSpPr>
            <a:spLocks noGrp="1"/>
          </p:cNvSpPr>
          <p:nvPr>
            <p:ph type="title"/>
          </p:nvPr>
        </p:nvSpPr>
        <p:spPr/>
        <p:txBody>
          <a:bodyPr>
            <a:normAutofit/>
          </a:bodyPr>
          <a:lstStyle/>
          <a:p>
            <a:r>
              <a:rPr lang="en-US" sz="4000" dirty="0"/>
              <a:t>Application Dashboard</a:t>
            </a:r>
          </a:p>
        </p:txBody>
      </p:sp>
      <p:pic>
        <p:nvPicPr>
          <p:cNvPr id="4" name="Content Placeholder 3" descr="Graphical user interface&#10;&#10;Description automatically generated">
            <a:extLst>
              <a:ext uri="{FF2B5EF4-FFF2-40B4-BE49-F238E27FC236}">
                <a16:creationId xmlns:a16="http://schemas.microsoft.com/office/drawing/2014/main" id="{F6E057E8-1C82-4FAA-A766-F7598926E7ED}"/>
              </a:ext>
            </a:extLst>
          </p:cNvPr>
          <p:cNvPicPr>
            <a:picLocks noGrp="1" noChangeAspect="1"/>
          </p:cNvPicPr>
          <p:nvPr>
            <p:ph idx="1"/>
          </p:nvPr>
        </p:nvPicPr>
        <p:blipFill>
          <a:blip r:embed="rId2"/>
          <a:stretch>
            <a:fillRect/>
          </a:stretch>
        </p:blipFill>
        <p:spPr>
          <a:xfrm>
            <a:off x="1681889" y="1835250"/>
            <a:ext cx="8096701" cy="4351338"/>
          </a:xfrm>
          <a:prstGeom prst="rect">
            <a:avLst/>
          </a:prstGeom>
        </p:spPr>
      </p:pic>
    </p:spTree>
    <p:extLst>
      <p:ext uri="{BB962C8B-B14F-4D97-AF65-F5344CB8AC3E}">
        <p14:creationId xmlns:p14="http://schemas.microsoft.com/office/powerpoint/2010/main" val="384204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D867-BE4D-4399-8F14-DFF145B0700A}"/>
              </a:ext>
            </a:extLst>
          </p:cNvPr>
          <p:cNvSpPr>
            <a:spLocks noGrp="1"/>
          </p:cNvSpPr>
          <p:nvPr>
            <p:ph type="title"/>
          </p:nvPr>
        </p:nvSpPr>
        <p:spPr/>
        <p:txBody>
          <a:bodyPr>
            <a:normAutofit/>
          </a:bodyPr>
          <a:lstStyle/>
          <a:p>
            <a:r>
              <a:rPr lang="en-US" sz="4000" dirty="0"/>
              <a:t>Student Profile</a:t>
            </a:r>
          </a:p>
        </p:txBody>
      </p:sp>
      <p:sp>
        <p:nvSpPr>
          <p:cNvPr id="4" name="Content Placeholder 3">
            <a:extLst>
              <a:ext uri="{FF2B5EF4-FFF2-40B4-BE49-F238E27FC236}">
                <a16:creationId xmlns:a16="http://schemas.microsoft.com/office/drawing/2014/main" id="{06FC4C40-DB5B-4985-9AB6-D13E93B0BBA3}"/>
              </a:ext>
            </a:extLst>
          </p:cNvPr>
          <p:cNvSpPr>
            <a:spLocks noGrp="1"/>
          </p:cNvSpPr>
          <p:nvPr>
            <p:ph sz="half" idx="1"/>
          </p:nvPr>
        </p:nvSpPr>
        <p:spPr/>
        <p:txBody>
          <a:bodyPr>
            <a:normAutofit fontScale="77500" lnSpcReduction="20000"/>
          </a:bodyPr>
          <a:lstStyle/>
          <a:p>
            <a:endParaRPr lang="en-IN"/>
          </a:p>
        </p:txBody>
      </p:sp>
      <p:sp>
        <p:nvSpPr>
          <p:cNvPr id="5" name="Content Placeholder 4">
            <a:extLst>
              <a:ext uri="{FF2B5EF4-FFF2-40B4-BE49-F238E27FC236}">
                <a16:creationId xmlns:a16="http://schemas.microsoft.com/office/drawing/2014/main" id="{8C0C605F-3BA0-479F-8FEF-B8DD9BAA6834}"/>
              </a:ext>
            </a:extLst>
          </p:cNvPr>
          <p:cNvSpPr>
            <a:spLocks noGrp="1"/>
          </p:cNvSpPr>
          <p:nvPr>
            <p:ph sz="half" idx="2"/>
          </p:nvPr>
        </p:nvSpPr>
        <p:spPr>
          <a:xfrm>
            <a:off x="6287678" y="1825626"/>
            <a:ext cx="5066122" cy="4188676"/>
          </a:xfrm>
        </p:spPr>
        <p:txBody>
          <a:bodyPr>
            <a:normAutofit fontScale="77500" lnSpcReduction="20000"/>
          </a:bodyPr>
          <a:lstStyle/>
          <a:p>
            <a:pPr algn="just"/>
            <a:r>
              <a:rPr lang="en-US" dirty="0">
                <a:cs typeface="Calibri"/>
              </a:rPr>
              <a:t>The user can access all the academic and personal information of the </a:t>
            </a:r>
            <a:r>
              <a:rPr lang="en-US" sz="2800" dirty="0">
                <a:cs typeface="Calibri"/>
              </a:rPr>
              <a:t>students. </a:t>
            </a:r>
            <a:endParaRPr lang="en-US" dirty="0"/>
          </a:p>
          <a:p>
            <a:pPr algn="just"/>
            <a:r>
              <a:rPr lang="en-US" sz="2800" dirty="0">
                <a:cs typeface="Calibri"/>
              </a:rPr>
              <a:t>This view will give user  a brief idea about a student’s academic record, their courses, skills, etc</a:t>
            </a:r>
            <a:r>
              <a:rPr lang="en-US" dirty="0">
                <a:cs typeface="Calibri"/>
              </a:rPr>
              <a:t>.</a:t>
            </a:r>
            <a:endParaRPr lang="en-US" sz="2800" dirty="0">
              <a:cs typeface="Calibri"/>
            </a:endParaRPr>
          </a:p>
          <a:p>
            <a:pPr algn="just"/>
            <a:r>
              <a:rPr lang="en-US" sz="2800" dirty="0">
                <a:cs typeface="Calibri"/>
              </a:rPr>
              <a:t>This page wil</a:t>
            </a:r>
            <a:r>
              <a:rPr lang="en-US" dirty="0">
                <a:cs typeface="Calibri"/>
              </a:rPr>
              <a:t>l also allow a user to keep track of the coursework of the students and their progress.</a:t>
            </a:r>
            <a:r>
              <a:rPr lang="en-US" sz="2800" dirty="0">
                <a:cs typeface="Calibri"/>
              </a:rPr>
              <a:t> </a:t>
            </a:r>
          </a:p>
          <a:p>
            <a:pPr algn="just"/>
            <a:r>
              <a:rPr lang="en-US" sz="2800" dirty="0">
                <a:cs typeface="Calibri"/>
              </a:rPr>
              <a:t>A student can update his/her information i.e. they can update their employment status.</a:t>
            </a:r>
          </a:p>
          <a:p>
            <a:pPr algn="just"/>
            <a:r>
              <a:rPr lang="en-US" sz="2800" dirty="0">
                <a:cs typeface="Calibri"/>
              </a:rPr>
              <a:t>Thus this page will enable user to keep a track of his/her employment status and their professional growth over a period of time. </a:t>
            </a:r>
            <a:endParaRPr lang="en-IN" dirty="0"/>
          </a:p>
        </p:txBody>
      </p:sp>
      <p:pic>
        <p:nvPicPr>
          <p:cNvPr id="3076" name="Picture 4">
            <a:extLst>
              <a:ext uri="{FF2B5EF4-FFF2-40B4-BE49-F238E27FC236}">
                <a16:creationId xmlns:a16="http://schemas.microsoft.com/office/drawing/2014/main" id="{0B6B0305-0C1A-461D-BA9B-60E9C71686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31" t="15095" r="20175" b="18086"/>
          <a:stretch/>
        </p:blipFill>
        <p:spPr bwMode="auto">
          <a:xfrm>
            <a:off x="172468" y="1825625"/>
            <a:ext cx="5847332" cy="411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36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AA2D-9727-4472-B6FB-EF40949D862B}"/>
              </a:ext>
            </a:extLst>
          </p:cNvPr>
          <p:cNvSpPr>
            <a:spLocks noGrp="1"/>
          </p:cNvSpPr>
          <p:nvPr>
            <p:ph type="title"/>
          </p:nvPr>
        </p:nvSpPr>
        <p:spPr/>
        <p:txBody>
          <a:bodyPr>
            <a:normAutofit/>
          </a:bodyPr>
          <a:lstStyle/>
          <a:p>
            <a:r>
              <a:rPr lang="en-US" sz="4000" dirty="0"/>
              <a:t>Course Review</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26E1EC6F-BD23-487D-909E-3CBDC1583F2D}"/>
              </a:ext>
            </a:extLst>
          </p:cNvPr>
          <p:cNvPicPr>
            <a:picLocks noGrp="1" noChangeAspect="1"/>
          </p:cNvPicPr>
          <p:nvPr>
            <p:ph sz="half" idx="1"/>
          </p:nvPr>
        </p:nvPicPr>
        <p:blipFill>
          <a:blip r:embed="rId2"/>
          <a:stretch>
            <a:fillRect/>
          </a:stretch>
        </p:blipFill>
        <p:spPr>
          <a:xfrm>
            <a:off x="838200" y="2210856"/>
            <a:ext cx="5181600" cy="3580876"/>
          </a:xfrm>
          <a:prstGeom prst="rect">
            <a:avLst/>
          </a:prstGeom>
        </p:spPr>
      </p:pic>
      <p:sp>
        <p:nvSpPr>
          <p:cNvPr id="3" name="Content Placeholder 2">
            <a:extLst>
              <a:ext uri="{FF2B5EF4-FFF2-40B4-BE49-F238E27FC236}">
                <a16:creationId xmlns:a16="http://schemas.microsoft.com/office/drawing/2014/main" id="{55559DA5-799B-46F7-940A-F76BFE795FDE}"/>
              </a:ext>
            </a:extLst>
          </p:cNvPr>
          <p:cNvSpPr>
            <a:spLocks noGrp="1"/>
          </p:cNvSpPr>
          <p:nvPr>
            <p:ph sz="half" idx="2"/>
          </p:nvPr>
        </p:nvSpPr>
        <p:spPr/>
        <p:txBody>
          <a:bodyPr>
            <a:normAutofit fontScale="77500" lnSpcReduction="20000"/>
          </a:bodyPr>
          <a:lstStyle/>
          <a:p>
            <a:r>
              <a:rPr lang="en-US" sz="2800" dirty="0">
                <a:ea typeface="+mn-lt"/>
                <a:cs typeface="+mn-lt"/>
              </a:rPr>
              <a:t>It is essential to take a </a:t>
            </a:r>
            <a:r>
              <a:rPr lang="en-US" dirty="0">
                <a:ea typeface="+mn-lt"/>
                <a:cs typeface="+mn-lt"/>
              </a:rPr>
              <a:t>periodic </a:t>
            </a:r>
            <a:r>
              <a:rPr lang="en-US" sz="2800" dirty="0">
                <a:ea typeface="+mn-lt"/>
                <a:cs typeface="+mn-lt"/>
              </a:rPr>
              <a:t>feedback from students, this feedback will b stored and analyzed</a:t>
            </a:r>
            <a:r>
              <a:rPr lang="en-US" dirty="0">
                <a:ea typeface="+mn-lt"/>
                <a:cs typeface="+mn-lt"/>
              </a:rPr>
              <a:t>.</a:t>
            </a:r>
          </a:p>
          <a:p>
            <a:r>
              <a:rPr lang="en-US" sz="2800" dirty="0">
                <a:ea typeface="+mn-lt"/>
                <a:cs typeface="+mn-lt"/>
              </a:rPr>
              <a:t>It is the feedback data which will play a major role in course rating. Student’s identity will be kept anonymous so that an honest feedback is received.</a:t>
            </a:r>
          </a:p>
          <a:p>
            <a:r>
              <a:rPr lang="en-US" sz="2800" dirty="0">
                <a:cs typeface="Calibri"/>
              </a:rPr>
              <a:t>This feedback will serve th</a:t>
            </a:r>
            <a:r>
              <a:rPr lang="en-US" dirty="0">
                <a:cs typeface="Calibri"/>
              </a:rPr>
              <a:t>e user with </a:t>
            </a:r>
            <a:r>
              <a:rPr lang="en-US" sz="2800" dirty="0">
                <a:cs typeface="Calibri"/>
              </a:rPr>
              <a:t>information </a:t>
            </a:r>
            <a:r>
              <a:rPr lang="en-US" dirty="0">
                <a:cs typeface="Calibri"/>
              </a:rPr>
              <a:t>about what the students think of each courses and how helpful have they been in their life.</a:t>
            </a:r>
          </a:p>
          <a:p>
            <a:r>
              <a:rPr lang="en-IN" dirty="0"/>
              <a:t>The questions we have been serve as a prototype as to what type of questions are to be included in the feedback form.</a:t>
            </a:r>
          </a:p>
        </p:txBody>
      </p:sp>
    </p:spTree>
    <p:extLst>
      <p:ext uri="{BB962C8B-B14F-4D97-AF65-F5344CB8AC3E}">
        <p14:creationId xmlns:p14="http://schemas.microsoft.com/office/powerpoint/2010/main" val="4141489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B523-9F9F-499D-9EAB-D0EF42B83D6D}"/>
              </a:ext>
            </a:extLst>
          </p:cNvPr>
          <p:cNvSpPr>
            <a:spLocks noGrp="1"/>
          </p:cNvSpPr>
          <p:nvPr>
            <p:ph type="title"/>
          </p:nvPr>
        </p:nvSpPr>
        <p:spPr/>
        <p:txBody>
          <a:bodyPr>
            <a:normAutofit/>
          </a:bodyPr>
          <a:lstStyle/>
          <a:p>
            <a:r>
              <a:rPr lang="en-US" sz="4000" dirty="0"/>
              <a:t>Employment Update </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63C934CF-C862-45CB-BF99-7751176C912F}"/>
              </a:ext>
            </a:extLst>
          </p:cNvPr>
          <p:cNvPicPr>
            <a:picLocks noGrp="1" noChangeAspect="1"/>
          </p:cNvPicPr>
          <p:nvPr>
            <p:ph sz="half" idx="1"/>
          </p:nvPr>
        </p:nvPicPr>
        <p:blipFill>
          <a:blip r:embed="rId2"/>
          <a:stretch>
            <a:fillRect/>
          </a:stretch>
        </p:blipFill>
        <p:spPr>
          <a:xfrm>
            <a:off x="956811" y="1825625"/>
            <a:ext cx="4944377" cy="4351338"/>
          </a:xfrm>
          <a:prstGeom prst="rect">
            <a:avLst/>
          </a:prstGeom>
        </p:spPr>
      </p:pic>
      <p:sp>
        <p:nvSpPr>
          <p:cNvPr id="3" name="Content Placeholder 2">
            <a:extLst>
              <a:ext uri="{FF2B5EF4-FFF2-40B4-BE49-F238E27FC236}">
                <a16:creationId xmlns:a16="http://schemas.microsoft.com/office/drawing/2014/main" id="{A3EC80D9-23FF-40CB-80CC-0D5D0E9C794F}"/>
              </a:ext>
            </a:extLst>
          </p:cNvPr>
          <p:cNvSpPr>
            <a:spLocks noGrp="1"/>
          </p:cNvSpPr>
          <p:nvPr>
            <p:ph sz="half" idx="2"/>
          </p:nvPr>
        </p:nvSpPr>
        <p:spPr/>
        <p:txBody>
          <a:bodyPr>
            <a:normAutofit fontScale="85000" lnSpcReduction="10000"/>
          </a:bodyPr>
          <a:lstStyle/>
          <a:p>
            <a:pPr algn="just"/>
            <a:r>
              <a:rPr lang="en-US" dirty="0">
                <a:cs typeface="Calibri"/>
              </a:rPr>
              <a:t>This page is only accessible to the students and can access it after logging in the system. </a:t>
            </a:r>
          </a:p>
          <a:p>
            <a:pPr algn="just"/>
            <a:r>
              <a:rPr lang="en-US" dirty="0">
                <a:cs typeface="Calibri"/>
              </a:rPr>
              <a:t>Students can update their employment status and mention what courses where relevant to the job or internship secured.</a:t>
            </a:r>
          </a:p>
          <a:p>
            <a:pPr algn="just"/>
            <a:r>
              <a:rPr lang="en-US" dirty="0">
                <a:cs typeface="Calibri"/>
              </a:rPr>
              <a:t>Students can provide information like job details and skillsets required. </a:t>
            </a:r>
          </a:p>
          <a:p>
            <a:pPr algn="just"/>
            <a:r>
              <a:rPr lang="en-US" dirty="0">
                <a:cs typeface="Calibri"/>
              </a:rPr>
              <a:t>This information will be displayed on the student portal and the user will be able to view it on the Student Profile Page.</a:t>
            </a:r>
          </a:p>
          <a:p>
            <a:pPr algn="just"/>
            <a:endParaRPr lang="en-US" dirty="0">
              <a:cs typeface="Calibri"/>
            </a:endParaRPr>
          </a:p>
          <a:p>
            <a:endParaRPr lang="en-IN" dirty="0"/>
          </a:p>
        </p:txBody>
      </p:sp>
    </p:spTree>
    <p:extLst>
      <p:ext uri="{BB962C8B-B14F-4D97-AF65-F5344CB8AC3E}">
        <p14:creationId xmlns:p14="http://schemas.microsoft.com/office/powerpoint/2010/main" val="2962969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TotalTime>
  <Words>568</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Assignment 3</vt:lpstr>
      <vt:lpstr>Problem Statement</vt:lpstr>
      <vt:lpstr>Proposed Solution</vt:lpstr>
      <vt:lpstr>Proposed Solution</vt:lpstr>
      <vt:lpstr>Application Dashboard Homepage</vt:lpstr>
      <vt:lpstr>Application Dashboard</vt:lpstr>
      <vt:lpstr>Student Profile</vt:lpstr>
      <vt:lpstr>Course Review</vt:lpstr>
      <vt:lpstr>Employment Update </vt:lpstr>
      <vt:lpstr>Sequence Diagrams</vt:lpstr>
      <vt:lpstr>Sequence Diagrams</vt:lpstr>
      <vt:lpstr>Object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Sanika Prashant Patne</dc:creator>
  <cp:lastModifiedBy>Nirmayee Dighe</cp:lastModifiedBy>
  <cp:revision>5</cp:revision>
  <dcterms:created xsi:type="dcterms:W3CDTF">2021-10-23T03:00:56Z</dcterms:created>
  <dcterms:modified xsi:type="dcterms:W3CDTF">2021-10-24T21:28:11Z</dcterms:modified>
</cp:coreProperties>
</file>