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79300" cy="6858000"/>
  <p:notesSz cx="121793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819" y="807171"/>
            <a:ext cx="3881120" cy="672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75913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75913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538" y="7569"/>
            <a:ext cx="11272222" cy="1838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175" y="1469729"/>
            <a:ext cx="7840980" cy="292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75913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65430" y="6463035"/>
            <a:ext cx="23868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5386" y="989568"/>
            <a:ext cx="1741805" cy="1332230"/>
            <a:chOff x="875386" y="989568"/>
            <a:chExt cx="1741805" cy="1332230"/>
          </a:xfrm>
        </p:grpSpPr>
        <p:sp>
          <p:nvSpPr>
            <p:cNvPr id="3" name="object 3" descr=""/>
            <p:cNvSpPr/>
            <p:nvPr/>
          </p:nvSpPr>
          <p:spPr>
            <a:xfrm>
              <a:off x="875386" y="1265505"/>
              <a:ext cx="1227455" cy="1056640"/>
            </a:xfrm>
            <a:custGeom>
              <a:avLst/>
              <a:gdLst/>
              <a:ahLst/>
              <a:cxnLst/>
              <a:rect l="l" t="t" r="r" b="b"/>
              <a:pathLst>
                <a:path w="1227455" h="1056639">
                  <a:moveTo>
                    <a:pt x="963433" y="1056173"/>
                  </a:moveTo>
                  <a:lnTo>
                    <a:pt x="264036" y="1056173"/>
                  </a:lnTo>
                  <a:lnTo>
                    <a:pt x="0" y="528150"/>
                  </a:lnTo>
                  <a:lnTo>
                    <a:pt x="264036" y="0"/>
                  </a:lnTo>
                  <a:lnTo>
                    <a:pt x="963433" y="0"/>
                  </a:lnTo>
                  <a:lnTo>
                    <a:pt x="1227445" y="528150"/>
                  </a:lnTo>
                  <a:lnTo>
                    <a:pt x="963433" y="1056173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69620" y="989568"/>
              <a:ext cx="647065" cy="561975"/>
            </a:xfrm>
            <a:custGeom>
              <a:avLst/>
              <a:gdLst/>
              <a:ahLst/>
              <a:cxnLst/>
              <a:rect l="l" t="t" r="r" b="b"/>
              <a:pathLst>
                <a:path w="647064" h="561975">
                  <a:moveTo>
                    <a:pt x="506709" y="561389"/>
                  </a:moveTo>
                  <a:lnTo>
                    <a:pt x="140315" y="561389"/>
                  </a:lnTo>
                  <a:lnTo>
                    <a:pt x="0" y="280631"/>
                  </a:lnTo>
                  <a:lnTo>
                    <a:pt x="140315" y="0"/>
                  </a:lnTo>
                  <a:lnTo>
                    <a:pt x="506709" y="0"/>
                  </a:lnTo>
                  <a:lnTo>
                    <a:pt x="647025" y="280631"/>
                  </a:lnTo>
                  <a:lnTo>
                    <a:pt x="506709" y="5613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48940" y="1189384"/>
            <a:ext cx="1665605" cy="1437005"/>
          </a:xfrm>
          <a:custGeom>
            <a:avLst/>
            <a:gdLst/>
            <a:ahLst/>
            <a:cxnLst/>
            <a:rect l="l" t="t" r="r" b="b"/>
            <a:pathLst>
              <a:path w="1665604" h="1437005">
                <a:moveTo>
                  <a:pt x="1305976" y="1436776"/>
                </a:moveTo>
                <a:lnTo>
                  <a:pt x="359162" y="1436776"/>
                </a:lnTo>
                <a:lnTo>
                  <a:pt x="0" y="718324"/>
                </a:lnTo>
                <a:lnTo>
                  <a:pt x="359162" y="0"/>
                </a:lnTo>
                <a:lnTo>
                  <a:pt x="1305976" y="0"/>
                </a:lnTo>
                <a:lnTo>
                  <a:pt x="1665138" y="718324"/>
                </a:lnTo>
                <a:lnTo>
                  <a:pt x="1305976" y="1436776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96515" y="5223777"/>
            <a:ext cx="723265" cy="618490"/>
          </a:xfrm>
          <a:custGeom>
            <a:avLst/>
            <a:gdLst/>
            <a:ahLst/>
            <a:cxnLst/>
            <a:rect l="l" t="t" r="r" b="b"/>
            <a:pathLst>
              <a:path w="723264" h="618489">
                <a:moveTo>
                  <a:pt x="568494" y="618480"/>
                </a:moveTo>
                <a:lnTo>
                  <a:pt x="154650" y="618480"/>
                </a:lnTo>
                <a:lnTo>
                  <a:pt x="0" y="309302"/>
                </a:lnTo>
                <a:lnTo>
                  <a:pt x="154650" y="0"/>
                </a:lnTo>
                <a:lnTo>
                  <a:pt x="568494" y="0"/>
                </a:lnTo>
                <a:lnTo>
                  <a:pt x="723145" y="309302"/>
                </a:lnTo>
                <a:lnTo>
                  <a:pt x="568494" y="61848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6069" y="7569"/>
            <a:ext cx="6160135" cy="998219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dirty="0" sz="3200" spc="220">
                <a:solidFill>
                  <a:srgbClr val="0E0E0E"/>
                </a:solidFill>
                <a:latin typeface="Roboto"/>
                <a:cs typeface="Roboto"/>
              </a:rPr>
              <a:t>Employee</a:t>
            </a:r>
            <a:r>
              <a:rPr dirty="0" sz="3200" spc="45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3200" spc="215">
                <a:solidFill>
                  <a:srgbClr val="0E0E0E"/>
                </a:solidFill>
                <a:latin typeface="Roboto"/>
                <a:cs typeface="Roboto"/>
              </a:rPr>
              <a:t>Data</a:t>
            </a:r>
            <a:r>
              <a:rPr dirty="0" sz="3200" spc="5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3200" spc="170">
                <a:solidFill>
                  <a:srgbClr val="0E0E0E"/>
                </a:solidFill>
                <a:latin typeface="Roboto"/>
                <a:cs typeface="Roboto"/>
              </a:rPr>
              <a:t>Analysis</a:t>
            </a:r>
            <a:r>
              <a:rPr dirty="0" sz="3200" spc="50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3200" spc="145">
                <a:solidFill>
                  <a:srgbClr val="0E0E0E"/>
                </a:solidFill>
                <a:latin typeface="Roboto"/>
                <a:cs typeface="Roboto"/>
              </a:rPr>
              <a:t>using </a:t>
            </a:r>
            <a:r>
              <a:rPr dirty="0" sz="3200" spc="215">
                <a:solidFill>
                  <a:srgbClr val="0E0E0E"/>
                </a:solidFill>
                <a:latin typeface="Roboto"/>
                <a:cs typeface="Roboto"/>
              </a:rPr>
              <a:t>Excel</a:t>
            </a:r>
            <a:endParaRPr sz="3200">
              <a:latin typeface="Roboto"/>
              <a:cs typeface="Roboto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048249" y="2956133"/>
            <a:ext cx="4082415" cy="14757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20065">
              <a:lnSpc>
                <a:spcPts val="2850"/>
              </a:lnSpc>
              <a:spcBef>
                <a:spcPts val="215"/>
              </a:spcBef>
            </a:pPr>
            <a:r>
              <a:rPr dirty="0" sz="2400" b="1">
                <a:latin typeface="Calibri"/>
                <a:cs typeface="Calibri"/>
              </a:rPr>
              <a:t>STUDENT</a:t>
            </a:r>
            <a:r>
              <a:rPr dirty="0" sz="2400" spc="-13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NAME:S.Vaishnavi </a:t>
            </a:r>
            <a:r>
              <a:rPr dirty="0" sz="2400" b="1">
                <a:latin typeface="Calibri"/>
                <a:cs typeface="Calibri"/>
              </a:rPr>
              <a:t>REGISTER</a:t>
            </a:r>
            <a:r>
              <a:rPr dirty="0" sz="2400" spc="-1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NO:312208233 DEPARTMENT:COMMERCE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0"/>
              </a:lnSpc>
            </a:pPr>
            <a:r>
              <a:rPr dirty="0" sz="2400" spc="-10" b="1">
                <a:latin typeface="Calibri"/>
                <a:cs typeface="Calibri"/>
              </a:rPr>
              <a:t>COLLEGE: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Sir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Theagaraya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819" y="262909"/>
            <a:ext cx="3303270" cy="756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00" spc="-10"/>
              <a:t>MODELLING</a:t>
            </a:r>
            <a:endParaRPr sz="4800"/>
          </a:p>
        </p:txBody>
      </p:sp>
      <p:sp>
        <p:nvSpPr>
          <p:cNvPr id="5" name="object 5" descr=""/>
          <p:cNvSpPr/>
          <p:nvPr/>
        </p:nvSpPr>
        <p:spPr>
          <a:xfrm>
            <a:off x="10047922" y="5245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22483" y="4000739"/>
            <a:ext cx="40068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20" b="1">
                <a:latin typeface="Calibri"/>
                <a:cs typeface="Calibri"/>
              </a:rPr>
              <a:t>vii.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789088" y="1469729"/>
            <a:ext cx="6178550" cy="3283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4990" indent="-390525">
              <a:lnSpc>
                <a:spcPts val="2865"/>
              </a:lnSpc>
              <a:spcBef>
                <a:spcPts val="95"/>
              </a:spcBef>
              <a:buAutoNum type="romanLcPeriod"/>
              <a:tabLst>
                <a:tab pos="554990" algn="l"/>
              </a:tabLst>
            </a:pPr>
            <a:r>
              <a:rPr dirty="0" sz="2400" b="1">
                <a:latin typeface="Calibri"/>
                <a:cs typeface="Calibri"/>
              </a:rPr>
              <a:t>Data</a:t>
            </a:r>
            <a:r>
              <a:rPr dirty="0" sz="2400" spc="-10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cleaning.</a:t>
            </a:r>
            <a:endParaRPr sz="2400">
              <a:latin typeface="Calibri"/>
              <a:cs typeface="Calibri"/>
            </a:endParaRPr>
          </a:p>
          <a:p>
            <a:pPr marL="554990" indent="-466725">
              <a:lnSpc>
                <a:spcPts val="2845"/>
              </a:lnSpc>
              <a:buAutoNum type="romanLcPeriod"/>
              <a:tabLst>
                <a:tab pos="554990" algn="l"/>
              </a:tabLst>
            </a:pPr>
            <a:r>
              <a:rPr dirty="0" sz="2400" spc="-10" b="1">
                <a:latin typeface="Calibri"/>
                <a:cs typeface="Calibri"/>
              </a:rPr>
              <a:t>Creating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554990" indent="-542290">
              <a:lnSpc>
                <a:spcPts val="2845"/>
              </a:lnSpc>
              <a:buAutoNum type="romanLcPeriod"/>
              <a:tabLst>
                <a:tab pos="554990" algn="l"/>
              </a:tabLst>
            </a:pPr>
            <a:r>
              <a:rPr dirty="0" sz="2400" spc="-10" b="1">
                <a:latin typeface="Calibri"/>
                <a:cs typeface="Calibri"/>
              </a:rPr>
              <a:t>Creating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pivot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chart.</a:t>
            </a:r>
            <a:endParaRPr sz="2400">
              <a:latin typeface="Calibri"/>
              <a:cs typeface="Calibri"/>
            </a:endParaRPr>
          </a:p>
          <a:p>
            <a:pPr marL="554990" indent="-514350">
              <a:lnSpc>
                <a:spcPts val="2845"/>
              </a:lnSpc>
              <a:buAutoNum type="romanLcPeriod"/>
              <a:tabLst>
                <a:tab pos="554990" algn="l"/>
              </a:tabLst>
            </a:pPr>
            <a:r>
              <a:rPr dirty="0" sz="2400" spc="-10" b="1">
                <a:latin typeface="Calibri"/>
                <a:cs typeface="Calibri"/>
              </a:rPr>
              <a:t>Creating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dashboard.</a:t>
            </a:r>
            <a:endParaRPr sz="2400">
              <a:latin typeface="Calibri"/>
              <a:cs typeface="Calibri"/>
            </a:endParaRPr>
          </a:p>
          <a:p>
            <a:pPr marL="554990" indent="-438150">
              <a:lnSpc>
                <a:spcPts val="2845"/>
              </a:lnSpc>
              <a:buAutoNum type="romanLcPeriod"/>
              <a:tabLst>
                <a:tab pos="554990" algn="l"/>
              </a:tabLst>
            </a:pPr>
            <a:r>
              <a:rPr dirty="0" sz="2400" b="1">
                <a:latin typeface="Calibri"/>
                <a:cs typeface="Calibri"/>
              </a:rPr>
              <a:t>Inserting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pivot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chart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dashboard.</a:t>
            </a:r>
            <a:endParaRPr sz="2400">
              <a:latin typeface="Calibri"/>
              <a:cs typeface="Calibri"/>
            </a:endParaRPr>
          </a:p>
          <a:p>
            <a:pPr marL="554990" marR="427355" indent="-533400">
              <a:lnSpc>
                <a:spcPts val="2850"/>
              </a:lnSpc>
              <a:spcBef>
                <a:spcPts val="105"/>
              </a:spcBef>
              <a:buAutoNum type="romanLcPeriod"/>
              <a:tabLst>
                <a:tab pos="554990" algn="l"/>
              </a:tabLst>
            </a:pPr>
            <a:r>
              <a:rPr dirty="0" sz="2400" b="1">
                <a:latin typeface="Calibri"/>
                <a:cs typeface="Calibri"/>
              </a:rPr>
              <a:t>Inserting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formulas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dash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board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make </a:t>
            </a:r>
            <a:r>
              <a:rPr dirty="0" sz="2400" spc="-10" b="1">
                <a:latin typeface="Calibri"/>
                <a:cs typeface="Calibri"/>
              </a:rPr>
              <a:t>interaction.</a:t>
            </a:r>
            <a:endParaRPr sz="2400">
              <a:latin typeface="Calibri"/>
              <a:cs typeface="Calibri"/>
            </a:endParaRPr>
          </a:p>
          <a:p>
            <a:pPr marL="554990">
              <a:lnSpc>
                <a:spcPts val="2740"/>
              </a:lnSpc>
            </a:pPr>
            <a:r>
              <a:rPr dirty="0" sz="2400" spc="-10" b="1">
                <a:latin typeface="Calibri"/>
                <a:cs typeface="Calibri"/>
              </a:rPr>
              <a:t>Creating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interactive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dashboard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by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putting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all</a:t>
            </a:r>
            <a:endParaRPr sz="2400">
              <a:latin typeface="Calibri"/>
              <a:cs typeface="Calibri"/>
            </a:endParaRPr>
          </a:p>
          <a:p>
            <a:pPr marL="554990">
              <a:lnSpc>
                <a:spcPts val="2865"/>
              </a:lnSpc>
            </a:pPr>
            <a:r>
              <a:rPr dirty="0" sz="2400" spc="-10" b="1">
                <a:latin typeface="Calibri"/>
                <a:cs typeface="Calibri"/>
              </a:rPr>
              <a:t>together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elements.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360" y="357108"/>
            <a:ext cx="2177415" cy="14890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800" spc="-10"/>
              <a:t>RESULT </a:t>
            </a:r>
            <a:r>
              <a:rPr dirty="0" sz="4800" spc="-50"/>
              <a:t>S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5556842" y="721613"/>
            <a:ext cx="182054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b="1">
                <a:latin typeface="Calibri"/>
                <a:cs typeface="Calibri"/>
              </a:rPr>
              <a:t>(click</a:t>
            </a:r>
            <a:r>
              <a:rPr dirty="0" sz="1800" spc="3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open</a:t>
            </a:r>
            <a:r>
              <a:rPr dirty="0" sz="1800" spc="3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file)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461" y="1349757"/>
            <a:ext cx="8459772" cy="485886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034392" y="432227"/>
            <a:ext cx="1443990" cy="2523490"/>
            <a:chOff x="4034392" y="432227"/>
            <a:chExt cx="1443990" cy="252349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4392" y="432227"/>
              <a:ext cx="1051213" cy="252291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488" y="654287"/>
              <a:ext cx="456723" cy="45672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845" y="343797"/>
            <a:ext cx="3357879" cy="756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00" spc="245">
                <a:latin typeface="Roboto"/>
                <a:cs typeface="Roboto"/>
              </a:rPr>
              <a:t>conclusion</a:t>
            </a:r>
            <a:endParaRPr sz="4800">
              <a:latin typeface="Roboto"/>
              <a:cs typeface="Roboto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04"/>
              </a:spcBef>
            </a:pPr>
            <a:r>
              <a:rPr dirty="0"/>
              <a:t>“The</a:t>
            </a:r>
            <a:r>
              <a:rPr dirty="0" spc="-65"/>
              <a:t> </a:t>
            </a:r>
            <a:r>
              <a:rPr dirty="0"/>
              <a:t>average</a:t>
            </a:r>
            <a:r>
              <a:rPr dirty="0" spc="-65"/>
              <a:t> </a:t>
            </a:r>
            <a:r>
              <a:rPr dirty="0"/>
              <a:t>salary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age</a:t>
            </a:r>
            <a:r>
              <a:rPr dirty="0" spc="-65"/>
              <a:t> </a:t>
            </a:r>
            <a:r>
              <a:rPr dirty="0"/>
              <a:t>analysis</a:t>
            </a:r>
            <a:r>
              <a:rPr dirty="0" spc="-65"/>
              <a:t> </a:t>
            </a:r>
            <a:r>
              <a:rPr dirty="0" spc="-10"/>
              <a:t>reveals </a:t>
            </a:r>
            <a:r>
              <a:rPr dirty="0"/>
              <a:t>important</a:t>
            </a:r>
            <a:r>
              <a:rPr dirty="0" spc="-60"/>
              <a:t> </a:t>
            </a:r>
            <a:r>
              <a:rPr dirty="0"/>
              <a:t>trends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patterns</a:t>
            </a:r>
            <a:r>
              <a:rPr dirty="0" spc="-55"/>
              <a:t> </a:t>
            </a:r>
            <a:r>
              <a:rPr dirty="0"/>
              <a:t>within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organization. </a:t>
            </a:r>
            <a:r>
              <a:rPr dirty="0"/>
              <a:t>By</a:t>
            </a:r>
            <a:r>
              <a:rPr dirty="0" spc="-60"/>
              <a:t> </a:t>
            </a:r>
            <a:r>
              <a:rPr dirty="0"/>
              <a:t>understanding</a:t>
            </a:r>
            <a:r>
              <a:rPr dirty="0" spc="-60"/>
              <a:t> </a:t>
            </a:r>
            <a:r>
              <a:rPr dirty="0"/>
              <a:t>these</a:t>
            </a:r>
            <a:r>
              <a:rPr dirty="0" spc="-60"/>
              <a:t> </a:t>
            </a:r>
            <a:r>
              <a:rPr dirty="0"/>
              <a:t>metrics,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company</a:t>
            </a:r>
            <a:r>
              <a:rPr dirty="0" spc="-60"/>
              <a:t> </a:t>
            </a:r>
            <a:r>
              <a:rPr dirty="0" spc="-25"/>
              <a:t>can </a:t>
            </a:r>
            <a:r>
              <a:rPr dirty="0"/>
              <a:t>make</a:t>
            </a:r>
            <a:r>
              <a:rPr dirty="0" spc="-80"/>
              <a:t> </a:t>
            </a:r>
            <a:r>
              <a:rPr dirty="0"/>
              <a:t>informed</a:t>
            </a:r>
            <a:r>
              <a:rPr dirty="0" spc="-80"/>
              <a:t> </a:t>
            </a:r>
            <a:r>
              <a:rPr dirty="0"/>
              <a:t>decisions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/>
              <a:t>optimize</a:t>
            </a:r>
            <a:r>
              <a:rPr dirty="0" spc="-80"/>
              <a:t> </a:t>
            </a:r>
            <a:r>
              <a:rPr dirty="0" spc="-10"/>
              <a:t>compensation </a:t>
            </a:r>
            <a:r>
              <a:rPr dirty="0"/>
              <a:t>strategies,</a:t>
            </a:r>
            <a:r>
              <a:rPr dirty="0" spc="-95"/>
              <a:t> </a:t>
            </a:r>
            <a:r>
              <a:rPr dirty="0"/>
              <a:t>support</a:t>
            </a:r>
            <a:r>
              <a:rPr dirty="0" spc="-90"/>
              <a:t> </a:t>
            </a:r>
            <a:r>
              <a:rPr dirty="0"/>
              <a:t>career</a:t>
            </a:r>
            <a:r>
              <a:rPr dirty="0" spc="-95"/>
              <a:t> </a:t>
            </a:r>
            <a:r>
              <a:rPr dirty="0"/>
              <a:t>development,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-20"/>
              <a:t>align</a:t>
            </a:r>
            <a:r>
              <a:rPr dirty="0" spc="600"/>
              <a:t> </a:t>
            </a:r>
            <a:r>
              <a:rPr dirty="0"/>
              <a:t>with</a:t>
            </a:r>
            <a:r>
              <a:rPr dirty="0" spc="-65"/>
              <a:t> </a:t>
            </a:r>
            <a:r>
              <a:rPr dirty="0"/>
              <a:t>industry</a:t>
            </a:r>
            <a:r>
              <a:rPr dirty="0" spc="-65"/>
              <a:t> </a:t>
            </a:r>
            <a:r>
              <a:rPr dirty="0"/>
              <a:t>standards.</a:t>
            </a:r>
            <a:r>
              <a:rPr dirty="0" spc="-65"/>
              <a:t> </a:t>
            </a:r>
            <a:r>
              <a:rPr dirty="0"/>
              <a:t>This</a:t>
            </a:r>
            <a:r>
              <a:rPr dirty="0" spc="-65"/>
              <a:t> </a:t>
            </a:r>
            <a:r>
              <a:rPr dirty="0"/>
              <a:t>analysis</a:t>
            </a:r>
            <a:r>
              <a:rPr dirty="0" spc="-65"/>
              <a:t> </a:t>
            </a:r>
            <a:r>
              <a:rPr dirty="0"/>
              <a:t>serves</a:t>
            </a:r>
            <a:r>
              <a:rPr dirty="0" spc="-60"/>
              <a:t> </a:t>
            </a:r>
            <a:r>
              <a:rPr dirty="0"/>
              <a:t>as</a:t>
            </a:r>
            <a:r>
              <a:rPr dirty="0" spc="-65"/>
              <a:t> </a:t>
            </a:r>
            <a:r>
              <a:rPr dirty="0" spc="-50"/>
              <a:t>a </a:t>
            </a:r>
            <a:r>
              <a:rPr dirty="0"/>
              <a:t>foundation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ongoing</a:t>
            </a:r>
            <a:r>
              <a:rPr dirty="0" spc="-35"/>
              <a:t> </a:t>
            </a:r>
            <a:r>
              <a:rPr dirty="0"/>
              <a:t>workforce</a:t>
            </a:r>
            <a:r>
              <a:rPr dirty="0" spc="-35"/>
              <a:t> </a:t>
            </a:r>
            <a:r>
              <a:rPr dirty="0"/>
              <a:t>planning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strategic</a:t>
            </a:r>
            <a:r>
              <a:rPr dirty="0" spc="-35"/>
              <a:t> </a:t>
            </a:r>
            <a:r>
              <a:rPr dirty="0" spc="-20"/>
              <a:t>decision-</a:t>
            </a:r>
            <a:r>
              <a:rPr dirty="0" spc="-10"/>
              <a:t>making”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PROJECT</a:t>
            </a:r>
            <a:r>
              <a:rPr dirty="0" spc="-180"/>
              <a:t> </a:t>
            </a:r>
            <a:r>
              <a:rPr dirty="0" spc="-10"/>
              <a:t>TITLE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66238" y="6403647"/>
            <a:ext cx="3701415" cy="295275"/>
            <a:chOff x="466238" y="6403647"/>
            <a:chExt cx="3701415" cy="2952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570" y="6460738"/>
              <a:ext cx="2140892" cy="19981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294883" y="2128638"/>
            <a:ext cx="7660640" cy="13614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5240"/>
              </a:lnSpc>
              <a:spcBef>
                <a:spcPts val="240"/>
              </a:spcBef>
            </a:pPr>
            <a:r>
              <a:rPr dirty="0" sz="4400" spc="295" b="1">
                <a:solidFill>
                  <a:srgbClr val="0E0E0E"/>
                </a:solidFill>
                <a:latin typeface="Roboto"/>
                <a:cs typeface="Roboto"/>
              </a:rPr>
              <a:t>Employee</a:t>
            </a:r>
            <a:r>
              <a:rPr dirty="0" sz="4400" spc="70" b="1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4400" spc="270" b="1">
                <a:solidFill>
                  <a:srgbClr val="0E0E0E"/>
                </a:solidFill>
                <a:latin typeface="Roboto"/>
                <a:cs typeface="Roboto"/>
              </a:rPr>
              <a:t>average</a:t>
            </a:r>
            <a:r>
              <a:rPr dirty="0" sz="4400" spc="70" b="1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4400" spc="290" b="1">
                <a:solidFill>
                  <a:srgbClr val="0E0E0E"/>
                </a:solidFill>
                <a:latin typeface="Roboto"/>
                <a:cs typeface="Roboto"/>
              </a:rPr>
              <a:t>salary</a:t>
            </a:r>
            <a:r>
              <a:rPr dirty="0" sz="4400" spc="70" b="1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4400" spc="555" b="1">
                <a:solidFill>
                  <a:srgbClr val="0E0E0E"/>
                </a:solidFill>
                <a:latin typeface="Roboto"/>
                <a:cs typeface="Roboto"/>
              </a:rPr>
              <a:t>&amp; </a:t>
            </a:r>
            <a:r>
              <a:rPr dirty="0" sz="4400" spc="270" b="1">
                <a:solidFill>
                  <a:srgbClr val="0E0E0E"/>
                </a:solidFill>
                <a:latin typeface="Roboto"/>
                <a:cs typeface="Roboto"/>
              </a:rPr>
              <a:t>average</a:t>
            </a:r>
            <a:r>
              <a:rPr dirty="0" sz="4400" spc="60" b="1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4400" spc="135" b="1">
                <a:solidFill>
                  <a:srgbClr val="0E0E0E"/>
                </a:solidFill>
                <a:latin typeface="Roboto"/>
                <a:cs typeface="Roboto"/>
              </a:rPr>
              <a:t>age</a:t>
            </a:r>
            <a:r>
              <a:rPr dirty="0" sz="4400" spc="60" b="1">
                <a:solidFill>
                  <a:srgbClr val="0E0E0E"/>
                </a:solidFill>
                <a:latin typeface="Roboto"/>
                <a:cs typeface="Roboto"/>
              </a:rPr>
              <a:t> </a:t>
            </a:r>
            <a:r>
              <a:rPr dirty="0" sz="4400" spc="195" b="1">
                <a:solidFill>
                  <a:srgbClr val="0E0E0E"/>
                </a:solidFill>
                <a:latin typeface="Roboto"/>
                <a:cs typeface="Roboto"/>
              </a:rPr>
              <a:t>analysis</a:t>
            </a:r>
            <a:endParaRPr sz="440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49"/>
            <a:ext cx="12179300" cy="6830059"/>
          </a:xfrm>
          <a:custGeom>
            <a:avLst/>
            <a:gdLst/>
            <a:ahLst/>
            <a:cxnLst/>
            <a:rect l="l" t="t" r="r" b="b"/>
            <a:pathLst>
              <a:path w="12179300" h="6830059">
                <a:moveTo>
                  <a:pt x="0" y="6829450"/>
                </a:moveTo>
                <a:lnTo>
                  <a:pt x="0" y="0"/>
                </a:lnTo>
                <a:lnTo>
                  <a:pt x="12179299" y="0"/>
                </a:lnTo>
                <a:lnTo>
                  <a:pt x="12179299" y="6829450"/>
                </a:lnTo>
                <a:lnTo>
                  <a:pt x="0" y="6829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36094" y="0"/>
            <a:ext cx="4748530" cy="6856095"/>
            <a:chOff x="7436094" y="0"/>
            <a:chExt cx="4748530" cy="6856095"/>
          </a:xfrm>
        </p:grpSpPr>
        <p:sp>
          <p:nvSpPr>
            <p:cNvPr id="4" name="object 4" descr=""/>
            <p:cNvSpPr/>
            <p:nvPr/>
          </p:nvSpPr>
          <p:spPr>
            <a:xfrm>
              <a:off x="7440852" y="4819"/>
              <a:ext cx="4739005" cy="6846570"/>
            </a:xfrm>
            <a:custGeom>
              <a:avLst/>
              <a:gdLst/>
              <a:ahLst/>
              <a:cxnLst/>
              <a:rect l="l" t="t" r="r" b="b"/>
              <a:pathLst>
                <a:path w="4739005" h="6846570">
                  <a:moveTo>
                    <a:pt x="1926804" y="0"/>
                  </a:moveTo>
                  <a:lnTo>
                    <a:pt x="3143888" y="6846032"/>
                  </a:lnTo>
                </a:path>
                <a:path w="4739005" h="6846570">
                  <a:moveTo>
                    <a:pt x="4738446" y="3686227"/>
                  </a:moveTo>
                  <a:lnTo>
                    <a:pt x="0" y="6846033"/>
                  </a:lnTo>
                </a:path>
              </a:pathLst>
            </a:custGeom>
            <a:ln w="9515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72535" y="0"/>
              <a:ext cx="3007360" cy="6851015"/>
            </a:xfrm>
            <a:custGeom>
              <a:avLst/>
              <a:gdLst/>
              <a:ahLst/>
              <a:cxnLst/>
              <a:rect l="l" t="t" r="r" b="b"/>
              <a:pathLst>
                <a:path w="3007359" h="6851015">
                  <a:moveTo>
                    <a:pt x="3006763" y="6850852"/>
                  </a:moveTo>
                  <a:lnTo>
                    <a:pt x="0" y="6850852"/>
                  </a:lnTo>
                  <a:lnTo>
                    <a:pt x="2042269" y="0"/>
                  </a:lnTo>
                  <a:lnTo>
                    <a:pt x="3006763" y="0"/>
                  </a:lnTo>
                  <a:lnTo>
                    <a:pt x="3006763" y="6850852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92874" y="0"/>
              <a:ext cx="2586990" cy="6851015"/>
            </a:xfrm>
            <a:custGeom>
              <a:avLst/>
              <a:gdLst/>
              <a:ahLst/>
              <a:cxnLst/>
              <a:rect l="l" t="t" r="r" b="b"/>
              <a:pathLst>
                <a:path w="2586990" h="6851015">
                  <a:moveTo>
                    <a:pt x="2586423" y="6850852"/>
                  </a:moveTo>
                  <a:lnTo>
                    <a:pt x="1207624" y="6850852"/>
                  </a:lnTo>
                  <a:lnTo>
                    <a:pt x="0" y="0"/>
                  </a:lnTo>
                  <a:lnTo>
                    <a:pt x="2586423" y="0"/>
                  </a:lnTo>
                  <a:lnTo>
                    <a:pt x="2586423" y="6850852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25143" y="3044825"/>
              <a:ext cx="3254375" cy="3806190"/>
            </a:xfrm>
            <a:custGeom>
              <a:avLst/>
              <a:gdLst/>
              <a:ahLst/>
              <a:cxnLst/>
              <a:rect l="l" t="t" r="r" b="b"/>
              <a:pathLst>
                <a:path w="3254375" h="3806190">
                  <a:moveTo>
                    <a:pt x="3254156" y="3806031"/>
                  </a:moveTo>
                  <a:lnTo>
                    <a:pt x="0" y="3806031"/>
                  </a:lnTo>
                  <a:lnTo>
                    <a:pt x="3254156" y="0"/>
                  </a:lnTo>
                  <a:lnTo>
                    <a:pt x="3254156" y="380603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28202" y="0"/>
              <a:ext cx="2851150" cy="6851015"/>
            </a:xfrm>
            <a:custGeom>
              <a:avLst/>
              <a:gdLst/>
              <a:ahLst/>
              <a:cxnLst/>
              <a:rect l="l" t="t" r="r" b="b"/>
              <a:pathLst>
                <a:path w="2851150" h="6851015">
                  <a:moveTo>
                    <a:pt x="2851096" y="6850852"/>
                  </a:moveTo>
                  <a:lnTo>
                    <a:pt x="2467447" y="6850852"/>
                  </a:lnTo>
                  <a:lnTo>
                    <a:pt x="0" y="0"/>
                  </a:lnTo>
                  <a:lnTo>
                    <a:pt x="2851096" y="0"/>
                  </a:lnTo>
                  <a:lnTo>
                    <a:pt x="2851096" y="6850852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85249" y="0"/>
              <a:ext cx="1294130" cy="6851015"/>
            </a:xfrm>
            <a:custGeom>
              <a:avLst/>
              <a:gdLst/>
              <a:ahLst/>
              <a:cxnLst/>
              <a:rect l="l" t="t" r="r" b="b"/>
              <a:pathLst>
                <a:path w="1294129" h="6851015">
                  <a:moveTo>
                    <a:pt x="1294049" y="6850852"/>
                  </a:moveTo>
                  <a:lnTo>
                    <a:pt x="0" y="6850852"/>
                  </a:lnTo>
                  <a:lnTo>
                    <a:pt x="1021388" y="0"/>
                  </a:lnTo>
                  <a:lnTo>
                    <a:pt x="1294049" y="0"/>
                  </a:lnTo>
                  <a:lnTo>
                    <a:pt x="1294049" y="6850852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24854" y="0"/>
              <a:ext cx="1254760" cy="6851015"/>
            </a:xfrm>
            <a:custGeom>
              <a:avLst/>
              <a:gdLst/>
              <a:ahLst/>
              <a:cxnLst/>
              <a:rect l="l" t="t" r="r" b="b"/>
              <a:pathLst>
                <a:path w="1254759" h="6851015">
                  <a:moveTo>
                    <a:pt x="1254444" y="6850852"/>
                  </a:moveTo>
                  <a:lnTo>
                    <a:pt x="1113367" y="6850852"/>
                  </a:lnTo>
                  <a:lnTo>
                    <a:pt x="0" y="0"/>
                  </a:lnTo>
                  <a:lnTo>
                    <a:pt x="1254444" y="0"/>
                  </a:lnTo>
                  <a:lnTo>
                    <a:pt x="1254444" y="6850852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61919" y="3587184"/>
              <a:ext cx="1818005" cy="3263900"/>
            </a:xfrm>
            <a:custGeom>
              <a:avLst/>
              <a:gdLst/>
              <a:ahLst/>
              <a:cxnLst/>
              <a:rect l="l" t="t" r="r" b="b"/>
              <a:pathLst>
                <a:path w="1818004" h="3263900">
                  <a:moveTo>
                    <a:pt x="1817379" y="3263671"/>
                  </a:moveTo>
                  <a:lnTo>
                    <a:pt x="0" y="3263671"/>
                  </a:lnTo>
                  <a:lnTo>
                    <a:pt x="1817379" y="0"/>
                  </a:lnTo>
                  <a:lnTo>
                    <a:pt x="1817379" y="326367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28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10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55154" y="44720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786" y="361572"/>
                </a:moveTo>
                <a:lnTo>
                  <a:pt x="132725" y="355114"/>
                </a:lnTo>
                <a:lnTo>
                  <a:pt x="89539" y="336889"/>
                </a:lnTo>
                <a:lnTo>
                  <a:pt x="52951" y="308621"/>
                </a:lnTo>
                <a:lnTo>
                  <a:pt x="24682" y="272032"/>
                </a:lnTo>
                <a:lnTo>
                  <a:pt x="6457" y="228846"/>
                </a:lnTo>
                <a:lnTo>
                  <a:pt x="0" y="180786"/>
                </a:lnTo>
                <a:lnTo>
                  <a:pt x="6457" y="132725"/>
                </a:lnTo>
                <a:lnTo>
                  <a:pt x="24682" y="89539"/>
                </a:lnTo>
                <a:lnTo>
                  <a:pt x="52951" y="52950"/>
                </a:lnTo>
                <a:lnTo>
                  <a:pt x="89539" y="24682"/>
                </a:lnTo>
                <a:lnTo>
                  <a:pt x="132725" y="6457"/>
                </a:lnTo>
                <a:lnTo>
                  <a:pt x="180786" y="0"/>
                </a:lnTo>
                <a:lnTo>
                  <a:pt x="228846" y="6457"/>
                </a:lnTo>
                <a:lnTo>
                  <a:pt x="272032" y="24682"/>
                </a:lnTo>
                <a:lnTo>
                  <a:pt x="308621" y="52950"/>
                </a:lnTo>
                <a:lnTo>
                  <a:pt x="336889" y="89539"/>
                </a:lnTo>
                <a:lnTo>
                  <a:pt x="355114" y="132725"/>
                </a:lnTo>
                <a:lnTo>
                  <a:pt x="361572" y="180786"/>
                </a:lnTo>
                <a:lnTo>
                  <a:pt x="355114" y="228846"/>
                </a:lnTo>
                <a:lnTo>
                  <a:pt x="336889" y="272032"/>
                </a:lnTo>
                <a:lnTo>
                  <a:pt x="308621" y="308621"/>
                </a:lnTo>
                <a:lnTo>
                  <a:pt x="272032" y="336889"/>
                </a:lnTo>
                <a:lnTo>
                  <a:pt x="228846" y="355114"/>
                </a:lnTo>
                <a:lnTo>
                  <a:pt x="180786" y="36157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999430" y="5604380"/>
            <a:ext cx="647065" cy="647065"/>
          </a:xfrm>
          <a:custGeom>
            <a:avLst/>
            <a:gdLst/>
            <a:ahLst/>
            <a:cxnLst/>
            <a:rect l="l" t="t" r="r" b="b"/>
            <a:pathLst>
              <a:path w="647065" h="647064">
                <a:moveTo>
                  <a:pt x="323512" y="647025"/>
                </a:moveTo>
                <a:lnTo>
                  <a:pt x="275715" y="643516"/>
                </a:lnTo>
                <a:lnTo>
                  <a:pt x="230092" y="633327"/>
                </a:lnTo>
                <a:lnTo>
                  <a:pt x="187144" y="616956"/>
                </a:lnTo>
                <a:lnTo>
                  <a:pt x="147374" y="594903"/>
                </a:lnTo>
                <a:lnTo>
                  <a:pt x="111280" y="567671"/>
                </a:lnTo>
                <a:lnTo>
                  <a:pt x="79364" y="535759"/>
                </a:lnTo>
                <a:lnTo>
                  <a:pt x="52130" y="499666"/>
                </a:lnTo>
                <a:lnTo>
                  <a:pt x="30074" y="459895"/>
                </a:lnTo>
                <a:lnTo>
                  <a:pt x="13699" y="416945"/>
                </a:lnTo>
                <a:lnTo>
                  <a:pt x="3508" y="371317"/>
                </a:lnTo>
                <a:lnTo>
                  <a:pt x="0" y="323512"/>
                </a:lnTo>
                <a:lnTo>
                  <a:pt x="3508" y="275706"/>
                </a:lnTo>
                <a:lnTo>
                  <a:pt x="13699" y="230079"/>
                </a:lnTo>
                <a:lnTo>
                  <a:pt x="30074" y="187128"/>
                </a:lnTo>
                <a:lnTo>
                  <a:pt x="52130" y="147357"/>
                </a:lnTo>
                <a:lnTo>
                  <a:pt x="79364" y="111264"/>
                </a:lnTo>
                <a:lnTo>
                  <a:pt x="111280" y="79353"/>
                </a:lnTo>
                <a:lnTo>
                  <a:pt x="147374" y="52120"/>
                </a:lnTo>
                <a:lnTo>
                  <a:pt x="187144" y="30067"/>
                </a:lnTo>
                <a:lnTo>
                  <a:pt x="230092" y="13696"/>
                </a:lnTo>
                <a:lnTo>
                  <a:pt x="275715" y="3507"/>
                </a:lnTo>
                <a:lnTo>
                  <a:pt x="323512" y="0"/>
                </a:lnTo>
                <a:lnTo>
                  <a:pt x="371308" y="3507"/>
                </a:lnTo>
                <a:lnTo>
                  <a:pt x="416932" y="13696"/>
                </a:lnTo>
                <a:lnTo>
                  <a:pt x="459879" y="30067"/>
                </a:lnTo>
                <a:lnTo>
                  <a:pt x="499649" y="52120"/>
                </a:lnTo>
                <a:lnTo>
                  <a:pt x="535743" y="79353"/>
                </a:lnTo>
                <a:lnTo>
                  <a:pt x="567658" y="111264"/>
                </a:lnTo>
                <a:lnTo>
                  <a:pt x="594894" y="147357"/>
                </a:lnTo>
                <a:lnTo>
                  <a:pt x="616949" y="187128"/>
                </a:lnTo>
                <a:lnTo>
                  <a:pt x="633324" y="230079"/>
                </a:lnTo>
                <a:lnTo>
                  <a:pt x="643515" y="275706"/>
                </a:lnTo>
                <a:lnTo>
                  <a:pt x="647025" y="323512"/>
                </a:lnTo>
                <a:lnTo>
                  <a:pt x="643515" y="371317"/>
                </a:lnTo>
                <a:lnTo>
                  <a:pt x="633324" y="416945"/>
                </a:lnTo>
                <a:lnTo>
                  <a:pt x="616949" y="459895"/>
                </a:lnTo>
                <a:lnTo>
                  <a:pt x="594894" y="499666"/>
                </a:lnTo>
                <a:lnTo>
                  <a:pt x="567658" y="535759"/>
                </a:lnTo>
                <a:lnTo>
                  <a:pt x="535743" y="567671"/>
                </a:lnTo>
                <a:lnTo>
                  <a:pt x="499649" y="594903"/>
                </a:lnTo>
                <a:lnTo>
                  <a:pt x="459879" y="616956"/>
                </a:lnTo>
                <a:lnTo>
                  <a:pt x="416932" y="633327"/>
                </a:lnTo>
                <a:lnTo>
                  <a:pt x="371308" y="643516"/>
                </a:lnTo>
                <a:lnTo>
                  <a:pt x="323512" y="647025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5917" y="6127710"/>
            <a:ext cx="247391" cy="247391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575" y="3815544"/>
            <a:ext cx="4120515" cy="3007360"/>
            <a:chOff x="47575" y="3815544"/>
            <a:chExt cx="4120515" cy="300736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5" y="3815544"/>
              <a:ext cx="1731744" cy="3006762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5819" y="416989"/>
            <a:ext cx="2350135" cy="756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00" spc="-10"/>
              <a:t>AGENDA</a:t>
            </a:r>
            <a:endParaRPr sz="4800"/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086364" y="1488892"/>
            <a:ext cx="4361815" cy="3877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1809" indent="-499109"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dirty="0" sz="2800" spc="95" b="1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dirty="0" sz="2800" spc="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800">
              <a:latin typeface="Roboto Bk"/>
              <a:cs typeface="Roboto Bk"/>
            </a:endParaRPr>
          </a:p>
          <a:p>
            <a:pPr marL="511809" indent="-499109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dirty="0" sz="2800" b="1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dirty="0" sz="2800" spc="29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155" b="1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800">
              <a:latin typeface="Roboto Bk"/>
              <a:cs typeface="Roboto Bk"/>
            </a:endParaRPr>
          </a:p>
          <a:p>
            <a:pPr marL="511809" indent="-499109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dirty="0" sz="2800" spc="180" b="1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dirty="0" sz="28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800">
              <a:latin typeface="Roboto Bk"/>
              <a:cs typeface="Roboto Bk"/>
            </a:endParaRPr>
          </a:p>
          <a:p>
            <a:pPr marL="511809" marR="946785" indent="-499745">
              <a:lnSpc>
                <a:spcPct val="100299"/>
              </a:lnSpc>
              <a:buFont typeface="Calibri"/>
              <a:buAutoNum type="arabicPeriod"/>
              <a:tabLst>
                <a:tab pos="511809" algn="l"/>
              </a:tabLst>
            </a:pPr>
            <a:r>
              <a:rPr dirty="0" sz="2800" spc="210" b="1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dirty="0" sz="2800" spc="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55" b="1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dirty="0" sz="2800" spc="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114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2800" spc="50" b="1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800">
              <a:latin typeface="Roboto Bk"/>
              <a:cs typeface="Roboto Bk"/>
            </a:endParaRPr>
          </a:p>
          <a:p>
            <a:pPr marL="511809" indent="-499109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dirty="0" sz="2800" b="1">
                <a:solidFill>
                  <a:srgbClr val="0D0D0D"/>
                </a:solidFill>
                <a:latin typeface="Roboto Bk"/>
                <a:cs typeface="Roboto Bk"/>
              </a:rPr>
              <a:t>Dataset</a:t>
            </a:r>
            <a:r>
              <a:rPr dirty="0" sz="2800" spc="18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70" b="1">
                <a:solidFill>
                  <a:srgbClr val="0D0D0D"/>
                </a:solidFill>
                <a:latin typeface="Roboto Bk"/>
                <a:cs typeface="Roboto Bk"/>
              </a:rPr>
              <a:t>Description</a:t>
            </a:r>
            <a:endParaRPr sz="2800">
              <a:latin typeface="Roboto Bk"/>
              <a:cs typeface="Roboto Bk"/>
            </a:endParaRPr>
          </a:p>
          <a:p>
            <a:pPr marL="511809" indent="-499109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dirty="0" sz="2800" spc="85" b="1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dirty="0" sz="2800" spc="6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110" b="1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800">
              <a:latin typeface="Roboto Bk"/>
              <a:cs typeface="Roboto Bk"/>
            </a:endParaRPr>
          </a:p>
          <a:p>
            <a:pPr marL="511809" indent="-499109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dirty="0" sz="2800" b="1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dirty="0" sz="2800" spc="1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140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2800" spc="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 Bk"/>
                <a:cs typeface="Roboto Bk"/>
              </a:rPr>
              <a:t>Discussion</a:t>
            </a:r>
            <a:endParaRPr sz="2800">
              <a:latin typeface="Roboto Bk"/>
              <a:cs typeface="Roboto Bk"/>
            </a:endParaRPr>
          </a:p>
          <a:p>
            <a:pPr marL="511809" indent="-499109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11809" algn="l"/>
              </a:tabLst>
            </a:pPr>
            <a:r>
              <a:rPr dirty="0" sz="2800" spc="45" b="1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83150" y="2930643"/>
            <a:ext cx="2759710" cy="3254375"/>
            <a:chOff x="7983150" y="2930643"/>
            <a:chExt cx="2759710" cy="3254375"/>
          </a:xfrm>
        </p:grpSpPr>
        <p:sp>
          <p:nvSpPr>
            <p:cNvPr id="4" name="object 4" descr="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3150" y="2930643"/>
              <a:ext cx="2759372" cy="32541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659" y="511253"/>
            <a:ext cx="58527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2725" algn="l"/>
              </a:tabLst>
            </a:pPr>
            <a:r>
              <a:rPr dirty="0" sz="4400" spc="-10"/>
              <a:t>PROBLEM</a:t>
            </a:r>
            <a:r>
              <a:rPr dirty="0" sz="4400"/>
              <a:t>	</a:t>
            </a:r>
            <a:r>
              <a:rPr dirty="0" sz="4400" spc="-10"/>
              <a:t>STATEMENT</a:t>
            </a:r>
            <a:endParaRPr sz="44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11474" y="1615627"/>
            <a:ext cx="6031865" cy="24542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  <a:tabLst>
                <a:tab pos="1785620" algn="l"/>
                <a:tab pos="2609850" algn="l"/>
                <a:tab pos="3093720" algn="l"/>
                <a:tab pos="4382770" algn="l"/>
              </a:tabLst>
            </a:pPr>
            <a:r>
              <a:rPr dirty="0" sz="3200" b="1">
                <a:latin typeface="Calibri"/>
                <a:cs typeface="Calibri"/>
              </a:rPr>
              <a:t>THE</a:t>
            </a:r>
            <a:r>
              <a:rPr dirty="0" sz="3200" spc="-6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PROBLEM</a:t>
            </a:r>
            <a:r>
              <a:rPr dirty="0" sz="3200" b="1">
                <a:latin typeface="Calibri"/>
                <a:cs typeface="Calibri"/>
              </a:rPr>
              <a:t>	</a:t>
            </a:r>
            <a:r>
              <a:rPr dirty="0" sz="3200" spc="-25" b="1">
                <a:latin typeface="Calibri"/>
                <a:cs typeface="Calibri"/>
              </a:rPr>
              <a:t>IS</a:t>
            </a:r>
            <a:r>
              <a:rPr dirty="0" sz="3200" b="1">
                <a:latin typeface="Calibri"/>
                <a:cs typeface="Calibri"/>
              </a:rPr>
              <a:t>	TO</a:t>
            </a:r>
            <a:r>
              <a:rPr dirty="0" sz="3200" spc="-13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IDENTIFY AVERAGE</a:t>
            </a:r>
            <a:r>
              <a:rPr dirty="0" sz="3200" b="1">
                <a:latin typeface="Calibri"/>
                <a:cs typeface="Calibri"/>
              </a:rPr>
              <a:t>	SALARY</a:t>
            </a:r>
            <a:r>
              <a:rPr dirty="0" sz="3200" spc="-90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AND</a:t>
            </a:r>
            <a:r>
              <a:rPr dirty="0" sz="3200" spc="-8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AGE</a:t>
            </a:r>
            <a:r>
              <a:rPr dirty="0" sz="3200" spc="-8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OF</a:t>
            </a:r>
            <a:r>
              <a:rPr dirty="0" sz="3200" spc="-85" b="1">
                <a:latin typeface="Calibri"/>
                <a:cs typeface="Calibri"/>
              </a:rPr>
              <a:t> </a:t>
            </a:r>
            <a:r>
              <a:rPr dirty="0" sz="3200" spc="-25" b="1">
                <a:latin typeface="Calibri"/>
                <a:cs typeface="Calibri"/>
              </a:rPr>
              <a:t>THE EMPLOYEE</a:t>
            </a:r>
            <a:r>
              <a:rPr dirty="0" sz="3200" spc="-13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ACCORDING</a:t>
            </a:r>
            <a:r>
              <a:rPr dirty="0" sz="3200" spc="-130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TO</a:t>
            </a:r>
            <a:r>
              <a:rPr dirty="0" sz="3200" spc="-13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THEIR </a:t>
            </a:r>
            <a:r>
              <a:rPr dirty="0" sz="3200" spc="-45" b="1">
                <a:latin typeface="Calibri"/>
                <a:cs typeface="Calibri"/>
              </a:rPr>
              <a:t>DEPARTMENT,GENDER</a:t>
            </a:r>
            <a:r>
              <a:rPr dirty="0" sz="3200" spc="-85" b="1">
                <a:latin typeface="Calibri"/>
                <a:cs typeface="Calibri"/>
              </a:rPr>
              <a:t> </a:t>
            </a:r>
            <a:r>
              <a:rPr dirty="0" sz="3200" spc="-50" b="1">
                <a:latin typeface="Calibri"/>
                <a:cs typeface="Calibri"/>
              </a:rPr>
              <a:t>&amp;</a:t>
            </a:r>
            <a:r>
              <a:rPr dirty="0" sz="3200" b="1">
                <a:latin typeface="Calibri"/>
                <a:cs typeface="Calibri"/>
              </a:rPr>
              <a:t>	</a:t>
            </a:r>
            <a:r>
              <a:rPr dirty="0" sz="3200" spc="-10" b="1">
                <a:latin typeface="Calibri"/>
                <a:cs typeface="Calibri"/>
              </a:rPr>
              <a:t>ROLE(ex: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00"/>
              </a:lnSpc>
            </a:pPr>
            <a:r>
              <a:rPr dirty="0" sz="3200" spc="-25" b="1">
                <a:latin typeface="Calibri"/>
                <a:cs typeface="Calibri"/>
              </a:rPr>
              <a:t>manager,process</a:t>
            </a:r>
            <a:r>
              <a:rPr dirty="0" sz="3200" spc="-4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excecutive).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49206" y="2645191"/>
            <a:ext cx="3530600" cy="3806190"/>
            <a:chOff x="8649206" y="2645191"/>
            <a:chExt cx="3530600" cy="3806190"/>
          </a:xfrm>
        </p:grpSpPr>
        <p:sp>
          <p:nvSpPr>
            <p:cNvPr id="4" name="object 4" descr="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9206" y="2645191"/>
              <a:ext cx="3530093" cy="380603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1667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PROJECTOVERVIEW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02142" y="1850332"/>
            <a:ext cx="8092440" cy="280035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69215" marR="5080">
              <a:lnSpc>
                <a:spcPts val="2850"/>
              </a:lnSpc>
              <a:spcBef>
                <a:spcPts val="215"/>
              </a:spcBef>
              <a:tabLst>
                <a:tab pos="4455795" algn="l"/>
                <a:tab pos="7265034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ANALYSIS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IDENTIFY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EMPLOYEES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AVERAGE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SALARY</a:t>
            </a:r>
            <a:r>
              <a:rPr dirty="0" sz="2400">
                <a:latin typeface="Calibri"/>
                <a:cs typeface="Calibri"/>
              </a:rPr>
              <a:t>	&amp;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AVERAGE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USING </a:t>
            </a:r>
            <a:r>
              <a:rPr dirty="0" sz="2400">
                <a:latin typeface="Calibri"/>
                <a:cs typeface="Calibri"/>
              </a:rPr>
              <a:t>EXCEL,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BELOW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MENTIONED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TOOLS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EXCEL.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1760"/>
              </a:spcBef>
              <a:buFont typeface="Segoe UI Symbol"/>
              <a:buChar char="▪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45"/>
              </a:lnSpc>
              <a:buFont typeface="Segoe UI Symbol"/>
              <a:buChar char="▪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SLICERS.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45"/>
              </a:lnSpc>
              <a:buFont typeface="Segoe UI Symbol"/>
              <a:buChar char="▪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PIVOT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CHART(</a:t>
            </a:r>
            <a:r>
              <a:rPr dirty="0" sz="2400">
                <a:solidFill>
                  <a:srgbClr val="538BD5"/>
                </a:solidFill>
                <a:latin typeface="Calibri"/>
                <a:cs typeface="Calibri"/>
              </a:rPr>
              <a:t>LINE</a:t>
            </a:r>
            <a:r>
              <a:rPr dirty="0" sz="2400" spc="-75">
                <a:solidFill>
                  <a:srgbClr val="538BD5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38BD5"/>
                </a:solidFill>
                <a:latin typeface="Calibri"/>
                <a:cs typeface="Calibri"/>
              </a:rPr>
              <a:t>CHART,PIE</a:t>
            </a:r>
            <a:r>
              <a:rPr dirty="0" sz="2400" spc="-75">
                <a:solidFill>
                  <a:srgbClr val="538BD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38BD5"/>
                </a:solidFill>
                <a:latin typeface="Calibri"/>
                <a:cs typeface="Calibri"/>
              </a:rPr>
              <a:t>CHART</a:t>
            </a:r>
            <a:r>
              <a:rPr dirty="0" sz="2400" spc="-75">
                <a:solidFill>
                  <a:srgbClr val="538BD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38BD5"/>
                </a:solidFill>
                <a:latin typeface="Calibri"/>
                <a:cs typeface="Calibri"/>
              </a:rPr>
              <a:t>&amp;</a:t>
            </a:r>
            <a:r>
              <a:rPr dirty="0" sz="2400" spc="-75">
                <a:solidFill>
                  <a:srgbClr val="538BD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38BD5"/>
                </a:solidFill>
                <a:latin typeface="Calibri"/>
                <a:cs typeface="Calibri"/>
              </a:rPr>
              <a:t>BAR</a:t>
            </a:r>
            <a:r>
              <a:rPr dirty="0" sz="2400" spc="-75">
                <a:solidFill>
                  <a:srgbClr val="538BD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38BD5"/>
                </a:solidFill>
                <a:latin typeface="Calibri"/>
                <a:cs typeface="Calibri"/>
              </a:rPr>
              <a:t>CHART</a:t>
            </a:r>
            <a:r>
              <a:rPr dirty="0" sz="2400" spc="-1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buFont typeface="Segoe UI Symbol"/>
              <a:buChar char="▪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INSERTING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FORMULA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INTERACTIVE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DASHBOARD.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88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/>
              <a:t>WHO</a:t>
            </a:r>
            <a:r>
              <a:rPr dirty="0" sz="3600" spc="-65"/>
              <a:t> </a:t>
            </a:r>
            <a:r>
              <a:rPr dirty="0" sz="3600"/>
              <a:t>ARE</a:t>
            </a:r>
            <a:r>
              <a:rPr dirty="0" sz="3600" spc="-65"/>
              <a:t> </a:t>
            </a:r>
            <a:r>
              <a:rPr dirty="0" sz="3600"/>
              <a:t>THE</a:t>
            </a:r>
            <a:r>
              <a:rPr dirty="0" sz="3600" spc="-65"/>
              <a:t> </a:t>
            </a:r>
            <a:r>
              <a:rPr dirty="0" sz="3600"/>
              <a:t>END</a:t>
            </a:r>
            <a:r>
              <a:rPr dirty="0" sz="3600" spc="-65"/>
              <a:t> </a:t>
            </a:r>
            <a:r>
              <a:rPr dirty="0" sz="3600" spc="-10"/>
              <a:t>USERS?</a:t>
            </a:r>
            <a:endParaRPr sz="36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45" y="6165770"/>
            <a:ext cx="2178952" cy="48526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14386" y="1920109"/>
            <a:ext cx="6932295" cy="2454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9915" indent="-568325">
              <a:lnSpc>
                <a:spcPts val="3829"/>
              </a:lnSpc>
              <a:spcBef>
                <a:spcPts val="95"/>
              </a:spcBef>
              <a:buAutoNum type="alphaUcPeriod"/>
              <a:tabLst>
                <a:tab pos="589915" algn="l"/>
              </a:tabLst>
            </a:pPr>
            <a:r>
              <a:rPr dirty="0" sz="3200">
                <a:latin typeface="Calibri"/>
                <a:cs typeface="Calibri"/>
              </a:rPr>
              <a:t>Human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Resources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(HR)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Department</a:t>
            </a:r>
            <a:endParaRPr sz="3200">
              <a:latin typeface="Calibri"/>
              <a:cs typeface="Calibri"/>
            </a:endParaRPr>
          </a:p>
          <a:p>
            <a:pPr marL="589915" indent="-558800">
              <a:lnSpc>
                <a:spcPts val="3820"/>
              </a:lnSpc>
              <a:buAutoNum type="alphaUcPeriod"/>
              <a:tabLst>
                <a:tab pos="589915" algn="l"/>
              </a:tabLst>
            </a:pPr>
            <a:r>
              <a:rPr dirty="0" sz="3200">
                <a:latin typeface="Calibri"/>
                <a:cs typeface="Calibri"/>
              </a:rPr>
              <a:t>Finance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Department</a:t>
            </a:r>
            <a:endParaRPr sz="3200">
              <a:latin typeface="Calibri"/>
              <a:cs typeface="Calibri"/>
            </a:endParaRPr>
          </a:p>
          <a:p>
            <a:pPr marL="589915" indent="-549275">
              <a:lnSpc>
                <a:spcPts val="3820"/>
              </a:lnSpc>
              <a:buAutoNum type="alphaUcPeriod"/>
              <a:tabLst>
                <a:tab pos="589915" algn="l"/>
              </a:tabLst>
            </a:pPr>
            <a:r>
              <a:rPr dirty="0" sz="3200" spc="-10">
                <a:latin typeface="Calibri"/>
                <a:cs typeface="Calibri"/>
              </a:rPr>
              <a:t>Compensation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Benefits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Specialists</a:t>
            </a:r>
            <a:endParaRPr sz="3200">
              <a:latin typeface="Calibri"/>
              <a:cs typeface="Calibri"/>
            </a:endParaRPr>
          </a:p>
          <a:p>
            <a:pPr marL="589915" indent="-577215">
              <a:lnSpc>
                <a:spcPts val="3820"/>
              </a:lnSpc>
              <a:buAutoNum type="alphaUcPeriod"/>
              <a:tabLst>
                <a:tab pos="589915" algn="l"/>
              </a:tabLst>
            </a:pPr>
            <a:r>
              <a:rPr dirty="0" sz="3200" spc="-10">
                <a:latin typeface="Calibri"/>
                <a:cs typeface="Calibri"/>
              </a:rPr>
              <a:t>Operational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Managers</a:t>
            </a:r>
            <a:endParaRPr sz="3200">
              <a:latin typeface="Calibri"/>
              <a:cs typeface="Calibri"/>
            </a:endParaRPr>
          </a:p>
          <a:p>
            <a:pPr marL="681990" indent="-622300">
              <a:lnSpc>
                <a:spcPts val="3829"/>
              </a:lnSpc>
              <a:buAutoNum type="alphaUcPeriod"/>
              <a:tabLst>
                <a:tab pos="681990" algn="l"/>
              </a:tabLst>
            </a:pP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Data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Management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Teams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4837"/>
            <a:ext cx="2692766" cy="324464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4398" y="838571"/>
            <a:ext cx="9545320" cy="574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/>
              <a:t>OUR</a:t>
            </a:r>
            <a:r>
              <a:rPr dirty="0" sz="3600" spc="-80"/>
              <a:t> </a:t>
            </a:r>
            <a:r>
              <a:rPr dirty="0" sz="3600"/>
              <a:t>SOLUTION</a:t>
            </a:r>
            <a:r>
              <a:rPr dirty="0" sz="3600" spc="-80"/>
              <a:t> </a:t>
            </a:r>
            <a:r>
              <a:rPr dirty="0" sz="3600"/>
              <a:t>AND</a:t>
            </a:r>
            <a:r>
              <a:rPr dirty="0" sz="3600" spc="-80"/>
              <a:t> </a:t>
            </a:r>
            <a:r>
              <a:rPr dirty="0" sz="3600"/>
              <a:t>ITS</a:t>
            </a:r>
            <a:r>
              <a:rPr dirty="0" sz="3600" spc="-75"/>
              <a:t> </a:t>
            </a:r>
            <a:r>
              <a:rPr dirty="0" sz="3600"/>
              <a:t>VALUE</a:t>
            </a:r>
            <a:r>
              <a:rPr dirty="0" sz="3600" spc="-80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2769" y="1857679"/>
            <a:ext cx="230294" cy="23088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2769" y="2828216"/>
            <a:ext cx="230294" cy="23088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2769" y="3798754"/>
            <a:ext cx="230294" cy="23088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2769" y="4769292"/>
            <a:ext cx="230294" cy="23088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2769" y="5435348"/>
            <a:ext cx="230294" cy="230889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3093743" y="5846206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248" y="70371"/>
                </a:moveTo>
                <a:lnTo>
                  <a:pt x="0" y="70371"/>
                </a:lnTo>
                <a:lnTo>
                  <a:pt x="0" y="0"/>
                </a:lnTo>
                <a:lnTo>
                  <a:pt x="70248" y="0"/>
                </a:lnTo>
                <a:lnTo>
                  <a:pt x="70248" y="7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724996" y="1755180"/>
            <a:ext cx="5161280" cy="4272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7545">
              <a:lnSpc>
                <a:spcPts val="2875"/>
              </a:lnSpc>
              <a:spcBef>
                <a:spcPts val="95"/>
              </a:spcBef>
            </a:pPr>
            <a:r>
              <a:rPr dirty="0" sz="2400" spc="-25" b="1">
                <a:latin typeface="Calibri"/>
                <a:cs typeface="Calibri"/>
              </a:rPr>
              <a:t>User-</a:t>
            </a:r>
            <a:r>
              <a:rPr dirty="0" sz="2400" b="1">
                <a:latin typeface="Calibri"/>
                <a:cs typeface="Calibri"/>
              </a:rPr>
              <a:t>Friendly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Interface:</a:t>
            </a:r>
            <a:endParaRPr sz="2400">
              <a:latin typeface="Calibri"/>
              <a:cs typeface="Calibri"/>
            </a:endParaRPr>
          </a:p>
          <a:p>
            <a:pPr marL="334645" indent="-321945">
              <a:lnSpc>
                <a:spcPts val="2395"/>
              </a:lnSpc>
              <a:buFont typeface="Arial"/>
              <a:buChar char="•"/>
              <a:tabLst>
                <a:tab pos="334645" algn="l"/>
              </a:tabLst>
            </a:pPr>
            <a:r>
              <a:rPr dirty="0" sz="2000" spc="-10" b="1">
                <a:latin typeface="Calibri"/>
                <a:cs typeface="Calibri"/>
              </a:rPr>
              <a:t>Accessibility</a:t>
            </a:r>
            <a:endParaRPr sz="2000">
              <a:latin typeface="Calibri"/>
              <a:cs typeface="Calibri"/>
            </a:endParaRPr>
          </a:p>
          <a:p>
            <a:pPr marL="334645" indent="-321945">
              <a:lnSpc>
                <a:spcPts val="2385"/>
              </a:lnSpc>
              <a:buFont typeface="Arial"/>
              <a:buChar char="•"/>
              <a:tabLst>
                <a:tab pos="334645" algn="l"/>
              </a:tabLst>
            </a:pPr>
            <a:r>
              <a:rPr dirty="0" sz="2000" b="1">
                <a:latin typeface="Calibri"/>
                <a:cs typeface="Calibri"/>
              </a:rPr>
              <a:t>Ease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677545">
              <a:lnSpc>
                <a:spcPts val="2860"/>
              </a:lnSpc>
            </a:pPr>
            <a:r>
              <a:rPr dirty="0" sz="2400" spc="-10" b="1">
                <a:latin typeface="Calibri"/>
                <a:cs typeface="Calibri"/>
              </a:rPr>
              <a:t>Comprehensive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Data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Management:</a:t>
            </a:r>
            <a:endParaRPr sz="2400">
              <a:latin typeface="Calibri"/>
              <a:cs typeface="Calibri"/>
            </a:endParaRPr>
          </a:p>
          <a:p>
            <a:pPr marL="334645" indent="-321945">
              <a:lnSpc>
                <a:spcPts val="2395"/>
              </a:lnSpc>
              <a:buFont typeface="Arial"/>
              <a:buChar char="•"/>
              <a:tabLst>
                <a:tab pos="334645" algn="l"/>
              </a:tabLst>
            </a:pPr>
            <a:r>
              <a:rPr dirty="0" sz="2000" b="1">
                <a:latin typeface="Calibri"/>
                <a:cs typeface="Calibri"/>
              </a:rPr>
              <a:t>Data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  <a:p>
            <a:pPr marL="334645" indent="-321945">
              <a:lnSpc>
                <a:spcPts val="2385"/>
              </a:lnSpc>
              <a:buFont typeface="Arial"/>
              <a:buChar char="•"/>
              <a:tabLst>
                <a:tab pos="334645" algn="l"/>
              </a:tabLst>
            </a:pPr>
            <a:r>
              <a:rPr dirty="0" sz="2000" b="1">
                <a:latin typeface="Calibri"/>
                <a:cs typeface="Calibri"/>
              </a:rPr>
              <a:t>Data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Integration</a:t>
            </a:r>
            <a:endParaRPr sz="2000">
              <a:latin typeface="Calibri"/>
              <a:cs typeface="Calibri"/>
            </a:endParaRPr>
          </a:p>
          <a:p>
            <a:pPr marL="677545">
              <a:lnSpc>
                <a:spcPts val="2860"/>
              </a:lnSpc>
            </a:pPr>
            <a:r>
              <a:rPr dirty="0" sz="2400" b="1">
                <a:latin typeface="Calibri"/>
                <a:cs typeface="Calibri"/>
              </a:rPr>
              <a:t>Advanced</a:t>
            </a:r>
            <a:r>
              <a:rPr dirty="0" sz="2400" spc="-1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Analytical</a:t>
            </a:r>
            <a:r>
              <a:rPr dirty="0" sz="2400" spc="-1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Tools:</a:t>
            </a:r>
            <a:endParaRPr sz="2400">
              <a:latin typeface="Calibri"/>
              <a:cs typeface="Calibri"/>
            </a:endParaRPr>
          </a:p>
          <a:p>
            <a:pPr marL="334645" indent="-321945">
              <a:lnSpc>
                <a:spcPts val="2395"/>
              </a:lnSpc>
              <a:buFont typeface="Arial"/>
              <a:buChar char="•"/>
              <a:tabLst>
                <a:tab pos="334645" algn="l"/>
              </a:tabLst>
            </a:pPr>
            <a:r>
              <a:rPr dirty="0" sz="2000" spc="-10" b="1">
                <a:latin typeface="Calibri"/>
                <a:cs typeface="Calibri"/>
              </a:rPr>
              <a:t>Formulas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  <a:p>
            <a:pPr marL="334645" indent="-321945">
              <a:lnSpc>
                <a:spcPts val="2385"/>
              </a:lnSpc>
              <a:buFont typeface="Arial"/>
              <a:buChar char="•"/>
              <a:tabLst>
                <a:tab pos="334645" algn="l"/>
              </a:tabLst>
            </a:pPr>
            <a:r>
              <a:rPr dirty="0" sz="2000" spc="-10" b="1">
                <a:latin typeface="Calibri"/>
                <a:cs typeface="Calibri"/>
              </a:rPr>
              <a:t>PivotTables</a:t>
            </a:r>
            <a:endParaRPr sz="2000">
              <a:latin typeface="Calibri"/>
              <a:cs typeface="Calibri"/>
            </a:endParaRPr>
          </a:p>
          <a:p>
            <a:pPr marL="677545">
              <a:lnSpc>
                <a:spcPts val="2860"/>
              </a:lnSpc>
            </a:pPr>
            <a:r>
              <a:rPr dirty="0" sz="2400" b="1">
                <a:latin typeface="Calibri"/>
                <a:cs typeface="Calibri"/>
              </a:rPr>
              <a:t>Visual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Representation:</a:t>
            </a:r>
            <a:endParaRPr sz="2400">
              <a:latin typeface="Calibri"/>
              <a:cs typeface="Calibri"/>
            </a:endParaRPr>
          </a:p>
          <a:p>
            <a:pPr marL="334645" indent="-321945">
              <a:lnSpc>
                <a:spcPts val="2380"/>
              </a:lnSpc>
              <a:buFont typeface="Arial"/>
              <a:buChar char="•"/>
              <a:tabLst>
                <a:tab pos="334645" algn="l"/>
              </a:tabLst>
            </a:pPr>
            <a:r>
              <a:rPr dirty="0" sz="2000" b="1">
                <a:latin typeface="Calibri"/>
                <a:cs typeface="Calibri"/>
              </a:rPr>
              <a:t>Charts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Graphs</a:t>
            </a:r>
            <a:endParaRPr sz="2000">
              <a:latin typeface="Calibri"/>
              <a:cs typeface="Calibri"/>
            </a:endParaRPr>
          </a:p>
          <a:p>
            <a:pPr marL="677545">
              <a:lnSpc>
                <a:spcPts val="2860"/>
              </a:lnSpc>
            </a:pPr>
            <a:r>
              <a:rPr dirty="0" sz="2400" b="1">
                <a:latin typeface="Calibri"/>
                <a:cs typeface="Calibri"/>
              </a:rPr>
              <a:t>Scenario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Analysis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77545">
              <a:lnSpc>
                <a:spcPts val="2395"/>
              </a:lnSpc>
            </a:pPr>
            <a:r>
              <a:rPr dirty="0" sz="2000" b="1">
                <a:latin typeface="Calibri"/>
                <a:cs typeface="Calibri"/>
              </a:rPr>
              <a:t>Used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to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analyse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different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situation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845" y="14509"/>
            <a:ext cx="5583555" cy="756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00"/>
              <a:t>Dataset</a:t>
            </a:r>
            <a:r>
              <a:rPr dirty="0" sz="4800" spc="-175"/>
              <a:t> </a:t>
            </a:r>
            <a:r>
              <a:rPr dirty="0" sz="4800" spc="-10"/>
              <a:t>Description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652388" y="1194206"/>
            <a:ext cx="7262495" cy="529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9304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Calibri"/>
                <a:cs typeface="Calibri"/>
              </a:rPr>
              <a:t>Data</a:t>
            </a:r>
            <a:r>
              <a:rPr dirty="0" sz="2800" spc="-1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Overview</a:t>
            </a:r>
            <a:r>
              <a:rPr dirty="0" sz="1800" spc="-1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just" marL="193040" marR="5080">
              <a:lnSpc>
                <a:spcPct val="100600"/>
              </a:lnSpc>
              <a:spcBef>
                <a:spcPts val="25"/>
              </a:spcBef>
            </a:pP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dataset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contains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information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about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employees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within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organization, </a:t>
            </a:r>
            <a:r>
              <a:rPr dirty="0" sz="1800" b="1">
                <a:latin typeface="Calibri"/>
                <a:cs typeface="Calibri"/>
              </a:rPr>
              <a:t>including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their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salaries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ages.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This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used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calculate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analyze average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salary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average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age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algn="just" marL="193040">
              <a:lnSpc>
                <a:spcPts val="3345"/>
              </a:lnSpc>
            </a:pPr>
            <a:r>
              <a:rPr dirty="0" sz="2800" b="1">
                <a:latin typeface="Calibri"/>
                <a:cs typeface="Calibri"/>
              </a:rPr>
              <a:t>Data</a:t>
            </a:r>
            <a:r>
              <a:rPr dirty="0" sz="2800" spc="-1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Fields</a:t>
            </a:r>
            <a:r>
              <a:rPr dirty="0" sz="1800" spc="-1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35940" indent="-40957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535940" algn="l"/>
              </a:tabLst>
            </a:pPr>
            <a:r>
              <a:rPr dirty="0" sz="1800" spc="-25" b="1"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  <a:p>
            <a:pPr marL="535940" indent="-40957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35940" algn="l"/>
              </a:tabLst>
            </a:pPr>
            <a:r>
              <a:rPr dirty="0" sz="1800" spc="-20" b="1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535940" indent="-40957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35940" algn="l"/>
              </a:tabLst>
            </a:pPr>
            <a:r>
              <a:rPr dirty="0" sz="1800" spc="-10" b="1">
                <a:latin typeface="Calibri"/>
                <a:cs typeface="Calibri"/>
              </a:rPr>
              <a:t>Surname</a:t>
            </a:r>
            <a:endParaRPr sz="1800">
              <a:latin typeface="Calibri"/>
              <a:cs typeface="Calibri"/>
            </a:endParaRPr>
          </a:p>
          <a:p>
            <a:pPr marL="535940" indent="-40957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35940" algn="l"/>
              </a:tabLst>
            </a:pPr>
            <a:r>
              <a:rPr dirty="0" sz="1800" spc="-25" b="1"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  <a:p>
            <a:pPr marL="535940" indent="-40957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35940" algn="l"/>
              </a:tabLst>
            </a:pPr>
            <a:r>
              <a:rPr dirty="0" sz="1800" spc="-10" b="1">
                <a:latin typeface="Calibri"/>
                <a:cs typeface="Calibri"/>
              </a:rPr>
              <a:t>Tenure</a:t>
            </a:r>
            <a:endParaRPr sz="1800">
              <a:latin typeface="Calibri"/>
              <a:cs typeface="Calibri"/>
            </a:endParaRPr>
          </a:p>
          <a:p>
            <a:pPr marL="535940" indent="-40957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35940" algn="l"/>
              </a:tabLst>
            </a:pPr>
            <a:r>
              <a:rPr dirty="0" sz="1800" spc="-10" b="1"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  <a:p>
            <a:pPr marL="535940" indent="-40957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35940" algn="l"/>
              </a:tabLst>
            </a:pPr>
            <a:r>
              <a:rPr dirty="0" sz="1800" spc="-10" b="1">
                <a:latin typeface="Calibri"/>
                <a:cs typeface="Calibri"/>
              </a:rPr>
              <a:t>Region</a:t>
            </a:r>
            <a:endParaRPr sz="1800">
              <a:latin typeface="Calibri"/>
              <a:cs typeface="Calibri"/>
            </a:endParaRPr>
          </a:p>
          <a:p>
            <a:pPr marL="535940" indent="-40957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35940" algn="l"/>
              </a:tabLst>
            </a:pPr>
            <a:r>
              <a:rPr dirty="0" sz="1800" spc="-10" b="1">
                <a:latin typeface="Calibri"/>
                <a:cs typeface="Calibri"/>
              </a:rPr>
              <a:t>Department</a:t>
            </a:r>
            <a:endParaRPr sz="1800">
              <a:latin typeface="Calibri"/>
              <a:cs typeface="Calibri"/>
            </a:endParaRPr>
          </a:p>
          <a:p>
            <a:pPr marL="535940" indent="-40957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35940" algn="l"/>
              </a:tabLst>
            </a:pPr>
            <a:r>
              <a:rPr dirty="0" sz="1800" spc="-10" b="1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535940" indent="-52324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35940" algn="l"/>
              </a:tabLst>
            </a:pPr>
            <a:r>
              <a:rPr dirty="0" sz="1800" spc="-10" b="1">
                <a:latin typeface="Calibri"/>
                <a:cs typeface="Calibri"/>
              </a:rPr>
              <a:t>Hours</a:t>
            </a:r>
            <a:endParaRPr sz="1800">
              <a:latin typeface="Calibri"/>
              <a:cs typeface="Calibri"/>
            </a:endParaRPr>
          </a:p>
          <a:p>
            <a:pPr marL="535940" indent="-52324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35940" algn="l"/>
              </a:tabLst>
            </a:pPr>
            <a:r>
              <a:rPr dirty="0" sz="1800" b="1">
                <a:latin typeface="Calibri"/>
                <a:cs typeface="Calibri"/>
              </a:rPr>
              <a:t>Salary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Band</a:t>
            </a:r>
            <a:endParaRPr sz="1800">
              <a:latin typeface="Calibri"/>
              <a:cs typeface="Calibri"/>
            </a:endParaRPr>
          </a:p>
          <a:p>
            <a:pPr marL="535940" indent="-52324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35940" algn="l"/>
              </a:tabLst>
            </a:pPr>
            <a:r>
              <a:rPr dirty="0" sz="1800" spc="-10" b="1">
                <a:latin typeface="Calibri"/>
                <a:cs typeface="Calibri"/>
              </a:rPr>
              <a:t>Salary</a:t>
            </a:r>
            <a:endParaRPr sz="1800">
              <a:latin typeface="Calibri"/>
              <a:cs typeface="Calibri"/>
            </a:endParaRPr>
          </a:p>
          <a:p>
            <a:pPr marL="535940" indent="-52324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35940" algn="l"/>
              </a:tabLst>
            </a:pPr>
            <a:r>
              <a:rPr dirty="0" sz="1800" spc="-10" b="1"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28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10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5" y="3377850"/>
            <a:ext cx="2464405" cy="3415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716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65"/>
              <a:t> </a:t>
            </a:r>
            <a:r>
              <a:rPr dirty="0"/>
              <a:t>"WOW"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OUR</a:t>
            </a:r>
            <a:r>
              <a:rPr dirty="0" spc="-60"/>
              <a:t> </a:t>
            </a:r>
            <a:r>
              <a:rPr dirty="0" spc="-10"/>
              <a:t>SOLUTION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778240" y="2372515"/>
            <a:ext cx="5501005" cy="2592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4205" indent="-415290">
              <a:lnSpc>
                <a:spcPct val="100000"/>
              </a:lnSpc>
              <a:spcBef>
                <a:spcPts val="95"/>
              </a:spcBef>
              <a:buFont typeface="Calibri"/>
              <a:buAutoNum type="romanUcPeriod"/>
              <a:tabLst>
                <a:tab pos="624205" algn="l"/>
              </a:tabLst>
            </a:pPr>
            <a:r>
              <a:rPr dirty="0" sz="2800" spc="120" b="1">
                <a:solidFill>
                  <a:srgbClr val="0D0D0D"/>
                </a:solidFill>
                <a:latin typeface="Roboto Bk"/>
                <a:cs typeface="Roboto Bk"/>
              </a:rPr>
              <a:t>Dynamic</a:t>
            </a:r>
            <a:r>
              <a:rPr dirty="0" sz="2800" spc="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65" b="1">
                <a:solidFill>
                  <a:srgbClr val="0D0D0D"/>
                </a:solidFill>
                <a:latin typeface="Roboto Bk"/>
                <a:cs typeface="Roboto Bk"/>
              </a:rPr>
              <a:t>Dashboards</a:t>
            </a:r>
            <a:endParaRPr sz="2800">
              <a:latin typeface="Roboto Bk"/>
              <a:cs typeface="Roboto Bk"/>
            </a:endParaRPr>
          </a:p>
          <a:p>
            <a:pPr marL="624205" indent="-499745">
              <a:lnSpc>
                <a:spcPct val="100000"/>
              </a:lnSpc>
              <a:spcBef>
                <a:spcPts val="10"/>
              </a:spcBef>
              <a:buFont typeface="Calibri"/>
              <a:buAutoNum type="romanUcPeriod"/>
              <a:tabLst>
                <a:tab pos="624205" algn="l"/>
              </a:tabLst>
            </a:pPr>
            <a:r>
              <a:rPr dirty="0" sz="2800" spc="100" b="1">
                <a:solidFill>
                  <a:srgbClr val="0D0D0D"/>
                </a:solidFill>
                <a:latin typeface="Roboto Bk"/>
                <a:cs typeface="Roboto Bk"/>
              </a:rPr>
              <a:t>Advanced</a:t>
            </a:r>
            <a:r>
              <a:rPr dirty="0" sz="2800" spc="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80" b="1">
                <a:solidFill>
                  <a:srgbClr val="0D0D0D"/>
                </a:solidFill>
                <a:latin typeface="Roboto Bk"/>
                <a:cs typeface="Roboto Bk"/>
              </a:rPr>
              <a:t>Data</a:t>
            </a:r>
            <a:r>
              <a:rPr dirty="0" sz="2800" spc="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60" b="1">
                <a:solidFill>
                  <a:srgbClr val="0D0D0D"/>
                </a:solidFill>
                <a:latin typeface="Roboto Bk"/>
                <a:cs typeface="Roboto Bk"/>
              </a:rPr>
              <a:t>Visualization</a:t>
            </a:r>
            <a:endParaRPr sz="2800">
              <a:latin typeface="Roboto Bk"/>
              <a:cs typeface="Roboto Bk"/>
            </a:endParaRPr>
          </a:p>
          <a:p>
            <a:pPr marL="624205" indent="-593090">
              <a:lnSpc>
                <a:spcPct val="100000"/>
              </a:lnSpc>
              <a:spcBef>
                <a:spcPts val="15"/>
              </a:spcBef>
              <a:buFont typeface="Calibri"/>
              <a:buAutoNum type="romanUcPeriod"/>
              <a:tabLst>
                <a:tab pos="624205" algn="l"/>
              </a:tabLst>
            </a:pPr>
            <a:r>
              <a:rPr dirty="0" sz="2800" spc="45" b="1">
                <a:solidFill>
                  <a:srgbClr val="0D0D0D"/>
                </a:solidFill>
                <a:latin typeface="Roboto Bk"/>
                <a:cs typeface="Roboto Bk"/>
              </a:rPr>
              <a:t>Segmentation</a:t>
            </a:r>
            <a:r>
              <a:rPr dirty="0" sz="2800" spc="6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45" b="1">
                <a:solidFill>
                  <a:srgbClr val="0D0D0D"/>
                </a:solidFill>
                <a:latin typeface="Roboto Bk"/>
                <a:cs typeface="Roboto Bk"/>
              </a:rPr>
              <a:t>Analysis</a:t>
            </a:r>
            <a:endParaRPr sz="2800">
              <a:latin typeface="Roboto Bk"/>
              <a:cs typeface="Roboto Bk"/>
            </a:endParaRPr>
          </a:p>
          <a:p>
            <a:pPr marL="624205" indent="-574675">
              <a:lnSpc>
                <a:spcPct val="100000"/>
              </a:lnSpc>
              <a:spcBef>
                <a:spcPts val="10"/>
              </a:spcBef>
              <a:buFont typeface="Calibri"/>
              <a:buAutoNum type="romanUcPeriod"/>
              <a:tabLst>
                <a:tab pos="624205" algn="l"/>
              </a:tabLst>
            </a:pPr>
            <a:r>
              <a:rPr dirty="0" sz="2800" spc="90" b="1">
                <a:solidFill>
                  <a:srgbClr val="0D0D0D"/>
                </a:solidFill>
                <a:latin typeface="Roboto Bk"/>
                <a:cs typeface="Roboto Bk"/>
              </a:rPr>
              <a:t>Comparative</a:t>
            </a:r>
            <a:r>
              <a:rPr dirty="0" sz="2800" spc="45" b="1">
                <a:solidFill>
                  <a:srgbClr val="0D0D0D"/>
                </a:solidFill>
                <a:latin typeface="Roboto Bk"/>
                <a:cs typeface="Roboto Bk"/>
              </a:rPr>
              <a:t> Analysis</a:t>
            </a:r>
            <a:endParaRPr sz="2800">
              <a:latin typeface="Roboto Bk"/>
              <a:cs typeface="Roboto Bk"/>
            </a:endParaRPr>
          </a:p>
          <a:p>
            <a:pPr marL="624205" indent="-490220">
              <a:lnSpc>
                <a:spcPct val="100000"/>
              </a:lnSpc>
              <a:spcBef>
                <a:spcPts val="10"/>
              </a:spcBef>
              <a:buFont typeface="Calibri"/>
              <a:buAutoNum type="romanUcPeriod"/>
              <a:tabLst>
                <a:tab pos="624205" algn="l"/>
              </a:tabLst>
            </a:pPr>
            <a:r>
              <a:rPr dirty="0" sz="2800" spc="90" b="1">
                <a:solidFill>
                  <a:srgbClr val="0D0D0D"/>
                </a:solidFill>
                <a:latin typeface="Roboto Bk"/>
                <a:cs typeface="Roboto Bk"/>
              </a:rPr>
              <a:t>Interactive</a:t>
            </a:r>
            <a:r>
              <a:rPr dirty="0" sz="28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800" spc="35" b="1">
                <a:solidFill>
                  <a:srgbClr val="0D0D0D"/>
                </a:solidFill>
                <a:latin typeface="Roboto Bk"/>
                <a:cs typeface="Roboto Bk"/>
              </a:rPr>
              <a:t>Reports</a:t>
            </a:r>
            <a:endParaRPr sz="2800">
              <a:latin typeface="Roboto Bk"/>
              <a:cs typeface="Roboto Bk"/>
            </a:endParaRPr>
          </a:p>
          <a:p>
            <a:pPr marL="624205" indent="-611505">
              <a:lnSpc>
                <a:spcPct val="100000"/>
              </a:lnSpc>
              <a:spcBef>
                <a:spcPts val="15"/>
              </a:spcBef>
              <a:buFont typeface="Calibri"/>
              <a:buAutoNum type="romanUcPeriod"/>
              <a:tabLst>
                <a:tab pos="624205" algn="l"/>
              </a:tabLst>
            </a:pPr>
            <a:r>
              <a:rPr dirty="0" sz="2800" spc="-10" b="1">
                <a:solidFill>
                  <a:srgbClr val="0D0D0D"/>
                </a:solidFill>
                <a:latin typeface="Roboto Bk"/>
                <a:cs typeface="Roboto Bk"/>
              </a:rPr>
              <a:t>Slicers</a:t>
            </a:r>
            <a:endParaRPr sz="2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2024-08-29T13:13:06Z</dcterms:created>
  <dcterms:modified xsi:type="dcterms:W3CDTF">2024-08-29T13:13:06Z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