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8" r:id="rId3"/>
    <p:sldId id="259" r:id="rId4"/>
    <p:sldId id="260" r:id="rId5"/>
    <p:sldId id="261" r:id="rId6"/>
    <p:sldId id="262" r:id="rId7"/>
    <p:sldId id="274" r:id="rId8"/>
    <p:sldId id="273" r:id="rId9"/>
    <p:sldId id="275" r:id="rId10"/>
    <p:sldId id="264" r:id="rId11"/>
    <p:sldId id="265" r:id="rId12"/>
    <p:sldId id="267" r:id="rId13"/>
    <p:sldId id="269" r:id="rId14"/>
    <p:sldId id="270" r:id="rId15"/>
    <p:sldId id="271" r:id="rId16"/>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0" d="100"/>
          <a:sy n="40" d="100"/>
        </p:scale>
        <p:origin x="1116" y="2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5071A-A945-4052-AC4F-7345F9F4866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0BFEE7A4-7FFD-466F-AF5F-CC09F058A180}">
      <dgm:prSet phldrT="[Tex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Data Cleaning and transformation</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2DFC7DDD-E87B-42C4-901F-7C5F3E2E3DCF}" type="parTrans" cxnId="{7D9E10EB-8017-4222-9F78-1FD18FA591BD}">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5A3AA6B8-0717-4DCA-8AA4-49C682E50E86}" type="sibTrans" cxnId="{7D9E10EB-8017-4222-9F78-1FD18FA591BD}">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492031A5-834A-4C6E-99CB-64D325266CCE}">
      <dgm:prSet phldrT="[Tex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Used power query editor in excel and power bi to clean and transform the data</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2B3F054D-CA1B-4363-9EB0-A40C1F8B6D5E}" type="parTrans" cxnId="{7895B829-6482-4C2A-A604-77DC16D0798E}">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6A192162-2464-4161-A6AA-6BB521C2821C}" type="sibTrans" cxnId="{7895B829-6482-4C2A-A604-77DC16D0798E}">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A3A999E2-8F65-4BD0-87BD-22B92A061128}">
      <dgm:prSet phldrT="[Tex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This includes handling null values, standardizing the Data types, merging the data etc.</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3B54F368-507E-45D0-8BCF-0388A48142BB}" type="parTrans" cxnId="{F9031D2D-B787-42B4-A0C0-32565A615738}">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421E26BD-0FD3-4C70-8909-6C6F52887BA1}" type="sibTrans" cxnId="{F9031D2D-B787-42B4-A0C0-32565A615738}">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4F1D76B5-0E41-4EEB-8D37-E5161B222CB1}">
      <dgm:prSet phldrT="[Tex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Relationship building </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495E522B-DBE0-4D18-8B79-43378968631E}" type="parTrans" cxnId="{3275203D-75A4-4C28-B4C5-02AFBE6E5C81}">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89E00F62-7D6B-4200-A97C-09349FEFAAF6}" type="sibTrans" cxnId="{3275203D-75A4-4C28-B4C5-02AFBE6E5C81}">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D22766C2-39C5-45B6-B690-2D3E1ABE7287}">
      <dgm:prSet phldrT="[Tex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Meaningful relationships are established between the tables using pivot tables (Excel), Joins(Tableau) and Data modelling (power Bi)</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7D0042F5-017E-403F-9A84-B4BF11B28F36}" type="parTrans" cxnId="{D5F1CD59-8786-4597-8188-6E2BD03C2E5D}">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903D856F-B2E4-4039-8CFC-8530AEFC9E28}" type="sibTrans" cxnId="{D5F1CD59-8786-4597-8188-6E2BD03C2E5D}">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D4E5CA2E-9F83-4CDF-B761-A62C8DAC4FB4}">
      <dgm:prSet phldrT="[Tex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Visualization and Insights</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76C5BC69-FFD4-46C5-8031-C5436EA55886}" type="parTrans" cxnId="{BE188B39-FDD8-4061-B9C7-DF91B8443D63}">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2166F1E9-CC27-4058-8ECC-FC1A2B1A3EA3}" type="sibTrans" cxnId="{BE188B39-FDD8-4061-B9C7-DF91B8443D63}">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0236A3FF-DA58-4923-8B90-177E4335846C}">
      <dgm:prSet phldrT="[Tex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The cleaned data is loaded and created interactive dashboards</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CA995F60-F51D-4603-9AA7-FD291D3B9BC3}" type="parTrans" cxnId="{7A6093B9-77D0-4D07-9A9F-6B3E2C83E881}">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7337EA44-62C9-4ED0-B367-ED4F24CC4EFE}" type="sibTrans" cxnId="{7A6093B9-77D0-4D07-9A9F-6B3E2C83E881}">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0B416702-4D51-4275-BB92-ECAA814B3EB8}">
      <dgm:prSet phldrT="[Tex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Highlighted the trends, patterns and KPIs to draw actionable insights</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F7A62120-68DE-4122-8D8B-32F707C02BA0}" type="parTrans" cxnId="{3BB7F4E0-78C6-40B3-BA9E-189D7295DC9D}">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F3C6B642-6A0D-471F-8678-F192FB4312DF}" type="sibTrans" cxnId="{3BB7F4E0-78C6-40B3-BA9E-189D7295DC9D}">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BD81CA55-1B8C-4C52-8189-065345A72D3A}">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Validation of results</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75C57B50-61E6-434C-B9D7-6ACA12DBAF5B}" type="parTrans" cxnId="{A82E858E-6736-484B-8411-FD61A6114A3D}">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782DD203-CE33-45BD-BF52-FCAD7C8223EB}" type="sibTrans" cxnId="{A82E858E-6736-484B-8411-FD61A6114A3D}">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15F81186-5860-46CC-9AE0-A331AF59F5A9}">
      <dgm:prSet/>
      <dgm:spPr/>
      <dgm:t>
        <a:bodyPr/>
        <a:lstStyle/>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Results acquired from the visualizations are cross checked with that from SQL queries to ensure the accuracy and reliability of dashboards</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8F5743E7-5AB9-41A5-9BCE-8B77283D1BB0}" type="parTrans" cxnId="{4A3AE525-4835-495A-95B5-E49752B62B5D}">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682EFC97-4E8F-4496-B51F-DC6B130FDC15}" type="sibTrans" cxnId="{4A3AE525-4835-495A-95B5-E49752B62B5D}">
      <dgm:prSet/>
      <dgm:spPr/>
      <dgm:t>
        <a:bodyPr/>
        <a:lstStyle/>
        <a:p>
          <a:endParaRPr lang="en-IN">
            <a:latin typeface="Calibri" panose="020F0502020204030204" pitchFamily="34" charset="0"/>
            <a:ea typeface="Calibri" panose="020F0502020204030204" pitchFamily="34" charset="0"/>
            <a:cs typeface="Calibri" panose="020F0502020204030204" pitchFamily="34" charset="0"/>
          </a:endParaRPr>
        </a:p>
      </dgm:t>
    </dgm:pt>
    <dgm:pt modelId="{9728556B-59E9-49B9-B97B-4E03C9D02DB4}" type="pres">
      <dgm:prSet presAssocID="{D355071A-A945-4052-AC4F-7345F9F48661}" presName="Name0" presStyleCnt="0">
        <dgm:presLayoutVars>
          <dgm:dir/>
          <dgm:animLvl val="lvl"/>
          <dgm:resizeHandles val="exact"/>
        </dgm:presLayoutVars>
      </dgm:prSet>
      <dgm:spPr/>
    </dgm:pt>
    <dgm:pt modelId="{284F9251-AFCF-4748-B674-81E0220585FB}" type="pres">
      <dgm:prSet presAssocID="{0BFEE7A4-7FFD-466F-AF5F-CC09F058A180}" presName="linNode" presStyleCnt="0"/>
      <dgm:spPr/>
    </dgm:pt>
    <dgm:pt modelId="{86FE2130-B419-457F-831C-66F735335830}" type="pres">
      <dgm:prSet presAssocID="{0BFEE7A4-7FFD-466F-AF5F-CC09F058A180}" presName="parentText" presStyleLbl="node1" presStyleIdx="0" presStyleCnt="4">
        <dgm:presLayoutVars>
          <dgm:chMax val="1"/>
          <dgm:bulletEnabled val="1"/>
        </dgm:presLayoutVars>
      </dgm:prSet>
      <dgm:spPr/>
    </dgm:pt>
    <dgm:pt modelId="{80DF574D-11AC-4C09-91B8-A56C52651B1F}" type="pres">
      <dgm:prSet presAssocID="{0BFEE7A4-7FFD-466F-AF5F-CC09F058A180}" presName="descendantText" presStyleLbl="alignAccFollowNode1" presStyleIdx="0" presStyleCnt="4" custLinFactNeighborX="-682" custLinFactNeighborY="1231">
        <dgm:presLayoutVars>
          <dgm:bulletEnabled val="1"/>
        </dgm:presLayoutVars>
      </dgm:prSet>
      <dgm:spPr/>
    </dgm:pt>
    <dgm:pt modelId="{CD1C9A4C-D841-46D2-98BB-6267C41DBAC0}" type="pres">
      <dgm:prSet presAssocID="{5A3AA6B8-0717-4DCA-8AA4-49C682E50E86}" presName="sp" presStyleCnt="0"/>
      <dgm:spPr/>
    </dgm:pt>
    <dgm:pt modelId="{39B48AF1-180E-44B0-BADB-AD4799ED8DC6}" type="pres">
      <dgm:prSet presAssocID="{4F1D76B5-0E41-4EEB-8D37-E5161B222CB1}" presName="linNode" presStyleCnt="0"/>
      <dgm:spPr/>
    </dgm:pt>
    <dgm:pt modelId="{398033D3-3FF1-4A1E-99EA-9B5C24D0A50B}" type="pres">
      <dgm:prSet presAssocID="{4F1D76B5-0E41-4EEB-8D37-E5161B222CB1}" presName="parentText" presStyleLbl="node1" presStyleIdx="1" presStyleCnt="4">
        <dgm:presLayoutVars>
          <dgm:chMax val="1"/>
          <dgm:bulletEnabled val="1"/>
        </dgm:presLayoutVars>
      </dgm:prSet>
      <dgm:spPr/>
    </dgm:pt>
    <dgm:pt modelId="{ADF664DC-E931-4320-93A4-A0F29A6A14A2}" type="pres">
      <dgm:prSet presAssocID="{4F1D76B5-0E41-4EEB-8D37-E5161B222CB1}" presName="descendantText" presStyleLbl="alignAccFollowNode1" presStyleIdx="1" presStyleCnt="4">
        <dgm:presLayoutVars>
          <dgm:bulletEnabled val="1"/>
        </dgm:presLayoutVars>
      </dgm:prSet>
      <dgm:spPr/>
    </dgm:pt>
    <dgm:pt modelId="{1D8DE1F6-FC7F-49BD-A2F5-F91987DE4A5D}" type="pres">
      <dgm:prSet presAssocID="{89E00F62-7D6B-4200-A97C-09349FEFAAF6}" presName="sp" presStyleCnt="0"/>
      <dgm:spPr/>
    </dgm:pt>
    <dgm:pt modelId="{9DA678DD-7B47-4A61-88B8-22C18EE4E759}" type="pres">
      <dgm:prSet presAssocID="{D4E5CA2E-9F83-4CDF-B761-A62C8DAC4FB4}" presName="linNode" presStyleCnt="0"/>
      <dgm:spPr/>
    </dgm:pt>
    <dgm:pt modelId="{E27EFFA9-86AF-484F-8A70-567791CDB2BF}" type="pres">
      <dgm:prSet presAssocID="{D4E5CA2E-9F83-4CDF-B761-A62C8DAC4FB4}" presName="parentText" presStyleLbl="node1" presStyleIdx="2" presStyleCnt="4">
        <dgm:presLayoutVars>
          <dgm:chMax val="1"/>
          <dgm:bulletEnabled val="1"/>
        </dgm:presLayoutVars>
      </dgm:prSet>
      <dgm:spPr/>
    </dgm:pt>
    <dgm:pt modelId="{40068013-2C3F-4B6E-872F-DBCBD8C1CA48}" type="pres">
      <dgm:prSet presAssocID="{D4E5CA2E-9F83-4CDF-B761-A62C8DAC4FB4}" presName="descendantText" presStyleLbl="alignAccFollowNode1" presStyleIdx="2" presStyleCnt="4" custLinFactNeighborX="-682" custLinFactNeighborY="-2461">
        <dgm:presLayoutVars>
          <dgm:bulletEnabled val="1"/>
        </dgm:presLayoutVars>
      </dgm:prSet>
      <dgm:spPr>
        <a:prstGeom prst="rect">
          <a:avLst/>
        </a:prstGeom>
      </dgm:spPr>
    </dgm:pt>
    <dgm:pt modelId="{03C6E1F6-AE0D-4C98-8800-2D3D5071753F}" type="pres">
      <dgm:prSet presAssocID="{2166F1E9-CC27-4058-8ECC-FC1A2B1A3EA3}" presName="sp" presStyleCnt="0"/>
      <dgm:spPr/>
    </dgm:pt>
    <dgm:pt modelId="{B9A6C71C-820E-4287-8690-6337EFD26CC5}" type="pres">
      <dgm:prSet presAssocID="{BD81CA55-1B8C-4C52-8189-065345A72D3A}" presName="linNode" presStyleCnt="0"/>
      <dgm:spPr/>
    </dgm:pt>
    <dgm:pt modelId="{D5866BD8-1899-42E8-81DB-7824CF2EB1A5}" type="pres">
      <dgm:prSet presAssocID="{BD81CA55-1B8C-4C52-8189-065345A72D3A}" presName="parentText" presStyleLbl="node1" presStyleIdx="3" presStyleCnt="4">
        <dgm:presLayoutVars>
          <dgm:chMax val="1"/>
          <dgm:bulletEnabled val="1"/>
        </dgm:presLayoutVars>
      </dgm:prSet>
      <dgm:spPr/>
    </dgm:pt>
    <dgm:pt modelId="{3B634821-B393-4D50-91BB-AE31087C340D}" type="pres">
      <dgm:prSet presAssocID="{BD81CA55-1B8C-4C52-8189-065345A72D3A}" presName="descendantText" presStyleLbl="alignAccFollowNode1" presStyleIdx="3" presStyleCnt="4">
        <dgm:presLayoutVars>
          <dgm:bulletEnabled val="1"/>
        </dgm:presLayoutVars>
      </dgm:prSet>
      <dgm:spPr/>
    </dgm:pt>
  </dgm:ptLst>
  <dgm:cxnLst>
    <dgm:cxn modelId="{4164A819-C65B-4E37-844F-6394964DF830}" type="presOf" srcId="{BD81CA55-1B8C-4C52-8189-065345A72D3A}" destId="{D5866BD8-1899-42E8-81DB-7824CF2EB1A5}" srcOrd="0" destOrd="0" presId="urn:microsoft.com/office/officeart/2005/8/layout/vList5"/>
    <dgm:cxn modelId="{4A3AE525-4835-495A-95B5-E49752B62B5D}" srcId="{BD81CA55-1B8C-4C52-8189-065345A72D3A}" destId="{15F81186-5860-46CC-9AE0-A331AF59F5A9}" srcOrd="0" destOrd="0" parTransId="{8F5743E7-5AB9-41A5-9BCE-8B77283D1BB0}" sibTransId="{682EFC97-4E8F-4496-B51F-DC6B130FDC15}"/>
    <dgm:cxn modelId="{A3ECE628-E60A-4B64-9B25-8E01E9B9652D}" type="presOf" srcId="{15F81186-5860-46CC-9AE0-A331AF59F5A9}" destId="{3B634821-B393-4D50-91BB-AE31087C340D}" srcOrd="0" destOrd="0" presId="urn:microsoft.com/office/officeart/2005/8/layout/vList5"/>
    <dgm:cxn modelId="{7895B829-6482-4C2A-A604-77DC16D0798E}" srcId="{0BFEE7A4-7FFD-466F-AF5F-CC09F058A180}" destId="{492031A5-834A-4C6E-99CB-64D325266CCE}" srcOrd="0" destOrd="0" parTransId="{2B3F054D-CA1B-4363-9EB0-A40C1F8B6D5E}" sibTransId="{6A192162-2464-4161-A6AA-6BB521C2821C}"/>
    <dgm:cxn modelId="{F9031D2D-B787-42B4-A0C0-32565A615738}" srcId="{0BFEE7A4-7FFD-466F-AF5F-CC09F058A180}" destId="{A3A999E2-8F65-4BD0-87BD-22B92A061128}" srcOrd="1" destOrd="0" parTransId="{3B54F368-507E-45D0-8BCF-0388A48142BB}" sibTransId="{421E26BD-0FD3-4C70-8909-6C6F52887BA1}"/>
    <dgm:cxn modelId="{40012938-6C4E-413D-88AC-7173016DADCC}" type="presOf" srcId="{A3A999E2-8F65-4BD0-87BD-22B92A061128}" destId="{80DF574D-11AC-4C09-91B8-A56C52651B1F}" srcOrd="0" destOrd="1" presId="urn:microsoft.com/office/officeart/2005/8/layout/vList5"/>
    <dgm:cxn modelId="{BE188B39-FDD8-4061-B9C7-DF91B8443D63}" srcId="{D355071A-A945-4052-AC4F-7345F9F48661}" destId="{D4E5CA2E-9F83-4CDF-B761-A62C8DAC4FB4}" srcOrd="2" destOrd="0" parTransId="{76C5BC69-FFD4-46C5-8031-C5436EA55886}" sibTransId="{2166F1E9-CC27-4058-8ECC-FC1A2B1A3EA3}"/>
    <dgm:cxn modelId="{3275203D-75A4-4C28-B4C5-02AFBE6E5C81}" srcId="{D355071A-A945-4052-AC4F-7345F9F48661}" destId="{4F1D76B5-0E41-4EEB-8D37-E5161B222CB1}" srcOrd="1" destOrd="0" parTransId="{495E522B-DBE0-4D18-8B79-43378968631E}" sibTransId="{89E00F62-7D6B-4200-A97C-09349FEFAAF6}"/>
    <dgm:cxn modelId="{95218F3E-5AAB-4777-8027-BC685A348784}" type="presOf" srcId="{D355071A-A945-4052-AC4F-7345F9F48661}" destId="{9728556B-59E9-49B9-B97B-4E03C9D02DB4}" srcOrd="0" destOrd="0" presId="urn:microsoft.com/office/officeart/2005/8/layout/vList5"/>
    <dgm:cxn modelId="{B1EFB25D-2585-4638-85F0-62774B5C8772}" type="presOf" srcId="{0236A3FF-DA58-4923-8B90-177E4335846C}" destId="{40068013-2C3F-4B6E-872F-DBCBD8C1CA48}" srcOrd="0" destOrd="0" presId="urn:microsoft.com/office/officeart/2005/8/layout/vList5"/>
    <dgm:cxn modelId="{8AD2CE5F-74C8-48FD-9693-011ED32DA58C}" type="presOf" srcId="{4F1D76B5-0E41-4EEB-8D37-E5161B222CB1}" destId="{398033D3-3FF1-4A1E-99EA-9B5C24D0A50B}" srcOrd="0" destOrd="0" presId="urn:microsoft.com/office/officeart/2005/8/layout/vList5"/>
    <dgm:cxn modelId="{D5F1CD59-8786-4597-8188-6E2BD03C2E5D}" srcId="{4F1D76B5-0E41-4EEB-8D37-E5161B222CB1}" destId="{D22766C2-39C5-45B6-B690-2D3E1ABE7287}" srcOrd="0" destOrd="0" parTransId="{7D0042F5-017E-403F-9A84-B4BF11B28F36}" sibTransId="{903D856F-B2E4-4039-8CFC-8530AEFC9E28}"/>
    <dgm:cxn modelId="{A82E858E-6736-484B-8411-FD61A6114A3D}" srcId="{D355071A-A945-4052-AC4F-7345F9F48661}" destId="{BD81CA55-1B8C-4C52-8189-065345A72D3A}" srcOrd="3" destOrd="0" parTransId="{75C57B50-61E6-434C-B9D7-6ACA12DBAF5B}" sibTransId="{782DD203-CE33-45BD-BF52-FCAD7C8223EB}"/>
    <dgm:cxn modelId="{3565388F-EEBF-4FAE-BF90-4B578ADDDDA7}" type="presOf" srcId="{D4E5CA2E-9F83-4CDF-B761-A62C8DAC4FB4}" destId="{E27EFFA9-86AF-484F-8A70-567791CDB2BF}" srcOrd="0" destOrd="0" presId="urn:microsoft.com/office/officeart/2005/8/layout/vList5"/>
    <dgm:cxn modelId="{7A6093B9-77D0-4D07-9A9F-6B3E2C83E881}" srcId="{D4E5CA2E-9F83-4CDF-B761-A62C8DAC4FB4}" destId="{0236A3FF-DA58-4923-8B90-177E4335846C}" srcOrd="0" destOrd="0" parTransId="{CA995F60-F51D-4603-9AA7-FD291D3B9BC3}" sibTransId="{7337EA44-62C9-4ED0-B367-ED4F24CC4EFE}"/>
    <dgm:cxn modelId="{8846AEC8-3BCD-4434-907E-AA51F41C7C35}" type="presOf" srcId="{492031A5-834A-4C6E-99CB-64D325266CCE}" destId="{80DF574D-11AC-4C09-91B8-A56C52651B1F}" srcOrd="0" destOrd="0" presId="urn:microsoft.com/office/officeart/2005/8/layout/vList5"/>
    <dgm:cxn modelId="{3BB7F4E0-78C6-40B3-BA9E-189D7295DC9D}" srcId="{D4E5CA2E-9F83-4CDF-B761-A62C8DAC4FB4}" destId="{0B416702-4D51-4275-BB92-ECAA814B3EB8}" srcOrd="1" destOrd="0" parTransId="{F7A62120-68DE-4122-8D8B-32F707C02BA0}" sibTransId="{F3C6B642-6A0D-471F-8678-F192FB4312DF}"/>
    <dgm:cxn modelId="{71FA03E5-DA20-43E8-AD1D-33EE6E2C7B9E}" type="presOf" srcId="{0BFEE7A4-7FFD-466F-AF5F-CC09F058A180}" destId="{86FE2130-B419-457F-831C-66F735335830}" srcOrd="0" destOrd="0" presId="urn:microsoft.com/office/officeart/2005/8/layout/vList5"/>
    <dgm:cxn modelId="{62D95EE6-2E38-48CC-A0B7-4D822E05E79F}" type="presOf" srcId="{0B416702-4D51-4275-BB92-ECAA814B3EB8}" destId="{40068013-2C3F-4B6E-872F-DBCBD8C1CA48}" srcOrd="0" destOrd="1" presId="urn:microsoft.com/office/officeart/2005/8/layout/vList5"/>
    <dgm:cxn modelId="{B088AAE7-B344-43DC-99C1-A9A405657B48}" type="presOf" srcId="{D22766C2-39C5-45B6-B690-2D3E1ABE7287}" destId="{ADF664DC-E931-4320-93A4-A0F29A6A14A2}" srcOrd="0" destOrd="0" presId="urn:microsoft.com/office/officeart/2005/8/layout/vList5"/>
    <dgm:cxn modelId="{7D9E10EB-8017-4222-9F78-1FD18FA591BD}" srcId="{D355071A-A945-4052-AC4F-7345F9F48661}" destId="{0BFEE7A4-7FFD-466F-AF5F-CC09F058A180}" srcOrd="0" destOrd="0" parTransId="{2DFC7DDD-E87B-42C4-901F-7C5F3E2E3DCF}" sibTransId="{5A3AA6B8-0717-4DCA-8AA4-49C682E50E86}"/>
    <dgm:cxn modelId="{53C72D05-3335-4F5E-9AAC-91AEEE219CD2}" type="presParOf" srcId="{9728556B-59E9-49B9-B97B-4E03C9D02DB4}" destId="{284F9251-AFCF-4748-B674-81E0220585FB}" srcOrd="0" destOrd="0" presId="urn:microsoft.com/office/officeart/2005/8/layout/vList5"/>
    <dgm:cxn modelId="{634EC9B4-0301-407A-AC36-0111E4203B97}" type="presParOf" srcId="{284F9251-AFCF-4748-B674-81E0220585FB}" destId="{86FE2130-B419-457F-831C-66F735335830}" srcOrd="0" destOrd="0" presId="urn:microsoft.com/office/officeart/2005/8/layout/vList5"/>
    <dgm:cxn modelId="{F16FFB5A-8222-48F1-B0CD-F328305C5D0D}" type="presParOf" srcId="{284F9251-AFCF-4748-B674-81E0220585FB}" destId="{80DF574D-11AC-4C09-91B8-A56C52651B1F}" srcOrd="1" destOrd="0" presId="urn:microsoft.com/office/officeart/2005/8/layout/vList5"/>
    <dgm:cxn modelId="{F6A48EEB-C48E-4357-BBB7-D1BD92465FAB}" type="presParOf" srcId="{9728556B-59E9-49B9-B97B-4E03C9D02DB4}" destId="{CD1C9A4C-D841-46D2-98BB-6267C41DBAC0}" srcOrd="1" destOrd="0" presId="urn:microsoft.com/office/officeart/2005/8/layout/vList5"/>
    <dgm:cxn modelId="{A1907143-7774-41EB-9C24-D8A476EC814E}" type="presParOf" srcId="{9728556B-59E9-49B9-B97B-4E03C9D02DB4}" destId="{39B48AF1-180E-44B0-BADB-AD4799ED8DC6}" srcOrd="2" destOrd="0" presId="urn:microsoft.com/office/officeart/2005/8/layout/vList5"/>
    <dgm:cxn modelId="{81A65FC4-BA64-49D4-864B-3F775C15B268}" type="presParOf" srcId="{39B48AF1-180E-44B0-BADB-AD4799ED8DC6}" destId="{398033D3-3FF1-4A1E-99EA-9B5C24D0A50B}" srcOrd="0" destOrd="0" presId="urn:microsoft.com/office/officeart/2005/8/layout/vList5"/>
    <dgm:cxn modelId="{10099373-ABC8-4DB8-93D7-7B1E3D9BAF2A}" type="presParOf" srcId="{39B48AF1-180E-44B0-BADB-AD4799ED8DC6}" destId="{ADF664DC-E931-4320-93A4-A0F29A6A14A2}" srcOrd="1" destOrd="0" presId="urn:microsoft.com/office/officeart/2005/8/layout/vList5"/>
    <dgm:cxn modelId="{F90FBC55-046E-4F96-9040-CDE6C06E4681}" type="presParOf" srcId="{9728556B-59E9-49B9-B97B-4E03C9D02DB4}" destId="{1D8DE1F6-FC7F-49BD-A2F5-F91987DE4A5D}" srcOrd="3" destOrd="0" presId="urn:microsoft.com/office/officeart/2005/8/layout/vList5"/>
    <dgm:cxn modelId="{EC498BE1-2542-4E5E-8C19-CA09FDF35989}" type="presParOf" srcId="{9728556B-59E9-49B9-B97B-4E03C9D02DB4}" destId="{9DA678DD-7B47-4A61-88B8-22C18EE4E759}" srcOrd="4" destOrd="0" presId="urn:microsoft.com/office/officeart/2005/8/layout/vList5"/>
    <dgm:cxn modelId="{E45B325E-3C64-4C4E-B79C-73E0A886B6E3}" type="presParOf" srcId="{9DA678DD-7B47-4A61-88B8-22C18EE4E759}" destId="{E27EFFA9-86AF-484F-8A70-567791CDB2BF}" srcOrd="0" destOrd="0" presId="urn:microsoft.com/office/officeart/2005/8/layout/vList5"/>
    <dgm:cxn modelId="{1DEDFBDD-17B8-4CC2-AE97-18D770D26619}" type="presParOf" srcId="{9DA678DD-7B47-4A61-88B8-22C18EE4E759}" destId="{40068013-2C3F-4B6E-872F-DBCBD8C1CA48}" srcOrd="1" destOrd="0" presId="urn:microsoft.com/office/officeart/2005/8/layout/vList5"/>
    <dgm:cxn modelId="{0B3399D1-0294-44D2-8A07-69C1C2EB2849}" type="presParOf" srcId="{9728556B-59E9-49B9-B97B-4E03C9D02DB4}" destId="{03C6E1F6-AE0D-4C98-8800-2D3D5071753F}" srcOrd="5" destOrd="0" presId="urn:microsoft.com/office/officeart/2005/8/layout/vList5"/>
    <dgm:cxn modelId="{17B4E33A-45A3-40AA-899F-DF654649B6D3}" type="presParOf" srcId="{9728556B-59E9-49B9-B97B-4E03C9D02DB4}" destId="{B9A6C71C-820E-4287-8690-6337EFD26CC5}" srcOrd="6" destOrd="0" presId="urn:microsoft.com/office/officeart/2005/8/layout/vList5"/>
    <dgm:cxn modelId="{0F5CFC38-5324-40E0-B2BB-0B959544495B}" type="presParOf" srcId="{B9A6C71C-820E-4287-8690-6337EFD26CC5}" destId="{D5866BD8-1899-42E8-81DB-7824CF2EB1A5}" srcOrd="0" destOrd="0" presId="urn:microsoft.com/office/officeart/2005/8/layout/vList5"/>
    <dgm:cxn modelId="{B179B66A-75A4-436E-989C-9706357AB0D3}" type="presParOf" srcId="{B9A6C71C-820E-4287-8690-6337EFD26CC5}" destId="{3B634821-B393-4D50-91BB-AE31087C340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F574D-11AC-4C09-91B8-A56C52651B1F}">
      <dsp:nvSpPr>
        <dsp:cNvPr id="0" name=""/>
        <dsp:cNvSpPr/>
      </dsp:nvSpPr>
      <dsp:spPr>
        <a:xfrm rot="5400000">
          <a:off x="10655671" y="-4411562"/>
          <a:ext cx="1538137" cy="1079166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latin typeface="Calibri" panose="020F0502020204030204" pitchFamily="34" charset="0"/>
              <a:ea typeface="Calibri" panose="020F0502020204030204" pitchFamily="34" charset="0"/>
              <a:cs typeface="Calibri" panose="020F0502020204030204" pitchFamily="34" charset="0"/>
            </a:rPr>
            <a:t>Used power query editor in excel and power bi to clean and transform the data</a:t>
          </a:r>
          <a:endParaRPr lang="en-IN" sz="2500" kern="1200" dirty="0">
            <a:latin typeface="Calibri" panose="020F0502020204030204" pitchFamily="34" charset="0"/>
            <a:ea typeface="Calibri" panose="020F0502020204030204" pitchFamily="34" charset="0"/>
            <a:cs typeface="Calibri" panose="020F0502020204030204" pitchFamily="34" charset="0"/>
          </a:endParaRPr>
        </a:p>
        <a:p>
          <a:pPr marL="228600" lvl="1" indent="-228600" algn="l" defTabSz="1111250">
            <a:lnSpc>
              <a:spcPct val="90000"/>
            </a:lnSpc>
            <a:spcBef>
              <a:spcPct val="0"/>
            </a:spcBef>
            <a:spcAft>
              <a:spcPct val="15000"/>
            </a:spcAft>
            <a:buChar char="•"/>
          </a:pPr>
          <a:r>
            <a:rPr lang="en-US" sz="2500" kern="1200" dirty="0">
              <a:latin typeface="Calibri" panose="020F0502020204030204" pitchFamily="34" charset="0"/>
              <a:ea typeface="Calibri" panose="020F0502020204030204" pitchFamily="34" charset="0"/>
              <a:cs typeface="Calibri" panose="020F0502020204030204" pitchFamily="34" charset="0"/>
            </a:rPr>
            <a:t>This includes handling null values, standardizing the Data types, merging the data etc.</a:t>
          </a:r>
          <a:endParaRPr lang="en-IN" sz="2500" kern="1200" dirty="0">
            <a:latin typeface="Calibri" panose="020F0502020204030204" pitchFamily="34" charset="0"/>
            <a:ea typeface="Calibri" panose="020F0502020204030204" pitchFamily="34" charset="0"/>
            <a:cs typeface="Calibri" panose="020F0502020204030204" pitchFamily="34" charset="0"/>
          </a:endParaRPr>
        </a:p>
      </dsp:txBody>
      <dsp:txXfrm rot="-5400000">
        <a:off x="6028909" y="290286"/>
        <a:ext cx="10716575" cy="1387965"/>
      </dsp:txXfrm>
    </dsp:sp>
    <dsp:sp modelId="{86FE2130-B419-457F-831C-66F735335830}">
      <dsp:nvSpPr>
        <dsp:cNvPr id="0" name=""/>
        <dsp:cNvSpPr/>
      </dsp:nvSpPr>
      <dsp:spPr>
        <a:xfrm>
          <a:off x="0" y="3997"/>
          <a:ext cx="6070309" cy="19226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US" sz="5400" kern="1200" dirty="0">
              <a:latin typeface="Calibri" panose="020F0502020204030204" pitchFamily="34" charset="0"/>
              <a:ea typeface="Calibri" panose="020F0502020204030204" pitchFamily="34" charset="0"/>
              <a:cs typeface="Calibri" panose="020F0502020204030204" pitchFamily="34" charset="0"/>
            </a:rPr>
            <a:t>Data Cleaning and transformation</a:t>
          </a:r>
          <a:endParaRPr lang="en-IN" sz="5400" kern="1200" dirty="0">
            <a:latin typeface="Calibri" panose="020F0502020204030204" pitchFamily="34" charset="0"/>
            <a:ea typeface="Calibri" panose="020F0502020204030204" pitchFamily="34" charset="0"/>
            <a:cs typeface="Calibri" panose="020F0502020204030204" pitchFamily="34" charset="0"/>
          </a:endParaRPr>
        </a:p>
      </dsp:txBody>
      <dsp:txXfrm>
        <a:off x="93857" y="97854"/>
        <a:ext cx="5882595" cy="1734958"/>
      </dsp:txXfrm>
    </dsp:sp>
    <dsp:sp modelId="{ADF664DC-E931-4320-93A4-A0F29A6A14A2}">
      <dsp:nvSpPr>
        <dsp:cNvPr id="0" name=""/>
        <dsp:cNvSpPr/>
      </dsp:nvSpPr>
      <dsp:spPr>
        <a:xfrm rot="5400000">
          <a:off x="10697071" y="-2411691"/>
          <a:ext cx="1538137" cy="1079166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latin typeface="Calibri" panose="020F0502020204030204" pitchFamily="34" charset="0"/>
              <a:ea typeface="Calibri" panose="020F0502020204030204" pitchFamily="34" charset="0"/>
              <a:cs typeface="Calibri" panose="020F0502020204030204" pitchFamily="34" charset="0"/>
            </a:rPr>
            <a:t>Meaningful relationships are established between the tables using pivot tables (Excel), Joins(Tableau) and Data modelling (power Bi)</a:t>
          </a:r>
          <a:endParaRPr lang="en-IN" sz="2500" kern="1200" dirty="0">
            <a:latin typeface="Calibri" panose="020F0502020204030204" pitchFamily="34" charset="0"/>
            <a:ea typeface="Calibri" panose="020F0502020204030204" pitchFamily="34" charset="0"/>
            <a:cs typeface="Calibri" panose="020F0502020204030204" pitchFamily="34" charset="0"/>
          </a:endParaRPr>
        </a:p>
      </dsp:txBody>
      <dsp:txXfrm rot="-5400000">
        <a:off x="6070309" y="2290157"/>
        <a:ext cx="10716575" cy="1387965"/>
      </dsp:txXfrm>
    </dsp:sp>
    <dsp:sp modelId="{398033D3-3FF1-4A1E-99EA-9B5C24D0A50B}">
      <dsp:nvSpPr>
        <dsp:cNvPr id="0" name=""/>
        <dsp:cNvSpPr/>
      </dsp:nvSpPr>
      <dsp:spPr>
        <a:xfrm>
          <a:off x="0" y="2022803"/>
          <a:ext cx="6070309" cy="19226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US" sz="5400" kern="1200" dirty="0">
              <a:latin typeface="Calibri" panose="020F0502020204030204" pitchFamily="34" charset="0"/>
              <a:ea typeface="Calibri" panose="020F0502020204030204" pitchFamily="34" charset="0"/>
              <a:cs typeface="Calibri" panose="020F0502020204030204" pitchFamily="34" charset="0"/>
            </a:rPr>
            <a:t>Relationship building </a:t>
          </a:r>
          <a:endParaRPr lang="en-IN" sz="5400" kern="1200" dirty="0">
            <a:latin typeface="Calibri" panose="020F0502020204030204" pitchFamily="34" charset="0"/>
            <a:ea typeface="Calibri" panose="020F0502020204030204" pitchFamily="34" charset="0"/>
            <a:cs typeface="Calibri" panose="020F0502020204030204" pitchFamily="34" charset="0"/>
          </a:endParaRPr>
        </a:p>
      </dsp:txBody>
      <dsp:txXfrm>
        <a:off x="93857" y="2116660"/>
        <a:ext cx="5882595" cy="1734958"/>
      </dsp:txXfrm>
    </dsp:sp>
    <dsp:sp modelId="{40068013-2C3F-4B6E-872F-DBCBD8C1CA48}">
      <dsp:nvSpPr>
        <dsp:cNvPr id="0" name=""/>
        <dsp:cNvSpPr/>
      </dsp:nvSpPr>
      <dsp:spPr>
        <a:xfrm rot="5400000">
          <a:off x="10655671" y="-430739"/>
          <a:ext cx="1538137" cy="1079166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latin typeface="Calibri" panose="020F0502020204030204" pitchFamily="34" charset="0"/>
              <a:ea typeface="Calibri" panose="020F0502020204030204" pitchFamily="34" charset="0"/>
              <a:cs typeface="Calibri" panose="020F0502020204030204" pitchFamily="34" charset="0"/>
            </a:rPr>
            <a:t>The cleaned data is loaded and created interactive dashboards</a:t>
          </a:r>
          <a:endParaRPr lang="en-IN" sz="2500" kern="1200" dirty="0">
            <a:latin typeface="Calibri" panose="020F0502020204030204" pitchFamily="34" charset="0"/>
            <a:ea typeface="Calibri" panose="020F0502020204030204" pitchFamily="34" charset="0"/>
            <a:cs typeface="Calibri" panose="020F0502020204030204" pitchFamily="34" charset="0"/>
          </a:endParaRPr>
        </a:p>
        <a:p>
          <a:pPr marL="228600" lvl="1" indent="-228600" algn="l" defTabSz="1111250">
            <a:lnSpc>
              <a:spcPct val="90000"/>
            </a:lnSpc>
            <a:spcBef>
              <a:spcPct val="0"/>
            </a:spcBef>
            <a:spcAft>
              <a:spcPct val="15000"/>
            </a:spcAft>
            <a:buChar char="•"/>
          </a:pPr>
          <a:r>
            <a:rPr lang="en-US" sz="2500" kern="1200" dirty="0">
              <a:latin typeface="Calibri" panose="020F0502020204030204" pitchFamily="34" charset="0"/>
              <a:ea typeface="Calibri" panose="020F0502020204030204" pitchFamily="34" charset="0"/>
              <a:cs typeface="Calibri" panose="020F0502020204030204" pitchFamily="34" charset="0"/>
            </a:rPr>
            <a:t>Highlighted the trends, patterns and KPIs to draw actionable insights</a:t>
          </a:r>
          <a:endParaRPr lang="en-IN" sz="2500" kern="1200" dirty="0">
            <a:latin typeface="Calibri" panose="020F0502020204030204" pitchFamily="34" charset="0"/>
            <a:ea typeface="Calibri" panose="020F0502020204030204" pitchFamily="34" charset="0"/>
            <a:cs typeface="Calibri" panose="020F0502020204030204" pitchFamily="34" charset="0"/>
          </a:endParaRPr>
        </a:p>
      </dsp:txBody>
      <dsp:txXfrm rot="-5400000">
        <a:off x="6028909" y="4196023"/>
        <a:ext cx="10791661" cy="1538137"/>
      </dsp:txXfrm>
    </dsp:sp>
    <dsp:sp modelId="{E27EFFA9-86AF-484F-8A70-567791CDB2BF}">
      <dsp:nvSpPr>
        <dsp:cNvPr id="0" name=""/>
        <dsp:cNvSpPr/>
      </dsp:nvSpPr>
      <dsp:spPr>
        <a:xfrm>
          <a:off x="0" y="4041608"/>
          <a:ext cx="6070309" cy="19226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US" sz="5400" kern="1200" dirty="0">
              <a:latin typeface="Calibri" panose="020F0502020204030204" pitchFamily="34" charset="0"/>
              <a:ea typeface="Calibri" panose="020F0502020204030204" pitchFamily="34" charset="0"/>
              <a:cs typeface="Calibri" panose="020F0502020204030204" pitchFamily="34" charset="0"/>
            </a:rPr>
            <a:t>Visualization and Insights</a:t>
          </a:r>
          <a:endParaRPr lang="en-IN" sz="5400" kern="1200" dirty="0">
            <a:latin typeface="Calibri" panose="020F0502020204030204" pitchFamily="34" charset="0"/>
            <a:ea typeface="Calibri" panose="020F0502020204030204" pitchFamily="34" charset="0"/>
            <a:cs typeface="Calibri" panose="020F0502020204030204" pitchFamily="34" charset="0"/>
          </a:endParaRPr>
        </a:p>
      </dsp:txBody>
      <dsp:txXfrm>
        <a:off x="93857" y="4135465"/>
        <a:ext cx="5882595" cy="1734958"/>
      </dsp:txXfrm>
    </dsp:sp>
    <dsp:sp modelId="{3B634821-B393-4D50-91BB-AE31087C340D}">
      <dsp:nvSpPr>
        <dsp:cNvPr id="0" name=""/>
        <dsp:cNvSpPr/>
      </dsp:nvSpPr>
      <dsp:spPr>
        <a:xfrm rot="5400000">
          <a:off x="10697071" y="1625919"/>
          <a:ext cx="1538137" cy="1079166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 typeface="Arial" panose="020B0604020202020204" pitchFamily="34" charset="0"/>
            <a:buChar char="•"/>
          </a:pPr>
          <a:r>
            <a:rPr lang="en-US" sz="2500" kern="1200" dirty="0">
              <a:latin typeface="Calibri" panose="020F0502020204030204" pitchFamily="34" charset="0"/>
              <a:ea typeface="Calibri" panose="020F0502020204030204" pitchFamily="34" charset="0"/>
              <a:cs typeface="Calibri" panose="020F0502020204030204" pitchFamily="34" charset="0"/>
            </a:rPr>
            <a:t>The Results acquired from the visualizations are cross checked with that from SQL queries to ensure the accuracy and reliability of dashboards</a:t>
          </a:r>
          <a:endParaRPr lang="en-IN" sz="2500" kern="1200" dirty="0">
            <a:latin typeface="Calibri" panose="020F0502020204030204" pitchFamily="34" charset="0"/>
            <a:ea typeface="Calibri" panose="020F0502020204030204" pitchFamily="34" charset="0"/>
            <a:cs typeface="Calibri" panose="020F0502020204030204" pitchFamily="34" charset="0"/>
          </a:endParaRPr>
        </a:p>
      </dsp:txBody>
      <dsp:txXfrm rot="-5400000">
        <a:off x="6070309" y="6327767"/>
        <a:ext cx="10716575" cy="1387965"/>
      </dsp:txXfrm>
    </dsp:sp>
    <dsp:sp modelId="{D5866BD8-1899-42E8-81DB-7824CF2EB1A5}">
      <dsp:nvSpPr>
        <dsp:cNvPr id="0" name=""/>
        <dsp:cNvSpPr/>
      </dsp:nvSpPr>
      <dsp:spPr>
        <a:xfrm>
          <a:off x="0" y="6060414"/>
          <a:ext cx="6070309" cy="19226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US" sz="5400" kern="1200" dirty="0">
              <a:latin typeface="Calibri" panose="020F0502020204030204" pitchFamily="34" charset="0"/>
              <a:ea typeface="Calibri" panose="020F0502020204030204" pitchFamily="34" charset="0"/>
              <a:cs typeface="Calibri" panose="020F0502020204030204" pitchFamily="34" charset="0"/>
            </a:rPr>
            <a:t>Validation of results</a:t>
          </a:r>
          <a:endParaRPr lang="en-IN" sz="5400" kern="1200" dirty="0">
            <a:latin typeface="Calibri" panose="020F0502020204030204" pitchFamily="34" charset="0"/>
            <a:ea typeface="Calibri" panose="020F0502020204030204" pitchFamily="34" charset="0"/>
            <a:cs typeface="Calibri" panose="020F0502020204030204" pitchFamily="34" charset="0"/>
          </a:endParaRPr>
        </a:p>
      </dsp:txBody>
      <dsp:txXfrm>
        <a:off x="93857" y="6154271"/>
        <a:ext cx="5882595" cy="173495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8033417B-8EF7-43FE-AE01-62E55312B821}" type="datetimeFigureOut">
              <a:rPr lang="en-US" smtClean="0"/>
              <a:t>18-Apr-25</a:t>
            </a:fld>
            <a:endParaRPr lang="en-US" dirty="0"/>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0EDAB42-370E-4D0B-B557-7C990BAC64AF}" type="slidenum">
              <a:rPr lang="en-US" smtClean="0"/>
              <a:t>‹#›</a:t>
            </a:fld>
            <a:endParaRPr lang="en-US" dirty="0"/>
          </a:p>
        </p:txBody>
      </p:sp>
    </p:spTree>
    <p:extLst>
      <p:ext uri="{BB962C8B-B14F-4D97-AF65-F5344CB8AC3E}">
        <p14:creationId xmlns:p14="http://schemas.microsoft.com/office/powerpoint/2010/main" val="2740696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EDAB42-370E-4D0B-B557-7C990BAC64AF}" type="slidenum">
              <a:rPr lang="en-US" smtClean="0"/>
              <a:t>10</a:t>
            </a:fld>
            <a:endParaRPr lang="en-US" dirty="0"/>
          </a:p>
        </p:txBody>
      </p:sp>
    </p:spTree>
    <p:extLst>
      <p:ext uri="{BB962C8B-B14F-4D97-AF65-F5344CB8AC3E}">
        <p14:creationId xmlns:p14="http://schemas.microsoft.com/office/powerpoint/2010/main" val="3122116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4000" b="0" i="0">
                <a:solidFill>
                  <a:schemeClr val="tx1"/>
                </a:solidFill>
                <a:latin typeface="Georgia"/>
                <a:cs typeface="Georgi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4600" b="1" i="0">
                <a:solidFill>
                  <a:srgbClr val="585858"/>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18-Apr-25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4600" b="1" i="0">
                <a:solidFill>
                  <a:srgbClr val="585858"/>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18-Apr-25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Georgia"/>
                <a:cs typeface="Georgi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18-Apr-25</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18-Apr-25</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18-Apr-25</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5695" y="-480388"/>
            <a:ext cx="12857480" cy="3028950"/>
          </a:xfrm>
          <a:prstGeom prst="rect">
            <a:avLst/>
          </a:prstGeom>
        </p:spPr>
        <p:txBody>
          <a:bodyPr wrap="square" lIns="0" tIns="0" rIns="0" bIns="0">
            <a:spAutoFit/>
          </a:bodyPr>
          <a:lstStyle>
            <a:lvl1pPr>
              <a:defRPr sz="4000" b="0" i="0">
                <a:solidFill>
                  <a:schemeClr val="tx1"/>
                </a:solidFill>
                <a:latin typeface="Georgia"/>
                <a:cs typeface="Georgia"/>
              </a:defRPr>
            </a:lvl1pPr>
          </a:lstStyle>
          <a:p>
            <a:endParaRPr/>
          </a:p>
        </p:txBody>
      </p:sp>
      <p:sp>
        <p:nvSpPr>
          <p:cNvPr id="3" name="Holder 3"/>
          <p:cNvSpPr>
            <a:spLocks noGrp="1"/>
          </p:cNvSpPr>
          <p:nvPr>
            <p:ph type="body" idx="1"/>
          </p:nvPr>
        </p:nvSpPr>
        <p:spPr>
          <a:xfrm>
            <a:off x="3108338" y="3221591"/>
            <a:ext cx="14886305" cy="6337300"/>
          </a:xfrm>
          <a:prstGeom prst="rect">
            <a:avLst/>
          </a:prstGeom>
        </p:spPr>
        <p:txBody>
          <a:bodyPr wrap="square" lIns="0" tIns="0" rIns="0" bIns="0">
            <a:spAutoFit/>
          </a:bodyPr>
          <a:lstStyle>
            <a:lvl1pPr>
              <a:defRPr sz="4600" b="1" i="0">
                <a:solidFill>
                  <a:srgbClr val="585858"/>
                </a:solidFill>
                <a:latin typeface="Georgia"/>
                <a:cs typeface="Georgi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18-Apr-25</a:t>
            </a:fld>
            <a:endParaRPr lang="en-US" dirty="0"/>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99"/>
          </a:xfrm>
          <a:prstGeom prst="rect">
            <a:avLst/>
          </a:prstGeom>
        </p:spPr>
      </p:pic>
      <p:sp>
        <p:nvSpPr>
          <p:cNvPr id="3" name="object 3"/>
          <p:cNvSpPr txBox="1">
            <a:spLocks noGrp="1"/>
          </p:cNvSpPr>
          <p:nvPr>
            <p:ph type="title"/>
          </p:nvPr>
        </p:nvSpPr>
        <p:spPr>
          <a:xfrm>
            <a:off x="215695" y="-480388"/>
            <a:ext cx="12857480" cy="2219838"/>
          </a:xfrm>
          <a:prstGeom prst="rect">
            <a:avLst/>
          </a:prstGeom>
        </p:spPr>
        <p:txBody>
          <a:bodyPr vert="horz" wrap="square" lIns="0" tIns="689610" rIns="0" bIns="0" rtlCol="0">
            <a:spAutoFit/>
          </a:bodyPr>
          <a:lstStyle/>
          <a:p>
            <a:pPr marL="12700">
              <a:lnSpc>
                <a:spcPct val="100000"/>
              </a:lnSpc>
              <a:spcBef>
                <a:spcPts val="5430"/>
              </a:spcBef>
            </a:pPr>
            <a:r>
              <a:rPr sz="9900" b="1" dirty="0">
                <a:solidFill>
                  <a:srgbClr val="A73838"/>
                </a:solidFill>
                <a:latin typeface="Georgia"/>
                <a:cs typeface="Georgia"/>
              </a:rPr>
              <a:t>High</a:t>
            </a:r>
            <a:r>
              <a:rPr sz="9900" b="1" spc="-40" dirty="0">
                <a:solidFill>
                  <a:srgbClr val="A73838"/>
                </a:solidFill>
                <a:latin typeface="Georgia"/>
                <a:cs typeface="Georgia"/>
              </a:rPr>
              <a:t> </a:t>
            </a:r>
            <a:r>
              <a:rPr sz="9900" b="1" dirty="0">
                <a:solidFill>
                  <a:srgbClr val="A73838"/>
                </a:solidFill>
                <a:latin typeface="Georgia"/>
                <a:cs typeface="Georgia"/>
              </a:rPr>
              <a:t>Cloud</a:t>
            </a:r>
            <a:r>
              <a:rPr sz="9900" b="1" spc="-30" dirty="0">
                <a:solidFill>
                  <a:srgbClr val="A73838"/>
                </a:solidFill>
                <a:latin typeface="Georgia"/>
                <a:cs typeface="Georgia"/>
              </a:rPr>
              <a:t> </a:t>
            </a:r>
            <a:r>
              <a:rPr sz="9900" b="1" spc="-10" dirty="0">
                <a:solidFill>
                  <a:srgbClr val="A73838"/>
                </a:solidFill>
                <a:latin typeface="Georgia"/>
                <a:cs typeface="Georgia"/>
              </a:rPr>
              <a:t>Airlines</a:t>
            </a:r>
            <a:endParaRPr sz="99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8287998" cy="10286999"/>
          </a:xfrm>
          <a:prstGeom prst="rect">
            <a:avLst/>
          </a:prstGeom>
        </p:spPr>
      </p:pic>
      <p:sp>
        <p:nvSpPr>
          <p:cNvPr id="6" name="Title 5">
            <a:extLst>
              <a:ext uri="{FF2B5EF4-FFF2-40B4-BE49-F238E27FC236}">
                <a16:creationId xmlns:a16="http://schemas.microsoft.com/office/drawing/2014/main" id="{E24EB98F-2714-4928-A7E7-33667C9E02D3}"/>
              </a:ext>
            </a:extLst>
          </p:cNvPr>
          <p:cNvSpPr txBox="1">
            <a:spLocks/>
          </p:cNvSpPr>
          <p:nvPr/>
        </p:nvSpPr>
        <p:spPr>
          <a:xfrm>
            <a:off x="484631" y="339923"/>
            <a:ext cx="17193767" cy="615553"/>
          </a:xfrm>
          <a:prstGeom prst="rect">
            <a:avLst/>
          </a:prstGeom>
          <a:ln>
            <a:solidFill>
              <a:schemeClr val="tx2"/>
            </a:solidFill>
          </a:ln>
        </p:spPr>
        <p:txBody>
          <a:bodyPr wrap="square" lIns="0" tIns="0" rIns="0" bIns="0">
            <a:spAutoFit/>
          </a:bodyPr>
          <a:lstStyle>
            <a:lvl1pPr>
              <a:defRPr sz="4000" b="0" i="0">
                <a:solidFill>
                  <a:schemeClr val="tx1"/>
                </a:solidFill>
                <a:latin typeface="Georgia"/>
                <a:ea typeface="+mj-ea"/>
                <a:cs typeface="Georgia"/>
              </a:defRPr>
            </a:lvl1pPr>
          </a:lstStyle>
          <a:p>
            <a:pPr algn="ctr"/>
            <a:r>
              <a:rPr lang="en-US" sz="4000" dirty="0"/>
              <a:t>Excel</a:t>
            </a:r>
            <a:r>
              <a:rPr lang="en-US" sz="4000" spc="-130" dirty="0"/>
              <a:t> </a:t>
            </a:r>
            <a:r>
              <a:rPr lang="en-US" sz="4000" spc="-10" dirty="0"/>
              <a:t>Dashboard</a:t>
            </a:r>
            <a:endParaRPr lang="en-US" dirty="0"/>
          </a:p>
        </p:txBody>
      </p:sp>
      <p:pic>
        <p:nvPicPr>
          <p:cNvPr id="7" name="Picture 6">
            <a:extLst>
              <a:ext uri="{FF2B5EF4-FFF2-40B4-BE49-F238E27FC236}">
                <a16:creationId xmlns:a16="http://schemas.microsoft.com/office/drawing/2014/main" id="{F6A6FB0C-1238-4953-A954-94134923684A}"/>
              </a:ext>
            </a:extLst>
          </p:cNvPr>
          <p:cNvPicPr>
            <a:picLocks noChangeAspect="1"/>
          </p:cNvPicPr>
          <p:nvPr/>
        </p:nvPicPr>
        <p:blipFill>
          <a:blip r:embed="rId4"/>
          <a:stretch>
            <a:fillRect/>
          </a:stretch>
        </p:blipFill>
        <p:spPr>
          <a:xfrm>
            <a:off x="484630" y="1295399"/>
            <a:ext cx="17193767" cy="86516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9B5F2C-229B-4ED1-90E0-59EB79528A47}"/>
              </a:ext>
            </a:extLst>
          </p:cNvPr>
          <p:cNvPicPr>
            <a:picLocks noChangeAspect="1"/>
          </p:cNvPicPr>
          <p:nvPr/>
        </p:nvPicPr>
        <p:blipFill>
          <a:blip r:embed="rId2"/>
          <a:stretch>
            <a:fillRect/>
          </a:stretch>
        </p:blipFill>
        <p:spPr>
          <a:xfrm>
            <a:off x="484632" y="1181100"/>
            <a:ext cx="17193767" cy="8458200"/>
          </a:xfrm>
          <a:prstGeom prst="rect">
            <a:avLst/>
          </a:prstGeom>
        </p:spPr>
      </p:pic>
      <p:sp>
        <p:nvSpPr>
          <p:cNvPr id="6" name="Title 5">
            <a:extLst>
              <a:ext uri="{FF2B5EF4-FFF2-40B4-BE49-F238E27FC236}">
                <a16:creationId xmlns:a16="http://schemas.microsoft.com/office/drawing/2014/main" id="{EBBB1D5B-61BF-4993-B8AF-E60EBC393B65}"/>
              </a:ext>
            </a:extLst>
          </p:cNvPr>
          <p:cNvSpPr>
            <a:spLocks noGrp="1"/>
          </p:cNvSpPr>
          <p:nvPr>
            <p:ph type="title"/>
          </p:nvPr>
        </p:nvSpPr>
        <p:spPr>
          <a:xfrm>
            <a:off x="484631" y="339923"/>
            <a:ext cx="17193767" cy="615553"/>
          </a:xfrm>
          <a:ln>
            <a:solidFill>
              <a:schemeClr val="tx2"/>
            </a:solidFill>
          </a:ln>
        </p:spPr>
        <p:txBody>
          <a:bodyPr/>
          <a:lstStyle/>
          <a:p>
            <a:pPr algn="ctr"/>
            <a:r>
              <a:rPr lang="en-US" spc="155" dirty="0"/>
              <a:t>Tableau</a:t>
            </a:r>
            <a:r>
              <a:rPr lang="en-US" spc="80" dirty="0"/>
              <a:t> </a:t>
            </a:r>
            <a:r>
              <a:rPr lang="en-US" spc="130" dirty="0"/>
              <a:t>Dashboard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37D0315D-1BBB-4CEF-A8BD-BADC16415A05}"/>
              </a:ext>
            </a:extLst>
          </p:cNvPr>
          <p:cNvSpPr txBox="1">
            <a:spLocks/>
          </p:cNvSpPr>
          <p:nvPr/>
        </p:nvSpPr>
        <p:spPr>
          <a:xfrm>
            <a:off x="484631" y="339923"/>
            <a:ext cx="17193767" cy="615553"/>
          </a:xfrm>
          <a:prstGeom prst="rect">
            <a:avLst/>
          </a:prstGeom>
          <a:ln>
            <a:solidFill>
              <a:schemeClr val="tx2"/>
            </a:solidFill>
          </a:ln>
        </p:spPr>
        <p:txBody>
          <a:bodyPr wrap="square" lIns="0" tIns="0" rIns="0" bIns="0">
            <a:spAutoFit/>
          </a:bodyPr>
          <a:lstStyle>
            <a:lvl1pPr>
              <a:defRPr sz="4000" b="0" i="0">
                <a:solidFill>
                  <a:schemeClr val="tx1"/>
                </a:solidFill>
                <a:latin typeface="Georgia"/>
                <a:ea typeface="+mj-ea"/>
                <a:cs typeface="Georgia"/>
              </a:defRPr>
            </a:lvl1pPr>
          </a:lstStyle>
          <a:p>
            <a:pPr algn="ctr"/>
            <a:r>
              <a:rPr lang="en-US" sz="4000" dirty="0"/>
              <a:t>Power BI Dashboard</a:t>
            </a:r>
            <a:endParaRPr lang="en-US" dirty="0"/>
          </a:p>
        </p:txBody>
      </p:sp>
      <p:pic>
        <p:nvPicPr>
          <p:cNvPr id="6" name="Picture 5">
            <a:extLst>
              <a:ext uri="{FF2B5EF4-FFF2-40B4-BE49-F238E27FC236}">
                <a16:creationId xmlns:a16="http://schemas.microsoft.com/office/drawing/2014/main" id="{C8E42B5E-6359-4750-8EE0-8566C98F0F98}"/>
              </a:ext>
            </a:extLst>
          </p:cNvPr>
          <p:cNvPicPr>
            <a:picLocks noChangeAspect="1"/>
          </p:cNvPicPr>
          <p:nvPr/>
        </p:nvPicPr>
        <p:blipFill>
          <a:blip r:embed="rId2"/>
          <a:stretch>
            <a:fillRect/>
          </a:stretch>
        </p:blipFill>
        <p:spPr>
          <a:xfrm>
            <a:off x="476610" y="1257300"/>
            <a:ext cx="17193766" cy="86897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626499C-BD01-43DE-B6E4-B08729D20979}"/>
              </a:ext>
            </a:extLst>
          </p:cNvPr>
          <p:cNvSpPr/>
          <p:nvPr/>
        </p:nvSpPr>
        <p:spPr>
          <a:xfrm>
            <a:off x="0" y="-266700"/>
            <a:ext cx="18288000" cy="105537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bject 9">
            <a:extLst>
              <a:ext uri="{FF2B5EF4-FFF2-40B4-BE49-F238E27FC236}">
                <a16:creationId xmlns:a16="http://schemas.microsoft.com/office/drawing/2014/main" id="{C3ABB7BB-2D2A-410B-9B45-59F9C53E8F0B}"/>
              </a:ext>
            </a:extLst>
          </p:cNvPr>
          <p:cNvSpPr txBox="1"/>
          <p:nvPr/>
        </p:nvSpPr>
        <p:spPr>
          <a:xfrm>
            <a:off x="819082" y="1941872"/>
            <a:ext cx="16021118" cy="5018681"/>
          </a:xfrm>
          <a:prstGeom prst="rect">
            <a:avLst/>
          </a:prstGeom>
        </p:spPr>
        <p:txBody>
          <a:bodyPr vert="horz" wrap="square" lIns="0" tIns="32384" rIns="0" bIns="0" rtlCol="0">
            <a:spAutoFit/>
          </a:bodyPr>
          <a:lstStyle/>
          <a:p>
            <a:pPr algn="just"/>
            <a:r>
              <a:rPr lang="en-US" sz="3600" dirty="0"/>
              <a:t>Based on the analysis, I suggest:</a:t>
            </a:r>
          </a:p>
          <a:p>
            <a:pPr algn="just"/>
            <a:endParaRPr lang="en-US" sz="3600" dirty="0"/>
          </a:p>
          <a:p>
            <a:pPr marL="571500" indent="-571500" algn="just">
              <a:buFont typeface="Arial" panose="020B0604020202020204" pitchFamily="34" charset="0"/>
              <a:buChar char="•"/>
            </a:pPr>
            <a:r>
              <a:rPr lang="en-US" sz="3600" dirty="0"/>
              <a:t>Re-evaluate flight scheduling to align with popular travel periods and optimize resource use.</a:t>
            </a:r>
          </a:p>
          <a:p>
            <a:pPr marL="571500" indent="-571500" algn="just">
              <a:buFont typeface="Arial" panose="020B0604020202020204" pitchFamily="34" charset="0"/>
              <a:buChar char="•"/>
            </a:pPr>
            <a:r>
              <a:rPr lang="en-US" sz="3600" dirty="0"/>
              <a:t>Boost marketing for underperforming carriers or routes.</a:t>
            </a:r>
          </a:p>
          <a:p>
            <a:pPr marL="571500" indent="-571500" algn="just">
              <a:buFont typeface="Arial" panose="020B0604020202020204" pitchFamily="34" charset="0"/>
              <a:buChar char="•"/>
            </a:pPr>
            <a:r>
              <a:rPr lang="en-US" sz="3600" dirty="0"/>
              <a:t>Form alliances with top-performing carriers to expand network reach.</a:t>
            </a:r>
          </a:p>
          <a:p>
            <a:pPr marL="571500" indent="-571500" algn="just">
              <a:buFont typeface="Arial" panose="020B0604020202020204" pitchFamily="34" charset="0"/>
              <a:buChar char="•"/>
            </a:pPr>
            <a:r>
              <a:rPr lang="en-US" sz="3600" dirty="0"/>
              <a:t>Use load factor trends to manage costs and enhance occupancy.</a:t>
            </a:r>
          </a:p>
          <a:p>
            <a:pPr marL="571500" indent="-571500" algn="just">
              <a:buFont typeface="Arial" panose="020B0604020202020204" pitchFamily="34" charset="0"/>
              <a:buChar char="•"/>
            </a:pPr>
            <a:r>
              <a:rPr lang="en-US" sz="3600" dirty="0"/>
              <a:t>Invest in data monitoring systems for continuous insight into operational performance.</a:t>
            </a:r>
          </a:p>
        </p:txBody>
      </p:sp>
      <p:sp>
        <p:nvSpPr>
          <p:cNvPr id="17" name="object 3">
            <a:extLst>
              <a:ext uri="{FF2B5EF4-FFF2-40B4-BE49-F238E27FC236}">
                <a16:creationId xmlns:a16="http://schemas.microsoft.com/office/drawing/2014/main" id="{883E314C-1239-4D37-9569-0543F05FCCEA}"/>
              </a:ext>
            </a:extLst>
          </p:cNvPr>
          <p:cNvSpPr txBox="1">
            <a:spLocks/>
          </p:cNvSpPr>
          <p:nvPr/>
        </p:nvSpPr>
        <p:spPr>
          <a:xfrm>
            <a:off x="215695" y="-480388"/>
            <a:ext cx="17841580" cy="1953750"/>
          </a:xfrm>
          <a:prstGeom prst="rect">
            <a:avLst/>
          </a:prstGeom>
        </p:spPr>
        <p:txBody>
          <a:bodyPr vert="horz" wrap="square" lIns="0" tIns="837575" rIns="0" bIns="0" rtlCol="0">
            <a:spAutoFit/>
          </a:bodyPr>
          <a:lstStyle>
            <a:lvl1pPr>
              <a:defRPr>
                <a:latin typeface="+mj-lt"/>
                <a:ea typeface="+mj-ea"/>
                <a:cs typeface="+mj-cs"/>
              </a:defRPr>
            </a:lvl1pPr>
          </a:lstStyle>
          <a:p>
            <a:pPr algn="ctr"/>
            <a:r>
              <a:rPr lang="en-US" sz="7200" b="1" spc="980" dirty="0">
                <a:solidFill>
                  <a:srgbClr val="252525"/>
                </a:solidFill>
                <a:latin typeface="+mn-lt"/>
                <a:cs typeface="Microsoft Sans Serif"/>
              </a:rPr>
              <a:t>Recommendations</a:t>
            </a:r>
            <a:endParaRPr lang="en-US" sz="7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99"/>
          </a:xfrm>
          <a:prstGeom prst="rect">
            <a:avLst/>
          </a:prstGeom>
        </p:spPr>
      </p:pic>
      <p:sp>
        <p:nvSpPr>
          <p:cNvPr id="3" name="object 3"/>
          <p:cNvSpPr txBox="1"/>
          <p:nvPr/>
        </p:nvSpPr>
        <p:spPr>
          <a:xfrm>
            <a:off x="432894" y="3695307"/>
            <a:ext cx="15950106" cy="5248873"/>
          </a:xfrm>
          <a:prstGeom prst="rect">
            <a:avLst/>
          </a:prstGeom>
        </p:spPr>
        <p:txBody>
          <a:bodyPr vert="horz" wrap="square" lIns="0" tIns="16510" rIns="0" bIns="0" rtlCol="0">
            <a:spAutoFit/>
          </a:bodyPr>
          <a:lstStyle/>
          <a:p>
            <a:r>
              <a:rPr lang="en-US" sz="4000" dirty="0">
                <a:solidFill>
                  <a:schemeClr val="bg1"/>
                </a:solidFill>
                <a:latin typeface="+mn-lt"/>
              </a:rPr>
              <a:t>The High Cloud Airlines project demonstrates how data analytics can be used to drive strategic decisions in the airline industry. Through careful examination of operational KPIs, we identified areas of strength and opportunities for growth. </a:t>
            </a:r>
          </a:p>
          <a:p>
            <a:endParaRPr lang="en-US" sz="2000" dirty="0">
              <a:solidFill>
                <a:schemeClr val="bg1"/>
              </a:solidFill>
              <a:latin typeface="+mn-lt"/>
            </a:endParaRPr>
          </a:p>
          <a:p>
            <a:r>
              <a:rPr lang="en-US" sz="4000" dirty="0">
                <a:solidFill>
                  <a:schemeClr val="bg1"/>
                </a:solidFill>
                <a:latin typeface="+mn-lt"/>
              </a:rPr>
              <a:t>Implementing data-backed strategies can improve performance, reduce costs, and enhance customer satisfaction. With continued analytics integration, High Cloud Airlines can remain competitive and innovative in a dynamic market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8" cy="10286999"/>
          </a:xfrm>
          <a:prstGeom prst="rect">
            <a:avLst/>
          </a:prstGeom>
        </p:spPr>
      </p:pic>
      <p:grpSp>
        <p:nvGrpSpPr>
          <p:cNvPr id="3" name="object 3"/>
          <p:cNvGrpSpPr/>
          <p:nvPr/>
        </p:nvGrpSpPr>
        <p:grpSpPr>
          <a:xfrm>
            <a:off x="0" y="-1133"/>
            <a:ext cx="18284190" cy="10288270"/>
            <a:chOff x="0" y="-1133"/>
            <a:chExt cx="18284190" cy="10288270"/>
          </a:xfrm>
        </p:grpSpPr>
        <p:pic>
          <p:nvPicPr>
            <p:cNvPr id="4" name="object 4"/>
            <p:cNvPicPr/>
            <p:nvPr/>
          </p:nvPicPr>
          <p:blipFill>
            <a:blip r:embed="rId3" cstate="print"/>
            <a:stretch>
              <a:fillRect/>
            </a:stretch>
          </p:blipFill>
          <p:spPr>
            <a:xfrm>
              <a:off x="1" y="-1133"/>
              <a:ext cx="4276629" cy="10288133"/>
            </a:xfrm>
            <a:prstGeom prst="rect">
              <a:avLst/>
            </a:prstGeom>
          </p:spPr>
        </p:pic>
        <p:sp>
          <p:nvSpPr>
            <p:cNvPr id="5" name="object 5"/>
            <p:cNvSpPr/>
            <p:nvPr/>
          </p:nvSpPr>
          <p:spPr>
            <a:xfrm>
              <a:off x="0" y="0"/>
              <a:ext cx="274320" cy="10287000"/>
            </a:xfrm>
            <a:custGeom>
              <a:avLst/>
              <a:gdLst/>
              <a:ahLst/>
              <a:cxnLst/>
              <a:rect l="l" t="t" r="r" b="b"/>
              <a:pathLst>
                <a:path w="274320" h="10287000">
                  <a:moveTo>
                    <a:pt x="274319" y="10286999"/>
                  </a:moveTo>
                  <a:lnTo>
                    <a:pt x="0" y="10286999"/>
                  </a:lnTo>
                  <a:lnTo>
                    <a:pt x="0" y="0"/>
                  </a:lnTo>
                  <a:lnTo>
                    <a:pt x="274319" y="0"/>
                  </a:lnTo>
                  <a:lnTo>
                    <a:pt x="274319" y="10286999"/>
                  </a:lnTo>
                  <a:close/>
                </a:path>
              </a:pathLst>
            </a:custGeom>
            <a:solidFill>
              <a:srgbClr val="756F53"/>
            </a:solidFill>
          </p:spPr>
          <p:txBody>
            <a:bodyPr wrap="square" lIns="0" tIns="0" rIns="0" bIns="0" rtlCol="0"/>
            <a:lstStyle/>
            <a:p>
              <a:endParaRPr dirty="0"/>
            </a:p>
          </p:txBody>
        </p:sp>
        <p:sp>
          <p:nvSpPr>
            <p:cNvPr id="6" name="object 6"/>
            <p:cNvSpPr/>
            <p:nvPr/>
          </p:nvSpPr>
          <p:spPr>
            <a:xfrm>
              <a:off x="0" y="1071562"/>
              <a:ext cx="2378075" cy="761365"/>
            </a:xfrm>
            <a:custGeom>
              <a:avLst/>
              <a:gdLst/>
              <a:ahLst/>
              <a:cxnLst/>
              <a:rect l="l" t="t" r="r" b="b"/>
              <a:pathLst>
                <a:path w="2378075" h="761364">
                  <a:moveTo>
                    <a:pt x="2018636" y="760945"/>
                  </a:moveTo>
                  <a:lnTo>
                    <a:pt x="1868141" y="760945"/>
                  </a:lnTo>
                  <a:lnTo>
                    <a:pt x="0" y="755636"/>
                  </a:lnTo>
                  <a:lnTo>
                    <a:pt x="110" y="9715"/>
                  </a:lnTo>
                  <a:lnTo>
                    <a:pt x="193" y="0"/>
                  </a:lnTo>
                  <a:lnTo>
                    <a:pt x="2011397" y="2571"/>
                  </a:lnTo>
                  <a:lnTo>
                    <a:pt x="2018541" y="9715"/>
                  </a:lnTo>
                  <a:lnTo>
                    <a:pt x="2025589" y="9715"/>
                  </a:lnTo>
                  <a:lnTo>
                    <a:pt x="2025589" y="16859"/>
                  </a:lnTo>
                  <a:lnTo>
                    <a:pt x="2033019" y="16859"/>
                  </a:lnTo>
                  <a:lnTo>
                    <a:pt x="2376490" y="360235"/>
                  </a:lnTo>
                  <a:lnTo>
                    <a:pt x="2377616" y="361746"/>
                  </a:lnTo>
                  <a:lnTo>
                    <a:pt x="2377616" y="401674"/>
                  </a:lnTo>
                  <a:lnTo>
                    <a:pt x="2376490" y="403193"/>
                  </a:lnTo>
                  <a:lnTo>
                    <a:pt x="2033019" y="746664"/>
                  </a:lnTo>
                  <a:lnTo>
                    <a:pt x="2030733" y="749141"/>
                  </a:lnTo>
                  <a:lnTo>
                    <a:pt x="2027875" y="751427"/>
                  </a:lnTo>
                  <a:lnTo>
                    <a:pt x="2025589" y="753808"/>
                  </a:lnTo>
                  <a:lnTo>
                    <a:pt x="2018636" y="760945"/>
                  </a:lnTo>
                  <a:close/>
                </a:path>
              </a:pathLst>
            </a:custGeom>
            <a:solidFill>
              <a:srgbClr val="A52F0F"/>
            </a:solidFill>
          </p:spPr>
          <p:txBody>
            <a:bodyPr wrap="square" lIns="0" tIns="0" rIns="0" bIns="0" rtlCol="0"/>
            <a:lstStyle/>
            <a:p>
              <a:endParaRPr dirty="0"/>
            </a:p>
          </p:txBody>
        </p:sp>
        <p:pic>
          <p:nvPicPr>
            <p:cNvPr id="7" name="object 7"/>
            <p:cNvPicPr/>
            <p:nvPr/>
          </p:nvPicPr>
          <p:blipFill>
            <a:blip r:embed="rId4" cstate="print"/>
            <a:stretch>
              <a:fillRect/>
            </a:stretch>
          </p:blipFill>
          <p:spPr>
            <a:xfrm>
              <a:off x="0" y="0"/>
              <a:ext cx="18283986" cy="1028699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190765"/>
            <a:ext cx="1714467" cy="5096234"/>
          </a:xfrm>
          <a:prstGeom prst="rect">
            <a:avLst/>
          </a:prstGeom>
        </p:spPr>
      </p:pic>
      <p:grpSp>
        <p:nvGrpSpPr>
          <p:cNvPr id="3" name="object 3"/>
          <p:cNvGrpSpPr/>
          <p:nvPr/>
        </p:nvGrpSpPr>
        <p:grpSpPr>
          <a:xfrm>
            <a:off x="0" y="0"/>
            <a:ext cx="18288000" cy="10297680"/>
            <a:chOff x="1231267" y="76012"/>
            <a:chExt cx="16030574" cy="8286328"/>
          </a:xfrm>
          <a:solidFill>
            <a:schemeClr val="bg1">
              <a:lumMod val="50000"/>
            </a:schemeClr>
          </a:solidFill>
        </p:grpSpPr>
        <p:pic>
          <p:nvPicPr>
            <p:cNvPr id="4" name="object 4"/>
            <p:cNvPicPr/>
            <p:nvPr/>
          </p:nvPicPr>
          <p:blipFill>
            <a:blip r:embed="rId3" cstate="print"/>
            <a:stretch>
              <a:fillRect/>
            </a:stretch>
          </p:blipFill>
          <p:spPr>
            <a:xfrm>
              <a:off x="10816815" y="577698"/>
              <a:ext cx="6438899" cy="2962274"/>
            </a:xfrm>
            <a:prstGeom prst="rect">
              <a:avLst/>
            </a:prstGeom>
            <a:grpFill/>
          </p:spPr>
        </p:pic>
        <p:pic>
          <p:nvPicPr>
            <p:cNvPr id="5" name="object 5"/>
            <p:cNvPicPr/>
            <p:nvPr/>
          </p:nvPicPr>
          <p:blipFill rotWithShape="1">
            <a:blip r:embed="rId4" cstate="print"/>
            <a:srcRect b="18849"/>
            <a:stretch/>
          </p:blipFill>
          <p:spPr>
            <a:xfrm>
              <a:off x="1231267" y="76012"/>
              <a:ext cx="16030574" cy="8286328"/>
            </a:xfrm>
            <a:prstGeom prst="rect">
              <a:avLst/>
            </a:prstGeom>
            <a:grpFill/>
          </p:spPr>
        </p:pic>
        <p:pic>
          <p:nvPicPr>
            <p:cNvPr id="6" name="object 6"/>
            <p:cNvPicPr/>
            <p:nvPr/>
          </p:nvPicPr>
          <p:blipFill>
            <a:blip r:embed="rId5" cstate="print"/>
            <a:stretch>
              <a:fillRect/>
            </a:stretch>
          </p:blipFill>
          <p:spPr>
            <a:xfrm>
              <a:off x="6120441" y="4266024"/>
              <a:ext cx="152400" cy="152399"/>
            </a:xfrm>
            <a:prstGeom prst="rect">
              <a:avLst/>
            </a:prstGeom>
            <a:grpFill/>
          </p:spPr>
        </p:pic>
        <p:pic>
          <p:nvPicPr>
            <p:cNvPr id="7" name="object 7"/>
            <p:cNvPicPr/>
            <p:nvPr/>
          </p:nvPicPr>
          <p:blipFill>
            <a:blip r:embed="rId5" cstate="print"/>
            <a:stretch>
              <a:fillRect/>
            </a:stretch>
          </p:blipFill>
          <p:spPr>
            <a:xfrm>
              <a:off x="6120441" y="4818474"/>
              <a:ext cx="152400" cy="152399"/>
            </a:xfrm>
            <a:prstGeom prst="rect">
              <a:avLst/>
            </a:prstGeom>
            <a:grpFill/>
          </p:spPr>
        </p:pic>
        <p:pic>
          <p:nvPicPr>
            <p:cNvPr id="8" name="object 8"/>
            <p:cNvPicPr/>
            <p:nvPr/>
          </p:nvPicPr>
          <p:blipFill>
            <a:blip r:embed="rId5" cstate="print"/>
            <a:stretch>
              <a:fillRect/>
            </a:stretch>
          </p:blipFill>
          <p:spPr>
            <a:xfrm>
              <a:off x="6120441" y="5370924"/>
              <a:ext cx="152400" cy="152399"/>
            </a:xfrm>
            <a:prstGeom prst="rect">
              <a:avLst/>
            </a:prstGeom>
            <a:grpFill/>
          </p:spPr>
        </p:pic>
        <p:pic>
          <p:nvPicPr>
            <p:cNvPr id="9" name="object 9"/>
            <p:cNvPicPr/>
            <p:nvPr/>
          </p:nvPicPr>
          <p:blipFill>
            <a:blip r:embed="rId5" cstate="print"/>
            <a:stretch>
              <a:fillRect/>
            </a:stretch>
          </p:blipFill>
          <p:spPr>
            <a:xfrm>
              <a:off x="6120441" y="5923374"/>
              <a:ext cx="152400" cy="152399"/>
            </a:xfrm>
            <a:prstGeom prst="rect">
              <a:avLst/>
            </a:prstGeom>
            <a:grpFill/>
          </p:spPr>
        </p:pic>
        <p:pic>
          <p:nvPicPr>
            <p:cNvPr id="10" name="object 10"/>
            <p:cNvPicPr/>
            <p:nvPr/>
          </p:nvPicPr>
          <p:blipFill>
            <a:blip r:embed="rId5" cstate="print"/>
            <a:stretch>
              <a:fillRect/>
            </a:stretch>
          </p:blipFill>
          <p:spPr>
            <a:xfrm>
              <a:off x="6120441" y="6475824"/>
              <a:ext cx="152400" cy="152399"/>
            </a:xfrm>
            <a:prstGeom prst="rect">
              <a:avLst/>
            </a:prstGeom>
            <a:grpFill/>
          </p:spPr>
        </p:pic>
        <p:pic>
          <p:nvPicPr>
            <p:cNvPr id="11" name="object 11"/>
            <p:cNvPicPr/>
            <p:nvPr/>
          </p:nvPicPr>
          <p:blipFill>
            <a:blip r:embed="rId5" cstate="print"/>
            <a:stretch>
              <a:fillRect/>
            </a:stretch>
          </p:blipFill>
          <p:spPr>
            <a:xfrm>
              <a:off x="6120441" y="7028274"/>
              <a:ext cx="152400" cy="152399"/>
            </a:xfrm>
            <a:prstGeom prst="rect">
              <a:avLst/>
            </a:prstGeom>
            <a:grpFill/>
          </p:spPr>
        </p:pic>
        <p:pic>
          <p:nvPicPr>
            <p:cNvPr id="12" name="object 12"/>
            <p:cNvPicPr/>
            <p:nvPr/>
          </p:nvPicPr>
          <p:blipFill>
            <a:blip r:embed="rId5" cstate="print"/>
            <a:stretch>
              <a:fillRect/>
            </a:stretch>
          </p:blipFill>
          <p:spPr>
            <a:xfrm>
              <a:off x="6120441" y="7580724"/>
              <a:ext cx="152400" cy="152399"/>
            </a:xfrm>
            <a:prstGeom prst="rect">
              <a:avLst/>
            </a:prstGeom>
            <a:grpFill/>
          </p:spPr>
        </p:pic>
      </p:grpSp>
      <p:sp>
        <p:nvSpPr>
          <p:cNvPr id="14" name="object 13">
            <a:extLst>
              <a:ext uri="{FF2B5EF4-FFF2-40B4-BE49-F238E27FC236}">
                <a16:creationId xmlns:a16="http://schemas.microsoft.com/office/drawing/2014/main" id="{886E404D-2CD5-4F86-BF2C-A2DDB46C0D46}"/>
              </a:ext>
            </a:extLst>
          </p:cNvPr>
          <p:cNvSpPr txBox="1"/>
          <p:nvPr/>
        </p:nvSpPr>
        <p:spPr>
          <a:xfrm>
            <a:off x="5988086" y="4943865"/>
            <a:ext cx="6644640" cy="5024452"/>
          </a:xfrm>
          <a:prstGeom prst="rect">
            <a:avLst/>
          </a:prstGeom>
        </p:spPr>
        <p:txBody>
          <a:bodyPr vert="horz" wrap="square" lIns="0" tIns="38100" rIns="0" bIns="0" rtlCol="0">
            <a:spAutoFit/>
          </a:bodyPr>
          <a:lstStyle/>
          <a:p>
            <a:pPr marL="742950" indent="-742950">
              <a:buFont typeface="Wingdings" panose="05000000000000000000" pitchFamily="2" charset="2"/>
              <a:buChar char="Ø"/>
            </a:pPr>
            <a:r>
              <a:rPr lang="en-US" sz="3600" dirty="0"/>
              <a:t>Introduction</a:t>
            </a:r>
          </a:p>
          <a:p>
            <a:pPr marL="742950" indent="-742950">
              <a:buFont typeface="Wingdings" panose="05000000000000000000" pitchFamily="2" charset="2"/>
              <a:buChar char="Ø"/>
            </a:pPr>
            <a:r>
              <a:rPr lang="en-US" sz="3600" dirty="0"/>
              <a:t>Objective</a:t>
            </a:r>
          </a:p>
          <a:p>
            <a:pPr marL="742950" indent="-742950">
              <a:buFont typeface="Wingdings" panose="05000000000000000000" pitchFamily="2" charset="2"/>
              <a:buChar char="Ø"/>
            </a:pPr>
            <a:r>
              <a:rPr lang="en-US" sz="3600" dirty="0"/>
              <a:t>Business Overview</a:t>
            </a:r>
          </a:p>
          <a:p>
            <a:pPr marL="742950" indent="-742950">
              <a:buFont typeface="Wingdings" panose="05000000000000000000" pitchFamily="2" charset="2"/>
              <a:buChar char="Ø"/>
            </a:pPr>
            <a:r>
              <a:rPr lang="en-US" sz="3600" dirty="0"/>
              <a:t>Project Scope</a:t>
            </a:r>
          </a:p>
          <a:p>
            <a:pPr marL="742950" indent="-742950">
              <a:buFont typeface="Wingdings" panose="05000000000000000000" pitchFamily="2" charset="2"/>
              <a:buChar char="Ø"/>
            </a:pPr>
            <a:r>
              <a:rPr lang="en-US" sz="3600" dirty="0"/>
              <a:t>Data Challenges &amp; Approach</a:t>
            </a:r>
          </a:p>
          <a:p>
            <a:pPr marL="742950" indent="-742950">
              <a:buFont typeface="Wingdings" panose="05000000000000000000" pitchFamily="2" charset="2"/>
              <a:buChar char="Ø"/>
            </a:pPr>
            <a:r>
              <a:rPr lang="en-US" sz="3600" dirty="0"/>
              <a:t>Data Processing Flow</a:t>
            </a:r>
          </a:p>
          <a:p>
            <a:pPr marL="742950" indent="-742950">
              <a:buFont typeface="Wingdings" panose="05000000000000000000" pitchFamily="2" charset="2"/>
              <a:buChar char="Ø"/>
            </a:pPr>
            <a:r>
              <a:rPr lang="en-US" sz="3600" dirty="0"/>
              <a:t>Dashboards</a:t>
            </a:r>
          </a:p>
          <a:p>
            <a:pPr marL="742950" indent="-742950">
              <a:buFont typeface="Wingdings" panose="05000000000000000000" pitchFamily="2" charset="2"/>
              <a:buChar char="Ø"/>
            </a:pPr>
            <a:r>
              <a:rPr lang="en-US" sz="3600" dirty="0"/>
              <a:t>Recommendations</a:t>
            </a:r>
          </a:p>
          <a:p>
            <a:pPr marL="742950" indent="-742950">
              <a:buFont typeface="Wingdings" panose="05000000000000000000" pitchFamily="2" charset="2"/>
              <a:buChar char="Ø"/>
            </a:pPr>
            <a:r>
              <a:rPr lang="en-US" sz="3600"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954000" cy="6896099"/>
            <a:chOff x="0" y="0"/>
            <a:chExt cx="13373100" cy="7586345"/>
          </a:xfrm>
          <a:solidFill>
            <a:schemeClr val="bg1">
              <a:lumMod val="50000"/>
            </a:schemeClr>
          </a:solidFill>
        </p:grpSpPr>
        <p:pic>
          <p:nvPicPr>
            <p:cNvPr id="3" name="object 3"/>
            <p:cNvPicPr/>
            <p:nvPr/>
          </p:nvPicPr>
          <p:blipFill>
            <a:blip r:embed="rId2" cstate="print"/>
            <a:stretch>
              <a:fillRect/>
            </a:stretch>
          </p:blipFill>
          <p:spPr>
            <a:xfrm>
              <a:off x="0" y="0"/>
              <a:ext cx="13373099" cy="7586318"/>
            </a:xfrm>
            <a:prstGeom prst="rect">
              <a:avLst/>
            </a:prstGeom>
            <a:grpFill/>
          </p:spPr>
        </p:pic>
        <p:pic>
          <p:nvPicPr>
            <p:cNvPr id="4" name="object 4"/>
            <p:cNvPicPr/>
            <p:nvPr/>
          </p:nvPicPr>
          <p:blipFill>
            <a:blip r:embed="rId3" cstate="print"/>
            <a:stretch>
              <a:fillRect/>
            </a:stretch>
          </p:blipFill>
          <p:spPr>
            <a:xfrm>
              <a:off x="4779872" y="4045811"/>
              <a:ext cx="123092" cy="123092"/>
            </a:xfrm>
            <a:prstGeom prst="rect">
              <a:avLst/>
            </a:prstGeom>
            <a:grpFill/>
          </p:spPr>
        </p:pic>
        <p:pic>
          <p:nvPicPr>
            <p:cNvPr id="5" name="object 5"/>
            <p:cNvPicPr/>
            <p:nvPr/>
          </p:nvPicPr>
          <p:blipFill>
            <a:blip r:embed="rId3" cstate="print"/>
            <a:stretch>
              <a:fillRect/>
            </a:stretch>
          </p:blipFill>
          <p:spPr>
            <a:xfrm>
              <a:off x="4779872" y="5010034"/>
              <a:ext cx="123092" cy="123092"/>
            </a:xfrm>
            <a:prstGeom prst="rect">
              <a:avLst/>
            </a:prstGeom>
            <a:grpFill/>
          </p:spPr>
        </p:pic>
        <p:pic>
          <p:nvPicPr>
            <p:cNvPr id="6" name="object 6"/>
            <p:cNvPicPr/>
            <p:nvPr/>
          </p:nvPicPr>
          <p:blipFill>
            <a:blip r:embed="rId3" cstate="print"/>
            <a:stretch>
              <a:fillRect/>
            </a:stretch>
          </p:blipFill>
          <p:spPr>
            <a:xfrm>
              <a:off x="4779872" y="5974258"/>
              <a:ext cx="123092" cy="123092"/>
            </a:xfrm>
            <a:prstGeom prst="rect">
              <a:avLst/>
            </a:prstGeom>
            <a:grpFill/>
          </p:spPr>
        </p:pic>
        <p:pic>
          <p:nvPicPr>
            <p:cNvPr id="7" name="object 7"/>
            <p:cNvPicPr/>
            <p:nvPr/>
          </p:nvPicPr>
          <p:blipFill>
            <a:blip r:embed="rId4" cstate="print"/>
            <a:stretch>
              <a:fillRect/>
            </a:stretch>
          </p:blipFill>
          <p:spPr>
            <a:xfrm>
              <a:off x="4779872" y="7420592"/>
              <a:ext cx="123092" cy="123091"/>
            </a:xfrm>
            <a:prstGeom prst="rect">
              <a:avLst/>
            </a:prstGeom>
            <a:grpFill/>
          </p:spPr>
        </p:pic>
      </p:grpSp>
      <p:sp>
        <p:nvSpPr>
          <p:cNvPr id="8" name="object 8"/>
          <p:cNvSpPr txBox="1"/>
          <p:nvPr/>
        </p:nvSpPr>
        <p:spPr>
          <a:xfrm>
            <a:off x="5596012" y="3793159"/>
            <a:ext cx="11676092" cy="6435736"/>
          </a:xfrm>
          <a:prstGeom prst="rect">
            <a:avLst/>
          </a:prstGeom>
        </p:spPr>
        <p:txBody>
          <a:bodyPr vert="horz" wrap="square" lIns="0" tIns="33655" rIns="0" bIns="0" rtlCol="0">
            <a:spAutoFit/>
          </a:bodyPr>
          <a:lstStyle/>
          <a:p>
            <a:pPr marL="457200" indent="-457200" algn="just">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Calibri" panose="020F0502020204030204" pitchFamily="34" charset="0"/>
              </a:rPr>
              <a:t>High Cloud Airlines is a forward-thinking aviation company committed to delivering quality air travel experiences across a wide network of domestic and international routes. The organization stands out for its focus on innovation, safety, and customer-centric operations. </a:t>
            </a:r>
          </a:p>
          <a:p>
            <a:pPr marL="457200" indent="-457200" algn="just">
              <a:buFont typeface="Wingdings" panose="05000000000000000000" pitchFamily="2" charset="2"/>
              <a:buChar char="Ø"/>
            </a:pPr>
            <a:endParaRPr lang="en-US" sz="3200" dirty="0">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Calibri" panose="020F0502020204030204" pitchFamily="34" charset="0"/>
              </a:rPr>
              <a:t>As a data analyst, my goal in this project was to analyze various aspects of the airline’s operations through data to identify opportunities for strategic improvements. </a:t>
            </a:r>
          </a:p>
          <a:p>
            <a:pPr marL="457200" indent="-457200" algn="just">
              <a:buFont typeface="Wingdings" panose="05000000000000000000" pitchFamily="2" charset="2"/>
              <a:buChar char="Ø"/>
            </a:pPr>
            <a:endParaRPr lang="en-US" sz="3200" dirty="0">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Calibri" panose="020F0502020204030204" pitchFamily="34" charset="0"/>
              </a:rPr>
              <a:t>Using modern analytics techniques, this study aims to provide insights that can help the airline improve efficiency, passenger satisfaction, and overall business outcomes.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9D9D9"/>
          </a:solidFill>
        </p:spPr>
        <p:txBody>
          <a:bodyPr wrap="square" lIns="0" tIns="0" rIns="0" bIns="0" rtlCol="0"/>
          <a:lstStyle/>
          <a:p>
            <a:endParaRPr dirty="0"/>
          </a:p>
        </p:txBody>
      </p:sp>
      <p:pic>
        <p:nvPicPr>
          <p:cNvPr id="3" name="object 3"/>
          <p:cNvPicPr/>
          <p:nvPr/>
        </p:nvPicPr>
        <p:blipFill>
          <a:blip r:embed="rId2" cstate="print"/>
          <a:stretch>
            <a:fillRect/>
          </a:stretch>
        </p:blipFill>
        <p:spPr>
          <a:xfrm>
            <a:off x="9144000" y="0"/>
            <a:ext cx="9143999" cy="5324951"/>
          </a:xfrm>
          <a:prstGeom prst="rect">
            <a:avLst/>
          </a:prstGeom>
        </p:spPr>
      </p:pic>
      <p:sp>
        <p:nvSpPr>
          <p:cNvPr id="4" name="object 4"/>
          <p:cNvSpPr txBox="1"/>
          <p:nvPr/>
        </p:nvSpPr>
        <p:spPr>
          <a:xfrm>
            <a:off x="230725" y="2808727"/>
            <a:ext cx="9370475" cy="3113032"/>
          </a:xfrm>
          <a:prstGeom prst="rect">
            <a:avLst/>
          </a:prstGeom>
        </p:spPr>
        <p:txBody>
          <a:bodyPr vert="horz" wrap="square" lIns="0" tIns="34925" rIns="0" bIns="0" rtlCol="0">
            <a:spAutoFit/>
          </a:bodyPr>
          <a:lstStyle/>
          <a:p>
            <a:pPr marL="571500" indent="-571500" algn="just">
              <a:buFont typeface="Arial" panose="020B0604020202020204" pitchFamily="34" charset="0"/>
              <a:buChar char="•"/>
            </a:pPr>
            <a:r>
              <a:rPr lang="en-US" sz="4000" dirty="0">
                <a:latin typeface="+mn-lt"/>
              </a:rPr>
              <a:t>The main objective of this analysis was to explore operational data from High Cloud Airlines and extract insights that could support decision-making.</a:t>
            </a:r>
          </a:p>
          <a:p>
            <a:pPr marL="571500" indent="-571500" algn="just">
              <a:buFont typeface="Arial" panose="020B0604020202020204" pitchFamily="34" charset="0"/>
              <a:buChar char="•"/>
            </a:pPr>
            <a:endParaRPr lang="en-US" sz="4000" dirty="0">
              <a:latin typeface="+mn-lt"/>
            </a:endParaRPr>
          </a:p>
        </p:txBody>
      </p:sp>
      <p:sp>
        <p:nvSpPr>
          <p:cNvPr id="5" name="object 4">
            <a:extLst>
              <a:ext uri="{FF2B5EF4-FFF2-40B4-BE49-F238E27FC236}">
                <a16:creationId xmlns:a16="http://schemas.microsoft.com/office/drawing/2014/main" id="{3FF167B4-9A11-441B-8DF8-AC725356FDF8}"/>
              </a:ext>
            </a:extLst>
          </p:cNvPr>
          <p:cNvSpPr txBox="1"/>
          <p:nvPr/>
        </p:nvSpPr>
        <p:spPr>
          <a:xfrm>
            <a:off x="206662" y="5685159"/>
            <a:ext cx="17443664" cy="4344138"/>
          </a:xfrm>
          <a:prstGeom prst="rect">
            <a:avLst/>
          </a:prstGeom>
        </p:spPr>
        <p:txBody>
          <a:bodyPr vert="horz" wrap="square" lIns="0" tIns="34925" rIns="0" bIns="0" rtlCol="0">
            <a:spAutoFit/>
          </a:bodyPr>
          <a:lstStyle/>
          <a:p>
            <a:pPr marL="571500" indent="-571500" algn="just">
              <a:buFont typeface="Arial" panose="020B0604020202020204" pitchFamily="34" charset="0"/>
              <a:buChar char="•"/>
            </a:pPr>
            <a:r>
              <a:rPr lang="en-US" sz="4000" dirty="0">
                <a:latin typeface="+mn-lt"/>
              </a:rPr>
              <a:t>This involved evaluating load factors, ranking airlines based on customer preferences, identifying the busiest routes, and assessing performance trends.</a:t>
            </a:r>
          </a:p>
          <a:p>
            <a:pPr algn="just"/>
            <a:r>
              <a:rPr lang="en-US" sz="4000" dirty="0">
                <a:latin typeface="+mn-lt"/>
              </a:rPr>
              <a:t> </a:t>
            </a:r>
          </a:p>
          <a:p>
            <a:pPr marL="571500" indent="-571500" algn="just">
              <a:buFont typeface="Arial" panose="020B0604020202020204" pitchFamily="34" charset="0"/>
              <a:buChar char="•"/>
            </a:pPr>
            <a:r>
              <a:rPr lang="en-US" sz="4000" dirty="0">
                <a:latin typeface="+mn-lt"/>
              </a:rPr>
              <a:t>Ultimately, the goal was to provide practical, data-driven recommendations that can improve operational efficiency, increase profitability, and support strategic growth.</a:t>
            </a:r>
          </a:p>
          <a:p>
            <a:pPr marL="571500" indent="-571500" algn="just">
              <a:buFont typeface="Arial" panose="020B0604020202020204" pitchFamily="34" charset="0"/>
              <a:buChar char="•"/>
            </a:pPr>
            <a:endParaRPr lang="en-US" sz="40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8" cy="10286999"/>
          </a:xfrm>
          <a:prstGeom prst="rect">
            <a:avLst/>
          </a:prstGeom>
        </p:spPr>
      </p:pic>
      <p:pic>
        <p:nvPicPr>
          <p:cNvPr id="3" name="object 3"/>
          <p:cNvPicPr/>
          <p:nvPr/>
        </p:nvPicPr>
        <p:blipFill>
          <a:blip r:embed="rId3" cstate="print"/>
          <a:stretch>
            <a:fillRect/>
          </a:stretch>
        </p:blipFill>
        <p:spPr>
          <a:xfrm>
            <a:off x="0" y="71022"/>
            <a:ext cx="18288000" cy="10215977"/>
          </a:xfrm>
          <a:prstGeom prst="rect">
            <a:avLst/>
          </a:prstGeom>
        </p:spPr>
      </p:pic>
      <p:sp>
        <p:nvSpPr>
          <p:cNvPr id="4" name="object 4"/>
          <p:cNvSpPr txBox="1">
            <a:spLocks noGrp="1"/>
          </p:cNvSpPr>
          <p:nvPr>
            <p:ph type="title"/>
          </p:nvPr>
        </p:nvSpPr>
        <p:spPr>
          <a:xfrm>
            <a:off x="466202" y="484199"/>
            <a:ext cx="10742295" cy="1259840"/>
          </a:xfrm>
          <a:prstGeom prst="rect">
            <a:avLst/>
          </a:prstGeom>
        </p:spPr>
        <p:txBody>
          <a:bodyPr vert="horz" wrap="square" lIns="0" tIns="12700" rIns="0" bIns="0" rtlCol="0">
            <a:spAutoFit/>
          </a:bodyPr>
          <a:lstStyle/>
          <a:p>
            <a:pPr marL="12700">
              <a:lnSpc>
                <a:spcPct val="100000"/>
              </a:lnSpc>
              <a:spcBef>
                <a:spcPts val="100"/>
              </a:spcBef>
            </a:pPr>
            <a:r>
              <a:rPr sz="8100" spc="894" dirty="0">
                <a:solidFill>
                  <a:srgbClr val="252525"/>
                </a:solidFill>
                <a:latin typeface="Microsoft Sans Serif"/>
                <a:cs typeface="Microsoft Sans Serif"/>
              </a:rPr>
              <a:t>Business</a:t>
            </a:r>
            <a:r>
              <a:rPr sz="8100" spc="585" dirty="0">
                <a:solidFill>
                  <a:srgbClr val="252525"/>
                </a:solidFill>
                <a:latin typeface="Microsoft Sans Serif"/>
                <a:cs typeface="Microsoft Sans Serif"/>
              </a:rPr>
              <a:t> </a:t>
            </a:r>
            <a:r>
              <a:rPr sz="8100" spc="940" dirty="0">
                <a:solidFill>
                  <a:srgbClr val="252525"/>
                </a:solidFill>
                <a:latin typeface="Microsoft Sans Serif"/>
                <a:cs typeface="Microsoft Sans Serif"/>
              </a:rPr>
              <a:t>Overview</a:t>
            </a:r>
            <a:endParaRPr sz="8100" dirty="0">
              <a:latin typeface="Microsoft Sans Serif"/>
              <a:cs typeface="Microsoft Sans Serif"/>
            </a:endParaRPr>
          </a:p>
        </p:txBody>
      </p:sp>
      <p:sp>
        <p:nvSpPr>
          <p:cNvPr id="10" name="object 10"/>
          <p:cNvSpPr txBox="1"/>
          <p:nvPr/>
        </p:nvSpPr>
        <p:spPr>
          <a:xfrm>
            <a:off x="466202" y="2463725"/>
            <a:ext cx="16700017" cy="7119898"/>
          </a:xfrm>
          <a:prstGeom prst="rect">
            <a:avLst/>
          </a:prstGeom>
        </p:spPr>
        <p:txBody>
          <a:bodyPr vert="horz" wrap="square" lIns="0" tIns="40640" rIns="0" bIns="0" rtlCol="0">
            <a:spAutoFit/>
          </a:bodyPr>
          <a:lstStyle/>
          <a:p>
            <a:pPr marL="571500" indent="-571500" algn="just">
              <a:buFont typeface="Arial" panose="020B0604020202020204" pitchFamily="34" charset="0"/>
              <a:buChar char="•"/>
            </a:pPr>
            <a:r>
              <a:rPr lang="en-US" sz="4000" dirty="0">
                <a:solidFill>
                  <a:schemeClr val="tx1"/>
                </a:solidFill>
                <a:latin typeface="+mj-lt"/>
              </a:rPr>
              <a:t>In the highly competitive airline industry, leveraging data effectively can make a significant difference in terms of cost optimization, customer retention, and strategic planning. </a:t>
            </a:r>
          </a:p>
          <a:p>
            <a:pPr algn="just"/>
            <a:endParaRPr lang="en-US" sz="2000" dirty="0">
              <a:solidFill>
                <a:schemeClr val="tx1"/>
              </a:solidFill>
              <a:latin typeface="+mj-lt"/>
            </a:endParaRPr>
          </a:p>
          <a:p>
            <a:pPr marL="571500" indent="-571500" algn="just">
              <a:buFont typeface="Arial" panose="020B0604020202020204" pitchFamily="34" charset="0"/>
              <a:buChar char="•"/>
            </a:pPr>
            <a:r>
              <a:rPr lang="en-US" sz="4000" dirty="0">
                <a:solidFill>
                  <a:schemeClr val="tx1"/>
                </a:solidFill>
                <a:latin typeface="+mj-lt"/>
              </a:rPr>
              <a:t>High Cloud Airlines seeks to improve its business outcomes by embracing a data-centric approach. </a:t>
            </a:r>
          </a:p>
          <a:p>
            <a:pPr marL="571500" indent="-571500" algn="just">
              <a:buFont typeface="Arial" panose="020B0604020202020204" pitchFamily="34" charset="0"/>
              <a:buChar char="•"/>
            </a:pPr>
            <a:endParaRPr lang="en-US" sz="2000" dirty="0">
              <a:solidFill>
                <a:schemeClr val="tx1"/>
              </a:solidFill>
              <a:latin typeface="+mj-lt"/>
            </a:endParaRPr>
          </a:p>
          <a:p>
            <a:pPr marL="571500" indent="-571500" algn="just">
              <a:buFont typeface="Arial" panose="020B0604020202020204" pitchFamily="34" charset="0"/>
              <a:buChar char="•"/>
            </a:pPr>
            <a:r>
              <a:rPr lang="en-US" sz="4000" dirty="0">
                <a:solidFill>
                  <a:schemeClr val="tx1"/>
                </a:solidFill>
                <a:latin typeface="+mj-lt"/>
              </a:rPr>
              <a:t>This project utilizes historical flight and passenger data to identify patterns, performance gaps, and growth opportunities. </a:t>
            </a:r>
          </a:p>
          <a:p>
            <a:pPr marL="571500" indent="-571500" algn="just">
              <a:buFont typeface="Arial" panose="020B0604020202020204" pitchFamily="34" charset="0"/>
              <a:buChar char="•"/>
            </a:pPr>
            <a:endParaRPr lang="en-US" sz="2000" dirty="0">
              <a:solidFill>
                <a:schemeClr val="tx1"/>
              </a:solidFill>
              <a:latin typeface="+mj-lt"/>
            </a:endParaRPr>
          </a:p>
          <a:p>
            <a:pPr marL="571500" indent="-571500" algn="just">
              <a:buFont typeface="Arial" panose="020B0604020202020204" pitchFamily="34" charset="0"/>
              <a:buChar char="•"/>
            </a:pPr>
            <a:r>
              <a:rPr lang="en-US" sz="4000" dirty="0">
                <a:solidFill>
                  <a:schemeClr val="tx1"/>
                </a:solidFill>
                <a:latin typeface="+mj-lt"/>
              </a:rPr>
              <a:t>Key focus areas included optimizing load factor, improving passenger experience, better allocation of resources, and enabling data-supported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1463" y="0"/>
            <a:ext cx="9193100" cy="6621026"/>
          </a:xfrm>
          <a:prstGeom prst="rect">
            <a:avLst/>
          </a:prstGeom>
        </p:spPr>
      </p:pic>
      <p:sp>
        <p:nvSpPr>
          <p:cNvPr id="7" name="object 7"/>
          <p:cNvSpPr txBox="1"/>
          <p:nvPr/>
        </p:nvSpPr>
        <p:spPr>
          <a:xfrm>
            <a:off x="5334000" y="3536207"/>
            <a:ext cx="12461240" cy="6169638"/>
          </a:xfrm>
          <a:prstGeom prst="rect">
            <a:avLst/>
          </a:prstGeom>
        </p:spPr>
        <p:txBody>
          <a:bodyPr vert="horz" wrap="square" lIns="0" tIns="13970" rIns="0" bIns="0" rtlCol="0">
            <a:spAutoFit/>
          </a:bodyPr>
          <a:lstStyle/>
          <a:p>
            <a:pPr marL="571500" indent="-571500">
              <a:buFont typeface="Arial" panose="020B0604020202020204" pitchFamily="34" charset="0"/>
              <a:buChar char="•"/>
            </a:pPr>
            <a:r>
              <a:rPr lang="en-US" sz="4000" dirty="0">
                <a:latin typeface="+mn-lt"/>
              </a:rPr>
              <a:t>This project focuses on understanding key metrics that reflect the airline’s operational efficiency. The scope of work included:</a:t>
            </a:r>
          </a:p>
          <a:p>
            <a:pPr marL="742950" indent="-742950">
              <a:buFont typeface="+mj-lt"/>
              <a:buAutoNum type="arabicPeriod"/>
            </a:pPr>
            <a:r>
              <a:rPr lang="en-US" sz="4000" dirty="0">
                <a:latin typeface="+mn-lt"/>
              </a:rPr>
              <a:t>Load factor trends over time</a:t>
            </a:r>
          </a:p>
          <a:p>
            <a:pPr marL="742950" indent="-742950">
              <a:buFont typeface="+mj-lt"/>
              <a:buAutoNum type="arabicPeriod"/>
            </a:pPr>
            <a:r>
              <a:rPr lang="en-US" sz="4000" dirty="0">
                <a:latin typeface="+mn-lt"/>
              </a:rPr>
              <a:t>Passenger behavior and preferences</a:t>
            </a:r>
          </a:p>
          <a:p>
            <a:pPr marL="742950" indent="-742950">
              <a:buFont typeface="+mj-lt"/>
              <a:buAutoNum type="arabicPeriod"/>
            </a:pPr>
            <a:r>
              <a:rPr lang="en-US" sz="4000" dirty="0">
                <a:latin typeface="+mn-lt"/>
              </a:rPr>
              <a:t>Most frequently traveled routes</a:t>
            </a:r>
          </a:p>
          <a:p>
            <a:pPr marL="742950" indent="-742950">
              <a:buFont typeface="+mj-lt"/>
              <a:buAutoNum type="arabicPeriod"/>
            </a:pPr>
            <a:r>
              <a:rPr lang="en-US" sz="4000" dirty="0">
                <a:latin typeface="+mn-lt"/>
              </a:rPr>
              <a:t>Overall efficiency of airline operations</a:t>
            </a:r>
          </a:p>
          <a:p>
            <a:pPr marL="571500" indent="-571500">
              <a:buFont typeface="Arial" panose="020B0604020202020204" pitchFamily="34" charset="0"/>
              <a:buChar char="•"/>
            </a:pPr>
            <a:r>
              <a:rPr lang="en-US" sz="4000" dirty="0">
                <a:latin typeface="+mn-lt"/>
              </a:rPr>
              <a:t>The analysis centered around identifying improvement areas by deeply exploring KPIs that directly influence business outcomes.</a:t>
            </a:r>
          </a:p>
        </p:txBody>
      </p:sp>
      <p:pic>
        <p:nvPicPr>
          <p:cNvPr id="8" name="object 8"/>
          <p:cNvPicPr/>
          <p:nvPr/>
        </p:nvPicPr>
        <p:blipFill>
          <a:blip r:embed="rId3" cstate="print"/>
          <a:stretch>
            <a:fillRect/>
          </a:stretch>
        </p:blipFill>
        <p:spPr>
          <a:xfrm>
            <a:off x="0" y="1755091"/>
            <a:ext cx="4012932" cy="85319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9D9D9"/>
          </a:solidFill>
        </p:spPr>
        <p:txBody>
          <a:bodyPr wrap="square" lIns="0" tIns="0" rIns="0" bIns="0" rtlCol="0"/>
          <a:lstStyle/>
          <a:p>
            <a:endParaRPr dirty="0"/>
          </a:p>
        </p:txBody>
      </p:sp>
      <p:sp>
        <p:nvSpPr>
          <p:cNvPr id="4" name="object 4"/>
          <p:cNvSpPr txBox="1"/>
          <p:nvPr/>
        </p:nvSpPr>
        <p:spPr>
          <a:xfrm>
            <a:off x="230725" y="2808727"/>
            <a:ext cx="17600075" cy="7083349"/>
          </a:xfrm>
          <a:prstGeom prst="rect">
            <a:avLst/>
          </a:prstGeom>
        </p:spPr>
        <p:txBody>
          <a:bodyPr vert="horz" wrap="square" lIns="0" tIns="34925" rIns="0" bIns="0" rtlCol="0">
            <a:spAutoFit/>
          </a:bodyPr>
          <a:lstStyle/>
          <a:p>
            <a:r>
              <a:rPr lang="en-US" sz="4000" dirty="0">
                <a:latin typeface="+mn-lt"/>
              </a:rPr>
              <a:t>While working with the data, several challenges were encountered and addressed, including:</a:t>
            </a:r>
          </a:p>
          <a:p>
            <a:endParaRPr lang="en-US" dirty="0">
              <a:latin typeface="+mn-lt"/>
            </a:endParaRPr>
          </a:p>
          <a:p>
            <a:pPr marL="571500" indent="-571500">
              <a:buFont typeface="Arial" panose="020B0604020202020204" pitchFamily="34" charset="0"/>
              <a:buChar char="•"/>
            </a:pPr>
            <a:r>
              <a:rPr lang="en-US" sz="4000" b="1" dirty="0">
                <a:latin typeface="+mn-lt"/>
              </a:rPr>
              <a:t>Large Dataset Size: </a:t>
            </a:r>
            <a:r>
              <a:rPr lang="en-US" sz="4000" dirty="0">
                <a:latin typeface="+mn-lt"/>
              </a:rPr>
              <a:t>Efficient techniques were used for data handling and processing.</a:t>
            </a:r>
          </a:p>
          <a:p>
            <a:pPr marL="571500" indent="-571500">
              <a:buFont typeface="Arial" panose="020B0604020202020204" pitchFamily="34" charset="0"/>
              <a:buChar char="•"/>
            </a:pPr>
            <a:r>
              <a:rPr lang="en-US" sz="4000" b="1" dirty="0">
                <a:latin typeface="+mn-lt"/>
              </a:rPr>
              <a:t>Data Quality Issues</a:t>
            </a:r>
            <a:r>
              <a:rPr lang="en-US" sz="4000" dirty="0">
                <a:latin typeface="+mn-lt"/>
              </a:rPr>
              <a:t>: Steps were taken to ensure completeness and accuracy.</a:t>
            </a:r>
          </a:p>
          <a:p>
            <a:pPr marL="571500" indent="-571500">
              <a:buFont typeface="Arial" panose="020B0604020202020204" pitchFamily="34" charset="0"/>
              <a:buChar char="•"/>
            </a:pPr>
            <a:r>
              <a:rPr lang="en-US" sz="4000" b="1" dirty="0">
                <a:latin typeface="+mn-lt"/>
              </a:rPr>
              <a:t>Complex Relationships</a:t>
            </a:r>
            <a:r>
              <a:rPr lang="en-US" sz="4000" dirty="0">
                <a:latin typeface="+mn-lt"/>
              </a:rPr>
              <a:t>: Datasets had to be merged to derive meaningful KPIs, requiring the use of Power Query.</a:t>
            </a:r>
          </a:p>
          <a:p>
            <a:pPr marL="571500" indent="-571500">
              <a:buFont typeface="Arial" panose="020B0604020202020204" pitchFamily="34" charset="0"/>
              <a:buChar char="•"/>
            </a:pPr>
            <a:r>
              <a:rPr lang="en-US" sz="4000" b="1" dirty="0">
                <a:latin typeface="+mn-lt"/>
              </a:rPr>
              <a:t>Data Visualization</a:t>
            </a:r>
            <a:r>
              <a:rPr lang="en-US" sz="4000" dirty="0">
                <a:latin typeface="+mn-lt"/>
              </a:rPr>
              <a:t>: Creating visual representations for flight routes, customer demographics, and performance metrics.</a:t>
            </a:r>
          </a:p>
          <a:p>
            <a:pPr marL="571500" indent="-571500">
              <a:buFont typeface="Arial" panose="020B0604020202020204" pitchFamily="34" charset="0"/>
              <a:buChar char="•"/>
            </a:pPr>
            <a:r>
              <a:rPr lang="en-US" sz="4000" b="1" dirty="0">
                <a:latin typeface="+mn-lt"/>
              </a:rPr>
              <a:t>Market Trends</a:t>
            </a:r>
            <a:r>
              <a:rPr lang="en-US" sz="4000" dirty="0">
                <a:latin typeface="+mn-lt"/>
              </a:rPr>
              <a:t>: Analyzing patterns in route usage and airline popularity for strategic decisions.</a:t>
            </a:r>
          </a:p>
        </p:txBody>
      </p:sp>
      <p:sp>
        <p:nvSpPr>
          <p:cNvPr id="6" name="object 3">
            <a:extLst>
              <a:ext uri="{FF2B5EF4-FFF2-40B4-BE49-F238E27FC236}">
                <a16:creationId xmlns:a16="http://schemas.microsoft.com/office/drawing/2014/main" id="{A3D6D951-B9DC-4DD4-B581-53F00379B46D}"/>
              </a:ext>
            </a:extLst>
          </p:cNvPr>
          <p:cNvSpPr txBox="1">
            <a:spLocks/>
          </p:cNvSpPr>
          <p:nvPr/>
        </p:nvSpPr>
        <p:spPr>
          <a:xfrm>
            <a:off x="215695" y="-480388"/>
            <a:ext cx="17841580" cy="1953750"/>
          </a:xfrm>
          <a:prstGeom prst="rect">
            <a:avLst/>
          </a:prstGeom>
        </p:spPr>
        <p:txBody>
          <a:bodyPr vert="horz" wrap="square" lIns="0" tIns="837575" rIns="0" bIns="0" rtlCol="0">
            <a:spAutoFit/>
          </a:bodyPr>
          <a:lstStyle>
            <a:lvl1pPr>
              <a:defRPr>
                <a:latin typeface="+mj-lt"/>
                <a:ea typeface="+mj-ea"/>
                <a:cs typeface="+mj-cs"/>
              </a:defRPr>
            </a:lvl1pPr>
          </a:lstStyle>
          <a:p>
            <a:pPr algn="ctr"/>
            <a:r>
              <a:rPr lang="en-US" sz="7200" b="1" dirty="0"/>
              <a:t>Data Challenges &amp; Approach</a:t>
            </a:r>
          </a:p>
        </p:txBody>
      </p:sp>
    </p:spTree>
    <p:extLst>
      <p:ext uri="{BB962C8B-B14F-4D97-AF65-F5344CB8AC3E}">
        <p14:creationId xmlns:p14="http://schemas.microsoft.com/office/powerpoint/2010/main" val="171759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9D9D9"/>
          </a:solidFill>
        </p:spPr>
        <p:txBody>
          <a:bodyPr wrap="square" lIns="0" tIns="0" rIns="0" bIns="0" rtlCol="0"/>
          <a:lstStyle/>
          <a:p>
            <a:endParaRPr dirty="0"/>
          </a:p>
        </p:txBody>
      </p:sp>
      <p:sp>
        <p:nvSpPr>
          <p:cNvPr id="7" name="Title 1">
            <a:extLst>
              <a:ext uri="{FF2B5EF4-FFF2-40B4-BE49-F238E27FC236}">
                <a16:creationId xmlns:a16="http://schemas.microsoft.com/office/drawing/2014/main" id="{24E66342-5B62-40DE-8D74-6557463B3E0E}"/>
              </a:ext>
            </a:extLst>
          </p:cNvPr>
          <p:cNvSpPr txBox="1">
            <a:spLocks/>
          </p:cNvSpPr>
          <p:nvPr/>
        </p:nvSpPr>
        <p:spPr>
          <a:xfrm>
            <a:off x="587828" y="190500"/>
            <a:ext cx="16480971" cy="1432010"/>
          </a:xfrm>
          <a:prstGeom prst="rect">
            <a:avLst/>
          </a:prstGeom>
        </p:spPr>
        <p:txBody>
          <a:bodyPr/>
          <a:lstStyle>
            <a:lvl1pPr>
              <a:defRPr>
                <a:latin typeface="+mj-lt"/>
                <a:ea typeface="+mj-ea"/>
                <a:cs typeface="+mj-cs"/>
              </a:defRPr>
            </a:lvl1pPr>
          </a:lstStyle>
          <a:p>
            <a:pPr algn="ctr"/>
            <a:r>
              <a:rPr lang="en-US" sz="6600" b="1" dirty="0">
                <a:solidFill>
                  <a:schemeClr val="tx1"/>
                </a:solidFill>
                <a:latin typeface="Calibri" panose="020F0502020204030204" pitchFamily="34" charset="0"/>
                <a:ea typeface="Calibri" panose="020F0502020204030204" pitchFamily="34" charset="0"/>
                <a:cs typeface="Calibri" panose="020F0502020204030204" pitchFamily="34" charset="0"/>
              </a:rPr>
              <a:t>DATA PROCESSING FLOW</a:t>
            </a:r>
            <a:endParaRPr lang="en-IN" sz="6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0" name="Diagram 9">
            <a:extLst>
              <a:ext uri="{FF2B5EF4-FFF2-40B4-BE49-F238E27FC236}">
                <a16:creationId xmlns:a16="http://schemas.microsoft.com/office/drawing/2014/main" id="{BBFEA41F-0CD1-44B8-814D-BB50FBEC9228}"/>
              </a:ext>
            </a:extLst>
          </p:cNvPr>
          <p:cNvGraphicFramePr/>
          <p:nvPr>
            <p:extLst>
              <p:ext uri="{D42A27DB-BD31-4B8C-83A1-F6EECF244321}">
                <p14:modId xmlns:p14="http://schemas.microsoft.com/office/powerpoint/2010/main" val="1487863909"/>
              </p:ext>
            </p:extLst>
          </p:nvPr>
        </p:nvGraphicFramePr>
        <p:xfrm>
          <a:off x="587829" y="1792840"/>
          <a:ext cx="16861971" cy="7987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169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4E66342-5B62-40DE-8D74-6557463B3E0E}"/>
              </a:ext>
            </a:extLst>
          </p:cNvPr>
          <p:cNvSpPr txBox="1">
            <a:spLocks/>
          </p:cNvSpPr>
          <p:nvPr/>
        </p:nvSpPr>
        <p:spPr>
          <a:xfrm>
            <a:off x="609600" y="3711490"/>
            <a:ext cx="16480971" cy="1432010"/>
          </a:xfrm>
          <a:prstGeom prst="rect">
            <a:avLst/>
          </a:prstGeom>
        </p:spPr>
        <p:txBody>
          <a:bodyPr/>
          <a:lstStyle>
            <a:lvl1pPr>
              <a:defRPr>
                <a:latin typeface="+mj-lt"/>
                <a:ea typeface="+mj-ea"/>
                <a:cs typeface="+mj-cs"/>
              </a:defRPr>
            </a:lvl1pPr>
          </a:lstStyle>
          <a:p>
            <a:pPr algn="ctr"/>
            <a:endParaRPr lang="en-IN" sz="6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8" name="object 2">
            <a:extLst>
              <a:ext uri="{FF2B5EF4-FFF2-40B4-BE49-F238E27FC236}">
                <a16:creationId xmlns:a16="http://schemas.microsoft.com/office/drawing/2014/main" id="{B06AA817-1EFB-423B-BC14-85F570CE4A84}"/>
              </a:ext>
            </a:extLst>
          </p:cNvPr>
          <p:cNvGrpSpPr/>
          <p:nvPr/>
        </p:nvGrpSpPr>
        <p:grpSpPr>
          <a:xfrm>
            <a:off x="-1" y="0"/>
            <a:ext cx="18480505" cy="10286999"/>
            <a:chOff x="0" y="0"/>
            <a:chExt cx="12192000" cy="6858000"/>
          </a:xfrm>
        </p:grpSpPr>
        <p:pic>
          <p:nvPicPr>
            <p:cNvPr id="9" name="object 3">
              <a:extLst>
                <a:ext uri="{FF2B5EF4-FFF2-40B4-BE49-F238E27FC236}">
                  <a16:creationId xmlns:a16="http://schemas.microsoft.com/office/drawing/2014/main" id="{4BDBCDDA-EE2F-4B74-B382-2D9F3FA89EFB}"/>
                </a:ext>
              </a:extLst>
            </p:cNvPr>
            <p:cNvPicPr/>
            <p:nvPr/>
          </p:nvPicPr>
          <p:blipFill>
            <a:blip r:embed="rId2" cstate="print"/>
            <a:stretch>
              <a:fillRect/>
            </a:stretch>
          </p:blipFill>
          <p:spPr>
            <a:xfrm>
              <a:off x="0" y="0"/>
              <a:ext cx="12192000" cy="6858000"/>
            </a:xfrm>
            <a:prstGeom prst="rect">
              <a:avLst/>
            </a:prstGeom>
          </p:spPr>
        </p:pic>
        <p:sp>
          <p:nvSpPr>
            <p:cNvPr id="11" name="object 4">
              <a:extLst>
                <a:ext uri="{FF2B5EF4-FFF2-40B4-BE49-F238E27FC236}">
                  <a16:creationId xmlns:a16="http://schemas.microsoft.com/office/drawing/2014/main" id="{0B7996CA-1E08-40E2-8224-53C88F7375C6}"/>
                </a:ext>
              </a:extLst>
            </p:cNvPr>
            <p:cNvSpPr/>
            <p:nvPr/>
          </p:nvSpPr>
          <p:spPr>
            <a:xfrm>
              <a:off x="4763" y="6529387"/>
              <a:ext cx="10641330" cy="9525"/>
            </a:xfrm>
            <a:custGeom>
              <a:avLst/>
              <a:gdLst/>
              <a:ahLst/>
              <a:cxnLst/>
              <a:rect l="l" t="t" r="r" b="b"/>
              <a:pathLst>
                <a:path w="10641330" h="9525">
                  <a:moveTo>
                    <a:pt x="0" y="9525"/>
                  </a:moveTo>
                  <a:lnTo>
                    <a:pt x="838199" y="9525"/>
                  </a:lnTo>
                </a:path>
                <a:path w="10641330" h="9525">
                  <a:moveTo>
                    <a:pt x="1209674" y="9525"/>
                  </a:moveTo>
                  <a:lnTo>
                    <a:pt x="5370257" y="9525"/>
                  </a:lnTo>
                </a:path>
                <a:path w="10641330" h="9525">
                  <a:moveTo>
                    <a:pt x="6800912" y="0"/>
                  </a:moveTo>
                  <a:lnTo>
                    <a:pt x="10641265" y="0"/>
                  </a:lnTo>
                </a:path>
              </a:pathLst>
            </a:custGeom>
            <a:ln w="12700">
              <a:solidFill>
                <a:srgbClr val="000000"/>
              </a:solidFill>
            </a:ln>
          </p:spPr>
          <p:txBody>
            <a:bodyPr wrap="square" lIns="0" tIns="0" rIns="0" bIns="0" rtlCol="0"/>
            <a:lstStyle/>
            <a:p>
              <a:endParaRPr dirty="0"/>
            </a:p>
          </p:txBody>
        </p:sp>
        <p:sp>
          <p:nvSpPr>
            <p:cNvPr id="12" name="object 5">
              <a:extLst>
                <a:ext uri="{FF2B5EF4-FFF2-40B4-BE49-F238E27FC236}">
                  <a16:creationId xmlns:a16="http://schemas.microsoft.com/office/drawing/2014/main" id="{3C0EDA3B-63B7-4743-82AB-F2445A43A3B9}"/>
                </a:ext>
              </a:extLst>
            </p:cNvPr>
            <p:cNvSpPr/>
            <p:nvPr/>
          </p:nvSpPr>
          <p:spPr>
            <a:xfrm>
              <a:off x="11282426" y="6523037"/>
              <a:ext cx="909955" cy="12700"/>
            </a:xfrm>
            <a:custGeom>
              <a:avLst/>
              <a:gdLst/>
              <a:ahLst/>
              <a:cxnLst/>
              <a:rect l="l" t="t" r="r" b="b"/>
              <a:pathLst>
                <a:path w="909954" h="12700">
                  <a:moveTo>
                    <a:pt x="909574" y="0"/>
                  </a:moveTo>
                  <a:lnTo>
                    <a:pt x="0" y="0"/>
                  </a:lnTo>
                  <a:lnTo>
                    <a:pt x="0" y="12700"/>
                  </a:lnTo>
                  <a:lnTo>
                    <a:pt x="909574" y="12700"/>
                  </a:lnTo>
                  <a:lnTo>
                    <a:pt x="909574" y="0"/>
                  </a:lnTo>
                  <a:close/>
                </a:path>
              </a:pathLst>
            </a:custGeom>
            <a:solidFill>
              <a:srgbClr val="000000"/>
            </a:solidFill>
          </p:spPr>
          <p:txBody>
            <a:bodyPr wrap="square" lIns="0" tIns="0" rIns="0" bIns="0" rtlCol="0"/>
            <a:lstStyle/>
            <a:p>
              <a:endParaRPr dirty="0"/>
            </a:p>
          </p:txBody>
        </p:sp>
        <p:pic>
          <p:nvPicPr>
            <p:cNvPr id="13" name="object 6">
              <a:extLst>
                <a:ext uri="{FF2B5EF4-FFF2-40B4-BE49-F238E27FC236}">
                  <a16:creationId xmlns:a16="http://schemas.microsoft.com/office/drawing/2014/main" id="{2974DA5E-7AD5-4F5A-B5A2-05026A9EB7B5}"/>
                </a:ext>
              </a:extLst>
            </p:cNvPr>
            <p:cNvPicPr/>
            <p:nvPr/>
          </p:nvPicPr>
          <p:blipFill>
            <a:blip r:embed="rId3" cstate="print"/>
            <a:stretch>
              <a:fillRect/>
            </a:stretch>
          </p:blipFill>
          <p:spPr>
            <a:xfrm>
              <a:off x="0" y="6562725"/>
              <a:ext cx="12192000" cy="295275"/>
            </a:xfrm>
            <a:prstGeom prst="rect">
              <a:avLst/>
            </a:prstGeom>
          </p:spPr>
        </p:pic>
        <p:pic>
          <p:nvPicPr>
            <p:cNvPr id="14" name="object 7">
              <a:extLst>
                <a:ext uri="{FF2B5EF4-FFF2-40B4-BE49-F238E27FC236}">
                  <a16:creationId xmlns:a16="http://schemas.microsoft.com/office/drawing/2014/main" id="{4B244ECE-C72E-4001-A85C-BA5F81CFCE3F}"/>
                </a:ext>
              </a:extLst>
            </p:cNvPr>
            <p:cNvPicPr/>
            <p:nvPr/>
          </p:nvPicPr>
          <p:blipFill>
            <a:blip r:embed="rId4" cstate="print"/>
            <a:stretch>
              <a:fillRect/>
            </a:stretch>
          </p:blipFill>
          <p:spPr>
            <a:xfrm>
              <a:off x="0" y="190436"/>
              <a:ext cx="12192000" cy="6510401"/>
            </a:xfrm>
            <a:prstGeom prst="rect">
              <a:avLst/>
            </a:prstGeom>
          </p:spPr>
        </p:pic>
        <p:pic>
          <p:nvPicPr>
            <p:cNvPr id="15" name="object 8">
              <a:extLst>
                <a:ext uri="{FF2B5EF4-FFF2-40B4-BE49-F238E27FC236}">
                  <a16:creationId xmlns:a16="http://schemas.microsoft.com/office/drawing/2014/main" id="{20D03CB7-9A9A-4A79-A5DE-71EA6DB92344}"/>
                </a:ext>
              </a:extLst>
            </p:cNvPr>
            <p:cNvPicPr/>
            <p:nvPr/>
          </p:nvPicPr>
          <p:blipFill>
            <a:blip r:embed="rId5" cstate="print"/>
            <a:stretch>
              <a:fillRect/>
            </a:stretch>
          </p:blipFill>
          <p:spPr>
            <a:xfrm>
              <a:off x="0" y="199961"/>
              <a:ext cx="12187301" cy="6396101"/>
            </a:xfrm>
            <a:prstGeom prst="rect">
              <a:avLst/>
            </a:prstGeom>
          </p:spPr>
        </p:pic>
      </p:grpSp>
      <p:sp>
        <p:nvSpPr>
          <p:cNvPr id="16" name="object 9">
            <a:extLst>
              <a:ext uri="{FF2B5EF4-FFF2-40B4-BE49-F238E27FC236}">
                <a16:creationId xmlns:a16="http://schemas.microsoft.com/office/drawing/2014/main" id="{A4A42A35-9E2C-44DD-ADCF-63D966BD7473}"/>
              </a:ext>
            </a:extLst>
          </p:cNvPr>
          <p:cNvSpPr txBox="1">
            <a:spLocks/>
          </p:cNvSpPr>
          <p:nvPr/>
        </p:nvSpPr>
        <p:spPr>
          <a:xfrm>
            <a:off x="414972" y="43561"/>
            <a:ext cx="15539029" cy="1852686"/>
          </a:xfrm>
          <a:prstGeom prst="rect">
            <a:avLst/>
          </a:prstGeom>
        </p:spPr>
        <p:txBody>
          <a:bodyPr vert="horz" wrap="square" lIns="0" tIns="828928" rIns="0" bIns="0" rtlCol="0">
            <a:spAutoFit/>
          </a:bodyPr>
          <a:lstStyle>
            <a:lvl1pPr>
              <a:defRPr>
                <a:latin typeface="+mj-lt"/>
                <a:ea typeface="+mj-ea"/>
                <a:cs typeface="+mj-cs"/>
              </a:defRPr>
            </a:lvl1pPr>
          </a:lstStyle>
          <a:p>
            <a:pPr marL="3556000">
              <a:spcBef>
                <a:spcPts val="130"/>
              </a:spcBef>
            </a:pPr>
            <a:r>
              <a:rPr lang="en-US" sz="6600" b="1" spc="-10" dirty="0">
                <a:solidFill>
                  <a:srgbClr val="FFFFFF"/>
                </a:solidFill>
                <a:latin typeface="Times New Roman"/>
                <a:cs typeface="Times New Roman"/>
              </a:rPr>
              <a:t>DASHBOARDS</a:t>
            </a:r>
            <a:endParaRPr lang="en-US" sz="3950" dirty="0">
              <a:latin typeface="Times New Roman"/>
              <a:cs typeface="Times New Roman"/>
            </a:endParaRPr>
          </a:p>
        </p:txBody>
      </p:sp>
    </p:spTree>
    <p:extLst>
      <p:ext uri="{BB962C8B-B14F-4D97-AF65-F5344CB8AC3E}">
        <p14:creationId xmlns:p14="http://schemas.microsoft.com/office/powerpoint/2010/main" val="1146292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681</Words>
  <Application>Microsoft Office PowerPoint</Application>
  <PresentationFormat>Custom</PresentationFormat>
  <Paragraphs>68</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Georgia</vt:lpstr>
      <vt:lpstr>Microsoft Sans Serif</vt:lpstr>
      <vt:lpstr>Times New Roman</vt:lpstr>
      <vt:lpstr>Wingdings</vt:lpstr>
      <vt:lpstr>Office Theme</vt:lpstr>
      <vt:lpstr>High Cloud Airlines</vt:lpstr>
      <vt:lpstr>PowerPoint Presentation</vt:lpstr>
      <vt:lpstr>PowerPoint Presentation</vt:lpstr>
      <vt:lpstr>PowerPoint Presentation</vt:lpstr>
      <vt:lpstr>Business Overview</vt:lpstr>
      <vt:lpstr>PowerPoint Presentation</vt:lpstr>
      <vt:lpstr>PowerPoint Presentation</vt:lpstr>
      <vt:lpstr>PowerPoint Presentation</vt:lpstr>
      <vt:lpstr>PowerPoint Presentation</vt:lpstr>
      <vt:lpstr>PowerPoint Presentation</vt:lpstr>
      <vt:lpstr>Tableau Dashboard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Cloud Airlines</dc:title>
  <cp:lastModifiedBy>Windows User</cp:lastModifiedBy>
  <cp:revision>9</cp:revision>
  <dcterms:created xsi:type="dcterms:W3CDTF">2025-04-18T12:04:34Z</dcterms:created>
  <dcterms:modified xsi:type="dcterms:W3CDTF">2025-04-18T13:32:11Z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2025-04-18T00:00:00Z</vt:filetime>
  </property>
  <property fmtid="{D5CDD505-2E9C-101B-9397-08002B2CF9AE}" pid="3" name="LastSaved">
    <vt:filetime>2025-04-18T00:00:00Z</vt:filetime>
  </property>
</Properties>
</file>