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0048-66A4-470D-8F3A-03968E5D09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600" dirty="0" err="1">
                <a:latin typeface="Bahnschrift" panose="020B0502040204020203" pitchFamily="34" charset="0"/>
              </a:rPr>
              <a:t>Ddos</a:t>
            </a:r>
            <a:r>
              <a:rPr lang="en-IN" sz="3600" dirty="0">
                <a:latin typeface="Bahnschrift" panose="020B0502040204020203" pitchFamily="34" charset="0"/>
              </a:rPr>
              <a:t> attack on </a:t>
            </a:r>
            <a:r>
              <a:rPr lang="en-IN" sz="3600" dirty="0" err="1">
                <a:latin typeface="Bahnschrift" panose="020B0502040204020203" pitchFamily="34" charset="0"/>
              </a:rPr>
              <a:t>github</a:t>
            </a:r>
            <a:endParaRPr lang="en-IN" sz="3600" dirty="0">
              <a:latin typeface="Bahnschrif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A83F4-5686-4BBD-A12C-C2C05A0539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348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69F6-1908-401C-A1D5-8D0BFA79A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42950"/>
            <a:ext cx="10058400" cy="52920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2800" dirty="0"/>
          </a:p>
          <a:p>
            <a:pPr marL="0" indent="0" algn="ctr">
              <a:buNone/>
            </a:pPr>
            <a:endParaRPr lang="en-IN" sz="2800" dirty="0"/>
          </a:p>
          <a:p>
            <a:pPr marL="0" indent="0" algn="ctr">
              <a:buNone/>
            </a:pPr>
            <a:endParaRPr lang="en-IN" sz="2800" dirty="0"/>
          </a:p>
          <a:p>
            <a:pPr marL="0" indent="0" algn="ctr">
              <a:buNone/>
            </a:pPr>
            <a:endParaRPr lang="en-IN" sz="2800" dirty="0"/>
          </a:p>
          <a:p>
            <a:pPr marL="0" indent="0" algn="ctr">
              <a:buNone/>
            </a:pPr>
            <a:r>
              <a:rPr lang="en-IN" sz="4000" dirty="0">
                <a:latin typeface="Bahnschrift" panose="020B0502040204020203" pitchFamily="34" charset="0"/>
              </a:rPr>
              <a:t>Thankyou </a:t>
            </a:r>
          </a:p>
        </p:txBody>
      </p:sp>
      <p:pic>
        <p:nvPicPr>
          <p:cNvPr id="5" name="Graphic 4" descr="Internet">
            <a:extLst>
              <a:ext uri="{FF2B5EF4-FFF2-40B4-BE49-F238E27FC236}">
                <a16:creationId xmlns:a16="http://schemas.microsoft.com/office/drawing/2014/main" id="{797DA842-4AFA-4A1C-92B6-C8CB6FC84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376237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6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DA3A9-4689-4C2D-9B59-037226E1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9575"/>
            <a:ext cx="10058400" cy="562546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What is DDOS attack?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Bahnschrift" panose="020B0502040204020203" pitchFamily="34" charset="0"/>
              </a:rPr>
              <a:t> Distributed denial of service</a:t>
            </a:r>
          </a:p>
        </p:txBody>
      </p:sp>
    </p:spTree>
    <p:extLst>
      <p:ext uri="{BB962C8B-B14F-4D97-AF65-F5344CB8AC3E}">
        <p14:creationId xmlns:p14="http://schemas.microsoft.com/office/powerpoint/2010/main" val="222311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EE8A5-24E1-49DB-9DE1-273F2AB9A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48929"/>
            <a:ext cx="10058400" cy="5386111"/>
          </a:xfrm>
        </p:spPr>
        <p:txBody>
          <a:bodyPr/>
          <a:lstStyle/>
          <a:p>
            <a:pPr marL="0" indent="0" algn="just">
              <a:buNone/>
            </a:pPr>
            <a:r>
              <a:rPr lang="en-IN" sz="2400" dirty="0">
                <a:latin typeface="Bahnschrift" panose="020B0502040204020203" pitchFamily="34" charset="0"/>
              </a:rPr>
              <a:t>DDoS attack on </a:t>
            </a:r>
            <a:r>
              <a:rPr lang="en-IN" sz="2400" dirty="0" err="1">
                <a:latin typeface="Bahnschrift" panose="020B0502040204020203" pitchFamily="34" charset="0"/>
              </a:rPr>
              <a:t>github</a:t>
            </a:r>
            <a:endParaRPr lang="en-IN" sz="2400" dirty="0"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Bahnschrift" panose="020B0502040204020203" pitchFamily="34" charset="0"/>
              </a:rPr>
              <a:t>Attackers took advantage of caching system called as </a:t>
            </a:r>
            <a:r>
              <a:rPr lang="en-IN" sz="2400" dirty="0" err="1">
                <a:latin typeface="Bahnschrift" panose="020B0502040204020203" pitchFamily="34" charset="0"/>
              </a:rPr>
              <a:t>memcache</a:t>
            </a:r>
            <a:r>
              <a:rPr lang="en-IN" sz="2400" dirty="0">
                <a:latin typeface="Bahnschrift" panose="020B0502040204020203" pitchFamily="34" charset="0"/>
              </a:rPr>
              <a:t> D</a:t>
            </a:r>
          </a:p>
          <a:p>
            <a:pPr marL="0" indent="0" algn="just">
              <a:buNone/>
            </a:pPr>
            <a:r>
              <a:rPr lang="en-IN" sz="2400" dirty="0">
                <a:latin typeface="Bahnschrift" panose="020B0502040204020203" pitchFamily="34" charset="0"/>
              </a:rPr>
              <a:t>Memcache  is a distributed open source caching system then a lot of websites that use extensive database calls will implement because it allows information to be cached there and be presented to a user in a much quicker way.</a:t>
            </a:r>
          </a:p>
          <a:p>
            <a:pPr marL="0" indent="0" algn="just">
              <a:buNone/>
            </a:pPr>
            <a:r>
              <a:rPr lang="en-IN" sz="2400" dirty="0">
                <a:latin typeface="Bahnschrift" panose="020B0502040204020203" pitchFamily="34" charset="0"/>
              </a:rPr>
              <a:t>They are distributed network of servers these servers has memory</a:t>
            </a:r>
          </a:p>
          <a:p>
            <a:pPr marL="0" indent="0" algn="just">
              <a:buNone/>
            </a:pPr>
            <a:r>
              <a:rPr lang="en-IN" sz="2400" dirty="0">
                <a:latin typeface="Bahnschrift" panose="020B0502040204020203" pitchFamily="34" charset="0"/>
              </a:rPr>
              <a:t>If a user requests for a web application which will held is some kind of database </a:t>
            </a:r>
            <a:r>
              <a:rPr lang="en-IN" sz="2400" dirty="0" err="1">
                <a:latin typeface="Bahnschrift" panose="020B0502040204020203" pitchFamily="34" charset="0"/>
              </a:rPr>
              <a:t>inspite</a:t>
            </a:r>
            <a:r>
              <a:rPr lang="en-IN" sz="2400" dirty="0">
                <a:latin typeface="Bahnschrift" panose="020B0502040204020203" pitchFamily="34" charset="0"/>
              </a:rPr>
              <a:t> of directly requesting from database it will ask the Memcache d whether it has that copy of data which was requested.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28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8EF6D-8BF1-44A5-AFB6-76F34E73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66725"/>
            <a:ext cx="10058400" cy="556831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Memcache d </a:t>
            </a:r>
          </a:p>
          <a:p>
            <a:pPr marL="0" indent="0">
              <a:buNone/>
            </a:pPr>
            <a:r>
              <a:rPr lang="en-IN" dirty="0"/>
              <a:t>Built by the company called </a:t>
            </a:r>
            <a:r>
              <a:rPr lang="en-IN" dirty="0" err="1"/>
              <a:t>Danja</a:t>
            </a:r>
            <a:r>
              <a:rPr lang="en-IN" dirty="0"/>
              <a:t> to power a website called live journal.</a:t>
            </a:r>
          </a:p>
          <a:p>
            <a:pPr marL="0" indent="0">
              <a:buNone/>
            </a:pPr>
            <a:r>
              <a:rPr lang="en-IN" dirty="0"/>
              <a:t>2003</a:t>
            </a:r>
          </a:p>
          <a:p>
            <a:pPr marL="0" indent="0">
              <a:buNone/>
            </a:pPr>
            <a:r>
              <a:rPr lang="en-IN" dirty="0"/>
              <a:t>Facebook, </a:t>
            </a:r>
            <a:r>
              <a:rPr lang="en-IN" dirty="0" err="1"/>
              <a:t>reddif</a:t>
            </a:r>
            <a:r>
              <a:rPr lang="en-IN" dirty="0"/>
              <a:t>, </a:t>
            </a:r>
            <a:r>
              <a:rPr lang="en-IN" dirty="0" err="1"/>
              <a:t>youtube</a:t>
            </a:r>
            <a:r>
              <a:rPr lang="en-IN" dirty="0"/>
              <a:t>..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85B8A5-4B10-4B89-A1FD-6BF6B5528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19324"/>
            <a:ext cx="8792327" cy="32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6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8DD0-FD8A-44F0-BC90-E3CAFD571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19100"/>
            <a:ext cx="10058400" cy="5549265"/>
          </a:xfrm>
        </p:spPr>
        <p:txBody>
          <a:bodyPr/>
          <a:lstStyle/>
          <a:p>
            <a:r>
              <a:rPr lang="en-IN" dirty="0"/>
              <a:t>Attacker scans the internet to show any kind of public internet facing Memcache 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Graphic 4" descr="Skull">
            <a:extLst>
              <a:ext uri="{FF2B5EF4-FFF2-40B4-BE49-F238E27FC236}">
                <a16:creationId xmlns:a16="http://schemas.microsoft.com/office/drawing/2014/main" id="{A567DACA-2A88-4D41-8AAF-CBCF62084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5975" y="1314450"/>
            <a:ext cx="914400" cy="914400"/>
          </a:xfrm>
          <a:prstGeom prst="rect">
            <a:avLst/>
          </a:prstGeom>
        </p:spPr>
      </p:pic>
      <p:pic>
        <p:nvPicPr>
          <p:cNvPr id="7" name="Graphic 6" descr="Paper">
            <a:extLst>
              <a:ext uri="{FF2B5EF4-FFF2-40B4-BE49-F238E27FC236}">
                <a16:creationId xmlns:a16="http://schemas.microsoft.com/office/drawing/2014/main" id="{6B51A23D-95E9-4332-91BE-933B60AEA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2650" y="1485900"/>
            <a:ext cx="914400" cy="914400"/>
          </a:xfrm>
          <a:prstGeom prst="rect">
            <a:avLst/>
          </a:prstGeom>
        </p:spPr>
      </p:pic>
      <p:pic>
        <p:nvPicPr>
          <p:cNvPr id="9" name="Graphic 8" descr="Paper">
            <a:extLst>
              <a:ext uri="{FF2B5EF4-FFF2-40B4-BE49-F238E27FC236}">
                <a16:creationId xmlns:a16="http://schemas.microsoft.com/office/drawing/2014/main" id="{37091283-8F29-4B2D-B737-757EBDB32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8387" y="1666875"/>
            <a:ext cx="914400" cy="914400"/>
          </a:xfrm>
          <a:prstGeom prst="rect">
            <a:avLst/>
          </a:prstGeom>
        </p:spPr>
      </p:pic>
      <p:pic>
        <p:nvPicPr>
          <p:cNvPr id="11" name="Graphic 10" descr="Database">
            <a:extLst>
              <a:ext uri="{FF2B5EF4-FFF2-40B4-BE49-F238E27FC236}">
                <a16:creationId xmlns:a16="http://schemas.microsoft.com/office/drawing/2014/main" id="{D45575F8-F955-4BEA-9EF9-FEB1C9CD3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67575" y="3667125"/>
            <a:ext cx="914400" cy="914400"/>
          </a:xfrm>
          <a:prstGeom prst="rect">
            <a:avLst/>
          </a:prstGeom>
        </p:spPr>
      </p:pic>
      <p:pic>
        <p:nvPicPr>
          <p:cNvPr id="13" name="Graphic 12" descr="Earth globe Asia and Australia">
            <a:extLst>
              <a:ext uri="{FF2B5EF4-FFF2-40B4-BE49-F238E27FC236}">
                <a16:creationId xmlns:a16="http://schemas.microsoft.com/office/drawing/2014/main" id="{AB807AEA-4595-413C-8EC0-BD2FC9C511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24100" y="3829050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36F98D-EA11-43C6-95BE-5400B679A010}"/>
              </a:ext>
            </a:extLst>
          </p:cNvPr>
          <p:cNvSpPr txBox="1"/>
          <p:nvPr/>
        </p:nvSpPr>
        <p:spPr>
          <a:xfrm>
            <a:off x="1981200" y="2304276"/>
            <a:ext cx="1257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 Black" panose="020B0A04020102020204" pitchFamily="34" charset="0"/>
              </a:rPr>
              <a:t>ATTACKER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732587-32A6-4155-9FD8-06033B6AE8F9}"/>
              </a:ext>
            </a:extLst>
          </p:cNvPr>
          <p:cNvSpPr txBox="1"/>
          <p:nvPr/>
        </p:nvSpPr>
        <p:spPr>
          <a:xfrm>
            <a:off x="2324100" y="4650581"/>
            <a:ext cx="1495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GitHub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241B52-DD7B-496D-BFE6-42DBE6224B54}"/>
              </a:ext>
            </a:extLst>
          </p:cNvPr>
          <p:cNvSpPr txBox="1"/>
          <p:nvPr/>
        </p:nvSpPr>
        <p:spPr>
          <a:xfrm>
            <a:off x="5962650" y="2581275"/>
            <a:ext cx="150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latin typeface="Arial Black" panose="020B0A04020102020204" pitchFamily="34" charset="0"/>
              </a:rPr>
              <a:t>MemCache</a:t>
            </a:r>
            <a:endParaRPr lang="en-IN" sz="1400" dirty="0"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09E22-210D-48E1-AF02-5696214AFC04}"/>
              </a:ext>
            </a:extLst>
          </p:cNvPr>
          <p:cNvSpPr txBox="1"/>
          <p:nvPr/>
        </p:nvSpPr>
        <p:spPr>
          <a:xfrm>
            <a:off x="7062787" y="4650581"/>
            <a:ext cx="1309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A5850C-C913-4A29-91DF-D611BA52F01C}"/>
              </a:ext>
            </a:extLst>
          </p:cNvPr>
          <p:cNvCxnSpPr>
            <a:endCxn id="7" idx="1"/>
          </p:cNvCxnSpPr>
          <p:nvPr/>
        </p:nvCxnSpPr>
        <p:spPr>
          <a:xfrm>
            <a:off x="3076575" y="1895475"/>
            <a:ext cx="2886075" cy="4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9C5A76-FFBC-4008-9F44-D70C7E2AE2D5}"/>
              </a:ext>
            </a:extLst>
          </p:cNvPr>
          <p:cNvSpPr txBox="1"/>
          <p:nvPr/>
        </p:nvSpPr>
        <p:spPr>
          <a:xfrm>
            <a:off x="3362325" y="1247775"/>
            <a:ext cx="199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rial Black" panose="020B0A04020102020204" pitchFamily="34" charset="0"/>
              </a:rPr>
              <a:t>Get data</a:t>
            </a:r>
          </a:p>
          <a:p>
            <a:r>
              <a:rPr lang="en-IN" sz="1400" dirty="0" err="1">
                <a:latin typeface="Arial Black" panose="020B0A04020102020204" pitchFamily="34" charset="0"/>
              </a:rPr>
              <a:t>Src</a:t>
            </a:r>
            <a:r>
              <a:rPr lang="en-IN" sz="1400" dirty="0">
                <a:latin typeface="Arial Black" panose="020B0A04020102020204" pitchFamily="34" charset="0"/>
              </a:rPr>
              <a:t> </a:t>
            </a:r>
            <a:r>
              <a:rPr lang="en-IN" sz="1400" dirty="0" err="1">
                <a:latin typeface="Arial Black" panose="020B0A04020102020204" pitchFamily="34" charset="0"/>
              </a:rPr>
              <a:t>ip</a:t>
            </a:r>
            <a:r>
              <a:rPr lang="en-IN" sz="1400" dirty="0">
                <a:latin typeface="Arial Black" panose="020B0A04020102020204" pitchFamily="34" charset="0"/>
              </a:rPr>
              <a:t> 1.2.3.4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E50109-0AB1-45DD-A548-FC91960A4B3C}"/>
              </a:ext>
            </a:extLst>
          </p:cNvPr>
          <p:cNvSpPr txBox="1"/>
          <p:nvPr/>
        </p:nvSpPr>
        <p:spPr>
          <a:xfrm>
            <a:off x="1981199" y="509712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>
                <a:latin typeface="Arial Black" panose="020B0A04020102020204" pitchFamily="34" charset="0"/>
              </a:rPr>
              <a:t>Ipaddr</a:t>
            </a:r>
            <a:r>
              <a:rPr lang="en-IN" sz="1400" dirty="0">
                <a:latin typeface="Arial Black" panose="020B0A04020102020204" pitchFamily="34" charset="0"/>
              </a:rPr>
              <a:t> 1.2.3.4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1B9B1C-3A70-486E-8077-32F6B5BA8A0E}"/>
              </a:ext>
            </a:extLst>
          </p:cNvPr>
          <p:cNvCxnSpPr/>
          <p:nvPr/>
        </p:nvCxnSpPr>
        <p:spPr>
          <a:xfrm flipH="1">
            <a:off x="3495675" y="2889052"/>
            <a:ext cx="2466975" cy="1511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E9AB8C6-DFC5-4768-AD9F-3C6D8F0A132A}"/>
              </a:ext>
            </a:extLst>
          </p:cNvPr>
          <p:cNvSpPr txBox="1"/>
          <p:nvPr/>
        </p:nvSpPr>
        <p:spPr>
          <a:xfrm>
            <a:off x="4924426" y="3667125"/>
            <a:ext cx="1790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rial Black" panose="020B0A04020102020204" pitchFamily="34" charset="0"/>
              </a:rPr>
              <a:t>Stream of </a:t>
            </a:r>
            <a:r>
              <a:rPr lang="en-IN" sz="1200" dirty="0" err="1">
                <a:latin typeface="Arial Black" panose="020B0A04020102020204" pitchFamily="34" charset="0"/>
              </a:rPr>
              <a:t>Udp</a:t>
            </a:r>
            <a:r>
              <a:rPr lang="en-IN" sz="1200" dirty="0">
                <a:latin typeface="Arial Black" panose="020B0A04020102020204" pitchFamily="34" charset="0"/>
              </a:rPr>
              <a:t> packets</a:t>
            </a:r>
          </a:p>
          <a:p>
            <a:r>
              <a:rPr lang="en-IN" sz="1200" dirty="0">
                <a:latin typeface="Arial Black" panose="020B0A04020102020204" pitchFamily="34" charset="0"/>
              </a:rPr>
              <a:t>1400 bytes of packets</a:t>
            </a:r>
          </a:p>
        </p:txBody>
      </p:sp>
    </p:spTree>
    <p:extLst>
      <p:ext uri="{BB962C8B-B14F-4D97-AF65-F5344CB8AC3E}">
        <p14:creationId xmlns:p14="http://schemas.microsoft.com/office/powerpoint/2010/main" val="160400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D8A00-990D-4807-8B41-86655CAE8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705" y="1898452"/>
            <a:ext cx="7992590" cy="2829320"/>
          </a:xfrm>
        </p:spPr>
      </p:pic>
    </p:spTree>
    <p:extLst>
      <p:ext uri="{BB962C8B-B14F-4D97-AF65-F5344CB8AC3E}">
        <p14:creationId xmlns:p14="http://schemas.microsoft.com/office/powerpoint/2010/main" val="1815735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2E67-8DCC-4D75-AB68-881C91EB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552450"/>
            <a:ext cx="10058400" cy="548259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How </a:t>
            </a:r>
            <a:r>
              <a:rPr lang="en-IN" dirty="0" err="1">
                <a:solidFill>
                  <a:srgbClr val="FF0000"/>
                </a:solidFill>
              </a:rPr>
              <a:t>github</a:t>
            </a:r>
            <a:r>
              <a:rPr lang="en-IN" dirty="0">
                <a:solidFill>
                  <a:srgbClr val="FF0000"/>
                </a:solidFill>
              </a:rPr>
              <a:t> overcome this attack?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Bahnschrift" panose="020B0502040204020203" pitchFamily="34" charset="0"/>
              </a:rPr>
              <a:t> DDoS scrubbing centre.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Bahnschrift" panose="020B0502040204020203" pitchFamily="34" charset="0"/>
              </a:rPr>
              <a:t>When they noticed that they got a DDoS attack they rerouted all the traffic through DDoS scrubbing centre.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Bahnschrift" panose="020B0502040204020203" pitchFamily="34" charset="0"/>
              </a:rPr>
              <a:t>The DDoS Scrubbing Centre by nature take all of the data and drop the DDoS bad traffic and allow the legitimate traffic through the </a:t>
            </a:r>
            <a:r>
              <a:rPr lang="en-IN" sz="2800" dirty="0" err="1">
                <a:latin typeface="Bahnschrift" panose="020B0502040204020203" pitchFamily="34" charset="0"/>
              </a:rPr>
              <a:t>github</a:t>
            </a:r>
            <a:r>
              <a:rPr lang="en-IN" sz="2800" dirty="0">
                <a:latin typeface="Bahnschrif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00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3E77E-93A8-44BA-9AD5-5116C9971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62000"/>
            <a:ext cx="10058400" cy="5273040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Impact of the attack?</a:t>
            </a:r>
          </a:p>
          <a:p>
            <a:pPr marL="0" indent="0" algn="just">
              <a:buNone/>
            </a:pPr>
            <a:r>
              <a:rPr lang="en-IN" sz="2800" dirty="0">
                <a:latin typeface="Bahnschrift" panose="020B0502040204020203" pitchFamily="34" charset="0"/>
              </a:rPr>
              <a:t>GitHub faced one of the largest attack ever recoded</a:t>
            </a:r>
            <a:r>
              <a:rPr lang="en-US" sz="2800" dirty="0">
                <a:latin typeface="Bahnschrift" panose="020B0502040204020203" pitchFamily="34" charset="0"/>
              </a:rPr>
              <a:t>, which was ongoing for five days.</a:t>
            </a:r>
          </a:p>
          <a:p>
            <a:pPr marL="0" indent="0" algn="just">
              <a:buNone/>
            </a:pPr>
            <a:r>
              <a:rPr lang="en-US" sz="2800" dirty="0">
                <a:latin typeface="Bahnschrift" panose="020B0502040204020203" pitchFamily="34" charset="0"/>
              </a:rPr>
              <a:t> GitHub was non functional for 5 days.</a:t>
            </a:r>
            <a:endParaRPr lang="en-IN" sz="28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991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FA70C-615F-4E2D-8B86-0254B516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590550"/>
            <a:ext cx="10401300" cy="5444490"/>
          </a:xfrm>
        </p:spPr>
        <p:txBody>
          <a:bodyPr/>
          <a:lstStyle/>
          <a:p>
            <a:pPr marL="0" indent="0" algn="just">
              <a:buNone/>
            </a:pPr>
            <a:r>
              <a:rPr lang="en-IN" sz="2800" dirty="0">
                <a:solidFill>
                  <a:srgbClr val="FF0000"/>
                </a:solidFill>
                <a:latin typeface="Bahnschrift" panose="020B0502040204020203" pitchFamily="34" charset="0"/>
              </a:rPr>
              <a:t>Who was the mastermind?</a:t>
            </a:r>
          </a:p>
          <a:p>
            <a:pPr marL="0" indent="0" algn="just">
              <a:buNone/>
            </a:pPr>
            <a:r>
              <a:rPr lang="en-US" sz="2800" dirty="0">
                <a:latin typeface="Bahnschrift" panose="020B0502040204020203" pitchFamily="34" charset="0"/>
              </a:rPr>
              <a:t>China is widely suspected to be behind the recent attacks on </a:t>
            </a:r>
            <a:r>
              <a:rPr lang="en-US" sz="2800" dirty="0" err="1">
                <a:latin typeface="Bahnschrift" panose="020B0502040204020203" pitchFamily="34" charset="0"/>
              </a:rPr>
              <a:t>Github</a:t>
            </a:r>
            <a:r>
              <a:rPr lang="en-US" sz="2800" dirty="0">
                <a:latin typeface="Bahnschrift" panose="020B0502040204020203" pitchFamily="34" charset="0"/>
              </a:rPr>
              <a:t> .</a:t>
            </a:r>
          </a:p>
          <a:p>
            <a:pPr marL="0" indent="0" algn="just">
              <a:buNone/>
            </a:pPr>
            <a:r>
              <a:rPr lang="en-US" sz="2800" dirty="0">
                <a:latin typeface="Bahnschrift" panose="020B0502040204020203" pitchFamily="34" charset="0"/>
              </a:rPr>
              <a:t>Citizen Lab looked into these recent attacks and identified ‘Great Cannon’, a tool built to intercept data and redirect it to specific sites.</a:t>
            </a:r>
          </a:p>
          <a:p>
            <a:pPr marL="0" indent="0" algn="just">
              <a:buNone/>
            </a:pPr>
            <a:r>
              <a:rPr lang="en-US" sz="2800" dirty="0">
                <a:latin typeface="Bahnschrift" panose="020B0502040204020203" pitchFamily="34" charset="0"/>
              </a:rPr>
              <a:t>The Citizen Lab report surfaced evidence showing commonalities in  Great Cannon. That’s another indicator that China was behind these malicious attacks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1733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2801</TotalTime>
  <Words>271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Black</vt:lpstr>
      <vt:lpstr>Bahnschrift</vt:lpstr>
      <vt:lpstr>Century Gothic</vt:lpstr>
      <vt:lpstr>Garamond</vt:lpstr>
      <vt:lpstr>Wingdings</vt:lpstr>
      <vt:lpstr>Savon</vt:lpstr>
      <vt:lpstr>Ddos attack on github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Ddos attack on github</dc:title>
  <dc:creator>vaishnavirao51@gmail.com</dc:creator>
  <cp:lastModifiedBy>vaishnavirao51@gmail.com</cp:lastModifiedBy>
  <cp:revision>19</cp:revision>
  <dcterms:created xsi:type="dcterms:W3CDTF">2019-09-24T08:45:49Z</dcterms:created>
  <dcterms:modified xsi:type="dcterms:W3CDTF">2019-09-29T13:48:00Z</dcterms:modified>
</cp:coreProperties>
</file>