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1" r:id="rId5"/>
    <p:sldId id="264" r:id="rId6"/>
    <p:sldId id="265" r:id="rId7"/>
    <p:sldId id="268" r:id="rId8"/>
    <p:sldId id="270" r:id="rId9"/>
    <p:sldId id="272" r:id="rId10"/>
    <p:sldId id="273" r:id="rId11"/>
    <p:sldId id="275" r:id="rId12"/>
    <p:sldId id="277" r:id="rId13"/>
    <p:sldId id="279" r:id="rId14"/>
    <p:sldId id="282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shnavirao51@gmail.com" initials="v" lastIdx="1" clrIdx="0">
    <p:extLst>
      <p:ext uri="{19B8F6BF-5375-455C-9EA6-DF929625EA0E}">
        <p15:presenceInfo xmlns:p15="http://schemas.microsoft.com/office/powerpoint/2012/main" userId="4b36d0105b83b7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AE7C-B458-4CAB-BD35-A4C30052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0A972-3C74-43E3-9C94-8668631A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5AF2-F906-48C4-9536-4E86AF58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7494-06CC-4972-BD9B-A6ACDFC6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2145-998F-402F-BDC6-29F7D117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E865-E345-4633-BD79-5CBED093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3B188-6929-4AAF-8E25-EBB19BADF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9902-9F95-4EA3-B236-5DCF1444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5F02-B617-42EA-9782-975255C5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47B0-CFD3-4988-BDBE-3F51D984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D8A2B-A76C-484F-A023-841AD3EE5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9C80E-7F17-4101-ACB8-B3D6BD8DF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2C3F0-F0C0-4053-80AE-A1074743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3E95-4F95-463C-BD73-C97C565A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5B61-BA4E-4BED-A5E2-CCB79FCC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55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F9EF-7EB6-4822-92F0-CB93D21C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39A2-31A0-4F57-AE56-90045533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9FF7-DB51-4FEC-B780-F886E1BF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039E-834A-44CE-A17B-3C35E5E4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831D1-E473-4D1E-937B-04544BCB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0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84C1-2FE5-4077-A898-19AE8E99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F438B-85F4-49CF-95B7-15832A0E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82B3-DBF1-4F6B-83D3-576E32E6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7F9E2-B56A-4273-AF77-15141BC7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C74A0-8699-4530-9529-60F1AA24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50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2B7C-6A86-4500-9892-99BD7772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6BE3-2DDF-4A74-85CA-376BB7288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FA27-CF84-484E-8B32-C253FF2F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8DE9-F4D4-42F0-824D-52EEDC61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AF836-C6B2-486A-9C68-397F4DD6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2A036-1E35-440B-A98A-BBDA5DF4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1E39-6831-4CFD-A184-B7FE5CEA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BBDF-50A5-4A9A-BFA6-1D7D2B05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7D7A3-935E-432B-BE52-40E49528A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DF179-EC2B-44C9-A775-8DDEED095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C27A2-6D78-4A55-A81C-D2B45ACAD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748F-E8C7-47D9-A773-33D4EBA2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8B80F-9182-4F33-A4C9-250A1D42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5A64C-2093-411B-BA3F-1008D337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77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B6C2-864F-4662-BDC2-B1CDF37D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F1787-FC60-4C4B-B006-B598A176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173E5-D162-4B79-9408-E4E2A2F2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7FCA7-0D68-45B2-9544-076B59D1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3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3BD57-33C5-4060-80D1-820A098D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2D0CC-C071-4A32-825E-CAE40201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BB76F-E5D1-4A29-9445-BCEE754F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6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D54A-66B9-43A7-9DE9-B0B71D75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4DAE-42B9-48B8-A955-C6B6DAB0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6F8D9-2E61-46A0-8A2C-B3B3BEB23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6D065-2FC4-487E-8D07-E954208F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1B5AF-71D5-4EA9-A617-E39C5FEF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C92F4-1FEA-4BF4-B990-CDE5571B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9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C257-B31A-4BB6-9D3A-666AEA7F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F2964-38F5-46DC-A534-913978C11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F98B0-0FD4-46AD-8ACE-886CE64ED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2BD20-83EC-444E-B472-A510FE49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1838-AD68-4831-8DA9-36179925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8F278-0782-4C1C-A7CB-2516FDE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91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B2726-545A-46A6-9D20-EA58E1A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CAB0-7B9A-4538-8895-53F4EBDE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B2AD-19C3-47F9-90E1-38181B7AD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D526-6865-472B-A9D4-50DB80A88AD2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02E6-9FFF-43DE-97C8-74B78B1EE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F92-8292-42DF-A1BD-CF3605B1F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8FB9-D515-4EEB-8253-B9058A6CE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8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nisecu.com/cisco-certified-network-associate-ccna/what-is-native-vlan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ieeecomputersociety.org/10.1109/MSP.2009.7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33A4-9726-4DA4-A59E-85BC4AFB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284162"/>
            <a:ext cx="9229725" cy="2259013"/>
          </a:xfrm>
        </p:spPr>
        <p:txBody>
          <a:bodyPr/>
          <a:lstStyle/>
          <a:p>
            <a:r>
              <a:rPr lang="en-IN" dirty="0"/>
              <a:t>DATA LINK LAYER ATTACKS AND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A0078-AC56-47E4-A40D-6F0EB0B64099}"/>
              </a:ext>
            </a:extLst>
          </p:cNvPr>
          <p:cNvSpPr txBox="1"/>
          <p:nvPr/>
        </p:nvSpPr>
        <p:spPr>
          <a:xfrm>
            <a:off x="8353425" y="2818448"/>
            <a:ext cx="316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Guided By :</a:t>
            </a:r>
          </a:p>
          <a:p>
            <a:r>
              <a:rPr lang="en-IN" dirty="0"/>
              <a:t>	Swapna V</a:t>
            </a:r>
          </a:p>
          <a:p>
            <a:r>
              <a:rPr lang="en-IN" dirty="0"/>
              <a:t>Submitted By:</a:t>
            </a:r>
          </a:p>
          <a:p>
            <a:r>
              <a:rPr lang="en-IN" dirty="0"/>
              <a:t>	Vaishnavi V Rao</a:t>
            </a:r>
          </a:p>
          <a:p>
            <a:r>
              <a:rPr lang="en-IN" dirty="0"/>
              <a:t>	AM.EN.P2CSN19009</a:t>
            </a:r>
          </a:p>
        </p:txBody>
      </p:sp>
    </p:spTree>
    <p:extLst>
      <p:ext uri="{BB962C8B-B14F-4D97-AF65-F5344CB8AC3E}">
        <p14:creationId xmlns:p14="http://schemas.microsoft.com/office/powerpoint/2010/main" val="141883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DD54-07F4-456E-8744-6E095474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D535-8D50-4583-B501-69CBDBF5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247900"/>
            <a:ext cx="10687050" cy="39290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Different vendors provide unique security solutions for their layer 2 products. For example, Cisco provides several different proprietary configuration settings such as port security, secure MAC addressing, and BPDU guards to prevent attacks against the data link layer.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also offers DAI, which verifies IP-to-MAC address bindings and discards invalid layer 2 packets. These proprietary mechanisms are effective and proven at stopping layer 2 attacks.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But what happens when you are not behind a proprietary device with layer 2 security? How can we prevent layer 2 attacks?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01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D33F3-8682-44CC-AEA1-EEEF07FB3EF5}"/>
              </a:ext>
            </a:extLst>
          </p:cNvPr>
          <p:cNvSpPr txBox="1"/>
          <p:nvPr/>
        </p:nvSpPr>
        <p:spPr>
          <a:xfrm>
            <a:off x="619125" y="428625"/>
            <a:ext cx="4086225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CAM TABLE EXHAUTION DETECTION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7C4B0A-67A6-4180-BF07-3027535E59CB}"/>
              </a:ext>
            </a:extLst>
          </p:cNvPr>
          <p:cNvSpPr/>
          <p:nvPr/>
        </p:nvSpPr>
        <p:spPr>
          <a:xfrm>
            <a:off x="4895850" y="1013490"/>
            <a:ext cx="24003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Packet sniff on interface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88A086-3F17-4467-BF6A-833206133886}"/>
              </a:ext>
            </a:extLst>
          </p:cNvPr>
          <p:cNvCxnSpPr>
            <a:cxnSpLocks/>
          </p:cNvCxnSpPr>
          <p:nvPr/>
        </p:nvCxnSpPr>
        <p:spPr>
          <a:xfrm>
            <a:off x="6096000" y="1590675"/>
            <a:ext cx="0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F358BB-0AFA-4DA1-A510-2799E4949675}"/>
              </a:ext>
            </a:extLst>
          </p:cNvPr>
          <p:cNvSpPr/>
          <p:nvPr/>
        </p:nvSpPr>
        <p:spPr>
          <a:xfrm>
            <a:off x="4705350" y="1924050"/>
            <a:ext cx="27336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threshold 254 addresses in 4 sec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4D20B0-A99C-44CC-BCFE-7F3D783A9401}"/>
              </a:ext>
            </a:extLst>
          </p:cNvPr>
          <p:cNvCxnSpPr>
            <a:cxnSpLocks/>
          </p:cNvCxnSpPr>
          <p:nvPr/>
        </p:nvCxnSpPr>
        <p:spPr>
          <a:xfrm flipH="1">
            <a:off x="6096000" y="2670691"/>
            <a:ext cx="1" cy="37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73BC06-10E0-43A8-8B74-2CE81AE4C173}"/>
              </a:ext>
            </a:extLst>
          </p:cNvPr>
          <p:cNvSpPr/>
          <p:nvPr/>
        </p:nvSpPr>
        <p:spPr>
          <a:xfrm>
            <a:off x="4705351" y="3055680"/>
            <a:ext cx="2733674" cy="65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mac address to array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9DAD3C-404D-431C-92ED-C8B3391660A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72188" y="3714750"/>
            <a:ext cx="0" cy="3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A34952B3-B8B7-48B1-93BC-E1C3E58FA487}"/>
              </a:ext>
            </a:extLst>
          </p:cNvPr>
          <p:cNvSpPr/>
          <p:nvPr/>
        </p:nvSpPr>
        <p:spPr>
          <a:xfrm>
            <a:off x="3948115" y="4084380"/>
            <a:ext cx="4248144" cy="8477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Check&gt;threshold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9A2610-3EE3-47F3-8B04-B46285A59672}"/>
              </a:ext>
            </a:extLst>
          </p:cNvPr>
          <p:cNvCxnSpPr>
            <a:stCxn id="17" idx="3"/>
          </p:cNvCxnSpPr>
          <p:nvPr/>
        </p:nvCxnSpPr>
        <p:spPr>
          <a:xfrm flipV="1">
            <a:off x="8196259" y="4508242"/>
            <a:ext cx="8334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8590F-7753-4BC7-90A2-629CB25418E1}"/>
              </a:ext>
            </a:extLst>
          </p:cNvPr>
          <p:cNvCxnSpPr/>
          <p:nvPr/>
        </p:nvCxnSpPr>
        <p:spPr>
          <a:xfrm>
            <a:off x="9039225" y="4508242"/>
            <a:ext cx="0" cy="61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1EA8BAC-C6E2-4655-8D75-833390558FE4}"/>
              </a:ext>
            </a:extLst>
          </p:cNvPr>
          <p:cNvSpPr/>
          <p:nvPr/>
        </p:nvSpPr>
        <p:spPr>
          <a:xfrm>
            <a:off x="8081962" y="5124450"/>
            <a:ext cx="1895475" cy="1019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Cam table exhaustion detected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70752-513C-4F86-A223-9B1724C49D66}"/>
              </a:ext>
            </a:extLst>
          </p:cNvPr>
          <p:cNvSpPr txBox="1"/>
          <p:nvPr/>
        </p:nvSpPr>
        <p:spPr>
          <a:xfrm>
            <a:off x="8081962" y="3962400"/>
            <a:ext cx="102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F1437-5041-4DEA-A680-72B8FEB6C5E2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3238500" y="4508242"/>
            <a:ext cx="7096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FCDF89-B425-467B-8528-9B550D635898}"/>
              </a:ext>
            </a:extLst>
          </p:cNvPr>
          <p:cNvCxnSpPr/>
          <p:nvPr/>
        </p:nvCxnSpPr>
        <p:spPr>
          <a:xfrm flipV="1">
            <a:off x="3238500" y="1333500"/>
            <a:ext cx="0" cy="317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455A5E-8DF8-4637-A1F1-7CC03E8CFC2E}"/>
              </a:ext>
            </a:extLst>
          </p:cNvPr>
          <p:cNvCxnSpPr>
            <a:endCxn id="4" idx="2"/>
          </p:cNvCxnSpPr>
          <p:nvPr/>
        </p:nvCxnSpPr>
        <p:spPr>
          <a:xfrm flipV="1">
            <a:off x="3238500" y="1299240"/>
            <a:ext cx="1657350" cy="3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A4FDD1-63D2-44AB-ABDC-5D967CEC1F0F}"/>
              </a:ext>
            </a:extLst>
          </p:cNvPr>
          <p:cNvSpPr txBox="1"/>
          <p:nvPr/>
        </p:nvSpPr>
        <p:spPr>
          <a:xfrm>
            <a:off x="3409950" y="3962400"/>
            <a:ext cx="65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2422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7EA1A-F09F-41E3-832D-F4E57F8A4EE7}"/>
              </a:ext>
            </a:extLst>
          </p:cNvPr>
          <p:cNvSpPr txBox="1"/>
          <p:nvPr/>
        </p:nvSpPr>
        <p:spPr>
          <a:xfrm>
            <a:off x="1276350" y="476250"/>
            <a:ext cx="37338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ARP SPOOFING DETECTION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FEEBF6-3B8A-4859-A7BB-ED12F2433B71}"/>
              </a:ext>
            </a:extLst>
          </p:cNvPr>
          <p:cNvSpPr/>
          <p:nvPr/>
        </p:nvSpPr>
        <p:spPr>
          <a:xfrm>
            <a:off x="4629150" y="1095375"/>
            <a:ext cx="2324100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monitor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5E986-325C-4C1A-BB46-7B1BBB66F4A1}"/>
              </a:ext>
            </a:extLst>
          </p:cNvPr>
          <p:cNvCxnSpPr>
            <a:stCxn id="4" idx="4"/>
          </p:cNvCxnSpPr>
          <p:nvPr/>
        </p:nvCxnSpPr>
        <p:spPr>
          <a:xfrm>
            <a:off x="5791200" y="1914525"/>
            <a:ext cx="0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73F775B5-F7DE-469B-B686-2F03A3223594}"/>
              </a:ext>
            </a:extLst>
          </p:cNvPr>
          <p:cNvSpPr/>
          <p:nvPr/>
        </p:nvSpPr>
        <p:spPr>
          <a:xfrm>
            <a:off x="4145760" y="2590800"/>
            <a:ext cx="3290879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Rebroadcast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4343EF-6CD1-40AA-8A5B-8E8851099766}"/>
              </a:ext>
            </a:extLst>
          </p:cNvPr>
          <p:cNvCxnSpPr>
            <a:stCxn id="9" idx="3"/>
          </p:cNvCxnSpPr>
          <p:nvPr/>
        </p:nvCxnSpPr>
        <p:spPr>
          <a:xfrm>
            <a:off x="7436639" y="3086100"/>
            <a:ext cx="1278736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070EA1-72D5-4CD8-B433-754B60ED656D}"/>
              </a:ext>
            </a:extLst>
          </p:cNvPr>
          <p:cNvCxnSpPr/>
          <p:nvPr/>
        </p:nvCxnSpPr>
        <p:spPr>
          <a:xfrm>
            <a:off x="8715375" y="3105150"/>
            <a:ext cx="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69BFA-06E2-4EC6-B535-E2CBF94A24EC}"/>
              </a:ext>
            </a:extLst>
          </p:cNvPr>
          <p:cNvSpPr/>
          <p:nvPr/>
        </p:nvSpPr>
        <p:spPr>
          <a:xfrm>
            <a:off x="7333653" y="3667125"/>
            <a:ext cx="2763443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the ARP TABLE for any change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99F0A-17A2-48FF-BA42-3B032460279F}"/>
              </a:ext>
            </a:extLst>
          </p:cNvPr>
          <p:cNvCxnSpPr>
            <a:stCxn id="14" idx="2"/>
          </p:cNvCxnSpPr>
          <p:nvPr/>
        </p:nvCxnSpPr>
        <p:spPr>
          <a:xfrm>
            <a:off x="8715375" y="49149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C9F9642-CFC1-4E5D-9CE8-B75DA75D3852}"/>
              </a:ext>
            </a:extLst>
          </p:cNvPr>
          <p:cNvSpPr/>
          <p:nvPr/>
        </p:nvSpPr>
        <p:spPr>
          <a:xfrm>
            <a:off x="8005165" y="5238750"/>
            <a:ext cx="1420418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detection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FB2AE7-5883-437D-A1A8-C1A4A31B0B95}"/>
              </a:ext>
            </a:extLst>
          </p:cNvPr>
          <p:cNvCxnSpPr>
            <a:stCxn id="9" idx="1"/>
          </p:cNvCxnSpPr>
          <p:nvPr/>
        </p:nvCxnSpPr>
        <p:spPr>
          <a:xfrm flipH="1">
            <a:off x="3457575" y="3086100"/>
            <a:ext cx="68818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45E101-39AB-4B97-8C73-C9289DF2DBB8}"/>
              </a:ext>
            </a:extLst>
          </p:cNvPr>
          <p:cNvCxnSpPr/>
          <p:nvPr/>
        </p:nvCxnSpPr>
        <p:spPr>
          <a:xfrm flipV="1">
            <a:off x="3457575" y="142875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4BB479-B8DD-41AB-8C55-B524A8960649}"/>
              </a:ext>
            </a:extLst>
          </p:cNvPr>
          <p:cNvCxnSpPr/>
          <p:nvPr/>
        </p:nvCxnSpPr>
        <p:spPr>
          <a:xfrm>
            <a:off x="3457575" y="1390650"/>
            <a:ext cx="1171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0990B4-AA46-448B-B4B4-FDA2FE8CCF4C}"/>
              </a:ext>
            </a:extLst>
          </p:cNvPr>
          <p:cNvSpPr txBox="1"/>
          <p:nvPr/>
        </p:nvSpPr>
        <p:spPr>
          <a:xfrm>
            <a:off x="7515225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E5CF2-8FD4-4269-B5A7-3F84FA998716}"/>
              </a:ext>
            </a:extLst>
          </p:cNvPr>
          <p:cNvSpPr txBox="1"/>
          <p:nvPr/>
        </p:nvSpPr>
        <p:spPr>
          <a:xfrm>
            <a:off x="3686175" y="2609850"/>
            <a:ext cx="53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5612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FACE36-10EB-45ED-B23A-BA816B49B277}"/>
              </a:ext>
            </a:extLst>
          </p:cNvPr>
          <p:cNvSpPr txBox="1"/>
          <p:nvPr/>
        </p:nvSpPr>
        <p:spPr>
          <a:xfrm>
            <a:off x="2514600" y="5629275"/>
            <a:ext cx="554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DHCP Exhaustion Attack Detection Script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43189-19C2-4E14-AC5A-B1C2993AC560}"/>
              </a:ext>
            </a:extLst>
          </p:cNvPr>
          <p:cNvSpPr txBox="1"/>
          <p:nvPr/>
        </p:nvSpPr>
        <p:spPr>
          <a:xfrm>
            <a:off x="219075" y="400050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DHCP EXHAUSTION DETECTION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78DCF3-511E-425D-98BF-562D1CC6FDFA}"/>
              </a:ext>
            </a:extLst>
          </p:cNvPr>
          <p:cNvSpPr/>
          <p:nvPr/>
        </p:nvSpPr>
        <p:spPr>
          <a:xfrm>
            <a:off x="3924300" y="904875"/>
            <a:ext cx="3209925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Detect frame count </a:t>
            </a:r>
            <a:r>
              <a:rPr lang="en-IN" dirty="0" err="1"/>
              <a:t>Bootp</a:t>
            </a:r>
            <a:r>
              <a:rPr lang="en-IN" dirty="0"/>
              <a:t> with opcode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CD8BB-C50A-4F9E-8A6F-0B07DB4DD9EB}"/>
              </a:ext>
            </a:extLst>
          </p:cNvPr>
          <p:cNvSpPr/>
          <p:nvPr/>
        </p:nvSpPr>
        <p:spPr>
          <a:xfrm>
            <a:off x="3924300" y="2209800"/>
            <a:ext cx="32099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threshold</a:t>
            </a:r>
          </a:p>
          <a:p>
            <a:pPr algn="ctr"/>
            <a:r>
              <a:rPr lang="en-IN" dirty="0"/>
              <a:t>(no of requests per second)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C0309AC-7CB7-4525-852C-5845EE5E1BB7}"/>
              </a:ext>
            </a:extLst>
          </p:cNvPr>
          <p:cNvSpPr/>
          <p:nvPr/>
        </p:nvSpPr>
        <p:spPr>
          <a:xfrm>
            <a:off x="3286126" y="3548062"/>
            <a:ext cx="4610100" cy="828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request exceed threshold 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3585B9-CD43-425D-A669-076B4C45545C}"/>
              </a:ext>
            </a:extLst>
          </p:cNvPr>
          <p:cNvSpPr/>
          <p:nvPr/>
        </p:nvSpPr>
        <p:spPr>
          <a:xfrm>
            <a:off x="4314824" y="4659868"/>
            <a:ext cx="242887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Detect </a:t>
            </a:r>
            <a:r>
              <a:rPr lang="en-IN" dirty="0" err="1"/>
              <a:t>dhcp</a:t>
            </a:r>
            <a:r>
              <a:rPr lang="en-IN" dirty="0"/>
              <a:t> exhaustion attack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968935-781B-49CC-8EB6-E96A87AFC0CD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529263" y="1743075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D8EEED-3DEC-4073-BB20-05BDC30CBD29}"/>
              </a:ext>
            </a:extLst>
          </p:cNvPr>
          <p:cNvCxnSpPr>
            <a:stCxn id="5" idx="2"/>
          </p:cNvCxnSpPr>
          <p:nvPr/>
        </p:nvCxnSpPr>
        <p:spPr>
          <a:xfrm flipH="1">
            <a:off x="5529261" y="3124200"/>
            <a:ext cx="2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97C98-325D-4DC6-8919-14DDAF90DBA2}"/>
              </a:ext>
            </a:extLst>
          </p:cNvPr>
          <p:cNvCxnSpPr>
            <a:stCxn id="8" idx="2"/>
          </p:cNvCxnSpPr>
          <p:nvPr/>
        </p:nvCxnSpPr>
        <p:spPr>
          <a:xfrm>
            <a:off x="5591176" y="4376737"/>
            <a:ext cx="0" cy="28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C2B73F-8FF6-45B0-B898-3EED2D0D722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771775" y="5074205"/>
            <a:ext cx="15430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0F49A-962B-4A25-B792-44153F8FE659}"/>
              </a:ext>
            </a:extLst>
          </p:cNvPr>
          <p:cNvCxnSpPr/>
          <p:nvPr/>
        </p:nvCxnSpPr>
        <p:spPr>
          <a:xfrm flipV="1">
            <a:off x="2762250" y="1118115"/>
            <a:ext cx="0" cy="3956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EB6A66-4159-4133-8A1F-8E5CE34A595E}"/>
              </a:ext>
            </a:extLst>
          </p:cNvPr>
          <p:cNvCxnSpPr/>
          <p:nvPr/>
        </p:nvCxnSpPr>
        <p:spPr>
          <a:xfrm>
            <a:off x="2771775" y="1162050"/>
            <a:ext cx="1247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6A018E-83F2-4FCB-A235-D38D6D7AD5E7}"/>
              </a:ext>
            </a:extLst>
          </p:cNvPr>
          <p:cNvSpPr txBox="1"/>
          <p:nvPr/>
        </p:nvSpPr>
        <p:spPr>
          <a:xfrm>
            <a:off x="5972180" y="4332803"/>
            <a:ext cx="77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162C79-68EF-4B9A-8105-A8CF3FBC7209}"/>
              </a:ext>
            </a:extLst>
          </p:cNvPr>
          <p:cNvSpPr txBox="1"/>
          <p:nvPr/>
        </p:nvSpPr>
        <p:spPr>
          <a:xfrm>
            <a:off x="3286126" y="4659868"/>
            <a:ext cx="81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0805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0788-924E-4ECB-8BFE-7E1318AE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28650"/>
            <a:ext cx="10058400" cy="540639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VLAN HOPPING ATTACK DETECTION</a:t>
            </a:r>
          </a:p>
          <a:p>
            <a:pPr marL="0" indent="0">
              <a:buNone/>
            </a:pPr>
            <a:r>
              <a:rPr lang="en-IN" dirty="0"/>
              <a:t>Two methods</a:t>
            </a:r>
          </a:p>
          <a:p>
            <a:pPr marL="0" indent="0">
              <a:buNone/>
            </a:pPr>
            <a:r>
              <a:rPr lang="en-IN" dirty="0"/>
              <a:t>1.Prevent switch spoofing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To make switch spoofing impossible, we can disable trunking on all ports that do not need to form </a:t>
            </a:r>
            <a:r>
              <a:rPr lang="en-IN" dirty="0" err="1"/>
              <a:t>truncks</a:t>
            </a:r>
            <a:r>
              <a:rPr lang="en-IN" dirty="0"/>
              <a:t>, and disable DTP on ports that do need to be trunks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2.Prevent double tagging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Double tagging attacks can be prevented by keeping the </a:t>
            </a: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VLAN</a:t>
            </a:r>
            <a:r>
              <a:rPr lang="en-US" dirty="0"/>
              <a:t> of the trunk ports different from the user VLANs.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03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4813-1D06-459C-8865-7362B718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FA10-DDC9-4B74-847C-64222709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using scripts to detect attacks solves the problem of a user with degraded service at a hotel area network or a professor visiting a conference overseas that wants to determine if he is being </a:t>
            </a:r>
            <a:r>
              <a:rPr lang="en-US" dirty="0" err="1"/>
              <a:t>arpspoofed</a:t>
            </a:r>
            <a:r>
              <a:rPr lang="en-US" dirty="0"/>
              <a:t>. .</a:t>
            </a:r>
          </a:p>
          <a:p>
            <a:r>
              <a:rPr lang="en-US" dirty="0"/>
              <a:t>However, this not advocate using scripts as a long-term solution to intrusion detection needs or intrusion prevention solutions. Certainly, it does not scale to enterprise.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61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FE7D-F642-4063-8652-49992081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FD66-FB8A-4895-AA2C-03DC218E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[1] Hsieh, W., Lo C., Lee J., &amp; Huang, L. (2004). The implementation of a        proactive wireless intrusion detection system. Computer and Information Technology, 581586. </a:t>
            </a:r>
          </a:p>
          <a:p>
            <a:pPr marL="0" indent="0" algn="just">
              <a:buNone/>
            </a:pPr>
            <a:r>
              <a:rPr lang="en-US" dirty="0"/>
              <a:t>[2] Valli, Crag. (2004, November). Wireless SNORT – A WIDS in progress. Proceedings of the 2nd Australian Computer, Network and Information Forensics Conference,  Perth, Western Australia</a:t>
            </a:r>
          </a:p>
          <a:p>
            <a:pPr marL="0" indent="0" algn="just">
              <a:buNone/>
            </a:pPr>
            <a:r>
              <a:rPr lang="en-US" dirty="0"/>
              <a:t>[3] Wright, J. (2003). Detecting wireless LAN MAC address spoofing. Retrieved June 29, 2010, from  http://www.ecsl.cs.sunysb.edu/~fanglu/wlan_spoof_detection.htm </a:t>
            </a:r>
          </a:p>
          <a:p>
            <a:pPr marL="0" indent="0" algn="just">
              <a:buNone/>
            </a:pPr>
            <a:r>
              <a:rPr lang="en-US" dirty="0"/>
              <a:t> [4] Yeung, K., Fung, D., &amp; Wong, K. (2008). Tools for attacking layer 2 network  infrastructure. Proceedings of the International </a:t>
            </a:r>
            <a:r>
              <a:rPr lang="en-US" dirty="0" err="1"/>
              <a:t>MultiConference</a:t>
            </a:r>
            <a:r>
              <a:rPr lang="en-US" dirty="0"/>
              <a:t> of Engineers  and Computer Scientists 2008, II. </a:t>
            </a:r>
          </a:p>
          <a:p>
            <a:pPr marL="0" indent="0">
              <a:buNone/>
            </a:pPr>
            <a:r>
              <a:rPr lang="en-US" dirty="0"/>
              <a:t>[5]</a:t>
            </a:r>
            <a:r>
              <a:rPr lang="en-IN" dirty="0"/>
              <a:t> Malicious JavaScript Insertion through ARP Poisoning </a:t>
            </a:r>
            <a:r>
              <a:rPr lang="en-IN" dirty="0" err="1"/>
              <a:t>AttacksMay</a:t>
            </a:r>
            <a:r>
              <a:rPr lang="en-IN" dirty="0"/>
              <a:t>/June 2009, pp. 72-74, vol. 7DOI Bookmark: </a:t>
            </a:r>
            <a:r>
              <a:rPr lang="en-IN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10.1109/MSP.2009.72</a:t>
            </a:r>
            <a:endParaRPr lang="en-IN" u="sng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53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319B-1118-4393-909B-296B00D0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508D-C9E3-4FFA-A44A-5C453F2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6426"/>
            <a:ext cx="10820400" cy="43422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The data link layer is the second layer of the seven-layer OSI model of computer networking.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This layer transfers data between adjacent network nodes in a wide area network(WAN) or between nodes on the same local area network(LAN).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FAB63-3C67-48F5-AE9B-9F1B9F8A7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4" y="3429000"/>
            <a:ext cx="5038725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0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188F-608A-447E-BAE6-B206C0AD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40498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Intrusion Detection and Prevention Systems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0515-A4C9-4786-9D89-C2708829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1762"/>
            <a:ext cx="10820400" cy="40241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Identifying signatures and anomalies associated with attacks against the data link layer on wired networks.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Methods for signature-based detection and anomaly-based detection are not new. Intrusion detection systems such as SNORT are quite capable of detecting some of the known data link layer attacks and include a mechanism for integrating Intrusion Prevention System (IPS) solutions.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Then what’s the problem? Can a normal user like me and you afford this IPS system?</a:t>
            </a:r>
          </a:p>
        </p:txBody>
      </p:sp>
    </p:spTree>
    <p:extLst>
      <p:ext uri="{BB962C8B-B14F-4D97-AF65-F5344CB8AC3E}">
        <p14:creationId xmlns:p14="http://schemas.microsoft.com/office/powerpoint/2010/main" val="5987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1B29-5FFD-4AF9-B0A1-84474429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Taxonomy of Data Link Layer Attacks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402D-75AE-44F8-B27F-F3568570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adversary attempt for an attacker is to compromise confidentiality, authentication, or availability of information.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attacks succeed for the most part because of the lack of fine-grain controls for the data link layer.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Yeung, Fung, and Wong (2008) enumerated several of the different tools used to implement layer 2 attacks. However, all of the tools rely on the lack of proper authentication during layer 2 communication.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For wired data link layer attacks, we examine CAM Table Exhaustion Attacks, ARP Spoofing, DHCP Exhaustion Attacks, and VLAN Hopping.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E23B-E326-4BD4-A999-637B10BD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35781"/>
            <a:ext cx="10515600" cy="5786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DATA LINK LAYER  ATTACKS ON WIRED NETWORKS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1.</a:t>
            </a:r>
            <a:r>
              <a:rPr lang="en-IN" b="1" dirty="0"/>
              <a:t> CAM table exhaustion</a:t>
            </a:r>
          </a:p>
          <a:p>
            <a:pPr marL="0" indent="0">
              <a:buNone/>
            </a:pPr>
            <a:r>
              <a:rPr lang="en-US" b="1" dirty="0"/>
              <a:t>How to conduct this attack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 CAM Table Exhaustion attack essentially turns a switch into a hub. To succeed, an attacker floods the CAM Table with new MAC-port mappings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When the CAM table fills up beyond the fixed memory, it no longer knows how to deliver based on MAC-port bindings, hence it begins broadcasting.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Once the switch begins broadcasting, any connected adversary can hear the traffic that flows through the switch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Tool used </a:t>
            </a:r>
            <a:r>
              <a:rPr lang="en-US" dirty="0" err="1"/>
              <a:t>macof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entire toolkit is available for download at http://www.monkey.org/~dugsong/dsniff/.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Protocol </a:t>
            </a:r>
            <a:r>
              <a:rPr lang="en-US" dirty="0" err="1"/>
              <a:t>used:CAM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80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D011A0-5FF3-46B8-9D18-856280372B1C}"/>
              </a:ext>
            </a:extLst>
          </p:cNvPr>
          <p:cNvSpPr txBox="1"/>
          <p:nvPr/>
        </p:nvSpPr>
        <p:spPr>
          <a:xfrm>
            <a:off x="2247900" y="59817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Macof</a:t>
            </a:r>
            <a:r>
              <a:rPr lang="en-US" dirty="0"/>
              <a:t> Flooding a Switch With Random MAC Addresses</a:t>
            </a:r>
            <a:endParaRPr lang="en-IN" dirty="0"/>
          </a:p>
        </p:txBody>
      </p:sp>
      <p:pic>
        <p:nvPicPr>
          <p:cNvPr id="3" name="1_Trim">
            <a:hlinkClick r:id="" action="ppaction://media"/>
            <a:extLst>
              <a:ext uri="{FF2B5EF4-FFF2-40B4-BE49-F238E27FC236}">
                <a16:creationId xmlns:a16="http://schemas.microsoft.com/office/drawing/2014/main" id="{19AE4785-8396-4B53-B3E2-72937124BD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4609" y="895350"/>
            <a:ext cx="10580291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9AD28-E471-4C84-B5C5-A5A9260BD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40" y="1568174"/>
            <a:ext cx="8565960" cy="41373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57C9C-06A7-4464-8C89-C01BAC1FE9F7}"/>
              </a:ext>
            </a:extLst>
          </p:cNvPr>
          <p:cNvSpPr txBox="1"/>
          <p:nvPr/>
        </p:nvSpPr>
        <p:spPr>
          <a:xfrm>
            <a:off x="2924175" y="5705475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Depicting man in the middle 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8C0F0-5C1A-4DA0-B5C4-F906C7DF3E69}"/>
              </a:ext>
            </a:extLst>
          </p:cNvPr>
          <p:cNvSpPr txBox="1"/>
          <p:nvPr/>
        </p:nvSpPr>
        <p:spPr>
          <a:xfrm>
            <a:off x="923924" y="514350"/>
            <a:ext cx="3419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2.ARP SPOOFING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06F6D-5FA1-4DB0-B550-9324229F37D7}"/>
              </a:ext>
            </a:extLst>
          </p:cNvPr>
          <p:cNvSpPr txBox="1"/>
          <p:nvPr/>
        </p:nvSpPr>
        <p:spPr>
          <a:xfrm>
            <a:off x="2247900" y="895350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used:ARP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08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0BFF5-269B-46CC-A5E0-54269904E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86" y="1053978"/>
            <a:ext cx="7578864" cy="4750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63954-9255-40AA-BC71-A7BBCE1E596C}"/>
              </a:ext>
            </a:extLst>
          </p:cNvPr>
          <p:cNvSpPr txBox="1"/>
          <p:nvPr/>
        </p:nvSpPr>
        <p:spPr>
          <a:xfrm>
            <a:off x="3057525" y="5781675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DHCP Exhaustion Attack </a:t>
            </a:r>
            <a:r>
              <a:rPr lang="en-IN" dirty="0" err="1"/>
              <a:t>MetaSploit</a:t>
            </a:r>
            <a:r>
              <a:rPr lang="en-IN" dirty="0"/>
              <a:t> Module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5950F-CCA8-4B30-96AD-160009DA04C4}"/>
              </a:ext>
            </a:extLst>
          </p:cNvPr>
          <p:cNvSpPr txBox="1"/>
          <p:nvPr/>
        </p:nvSpPr>
        <p:spPr>
          <a:xfrm>
            <a:off x="752475" y="33337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3.DHCP STARVATION ATTACK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3B2EF-A78F-4A98-9ED4-13A55598F385}"/>
              </a:ext>
            </a:extLst>
          </p:cNvPr>
          <p:cNvSpPr txBox="1"/>
          <p:nvPr/>
        </p:nvSpPr>
        <p:spPr>
          <a:xfrm>
            <a:off x="2228850" y="702707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Protocol used DHCP</a:t>
            </a:r>
          </a:p>
        </p:txBody>
      </p:sp>
    </p:spTree>
    <p:extLst>
      <p:ext uri="{BB962C8B-B14F-4D97-AF65-F5344CB8AC3E}">
        <p14:creationId xmlns:p14="http://schemas.microsoft.com/office/powerpoint/2010/main" val="405333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94990-76D6-4DF4-B834-53F90F613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50" y="1327042"/>
            <a:ext cx="5835950" cy="42039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CF3E5-2776-47F4-97B1-9DBD94698AD0}"/>
              </a:ext>
            </a:extLst>
          </p:cNvPr>
          <p:cNvSpPr txBox="1"/>
          <p:nvPr/>
        </p:nvSpPr>
        <p:spPr>
          <a:xfrm>
            <a:off x="3219450" y="552450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MetaSploit</a:t>
            </a:r>
            <a:r>
              <a:rPr lang="en-IN" dirty="0"/>
              <a:t> </a:t>
            </a:r>
            <a:r>
              <a:rPr lang="en-IN" dirty="0" err="1"/>
              <a:t>Vlan</a:t>
            </a:r>
            <a:r>
              <a:rPr lang="en-IN" dirty="0"/>
              <a:t> Hopping Attack Module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7805A-6142-4AF7-9162-76212F4224E8}"/>
              </a:ext>
            </a:extLst>
          </p:cNvPr>
          <p:cNvSpPr txBox="1"/>
          <p:nvPr/>
        </p:nvSpPr>
        <p:spPr>
          <a:xfrm>
            <a:off x="876300" y="476250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4.VLAN HOPPING ATTACKS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8EC1C-8A16-4776-9851-A897ADE43B07}"/>
              </a:ext>
            </a:extLst>
          </p:cNvPr>
          <p:cNvSpPr txBox="1"/>
          <p:nvPr/>
        </p:nvSpPr>
        <p:spPr>
          <a:xfrm>
            <a:off x="2905125" y="964168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Protocol used VLAN</a:t>
            </a:r>
          </a:p>
        </p:txBody>
      </p:sp>
    </p:spTree>
    <p:extLst>
      <p:ext uri="{BB962C8B-B14F-4D97-AF65-F5344CB8AC3E}">
        <p14:creationId xmlns:p14="http://schemas.microsoft.com/office/powerpoint/2010/main" val="100255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945</Words>
  <Application>Microsoft Office PowerPoint</Application>
  <PresentationFormat>Widescreen</PresentationFormat>
  <Paragraphs>84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DATA LINK LAYER ATTACKS AND SECURITY</vt:lpstr>
      <vt:lpstr>What is data link layer</vt:lpstr>
      <vt:lpstr>Intrusion Detection and Prevention Systems </vt:lpstr>
      <vt:lpstr>Taxonomy of Data Link Layer Attacks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ATTACKS AND SECURITY</dc:title>
  <dc:creator>vaishnavirao51@gmail.com</dc:creator>
  <cp:lastModifiedBy>vaishnavi V Rao</cp:lastModifiedBy>
  <cp:revision>38</cp:revision>
  <dcterms:created xsi:type="dcterms:W3CDTF">2019-11-11T11:30:03Z</dcterms:created>
  <dcterms:modified xsi:type="dcterms:W3CDTF">2020-02-28T01:56:31Z</dcterms:modified>
</cp:coreProperties>
</file>