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497" r:id="rId3"/>
    <p:sldId id="499" r:id="rId4"/>
    <p:sldId id="511" r:id="rId5"/>
    <p:sldId id="507" r:id="rId6"/>
    <p:sldId id="502" r:id="rId7"/>
    <p:sldId id="508" r:id="rId8"/>
    <p:sldId id="503" r:id="rId9"/>
    <p:sldId id="506" r:id="rId10"/>
    <p:sldId id="269" r:id="rId11"/>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14270B-6ACC-4CD9-B304-57ED3D577857}" v="216" dt="2025-04-20T07:55:21.5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6" d="100"/>
          <a:sy n="86" d="100"/>
        </p:scale>
        <p:origin x="1354" y="5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27-04-2025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3546696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50CB9-56DE-31B2-1098-9E71ADEDC8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A157ED-9196-070B-03D2-6FE6317058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E38988-A9A4-28F1-3031-903B0DC0FA0C}"/>
              </a:ext>
            </a:extLst>
          </p:cNvPr>
          <p:cNvSpPr>
            <a:spLocks noGrp="1"/>
          </p:cNvSpPr>
          <p:nvPr>
            <p:ph type="body" idx="1"/>
          </p:nvPr>
        </p:nvSpPr>
        <p:spPr/>
        <p:txBody>
          <a:bodyPr/>
          <a:lstStyle/>
          <a:p>
            <a:r>
              <a:rPr lang="en-US"/>
              <a:t>New Courses replaced with New Programmes</a:t>
            </a:r>
            <a:endParaRPr lang="en-IN"/>
          </a:p>
        </p:txBody>
      </p:sp>
      <p:sp>
        <p:nvSpPr>
          <p:cNvPr id="4" name="Slide Number Placeholder 3">
            <a:extLst>
              <a:ext uri="{FF2B5EF4-FFF2-40B4-BE49-F238E27FC236}">
                <a16:creationId xmlns:a16="http://schemas.microsoft.com/office/drawing/2014/main" id="{20DAD130-048E-2ECD-E747-13E1DC11F144}"/>
              </a:ext>
            </a:extLst>
          </p:cNvPr>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1393565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6</a:t>
            </a:fld>
            <a:endParaRPr lang="en-IN"/>
          </a:p>
        </p:txBody>
      </p:sp>
    </p:spTree>
    <p:extLst>
      <p:ext uri="{BB962C8B-B14F-4D97-AF65-F5344CB8AC3E}">
        <p14:creationId xmlns:p14="http://schemas.microsoft.com/office/powerpoint/2010/main" val="1623754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9CB42-67FF-A56C-05D1-F3CA77565C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29108E-4C40-8FA2-5882-5CAF979E37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C1E6B8-D38C-99EF-99AB-B9CFD6B0BBF2}"/>
              </a:ext>
            </a:extLst>
          </p:cNvPr>
          <p:cNvSpPr>
            <a:spLocks noGrp="1"/>
          </p:cNvSpPr>
          <p:nvPr>
            <p:ph type="body" idx="1"/>
          </p:nvPr>
        </p:nvSpPr>
        <p:spPr/>
        <p:txBody>
          <a:bodyPr/>
          <a:lstStyle/>
          <a:p>
            <a:r>
              <a:rPr lang="en-US"/>
              <a:t>New Courses replaced with New Programmes</a:t>
            </a:r>
            <a:endParaRPr lang="en-IN"/>
          </a:p>
        </p:txBody>
      </p:sp>
      <p:sp>
        <p:nvSpPr>
          <p:cNvPr id="4" name="Slide Number Placeholder 3">
            <a:extLst>
              <a:ext uri="{FF2B5EF4-FFF2-40B4-BE49-F238E27FC236}">
                <a16:creationId xmlns:a16="http://schemas.microsoft.com/office/drawing/2014/main" id="{24960A5D-F436-34AE-AEE7-EA596C7FBA4F}"/>
              </a:ext>
            </a:extLst>
          </p:cNvPr>
          <p:cNvSpPr>
            <a:spLocks noGrp="1"/>
          </p:cNvSpPr>
          <p:nvPr>
            <p:ph type="sldNum" sz="quarter" idx="5"/>
          </p:nvPr>
        </p:nvSpPr>
        <p:spPr/>
        <p:txBody>
          <a:bodyPr/>
          <a:lstStyle/>
          <a:p>
            <a:fld id="{DAB949B3-C4AB-4FB2-8B24-B07A558BD59F}" type="slidenum">
              <a:rPr lang="en-IN" smtClean="0"/>
              <a:t>7</a:t>
            </a:fld>
            <a:endParaRPr lang="en-IN"/>
          </a:p>
        </p:txBody>
      </p:sp>
    </p:spTree>
    <p:extLst>
      <p:ext uri="{BB962C8B-B14F-4D97-AF65-F5344CB8AC3E}">
        <p14:creationId xmlns:p14="http://schemas.microsoft.com/office/powerpoint/2010/main" val="937180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14696401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New Courses replaced with New Programmes</a:t>
            </a:r>
            <a:endParaRPr lang="en-IN"/>
          </a:p>
        </p:txBody>
      </p:sp>
      <p:sp>
        <p:nvSpPr>
          <p:cNvPr id="4" name="Slide Number Placeholder 3"/>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4183691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27-04-2025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27-04-2025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27-04-2025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27-04-2025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
        <p:nvSpPr>
          <p:cNvPr id="5" name="TextBox 4"/>
          <p:cNvSpPr txBox="1"/>
          <p:nvPr/>
        </p:nvSpPr>
        <p:spPr>
          <a:xfrm>
            <a:off x="8509000" y="6477000"/>
            <a:ext cx="635000" cy="254000"/>
          </a:xfrm>
          <a:prstGeom prst="rect">
            <a:avLst/>
          </a:prstGeom>
          <a:noFill/>
        </p:spPr>
        <p:txBody>
          <a:bodyPr wrap="none">
            <a:spAutoFit/>
          </a:bodyPr>
          <a:lstStyle/>
          <a:p>
            <a:r>
              <a:rPr sz="1200">
                <a:latin typeface="Arial"/>
              </a:rPr>
              <a:t>1</a:t>
            </a: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lnSpc>
                <a:spcPct val="150000"/>
              </a:lnSpc>
              <a:spcBef>
                <a:spcPts val="0"/>
              </a:spcBef>
              <a:spcAft>
                <a:spcPts val="0"/>
              </a:spcAft>
            </a:pPr>
            <a:r>
              <a:rPr lang="en-US" sz="1200">
                <a:solidFill>
                  <a:srgbClr val="000000"/>
                </a:solidFill>
                <a:latin typeface="Arial" pitchFamily="18" charset="0"/>
              </a:rPr>
              <a:t>THANK YOU</a:t>
            </a:r>
            <a:endParaRPr lang="en-IN" sz="7200">
              <a:latin typeface="Garamond" pitchFamily="18" charset="0"/>
            </a:endParaRPr>
          </a:p>
        </p:txBody>
      </p:sp>
      <p:sp>
        <p:nvSpPr>
          <p:cNvPr id="7" name="TextBox 6"/>
          <p:cNvSpPr txBox="1"/>
          <p:nvPr/>
        </p:nvSpPr>
        <p:spPr>
          <a:xfrm>
            <a:off x="8509000" y="6477000"/>
            <a:ext cx="635000" cy="254000"/>
          </a:xfrm>
          <a:prstGeom prst="rect">
            <a:avLst/>
          </a:prstGeom>
          <a:noFill/>
        </p:spPr>
        <p:txBody>
          <a:bodyPr wrap="none">
            <a:spAutoFit/>
          </a:bodyPr>
          <a:lstStyle/>
          <a:p>
            <a:r>
              <a:rPr sz="1200">
                <a:latin typeface="Arial"/>
              </a:rPr>
              <a:t>11</a:t>
            </a:r>
          </a:p>
        </p:txBody>
      </p:sp>
    </p:spTree>
    <p:extLst>
      <p:ext uri="{BB962C8B-B14F-4D97-AF65-F5344CB8AC3E}">
        <p14:creationId xmlns:p14="http://schemas.microsoft.com/office/powerpoint/2010/main" val="385819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260" y="-27384"/>
            <a:ext cx="9180512" cy="6885384"/>
          </a:xfrm>
        </p:spPr>
      </p:pic>
      <p:cxnSp>
        <p:nvCxnSpPr>
          <p:cNvPr id="11" name="Straight Connector 10"/>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36440" y="2219553"/>
            <a:ext cx="8784976" cy="830997"/>
          </a:xfrm>
          <a:prstGeom prst="rect">
            <a:avLst/>
          </a:prstGeom>
          <a:noFill/>
        </p:spPr>
        <p:txBody>
          <a:bodyPr wrap="square" rtlCol="0">
            <a:spAutoFit/>
          </a:bodyPr>
          <a:lstStyle/>
          <a:p>
            <a:pPr lvl="0" algn="ctr">
              <a:lnSpc>
                <a:spcPct val="150000"/>
              </a:lnSpc>
              <a:spcBef>
                <a:spcPts val="0"/>
              </a:spcBef>
              <a:spcAft>
                <a:spcPts val="0"/>
              </a:spcAft>
              <a:buSzPct val="25000"/>
            </a:pPr>
            <a:r>
              <a:rPr lang="en-IN" sz="1200" b="1">
                <a:solidFill>
                  <a:srgbClr val="000000"/>
                </a:solidFill>
                <a:latin typeface="Arial"/>
                <a:ea typeface="Cambria" panose="02040503050406030204" pitchFamily="18" charset="0"/>
                <a:cs typeface="Times New Roman" panose="02020603050405020304" pitchFamily="18" charset="0"/>
                <a:sym typeface="Arial"/>
              </a:rPr>
              <a:t>Second Year Project Synopsis</a:t>
            </a:r>
          </a:p>
          <a:p>
            <a:pPr lvl="0" algn="ctr">
              <a:lnSpc>
                <a:spcPct val="150000"/>
              </a:lnSpc>
              <a:spcBef>
                <a:spcPts val="0"/>
              </a:spcBef>
              <a:spcAft>
                <a:spcPts val="0"/>
              </a:spcAft>
              <a:buSzPct val="25000"/>
            </a:pPr>
            <a:r>
              <a:rPr lang="en-IN" sz="1200" b="1">
                <a:solidFill>
                  <a:srgbClr val="000000"/>
                </a:solidFill>
                <a:latin typeface="Arial"/>
                <a:ea typeface="Cambria" panose="02040503050406030204" pitchFamily="18" charset="0"/>
                <a:cs typeface="Times New Roman" panose="02020603050405020304" pitchFamily="18" charset="0"/>
                <a:sym typeface="Arial"/>
              </a:rPr>
              <a:t>Submitted by</a:t>
            </a: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838488160"/>
              </p:ext>
            </p:extLst>
          </p:nvPr>
        </p:nvGraphicFramePr>
        <p:xfrm>
          <a:off x="1670447" y="3159379"/>
          <a:ext cx="6285928" cy="1608254"/>
        </p:xfrm>
        <a:graphic>
          <a:graphicData uri="http://schemas.openxmlformats.org/drawingml/2006/table">
            <a:tbl>
              <a:tblPr firstRow="1" bandRow="1">
                <a:tableStyleId>{5C22544A-7EE6-4342-B048-85BDC9FD1C3A}</a:tableStyleId>
              </a:tblPr>
              <a:tblGrid>
                <a:gridCol w="2011738">
                  <a:extLst>
                    <a:ext uri="{9D8B030D-6E8A-4147-A177-3AD203B41FA5}">
                      <a16:colId xmlns:a16="http://schemas.microsoft.com/office/drawing/2014/main" val="3537270469"/>
                    </a:ext>
                  </a:extLst>
                </a:gridCol>
                <a:gridCol w="2137095">
                  <a:extLst>
                    <a:ext uri="{9D8B030D-6E8A-4147-A177-3AD203B41FA5}">
                      <a16:colId xmlns:a16="http://schemas.microsoft.com/office/drawing/2014/main" val="3305024946"/>
                    </a:ext>
                  </a:extLst>
                </a:gridCol>
                <a:gridCol w="2137095">
                  <a:extLst>
                    <a:ext uri="{9D8B030D-6E8A-4147-A177-3AD203B41FA5}">
                      <a16:colId xmlns:a16="http://schemas.microsoft.com/office/drawing/2014/main" val="2659675575"/>
                    </a:ext>
                  </a:extLst>
                </a:gridCol>
              </a:tblGrid>
              <a:tr h="580664">
                <a:tc>
                  <a:txBody>
                    <a:bodyPr/>
                    <a:lstStyle/>
                    <a:p>
                      <a:pPr algn="ctr"/>
                      <a:r>
                        <a:rPr lang="en-US"/>
                        <a:t>ROLL</a:t>
                      </a:r>
                    </a:p>
                  </a:txBody>
                  <a:tcPr/>
                </a:tc>
                <a:tc>
                  <a:txBody>
                    <a:bodyPr/>
                    <a:lstStyle/>
                    <a:p>
                      <a:pPr algn="ctr"/>
                      <a:r>
                        <a:rPr lang="en-US"/>
                        <a:t>NAME</a:t>
                      </a:r>
                    </a:p>
                  </a:txBody>
                  <a:tcPr/>
                </a:tc>
                <a:tc>
                  <a:txBody>
                    <a:bodyPr/>
                    <a:lstStyle/>
                    <a:p>
                      <a:pPr algn="ctr"/>
                      <a:r>
                        <a:rPr lang="en-US"/>
                        <a:t>ROLE</a:t>
                      </a:r>
                    </a:p>
                  </a:txBody>
                  <a:tcPr/>
                </a:tc>
                <a:extLst>
                  <a:ext uri="{0D108BD9-81ED-4DB2-BD59-A6C34878D82A}">
                    <a16:rowId xmlns:a16="http://schemas.microsoft.com/office/drawing/2014/main" val="1765898331"/>
                  </a:ext>
                </a:extLst>
              </a:tr>
              <a:tr h="498000">
                <a:tc>
                  <a:txBody>
                    <a:bodyPr/>
                    <a:lstStyle/>
                    <a:p>
                      <a:pPr algn="ctr" rtl="0" fontAlgn="base">
                        <a:lnSpc>
                          <a:spcPts val="1725"/>
                        </a:lnSpc>
                      </a:pPr>
                      <a:r>
                        <a:rPr lang="en-US" sz="1800" b="0" i="0">
                          <a:solidFill>
                            <a:srgbClr val="000000"/>
                          </a:solidFill>
                          <a:effectLst/>
                          <a:latin typeface="Calibri" panose="020F0502020204030204" pitchFamily="34" charset="0"/>
                        </a:rPr>
                        <a:t>2301730315​</a:t>
                      </a:r>
                      <a:endParaRPr lang="en-US" b="0" i="0">
                        <a:solidFill>
                          <a:srgbClr val="000000"/>
                        </a:solidFill>
                        <a:effectLst/>
                      </a:endParaRPr>
                    </a:p>
                  </a:txBody>
                  <a:tcPr/>
                </a:tc>
                <a:tc>
                  <a:txBody>
                    <a:bodyPr/>
                    <a:lstStyle/>
                    <a:p>
                      <a:pPr algn="ctr" rtl="0" fontAlgn="base">
                        <a:lnSpc>
                          <a:spcPts val="1725"/>
                        </a:lnSpc>
                      </a:pPr>
                      <a:r>
                        <a:rPr lang="en-US" sz="1800" b="0" i="0">
                          <a:solidFill>
                            <a:srgbClr val="000000"/>
                          </a:solidFill>
                          <a:effectLst/>
                          <a:latin typeface="Calibri" panose="020F0502020204030204" pitchFamily="34" charset="0"/>
                        </a:rPr>
                        <a:t>Vaishvik Arora​</a:t>
                      </a:r>
                      <a:endParaRPr lang="en-US" b="0" i="0">
                        <a:solidFill>
                          <a:srgbClr val="000000"/>
                        </a:solidFill>
                        <a:effectLst/>
                      </a:endParaRPr>
                    </a:p>
                  </a:txBody>
                  <a:tcPr/>
                </a:tc>
                <a:tc>
                  <a:txBody>
                    <a:bodyPr/>
                    <a:lstStyle/>
                    <a:p>
                      <a:pPr algn="ctr" rtl="0" fontAlgn="base">
                        <a:lnSpc>
                          <a:spcPts val="1725"/>
                        </a:lnSpc>
                      </a:pPr>
                      <a:r>
                        <a:rPr lang="en-US" b="0" i="0">
                          <a:solidFill>
                            <a:srgbClr val="000000"/>
                          </a:solidFill>
                          <a:effectLst/>
                        </a:rPr>
                        <a:t>Software</a:t>
                      </a:r>
                    </a:p>
                  </a:txBody>
                  <a:tcPr/>
                </a:tc>
                <a:extLst>
                  <a:ext uri="{0D108BD9-81ED-4DB2-BD59-A6C34878D82A}">
                    <a16:rowId xmlns:a16="http://schemas.microsoft.com/office/drawing/2014/main" val="4176101868"/>
                  </a:ext>
                </a:extLst>
              </a:tr>
              <a:tr h="505511">
                <a:tc>
                  <a:txBody>
                    <a:bodyPr/>
                    <a:lstStyle/>
                    <a:p>
                      <a:pPr algn="ctr" rtl="0" fontAlgn="base">
                        <a:lnSpc>
                          <a:spcPts val="1725"/>
                        </a:lnSpc>
                      </a:pPr>
                      <a:r>
                        <a:rPr lang="en-US" sz="1800" b="0" i="0">
                          <a:solidFill>
                            <a:srgbClr val="000000"/>
                          </a:solidFill>
                          <a:effectLst/>
                          <a:latin typeface="Calibri" panose="020F0502020204030204" pitchFamily="34" charset="0"/>
                        </a:rPr>
                        <a:t>2301730299</a:t>
                      </a:r>
                      <a:endParaRPr lang="en-US" b="0" i="0">
                        <a:solidFill>
                          <a:srgbClr val="000000"/>
                        </a:solidFill>
                        <a:effectLst/>
                      </a:endParaRPr>
                    </a:p>
                  </a:txBody>
                  <a:tcPr/>
                </a:tc>
                <a:tc>
                  <a:txBody>
                    <a:bodyPr/>
                    <a:lstStyle/>
                    <a:p>
                      <a:pPr algn="ctr" rtl="0" fontAlgn="base">
                        <a:lnSpc>
                          <a:spcPts val="1725"/>
                        </a:lnSpc>
                      </a:pPr>
                      <a:r>
                        <a:rPr lang="en-US" sz="1800" b="0" i="0">
                          <a:solidFill>
                            <a:srgbClr val="000000"/>
                          </a:solidFill>
                          <a:effectLst/>
                          <a:latin typeface="Calibri" panose="020F0502020204030204" pitchFamily="34" charset="0"/>
                        </a:rPr>
                        <a:t>Ashwin Prakash</a:t>
                      </a:r>
                      <a:endParaRPr lang="en-US" b="0" i="0">
                        <a:solidFill>
                          <a:srgbClr val="000000"/>
                        </a:solidFill>
                        <a:effectLst/>
                      </a:endParaRPr>
                    </a:p>
                  </a:txBody>
                  <a:tcPr/>
                </a:tc>
                <a:tc>
                  <a:txBody>
                    <a:bodyPr/>
                    <a:lstStyle/>
                    <a:p>
                      <a:pPr algn="ctr" rtl="0" fontAlgn="base">
                        <a:lnSpc>
                          <a:spcPts val="1725"/>
                        </a:lnSpc>
                      </a:pPr>
                      <a:r>
                        <a:rPr lang="en-US" b="0" i="0">
                          <a:solidFill>
                            <a:srgbClr val="000000"/>
                          </a:solidFill>
                          <a:effectLst/>
                        </a:rPr>
                        <a:t>PPTs, Reports , Data Collection</a:t>
                      </a:r>
                    </a:p>
                  </a:txBody>
                  <a:tcPr/>
                </a:tc>
                <a:extLst>
                  <a:ext uri="{0D108BD9-81ED-4DB2-BD59-A6C34878D82A}">
                    <a16:rowId xmlns:a16="http://schemas.microsoft.com/office/drawing/2014/main" val="1958206324"/>
                  </a:ext>
                </a:extLst>
              </a:tr>
            </a:tbl>
          </a:graphicData>
        </a:graphic>
      </p:graphicFrame>
      <p:sp>
        <p:nvSpPr>
          <p:cNvPr id="5" name="TextBox 4">
            <a:extLst>
              <a:ext uri="{FF2B5EF4-FFF2-40B4-BE49-F238E27FC236}">
                <a16:creationId xmlns:a16="http://schemas.microsoft.com/office/drawing/2014/main" id="{3DF18845-4075-32C5-8F4A-4F40F86E837F}"/>
              </a:ext>
            </a:extLst>
          </p:cNvPr>
          <p:cNvSpPr txBox="1"/>
          <p:nvPr/>
        </p:nvSpPr>
        <p:spPr>
          <a:xfrm>
            <a:off x="1450843" y="987028"/>
            <a:ext cx="6396065" cy="1200329"/>
          </a:xfrm>
          <a:prstGeom prst="rect">
            <a:avLst/>
          </a:prstGeom>
          <a:noFill/>
        </p:spPr>
        <p:txBody>
          <a:bodyPr wrap="square">
            <a:spAutoFit/>
          </a:bodyPr>
          <a:lstStyle/>
          <a:p>
            <a:pPr algn="ctr">
              <a:lnSpc>
                <a:spcPct val="150000"/>
              </a:lnSpc>
              <a:spcBef>
                <a:spcPts val="0"/>
              </a:spcBef>
              <a:spcAft>
                <a:spcPts val="0"/>
              </a:spcAft>
              <a:buSzPct val="25000"/>
            </a:pPr>
            <a:endParaRPr lang="en-US" sz="2400" b="1">
              <a:solidFill>
                <a:srgbClr val="C00000"/>
              </a:solidFill>
              <a:latin typeface="Calibri" panose="020F0502020204030204" pitchFamily="34" charset="0"/>
            </a:endParaRPr>
          </a:p>
          <a:p>
            <a:pPr algn="ctr">
              <a:lnSpc>
                <a:spcPct val="150000"/>
              </a:lnSpc>
              <a:spcBef>
                <a:spcPts val="0"/>
              </a:spcBef>
              <a:spcAft>
                <a:spcPts val="0"/>
              </a:spcAft>
              <a:buSzPct val="25000"/>
            </a:pPr>
            <a:r>
              <a:rPr lang="en-US" sz="1200" b="1">
                <a:solidFill>
                  <a:srgbClr val="000000"/>
                </a:solidFill>
                <a:latin typeface="Arial" panose="020F0502020204030204" pitchFamily="34" charset="0"/>
              </a:rPr>
              <a:t>NETWORK INTRUSION DETECTOR USING ML</a:t>
            </a:r>
            <a:r>
              <a:rPr lang="en-US" sz="1200">
                <a:solidFill>
                  <a:srgbClr val="000000"/>
                </a:solidFill>
                <a:latin typeface="Arial" panose="020F0502020204030204" pitchFamily="34" charset="0"/>
              </a:rPr>
              <a:t>​</a:t>
            </a:r>
            <a:endParaRPr lang="en-IN" sz="2400" b="1">
              <a:solidFill>
                <a:srgbClr val="C00000"/>
              </a:solidFill>
              <a:highlight>
                <a:srgbClr val="FFFF00"/>
              </a:highlight>
              <a:ea typeface="Cambria" panose="02040503050406030204" pitchFamily="18" charset="0"/>
              <a:cs typeface="Times New Roman" panose="02020603050405020304" pitchFamily="18" charset="0"/>
              <a:sym typeface="Arial"/>
            </a:endParaRPr>
          </a:p>
          <a:p>
            <a:pPr lvl="0" algn="ctr">
              <a:lnSpc>
                <a:spcPct val="150000"/>
              </a:lnSpc>
              <a:spcBef>
                <a:spcPts val="0"/>
              </a:spcBef>
              <a:spcAft>
                <a:spcPts val="0"/>
              </a:spcAft>
              <a:buSzPct val="25000"/>
            </a:pPr>
            <a:endParaRPr lang="en-US" sz="2400" b="1" i="0" u="none" strike="noStrike">
              <a:solidFill>
                <a:srgbClr val="C00000"/>
              </a:solidFill>
              <a:effectLst/>
              <a:latin typeface="Calibri" panose="020F0502020204030204" pitchFamily="34" charset="0"/>
            </a:endParaRPr>
          </a:p>
        </p:txBody>
      </p:sp>
      <p:sp>
        <p:nvSpPr>
          <p:cNvPr id="8" name="TextBox 7">
            <a:extLst>
              <a:ext uri="{FF2B5EF4-FFF2-40B4-BE49-F238E27FC236}">
                <a16:creationId xmlns:a16="http://schemas.microsoft.com/office/drawing/2014/main" id="{40D4C745-33B7-0116-E20F-11A7F0DFD46F}"/>
              </a:ext>
            </a:extLst>
          </p:cNvPr>
          <p:cNvSpPr txBox="1"/>
          <p:nvPr/>
        </p:nvSpPr>
        <p:spPr>
          <a:xfrm>
            <a:off x="381672" y="5661248"/>
            <a:ext cx="8584032" cy="646331"/>
          </a:xfrm>
          <a:prstGeom prst="rect">
            <a:avLst/>
          </a:prstGeom>
          <a:noFill/>
        </p:spPr>
        <p:txBody>
          <a:bodyPr wrap="square">
            <a:spAutoFit/>
          </a:bodyPr>
          <a:lstStyle/>
          <a:p>
            <a:pPr lvl="0">
              <a:lnSpc>
                <a:spcPct val="150000"/>
              </a:lnSpc>
              <a:spcBef>
                <a:spcPts val="0"/>
              </a:spcBef>
              <a:spcAft>
                <a:spcPts val="0"/>
              </a:spcAft>
              <a:buSzPct val="25000"/>
            </a:pPr>
            <a:r>
              <a:rPr lang="en-IN" sz="1200" b="1">
                <a:solidFill>
                  <a:srgbClr val="000000"/>
                </a:solidFill>
                <a:latin typeface="Arial"/>
                <a:ea typeface="Cambria" panose="02040503050406030204" pitchFamily="18" charset="0"/>
                <a:cs typeface="Times New Roman" panose="02020603050405020304" pitchFamily="18" charset="0"/>
                <a:sym typeface="Arial"/>
              </a:rPr>
              <a:t>Industry Mentor: Mr. Ashish </a:t>
            </a:r>
            <a:r>
              <a:rPr lang="en-IN" sz="1200" b="1" err="1">
                <a:solidFill>
                  <a:srgbClr val="000000"/>
                </a:solidFill>
                <a:latin typeface="Arial"/>
                <a:ea typeface="Cambria" panose="02040503050406030204" pitchFamily="18" charset="0"/>
                <a:cs typeface="Times New Roman" panose="02020603050405020304" pitchFamily="18" charset="0"/>
                <a:sym typeface="Arial"/>
              </a:rPr>
              <a:t>Goguvan</a:t>
            </a:r>
            <a:endParaRPr lang="en-IN" sz="1800" b="1">
              <a:ea typeface="Cambria" panose="02040503050406030204" pitchFamily="18" charset="0"/>
              <a:cs typeface="Times New Roman" panose="02020603050405020304" pitchFamily="18" charset="0"/>
              <a:sym typeface="Arial"/>
            </a:endParaRPr>
          </a:p>
          <a:p>
            <a:pPr lvl="0">
              <a:lnSpc>
                <a:spcPct val="150000"/>
              </a:lnSpc>
              <a:spcBef>
                <a:spcPts val="0"/>
              </a:spcBef>
              <a:spcAft>
                <a:spcPts val="0"/>
              </a:spcAft>
              <a:buSzPct val="25000"/>
            </a:pPr>
            <a:r>
              <a:rPr lang="en-IN" sz="1200" b="1">
                <a:solidFill>
                  <a:srgbClr val="000000"/>
                </a:solidFill>
                <a:latin typeface="Arial"/>
                <a:ea typeface="Cambria" panose="02040503050406030204" pitchFamily="18" charset="0"/>
                <a:cs typeface="Times New Roman" panose="02020603050405020304" pitchFamily="18" charset="0"/>
                <a:sym typeface="Arial"/>
              </a:rPr>
              <a:t>Faculty Mentor: Dr. Digvijay</a:t>
            </a:r>
          </a:p>
        </p:txBody>
      </p:sp>
      <p:sp>
        <p:nvSpPr>
          <p:cNvPr id="14" name="TextBox 13"/>
          <p:cNvSpPr txBox="1"/>
          <p:nvPr/>
        </p:nvSpPr>
        <p:spPr>
          <a:xfrm>
            <a:off x="8509000" y="6477000"/>
            <a:ext cx="635000" cy="254000"/>
          </a:xfrm>
          <a:prstGeom prst="rect">
            <a:avLst/>
          </a:prstGeom>
          <a:noFill/>
        </p:spPr>
        <p:txBody>
          <a:bodyPr wrap="none">
            <a:spAutoFit/>
          </a:bodyPr>
          <a:lstStyle/>
          <a:p>
            <a:r>
              <a:rPr sz="1200">
                <a:latin typeface="Arial"/>
              </a:rPr>
              <a:t>2</a:t>
            </a:r>
          </a:p>
        </p:txBody>
      </p:sp>
    </p:spTree>
    <p:extLst>
      <p:ext uri="{BB962C8B-B14F-4D97-AF65-F5344CB8AC3E}">
        <p14:creationId xmlns:p14="http://schemas.microsoft.com/office/powerpoint/2010/main" val="414253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374233"/>
            <a:ext cx="1638590" cy="380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nSpc>
                <a:spcPct val="150000"/>
              </a:lnSpc>
              <a:spcBef>
                <a:spcPts val="0"/>
              </a:spcBef>
              <a:spcAft>
                <a:spcPts val="0"/>
              </a:spcAft>
              <a:buSzPct val="25000"/>
            </a:pPr>
            <a:r>
              <a:rPr lang="en-US" sz="1400" b="1" kern="100">
                <a:solidFill>
                  <a:srgbClr val="000000"/>
                </a:solidFill>
                <a:effectLst/>
                <a:latin typeface="Arial" panose="020B0604030504040204" pitchFamily="34" charset="0"/>
                <a:ea typeface="Times New Roman" panose="02020603050405020304" pitchFamily="18" charset="0"/>
                <a:cs typeface="Times New Roman" panose="02020603050405020304" pitchFamily="18" charset="0"/>
              </a:rPr>
              <a:t>Project Overview</a:t>
            </a:r>
            <a:endParaRPr lang="en-IN" sz="1400" b="1">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50000"/>
              </a:lnSpc>
              <a:spcBef>
                <a:spcPts val="0"/>
              </a:spcBef>
              <a:spcAft>
                <a:spcPts val="0"/>
              </a:spcAft>
            </a:pPr>
            <a:r>
              <a:rPr lang="en-US" sz="1200" kern="100">
                <a:solidFill>
                  <a:srgbClr val="000000"/>
                </a:solidFill>
                <a:effectLst/>
                <a:latin typeface="Arial"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A93044A-BD0D-E3F7-B6E0-02BF697009EE}"/>
              </a:ext>
            </a:extLst>
          </p:cNvPr>
          <p:cNvSpPr txBox="1"/>
          <p:nvPr/>
        </p:nvSpPr>
        <p:spPr>
          <a:xfrm>
            <a:off x="179512" y="1481031"/>
            <a:ext cx="8856984" cy="4272836"/>
          </a:xfrm>
          <a:prstGeom prst="rect">
            <a:avLst/>
          </a:prstGeom>
          <a:noFill/>
        </p:spPr>
        <p:txBody>
          <a:bodyPr wrap="square" rtlCol="0">
            <a:spAutoFit/>
          </a:bodyPr>
          <a:lstStyle/>
          <a:p>
            <a:pPr algn="l" rtl="0" fontAlgn="base">
              <a:lnSpc>
                <a:spcPct val="150000"/>
              </a:lnSpc>
              <a:spcBef>
                <a:spcPts val="0"/>
              </a:spcBef>
              <a:spcAft>
                <a:spcPts val="0"/>
              </a:spcAft>
            </a:pPr>
            <a:r>
              <a:rPr lang="en-US" sz="1200" b="1" i="0" u="none" strike="noStrike">
                <a:solidFill>
                  <a:srgbClr val="000000"/>
                </a:solidFill>
                <a:effectLst/>
                <a:latin typeface="Arial" panose="020F0502020204030204" pitchFamily="34" charset="0"/>
              </a:rPr>
              <a:t>Network Intrusion Detection Systems (NIDS) are designed to monitor network traffic for suspicious activity and alert the system or network administrator. Using machine learning, we can build models that automatically detect and potentially even prevent intrusions by analyzing patterns and anomalies in network data.</a:t>
            </a:r>
            <a:r>
              <a:rPr lang="en-US" sz="1200" b="0" i="0">
                <a:solidFill>
                  <a:srgbClr val="000000"/>
                </a:solidFill>
                <a:effectLst/>
                <a:latin typeface="Arial" panose="020F0502020204030204" pitchFamily="34" charset="0"/>
              </a:rPr>
              <a:t>​</a:t>
            </a:r>
            <a:endParaRPr lang="en-US" sz="1200" b="0" i="0">
              <a:solidFill>
                <a:srgbClr val="000000"/>
              </a:solidFill>
              <a:effectLst/>
              <a:latin typeface="Arial" panose="020B0604020202020204" pitchFamily="34" charset="0"/>
            </a:endParaRPr>
          </a:p>
          <a:p>
            <a:pPr algn="l" rtl="0" fontAlgn="base">
              <a:lnSpc>
                <a:spcPct val="150000"/>
              </a:lnSpc>
              <a:spcBef>
                <a:spcPts val="0"/>
              </a:spcBef>
              <a:spcAft>
                <a:spcPts val="0"/>
              </a:spcAft>
            </a:pPr>
            <a:r>
              <a:rPr lang="en-US" sz="1200" b="0" i="0">
                <a:solidFill>
                  <a:srgbClr val="000000"/>
                </a:solidFill>
                <a:effectLst/>
                <a:latin typeface="Arial" panose="020F0502020204030204" pitchFamily="34" charset="0"/>
              </a:rPr>
              <a:t>​</a:t>
            </a:r>
            <a:endParaRPr lang="en-US" sz="2800" b="0" i="0">
              <a:solidFill>
                <a:srgbClr val="000000"/>
              </a:solidFill>
              <a:effectLst/>
              <a:latin typeface="Arial" panose="020B0604020202020204" pitchFamily="34" charset="0"/>
            </a:endParaRPr>
          </a:p>
          <a:p>
            <a:pPr algn="l" rtl="0" fontAlgn="base">
              <a:lnSpc>
                <a:spcPct val="150000"/>
              </a:lnSpc>
              <a:spcBef>
                <a:spcPts val="0"/>
              </a:spcBef>
              <a:spcAft>
                <a:spcPts val="0"/>
              </a:spcAft>
              <a:buFont typeface="Arial" panose="020B0604020202020204" pitchFamily="34" charset="0"/>
              <a:buChar char="•"/>
            </a:pPr>
            <a:r>
              <a:rPr lang="en-US" sz="1200" b="1" i="0" u="none" strike="noStrike">
                <a:solidFill>
                  <a:srgbClr val="000000"/>
                </a:solidFill>
                <a:effectLst/>
                <a:latin typeface="Arial" panose="020F0502020204030204" pitchFamily="34" charset="0"/>
              </a:rPr>
              <a:t>Key Approaches:</a:t>
            </a:r>
            <a:r>
              <a:rPr lang="en-US" sz="1200" b="0" i="0">
                <a:solidFill>
                  <a:srgbClr val="000000"/>
                </a:solidFill>
                <a:effectLst/>
                <a:latin typeface="Arial" panose="020F0502020204030204" pitchFamily="34" charset="0"/>
              </a:rPr>
              <a:t>​</a:t>
            </a:r>
            <a:endParaRPr lang="en-US" sz="2800" b="0" i="0">
              <a:solidFill>
                <a:srgbClr val="000000"/>
              </a:solidFill>
              <a:effectLst/>
              <a:latin typeface="Arial" panose="020B0604020202020204" pitchFamily="34" charset="0"/>
            </a:endParaRPr>
          </a:p>
          <a:p>
            <a:pPr algn="l" rtl="0" fontAlgn="base">
              <a:lnSpc>
                <a:spcPct val="150000"/>
              </a:lnSpc>
              <a:spcBef>
                <a:spcPts val="0"/>
              </a:spcBef>
              <a:spcAft>
                <a:spcPts val="0"/>
              </a:spcAft>
              <a:buFont typeface="Arial" panose="020B0604020202020204" pitchFamily="34" charset="0"/>
              <a:buChar char="•"/>
            </a:pPr>
            <a:r>
              <a:rPr lang="en-US" sz="1200" b="1" i="0" u="none" strike="noStrike">
                <a:solidFill>
                  <a:srgbClr val="000000"/>
                </a:solidFill>
                <a:effectLst/>
                <a:latin typeface="Arial" panose="020F0502020204030204" pitchFamily="34" charset="0"/>
              </a:rPr>
              <a:t>Supervised Learning: </a:t>
            </a:r>
            <a:r>
              <a:rPr lang="en-US" sz="1200" b="0" i="0" u="none" strike="noStrike">
                <a:solidFill>
                  <a:srgbClr val="000000"/>
                </a:solidFill>
                <a:effectLst/>
                <a:latin typeface="Arial" panose="020F0502020204030204" pitchFamily="34" charset="0"/>
              </a:rPr>
              <a:t>Trains on labeled data (e.g., decision trees, SVM).</a:t>
            </a:r>
            <a:r>
              <a:rPr lang="en-US" sz="1200" b="0" i="0">
                <a:solidFill>
                  <a:srgbClr val="000000"/>
                </a:solidFill>
                <a:effectLst/>
                <a:latin typeface="Arial" panose="020F0502020204030204" pitchFamily="34" charset="0"/>
              </a:rPr>
              <a:t>​</a:t>
            </a:r>
            <a:endParaRPr lang="en-US" sz="2800" b="0" i="0">
              <a:solidFill>
                <a:srgbClr val="000000"/>
              </a:solidFill>
              <a:effectLst/>
              <a:latin typeface="Arial" panose="020B0604020202020204" pitchFamily="34" charset="0"/>
            </a:endParaRPr>
          </a:p>
          <a:p>
            <a:pPr algn="l" rtl="0" fontAlgn="base">
              <a:lnSpc>
                <a:spcPct val="150000"/>
              </a:lnSpc>
              <a:spcBef>
                <a:spcPts val="0"/>
              </a:spcBef>
              <a:spcAft>
                <a:spcPts val="0"/>
              </a:spcAft>
              <a:buFont typeface="Arial" panose="020B0604020202020204" pitchFamily="34" charset="0"/>
              <a:buChar char="•"/>
            </a:pPr>
            <a:r>
              <a:rPr lang="en-US" sz="1200" b="1" i="0" u="none" strike="noStrike">
                <a:solidFill>
                  <a:srgbClr val="000000"/>
                </a:solidFill>
                <a:effectLst/>
                <a:latin typeface="Arial" panose="020F0502020204030204" pitchFamily="34" charset="0"/>
              </a:rPr>
              <a:t>Unsupervised Learning: </a:t>
            </a:r>
            <a:r>
              <a:rPr lang="en-US" sz="1200" b="0" i="0" u="none" strike="noStrike">
                <a:solidFill>
                  <a:srgbClr val="000000"/>
                </a:solidFill>
                <a:effectLst/>
                <a:latin typeface="Arial" panose="020F0502020204030204" pitchFamily="34" charset="0"/>
              </a:rPr>
              <a:t>Identifies anomalies in unlabeled data (e.g., clustering, autoencoders).</a:t>
            </a:r>
            <a:r>
              <a:rPr lang="en-US" sz="1200" b="0" i="0">
                <a:solidFill>
                  <a:srgbClr val="000000"/>
                </a:solidFill>
                <a:effectLst/>
                <a:latin typeface="Arial" panose="020F0502020204030204" pitchFamily="34" charset="0"/>
              </a:rPr>
              <a:t>​</a:t>
            </a:r>
            <a:endParaRPr lang="en-US" sz="2800" b="0" i="0">
              <a:solidFill>
                <a:srgbClr val="000000"/>
              </a:solidFill>
              <a:effectLst/>
              <a:latin typeface="Arial" panose="020B0604020202020204" pitchFamily="34" charset="0"/>
            </a:endParaRPr>
          </a:p>
          <a:p>
            <a:pPr algn="l" rtl="0" fontAlgn="base">
              <a:lnSpc>
                <a:spcPct val="150000"/>
              </a:lnSpc>
              <a:spcBef>
                <a:spcPts val="0"/>
              </a:spcBef>
              <a:spcAft>
                <a:spcPts val="0"/>
              </a:spcAft>
              <a:buFont typeface="Arial" panose="020B0604020202020204" pitchFamily="34" charset="0"/>
              <a:buChar char="•"/>
            </a:pPr>
            <a:r>
              <a:rPr lang="en-US" sz="1200" b="1" i="0" u="none" strike="noStrike">
                <a:solidFill>
                  <a:srgbClr val="000000"/>
                </a:solidFill>
                <a:effectLst/>
                <a:latin typeface="Arial" panose="020F0502020204030204" pitchFamily="34" charset="0"/>
              </a:rPr>
              <a:t>Reinforcement Learning: </a:t>
            </a:r>
            <a:r>
              <a:rPr lang="en-US" sz="1200" b="0" i="0" u="none" strike="noStrike">
                <a:solidFill>
                  <a:srgbClr val="000000"/>
                </a:solidFill>
                <a:effectLst/>
                <a:latin typeface="Arial" panose="020F0502020204030204" pitchFamily="34" charset="0"/>
              </a:rPr>
              <a:t>Learns from feedback to improve detection over time.</a:t>
            </a:r>
            <a:r>
              <a:rPr lang="en-US" sz="1200" b="0" i="0">
                <a:solidFill>
                  <a:srgbClr val="000000"/>
                </a:solidFill>
                <a:effectLst/>
                <a:latin typeface="Arial" panose="020F0502020204030204" pitchFamily="34" charset="0"/>
              </a:rPr>
              <a:t>​</a:t>
            </a:r>
            <a:endParaRPr lang="en-US" sz="2800" b="0" i="0">
              <a:solidFill>
                <a:srgbClr val="000000"/>
              </a:solidFill>
              <a:effectLst/>
              <a:latin typeface="Arial" panose="020B0604020202020204" pitchFamily="34" charset="0"/>
            </a:endParaRPr>
          </a:p>
          <a:p>
            <a:pPr algn="l" rtl="0" fontAlgn="base">
              <a:lnSpc>
                <a:spcPct val="150000"/>
              </a:lnSpc>
              <a:spcBef>
                <a:spcPts val="0"/>
              </a:spcBef>
              <a:spcAft>
                <a:spcPts val="0"/>
              </a:spcAft>
            </a:pPr>
            <a:r>
              <a:rPr lang="en-US" sz="1200" b="0" i="0">
                <a:solidFill>
                  <a:srgbClr val="000000"/>
                </a:solidFill>
                <a:effectLst/>
                <a:latin typeface="Arial" panose="020F0502020204030204" pitchFamily="34" charset="0"/>
              </a:rPr>
              <a:t>​</a:t>
            </a:r>
            <a:endParaRPr lang="en-US" sz="2800" b="0" i="0">
              <a:solidFill>
                <a:srgbClr val="000000"/>
              </a:solidFill>
              <a:effectLst/>
              <a:latin typeface="Arial" panose="020B0604020202020204" pitchFamily="34" charset="0"/>
            </a:endParaRPr>
          </a:p>
          <a:p>
            <a:pPr algn="l" rtl="0" fontAlgn="base">
              <a:lnSpc>
                <a:spcPct val="150000"/>
              </a:lnSpc>
              <a:spcBef>
                <a:spcPts val="0"/>
              </a:spcBef>
              <a:spcAft>
                <a:spcPts val="0"/>
              </a:spcAft>
              <a:buFont typeface="Arial" panose="020B0604020202020204" pitchFamily="34" charset="0"/>
              <a:buChar char="•"/>
            </a:pPr>
            <a:r>
              <a:rPr lang="en-US" sz="1200" b="1" i="0" u="none" strike="noStrike">
                <a:solidFill>
                  <a:srgbClr val="000000"/>
                </a:solidFill>
                <a:effectLst/>
                <a:latin typeface="Arial" panose="020F0502020204030204" pitchFamily="34" charset="0"/>
              </a:rPr>
              <a:t>Benefits:</a:t>
            </a:r>
            <a:r>
              <a:rPr lang="en-US" sz="1200" b="0" i="0">
                <a:solidFill>
                  <a:srgbClr val="000000"/>
                </a:solidFill>
                <a:effectLst/>
                <a:latin typeface="Arial" panose="020F0502020204030204" pitchFamily="34" charset="0"/>
              </a:rPr>
              <a:t>​</a:t>
            </a:r>
            <a:endParaRPr lang="en-US" sz="2800" b="0" i="0">
              <a:solidFill>
                <a:srgbClr val="000000"/>
              </a:solidFill>
              <a:effectLst/>
              <a:latin typeface="Arial" panose="020B0604020202020204" pitchFamily="34" charset="0"/>
            </a:endParaRPr>
          </a:p>
          <a:p>
            <a:pPr algn="l" rtl="0" fontAlgn="base">
              <a:lnSpc>
                <a:spcPct val="150000"/>
              </a:lnSpc>
              <a:spcBef>
                <a:spcPts val="0"/>
              </a:spcBef>
              <a:spcAft>
                <a:spcPts val="0"/>
              </a:spcAft>
              <a:buFont typeface="Arial" panose="020B0604020202020204" pitchFamily="34" charset="0"/>
              <a:buChar char="•"/>
            </a:pPr>
            <a:r>
              <a:rPr lang="en-US" sz="1200" b="0" i="0" u="none" strike="noStrike">
                <a:solidFill>
                  <a:srgbClr val="000000"/>
                </a:solidFill>
                <a:effectLst/>
                <a:latin typeface="Arial" panose="020F0502020204030204" pitchFamily="34" charset="0"/>
              </a:rPr>
              <a:t>Adaptable to new threats</a:t>
            </a:r>
            <a:r>
              <a:rPr lang="en-US" sz="1200" b="0" i="0">
                <a:solidFill>
                  <a:srgbClr val="000000"/>
                </a:solidFill>
                <a:effectLst/>
                <a:latin typeface="Arial" panose="020F0502020204030204" pitchFamily="34" charset="0"/>
              </a:rPr>
              <a:t>​</a:t>
            </a:r>
            <a:endParaRPr lang="en-US" sz="2800" b="0" i="0">
              <a:solidFill>
                <a:srgbClr val="000000"/>
              </a:solidFill>
              <a:effectLst/>
              <a:latin typeface="Arial" panose="020B0604020202020204" pitchFamily="34" charset="0"/>
            </a:endParaRPr>
          </a:p>
          <a:p>
            <a:pPr algn="l" rtl="0" fontAlgn="base">
              <a:lnSpc>
                <a:spcPct val="150000"/>
              </a:lnSpc>
              <a:spcBef>
                <a:spcPts val="0"/>
              </a:spcBef>
              <a:spcAft>
                <a:spcPts val="0"/>
              </a:spcAft>
              <a:buFont typeface="Arial" panose="020B0604020202020204" pitchFamily="34" charset="0"/>
              <a:buChar char="•"/>
            </a:pPr>
            <a:r>
              <a:rPr lang="en-US" sz="1200" b="0" i="0" u="none" strike="noStrike">
                <a:solidFill>
                  <a:srgbClr val="000000"/>
                </a:solidFill>
                <a:effectLst/>
                <a:latin typeface="Arial" panose="020F0502020204030204" pitchFamily="34" charset="0"/>
              </a:rPr>
              <a:t>Scalable for large datasets</a:t>
            </a:r>
            <a:r>
              <a:rPr lang="en-US" sz="1200" b="0" i="0">
                <a:solidFill>
                  <a:srgbClr val="000000"/>
                </a:solidFill>
                <a:effectLst/>
                <a:latin typeface="Arial" panose="020F0502020204030204" pitchFamily="34" charset="0"/>
              </a:rPr>
              <a:t>​</a:t>
            </a:r>
            <a:endParaRPr lang="en-US" sz="2800" b="0" i="0">
              <a:solidFill>
                <a:srgbClr val="000000"/>
              </a:solidFill>
              <a:effectLst/>
              <a:latin typeface="Arial" panose="020B0604020202020204" pitchFamily="34" charset="0"/>
            </a:endParaRPr>
          </a:p>
          <a:p>
            <a:pPr algn="l" rtl="0" fontAlgn="base">
              <a:lnSpc>
                <a:spcPct val="150000"/>
              </a:lnSpc>
              <a:spcBef>
                <a:spcPts val="0"/>
              </a:spcBef>
              <a:spcAft>
                <a:spcPts val="0"/>
              </a:spcAft>
              <a:buFont typeface="Arial" panose="020B0604020202020204" pitchFamily="34" charset="0"/>
              <a:buChar char="•"/>
            </a:pPr>
            <a:r>
              <a:rPr lang="en-US" sz="1200" b="0" i="0" u="none" strike="noStrike">
                <a:solidFill>
                  <a:srgbClr val="000000"/>
                </a:solidFill>
                <a:effectLst/>
                <a:latin typeface="Arial" panose="020F0502020204030204" pitchFamily="34" charset="0"/>
              </a:rPr>
              <a:t>Reduced false positives and real-time detection</a:t>
            </a:r>
            <a:r>
              <a:rPr lang="en-US" sz="1200" b="0" i="0">
                <a:solidFill>
                  <a:srgbClr val="000000"/>
                </a:solidFill>
                <a:effectLst/>
                <a:latin typeface="Arial" panose="020F0502020204030204" pitchFamily="34" charset="0"/>
              </a:rPr>
              <a:t>​</a:t>
            </a:r>
            <a:endParaRPr lang="en-US" sz="2800" b="0" i="0">
              <a:solidFill>
                <a:srgbClr val="000000"/>
              </a:solidFill>
              <a:effectLst/>
              <a:latin typeface="Arial" panose="020B0604020202020204" pitchFamily="34" charset="0"/>
            </a:endParaRPr>
          </a:p>
          <a:p>
            <a:pPr>
              <a:lnSpc>
                <a:spcPct val="150000"/>
              </a:lnSpc>
              <a:spcBef>
                <a:spcPts val="0"/>
              </a:spcBef>
              <a:spcAft>
                <a:spcPts val="0"/>
              </a:spcAft>
            </a:pPr>
            <a:endParaRPr lang="en-IN" sz="2800"/>
          </a:p>
        </p:txBody>
      </p:sp>
      <p:sp>
        <p:nvSpPr>
          <p:cNvPr id="10" name="TextBox 9"/>
          <p:cNvSpPr txBox="1"/>
          <p:nvPr/>
        </p:nvSpPr>
        <p:spPr>
          <a:xfrm>
            <a:off x="8509000" y="6477000"/>
            <a:ext cx="635000" cy="254000"/>
          </a:xfrm>
          <a:prstGeom prst="rect">
            <a:avLst/>
          </a:prstGeom>
          <a:noFill/>
        </p:spPr>
        <p:txBody>
          <a:bodyPr wrap="none">
            <a:spAutoFit/>
          </a:bodyPr>
          <a:lstStyle/>
          <a:p>
            <a:r>
              <a:rPr sz="1200">
                <a:latin typeface="Arial"/>
              </a:rPr>
              <a:t>3</a:t>
            </a:r>
          </a:p>
        </p:txBody>
      </p:sp>
    </p:spTree>
    <p:extLst>
      <p:ext uri="{BB962C8B-B14F-4D97-AF65-F5344CB8AC3E}">
        <p14:creationId xmlns:p14="http://schemas.microsoft.com/office/powerpoint/2010/main" val="3353784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00CE8-1CF3-3776-D14D-BBA90962A70C}"/>
              </a:ext>
            </a:extLst>
          </p:cNvPr>
          <p:cNvSpPr>
            <a:spLocks noGrp="1"/>
          </p:cNvSpPr>
          <p:nvPr>
            <p:ph type="title"/>
          </p:nvPr>
        </p:nvSpPr>
        <p:spPr/>
        <p:txBody>
          <a:bodyPr>
            <a:normAutofit/>
          </a:bodyPr>
          <a:lstStyle/>
          <a:p>
            <a:pPr algn="l">
              <a:lnSpc>
                <a:spcPct val="150000"/>
              </a:lnSpc>
              <a:spcBef>
                <a:spcPts val="0"/>
              </a:spcBef>
              <a:spcAft>
                <a:spcPts val="0"/>
              </a:spcAft>
            </a:pPr>
            <a:r>
              <a:rPr lang="en-US" sz="1400" b="1" i="0" u="none" strike="noStrike">
                <a:solidFill>
                  <a:srgbClr val="000000"/>
                </a:solidFill>
                <a:effectLst/>
                <a:latin typeface="Arial" panose="020B0604030504040204" pitchFamily="34" charset="0"/>
              </a:rPr>
              <a:t>Specific Objectives</a:t>
            </a:r>
            <a:r>
              <a:rPr lang="en-US" sz="1400" b="0" i="0">
                <a:solidFill>
                  <a:srgbClr val="000000"/>
                </a:solidFill>
                <a:effectLst/>
                <a:latin typeface="Arial" panose="020B0604030504040204" pitchFamily="34" charset="0"/>
              </a:rPr>
              <a:t>​</a:t>
            </a:r>
            <a:endParaRPr lang="en-IN" sz="3600"/>
          </a:p>
        </p:txBody>
      </p:sp>
      <p:sp>
        <p:nvSpPr>
          <p:cNvPr id="3" name="Content Placeholder 2">
            <a:extLst>
              <a:ext uri="{FF2B5EF4-FFF2-40B4-BE49-F238E27FC236}">
                <a16:creationId xmlns:a16="http://schemas.microsoft.com/office/drawing/2014/main" id="{C1DB021C-6869-7186-215B-F6950F50FAA0}"/>
              </a:ext>
            </a:extLst>
          </p:cNvPr>
          <p:cNvSpPr>
            <a:spLocks noGrp="1"/>
          </p:cNvSpPr>
          <p:nvPr>
            <p:ph idx="1"/>
          </p:nvPr>
        </p:nvSpPr>
        <p:spPr/>
        <p:txBody>
          <a:bodyPr/>
          <a:lstStyle/>
          <a:p>
            <a:pPr algn="l" rtl="0" fontAlgn="base">
              <a:lnSpc>
                <a:spcPct val="150000"/>
              </a:lnSpc>
              <a:spcBef>
                <a:spcPts val="0"/>
              </a:spcBef>
              <a:spcAft>
                <a:spcPts val="0"/>
              </a:spcAft>
            </a:pPr>
            <a:r>
              <a:rPr lang="en-US" sz="1200" b="0" i="0" u="none" strike="noStrike">
                <a:solidFill>
                  <a:srgbClr val="000000"/>
                </a:solidFill>
                <a:effectLst/>
                <a:latin typeface="Arial" panose="020F0502020204030204" pitchFamily="34" charset="0"/>
              </a:rPr>
              <a:t>To develop an adaptive, scalable, and efficient network intrusion detection system using machine learning to enhance security and reduce response times.</a:t>
            </a:r>
            <a:r>
              <a:rPr lang="en-US" sz="1200" b="0" i="0">
                <a:solidFill>
                  <a:srgbClr val="000000"/>
                </a:solidFill>
                <a:effectLst/>
                <a:latin typeface="Arial" panose="020F0502020204030204" pitchFamily="34" charset="0"/>
              </a:rPr>
              <a:t>​</a:t>
            </a:r>
            <a:endParaRPr lang="en-US" sz="2400" b="0" i="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0" i="0" u="none" strike="noStrike">
                <a:solidFill>
                  <a:srgbClr val="000000"/>
                </a:solidFill>
                <a:effectLst/>
                <a:latin typeface="Arial" panose="020F0502020204030204" pitchFamily="34" charset="0"/>
              </a:rPr>
              <a:t>Implement machine learning algorithms to detect both known and unknown network threats.</a:t>
            </a:r>
            <a:r>
              <a:rPr lang="en-US" sz="1200" b="0" i="0">
                <a:solidFill>
                  <a:srgbClr val="000000"/>
                </a:solidFill>
                <a:effectLst/>
                <a:latin typeface="Arial" panose="020F0502020204030204" pitchFamily="34" charset="0"/>
              </a:rPr>
              <a:t>​</a:t>
            </a:r>
            <a:endParaRPr lang="en-US" sz="2400" b="0" i="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0" i="0" u="none" strike="noStrike">
                <a:solidFill>
                  <a:srgbClr val="000000"/>
                </a:solidFill>
                <a:effectLst/>
                <a:latin typeface="Arial" panose="020F0502020204030204" pitchFamily="34" charset="0"/>
              </a:rPr>
              <a:t>Minimize false positives to improve detection accuracy and reduce alert fatigue.</a:t>
            </a:r>
            <a:r>
              <a:rPr lang="en-US" sz="1200" b="0" i="0">
                <a:solidFill>
                  <a:srgbClr val="000000"/>
                </a:solidFill>
                <a:effectLst/>
                <a:latin typeface="Arial" panose="020F0502020204030204" pitchFamily="34" charset="0"/>
              </a:rPr>
              <a:t>​</a:t>
            </a:r>
            <a:endParaRPr lang="en-US" sz="2400" b="0" i="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0" i="0" u="none" strike="noStrike">
                <a:solidFill>
                  <a:srgbClr val="000000"/>
                </a:solidFill>
                <a:effectLst/>
                <a:latin typeface="Arial" panose="020F0502020204030204" pitchFamily="34" charset="0"/>
              </a:rPr>
              <a:t>Enable real-time intrusion detection for large-scale network environments.</a:t>
            </a:r>
            <a:r>
              <a:rPr lang="en-US" sz="1200" b="0" i="0">
                <a:solidFill>
                  <a:srgbClr val="000000"/>
                </a:solidFill>
                <a:effectLst/>
                <a:latin typeface="Arial" panose="020F0502020204030204" pitchFamily="34" charset="0"/>
              </a:rPr>
              <a:t>​</a:t>
            </a:r>
            <a:endParaRPr lang="en-US" sz="2400" b="0" i="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0" i="0" u="none" strike="noStrike">
                <a:solidFill>
                  <a:srgbClr val="000000"/>
                </a:solidFill>
                <a:effectLst/>
                <a:latin typeface="Arial" panose="020F0502020204030204" pitchFamily="34" charset="0"/>
              </a:rPr>
              <a:t>Continuously adapt the system to evolving attack patterns and new vulnerabilities.</a:t>
            </a:r>
            <a:r>
              <a:rPr lang="en-US" sz="1200" b="0" i="0">
                <a:solidFill>
                  <a:srgbClr val="000000"/>
                </a:solidFill>
                <a:effectLst/>
                <a:latin typeface="Arial" panose="020F0502020204030204" pitchFamily="34" charset="0"/>
              </a:rPr>
              <a:t>​</a:t>
            </a:r>
            <a:endParaRPr lang="en-US" sz="2400" b="0" i="0">
              <a:solidFill>
                <a:srgbClr val="000000"/>
              </a:solidFill>
              <a:effectLst/>
              <a:latin typeface="Segoe UI" panose="020B0502040204020203" pitchFamily="34" charset="0"/>
            </a:endParaRPr>
          </a:p>
          <a:p>
            <a:pPr>
              <a:lnSpc>
                <a:spcPct val="150000"/>
              </a:lnSpc>
              <a:spcBef>
                <a:spcPts val="0"/>
              </a:spcBef>
              <a:spcAft>
                <a:spcPts val="0"/>
              </a:spcAft>
            </a:pPr>
            <a:endParaRPr lang="en-IN"/>
          </a:p>
        </p:txBody>
      </p:sp>
      <p:sp>
        <p:nvSpPr>
          <p:cNvPr id="4" name="TextBox 3"/>
          <p:cNvSpPr txBox="1"/>
          <p:nvPr/>
        </p:nvSpPr>
        <p:spPr>
          <a:xfrm>
            <a:off x="8509000" y="6477000"/>
            <a:ext cx="635000" cy="254000"/>
          </a:xfrm>
          <a:prstGeom prst="rect">
            <a:avLst/>
          </a:prstGeom>
          <a:noFill/>
        </p:spPr>
        <p:txBody>
          <a:bodyPr wrap="none">
            <a:spAutoFit/>
          </a:bodyPr>
          <a:lstStyle/>
          <a:p>
            <a:r>
              <a:rPr sz="1200">
                <a:latin typeface="Arial"/>
              </a:rPr>
              <a:t>4</a:t>
            </a:r>
          </a:p>
        </p:txBody>
      </p:sp>
      <p:pic>
        <p:nvPicPr>
          <p:cNvPr id="5" name="Content Placeholder 3">
            <a:extLst>
              <a:ext uri="{FF2B5EF4-FFF2-40B4-BE49-F238E27FC236}">
                <a16:creationId xmlns:a16="http://schemas.microsoft.com/office/drawing/2014/main" id="{F227D6F1-BA37-8B72-2243-A38B5E216B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12" y="-27384"/>
            <a:ext cx="9180512" cy="6885384"/>
          </a:xfrm>
          <a:prstGeom prst="rect">
            <a:avLst/>
          </a:prstGeom>
        </p:spPr>
      </p:pic>
      <p:sp>
        <p:nvSpPr>
          <p:cNvPr id="7" name="TextBox 6">
            <a:extLst>
              <a:ext uri="{FF2B5EF4-FFF2-40B4-BE49-F238E27FC236}">
                <a16:creationId xmlns:a16="http://schemas.microsoft.com/office/drawing/2014/main" id="{B5F16035-95D1-204D-4752-0555BFBD440F}"/>
              </a:ext>
            </a:extLst>
          </p:cNvPr>
          <p:cNvSpPr txBox="1"/>
          <p:nvPr/>
        </p:nvSpPr>
        <p:spPr>
          <a:xfrm>
            <a:off x="181491" y="1489673"/>
            <a:ext cx="8744505" cy="2001510"/>
          </a:xfrm>
          <a:prstGeom prst="rect">
            <a:avLst/>
          </a:prstGeom>
          <a:noFill/>
        </p:spPr>
        <p:txBody>
          <a:bodyPr wrap="square">
            <a:spAutoFit/>
          </a:bodyPr>
          <a:lstStyle/>
          <a:p>
            <a:pPr algn="l" rtl="0" fontAlgn="base">
              <a:lnSpc>
                <a:spcPct val="150000"/>
              </a:lnSpc>
              <a:spcBef>
                <a:spcPts val="0"/>
              </a:spcBef>
              <a:spcAft>
                <a:spcPts val="0"/>
              </a:spcAft>
            </a:pPr>
            <a:r>
              <a:rPr lang="en-US" sz="1200" b="1" i="0" u="none" strike="noStrike">
                <a:solidFill>
                  <a:srgbClr val="000000"/>
                </a:solidFill>
                <a:effectLst/>
                <a:latin typeface="Arial" panose="020F0502020204030204" pitchFamily="34" charset="0"/>
              </a:rPr>
              <a:t>Tools, Software, and Techniques Used:</a:t>
            </a:r>
            <a:r>
              <a:rPr lang="en-US" sz="1200" b="0" i="0">
                <a:solidFill>
                  <a:srgbClr val="000000"/>
                </a:solidFill>
                <a:effectLst/>
                <a:latin typeface="Arial" panose="020F0502020204030204" pitchFamily="34" charset="0"/>
              </a:rPr>
              <a:t>​</a:t>
            </a:r>
            <a:endParaRPr lang="en-US" sz="1200" b="0" i="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1" i="0" u="none" strike="noStrike">
                <a:solidFill>
                  <a:srgbClr val="000000"/>
                </a:solidFill>
                <a:effectLst/>
                <a:latin typeface="Arial" panose="020F0502020204030204" pitchFamily="34" charset="0"/>
              </a:rPr>
              <a:t>Programming</a:t>
            </a:r>
            <a:r>
              <a:rPr lang="en-US" sz="1200" b="0" i="0" u="none" strike="noStrike">
                <a:solidFill>
                  <a:srgbClr val="000000"/>
                </a:solidFill>
                <a:effectLst/>
                <a:latin typeface="Arial" panose="020F0502020204030204" pitchFamily="34" charset="0"/>
              </a:rPr>
              <a:t>: Python</a:t>
            </a:r>
            <a:r>
              <a:rPr lang="en-US" sz="1200" b="0" i="0">
                <a:solidFill>
                  <a:srgbClr val="000000"/>
                </a:solidFill>
                <a:effectLst/>
                <a:latin typeface="Arial" panose="020F0502020204030204" pitchFamily="34" charset="0"/>
              </a:rPr>
              <a:t>​</a:t>
            </a:r>
            <a:endParaRPr lang="en-US" sz="1200" b="0" i="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1" i="0" u="none" strike="noStrike">
                <a:solidFill>
                  <a:srgbClr val="000000"/>
                </a:solidFill>
                <a:effectLst/>
                <a:latin typeface="Arial" panose="020F0502020204030204" pitchFamily="34" charset="0"/>
              </a:rPr>
              <a:t>Libraries</a:t>
            </a:r>
            <a:r>
              <a:rPr lang="en-US" sz="1200" b="0" i="0" u="none" strike="noStrike">
                <a:solidFill>
                  <a:srgbClr val="000000"/>
                </a:solidFill>
                <a:effectLst/>
                <a:latin typeface="Arial" panose="020F0502020204030204" pitchFamily="34" charset="0"/>
              </a:rPr>
              <a:t>: Scikit-learn, Pandas, NumPy</a:t>
            </a:r>
            <a:r>
              <a:rPr lang="en-US" sz="1200" b="0" i="0">
                <a:solidFill>
                  <a:srgbClr val="000000"/>
                </a:solidFill>
                <a:effectLst/>
                <a:latin typeface="Arial" panose="020F0502020204030204" pitchFamily="34" charset="0"/>
              </a:rPr>
              <a:t>​,</a:t>
            </a:r>
            <a:r>
              <a:rPr lang="en-US" sz="1200" b="0" i="0" err="1">
                <a:solidFill>
                  <a:srgbClr val="000000"/>
                </a:solidFill>
                <a:effectLst/>
                <a:latin typeface="Arial" panose="020F0502020204030204" pitchFamily="34" charset="0"/>
              </a:rPr>
              <a:t>matplotlib.pyplot</a:t>
            </a:r>
            <a:r>
              <a:rPr lang="en-US" sz="1200" b="0" i="0">
                <a:solidFill>
                  <a:srgbClr val="000000"/>
                </a:solidFill>
                <a:effectLst/>
                <a:latin typeface="Arial" panose="020F0502020204030204" pitchFamily="34" charset="0"/>
              </a:rPr>
              <a:t> , </a:t>
            </a:r>
            <a:r>
              <a:rPr lang="en-US" sz="1200" b="0" i="0" err="1">
                <a:solidFill>
                  <a:srgbClr val="000000"/>
                </a:solidFill>
                <a:effectLst/>
                <a:latin typeface="Arial" panose="020F0502020204030204" pitchFamily="34" charset="0"/>
              </a:rPr>
              <a:t>joblib</a:t>
            </a:r>
            <a:r>
              <a:rPr lang="en-US" sz="1200" b="0" i="0">
                <a:solidFill>
                  <a:srgbClr val="000000"/>
                </a:solidFill>
                <a:effectLst/>
                <a:latin typeface="Arial" panose="020F0502020204030204" pitchFamily="34" charset="0"/>
              </a:rPr>
              <a:t>, seaborn</a:t>
            </a:r>
            <a:endParaRPr lang="en-US" sz="1200" b="0" i="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1" i="0" u="none" strike="noStrike">
                <a:solidFill>
                  <a:srgbClr val="000000"/>
                </a:solidFill>
                <a:effectLst/>
                <a:latin typeface="Arial" panose="020F0502020204030204" pitchFamily="34" charset="0"/>
              </a:rPr>
              <a:t>Datasets</a:t>
            </a:r>
            <a:r>
              <a:rPr lang="en-US" sz="1200" b="0" i="0" u="none" strike="noStrike">
                <a:solidFill>
                  <a:srgbClr val="000000"/>
                </a:solidFill>
                <a:effectLst/>
                <a:latin typeface="Arial" panose="020F0502020204030204" pitchFamily="34" charset="0"/>
              </a:rPr>
              <a:t>: KDD </a:t>
            </a:r>
            <a:r>
              <a:rPr lang="en-US" sz="1200">
                <a:solidFill>
                  <a:srgbClr val="000000"/>
                </a:solidFill>
                <a:latin typeface="Arial" panose="020F0502020204030204" pitchFamily="34" charset="0"/>
              </a:rPr>
              <a:t>Cup 1999, NSL-KDD </a:t>
            </a:r>
            <a:endParaRPr lang="en-US" sz="1200">
              <a:solidFill>
                <a:srgbClr val="000000"/>
              </a:solidFill>
              <a:latin typeface="Segoe UI" panose="020B0502040204020203" pitchFamily="34" charset="0"/>
            </a:endParaRPr>
          </a:p>
          <a:p>
            <a:pPr algn="l" rtl="0" fontAlgn="base">
              <a:lnSpc>
                <a:spcPct val="150000"/>
              </a:lnSpc>
              <a:spcBef>
                <a:spcPts val="0"/>
              </a:spcBef>
              <a:spcAft>
                <a:spcPts val="0"/>
              </a:spcAft>
            </a:pPr>
            <a:r>
              <a:rPr lang="en-US" sz="1200" b="1" i="0" u="none" strike="noStrike">
                <a:solidFill>
                  <a:srgbClr val="000000"/>
                </a:solidFill>
                <a:effectLst/>
                <a:latin typeface="Segoe UI" panose="020B0502040204020203" pitchFamily="34" charset="0"/>
              </a:rPr>
              <a:t>Machine</a:t>
            </a:r>
            <a:r>
              <a:rPr lang="en-US" sz="1200" b="1">
                <a:solidFill>
                  <a:srgbClr val="000000"/>
                </a:solidFill>
                <a:latin typeface="Segoe UI" panose="020B0502040204020203" pitchFamily="34" charset="0"/>
              </a:rPr>
              <a:t> Learning Model</a:t>
            </a:r>
            <a:r>
              <a:rPr lang="en-US" sz="1200" b="0" i="0" u="none" strike="noStrike">
                <a:solidFill>
                  <a:srgbClr val="000000"/>
                </a:solidFill>
                <a:effectLst/>
                <a:latin typeface="Arial" panose="020F0502020204030204" pitchFamily="34" charset="0"/>
              </a:rPr>
              <a:t>: Random Forest </a:t>
            </a:r>
            <a:r>
              <a:rPr lang="en-US" sz="1200" b="0" i="0">
                <a:solidFill>
                  <a:srgbClr val="000000"/>
                </a:solidFill>
                <a:effectLst/>
                <a:latin typeface="Arial" panose="020F0502020204030204" pitchFamily="34" charset="0"/>
              </a:rPr>
              <a:t>​Classifier</a:t>
            </a:r>
            <a:endParaRPr lang="en-US" sz="1200" b="0" i="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0" i="0">
                <a:solidFill>
                  <a:srgbClr val="000000"/>
                </a:solidFill>
                <a:effectLst/>
                <a:latin typeface="Arial" panose="02020603050405020304" pitchFamily="18" charset="0"/>
              </a:rPr>
              <a:t>​</a:t>
            </a:r>
            <a:endParaRPr lang="en-US" sz="1200" b="0" i="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0" i="0" u="none" strike="noStrike">
                <a:solidFill>
                  <a:srgbClr val="000000"/>
                </a:solidFill>
                <a:effectLst/>
                <a:latin typeface="Arial" panose="020F0502020204030204" pitchFamily="34" charset="0"/>
              </a:rPr>
              <a:t>Training and Testing data for the model was gathered from a website called </a:t>
            </a:r>
            <a:r>
              <a:rPr lang="en-US" sz="1200" err="1">
                <a:solidFill>
                  <a:srgbClr val="000000"/>
                </a:solidFill>
                <a:latin typeface="Arial" panose="020F0502020204030204" pitchFamily="34" charset="0"/>
              </a:rPr>
              <a:t>Github</a:t>
            </a:r>
            <a:r>
              <a:rPr lang="en-US" sz="1200">
                <a:solidFill>
                  <a:srgbClr val="000000"/>
                </a:solidFill>
                <a:latin typeface="Arial" panose="020F0502020204030204" pitchFamily="34" charset="0"/>
              </a:rPr>
              <a:t>.</a:t>
            </a:r>
            <a:r>
              <a:rPr lang="en-US" sz="1200" b="0" i="0" u="none" strike="noStrike">
                <a:solidFill>
                  <a:srgbClr val="000000"/>
                </a:solidFill>
                <a:effectLst/>
                <a:latin typeface="Arial" panose="020F0502020204030204" pitchFamily="34" charset="0"/>
              </a:rPr>
              <a:t> </a:t>
            </a:r>
            <a:endParaRPr lang="en-US" sz="1200"/>
          </a:p>
        </p:txBody>
      </p:sp>
      <p:sp>
        <p:nvSpPr>
          <p:cNvPr id="10" name="Title 1">
            <a:extLst>
              <a:ext uri="{FF2B5EF4-FFF2-40B4-BE49-F238E27FC236}">
                <a16:creationId xmlns:a16="http://schemas.microsoft.com/office/drawing/2014/main" id="{48EBB0D9-1770-B0DB-6E3F-DC0A7B263A02}"/>
              </a:ext>
            </a:extLst>
          </p:cNvPr>
          <p:cNvSpPr txBox="1">
            <a:spLocks/>
          </p:cNvSpPr>
          <p:nvPr/>
        </p:nvSpPr>
        <p:spPr>
          <a:xfrm>
            <a:off x="186431" y="160434"/>
            <a:ext cx="1828800" cy="856657"/>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spcBef>
                <a:spcPts val="0"/>
              </a:spcBef>
            </a:pPr>
            <a:r>
              <a:rPr lang="en-US" sz="1400" b="1">
                <a:solidFill>
                  <a:srgbClr val="000000"/>
                </a:solidFill>
                <a:latin typeface="Arial" panose="020B0604030504040204" pitchFamily="34" charset="0"/>
              </a:rPr>
              <a:t>Data &amp; Resources</a:t>
            </a:r>
            <a:r>
              <a:rPr lang="en-US" sz="1400">
                <a:solidFill>
                  <a:srgbClr val="000000"/>
                </a:solidFill>
                <a:latin typeface="Arial" panose="020B0604030504040204" pitchFamily="34" charset="0"/>
              </a:rPr>
              <a:t>​</a:t>
            </a:r>
            <a:endParaRPr lang="en-IN" sz="3600"/>
          </a:p>
        </p:txBody>
      </p:sp>
      <p:cxnSp>
        <p:nvCxnSpPr>
          <p:cNvPr id="11" name="Straight Connector 10">
            <a:extLst>
              <a:ext uri="{FF2B5EF4-FFF2-40B4-BE49-F238E27FC236}">
                <a16:creationId xmlns:a16="http://schemas.microsoft.com/office/drawing/2014/main" id="{63FE5201-9867-B343-F4C6-1ED5F4AD7971}"/>
              </a:ext>
            </a:extLst>
          </p:cNvPr>
          <p:cNvCxnSpPr/>
          <p:nvPr/>
        </p:nvCxnSpPr>
        <p:spPr>
          <a:xfrm>
            <a:off x="0" y="1052736"/>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7383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BCB9D-96AE-CB6E-9C36-46448345056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12461A6-C9CF-A279-E846-5AFA1CEF067A}"/>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56" y="-13692"/>
            <a:ext cx="9180512" cy="6885384"/>
          </a:xfrm>
        </p:spPr>
      </p:pic>
      <p:sp>
        <p:nvSpPr>
          <p:cNvPr id="5" name="Rectangle 1">
            <a:extLst>
              <a:ext uri="{FF2B5EF4-FFF2-40B4-BE49-F238E27FC236}">
                <a16:creationId xmlns:a16="http://schemas.microsoft.com/office/drawing/2014/main" id="{B99D4242-71CF-DE3F-0B66-C21402FDCF6D}"/>
              </a:ext>
            </a:extLst>
          </p:cNvPr>
          <p:cNvSpPr>
            <a:spLocks noChangeArrowheads="1"/>
          </p:cNvSpPr>
          <p:nvPr/>
        </p:nvSpPr>
        <p:spPr bwMode="auto">
          <a:xfrm>
            <a:off x="179512" y="377707"/>
            <a:ext cx="1308371" cy="380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nSpc>
                <a:spcPct val="150000"/>
              </a:lnSpc>
              <a:spcBef>
                <a:spcPts val="0"/>
              </a:spcBef>
              <a:spcAft>
                <a:spcPts val="0"/>
              </a:spcAft>
              <a:buSzPct val="25000"/>
            </a:pPr>
            <a:r>
              <a:rPr lang="en-US" sz="1400" b="1">
                <a:solidFill>
                  <a:srgbClr val="000000"/>
                </a:solidFill>
                <a:latin typeface="Arial"/>
                <a:ea typeface="+mj-ea"/>
                <a:cs typeface="+mj-cs"/>
                <a:sym typeface="Arial"/>
              </a:rPr>
              <a:t>Key Features</a:t>
            </a:r>
            <a:endParaRPr lang="en-IN" sz="1400" b="1">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id="{74824933-86C5-EFBA-36B9-358001A06AC0}"/>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9E3AE5FC-8649-27D3-900D-5F6329A7F4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FE099852-B907-412D-6E46-D21E628B3AD6}"/>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50000"/>
              </a:lnSpc>
              <a:spcBef>
                <a:spcPts val="0"/>
              </a:spcBef>
              <a:spcAft>
                <a:spcPts val="0"/>
              </a:spcAft>
            </a:pPr>
            <a:r>
              <a:rPr lang="en-US" sz="1200" kern="100">
                <a:solidFill>
                  <a:srgbClr val="000000"/>
                </a:solidFill>
                <a:effectLst/>
                <a:latin typeface="Arial"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CA3DEF35-11EC-5059-39F1-AC5BCC365022}"/>
              </a:ext>
            </a:extLst>
          </p:cNvPr>
          <p:cNvSpPr txBox="1"/>
          <p:nvPr/>
        </p:nvSpPr>
        <p:spPr>
          <a:xfrm>
            <a:off x="179512" y="1480231"/>
            <a:ext cx="9289032" cy="3659143"/>
          </a:xfrm>
          <a:prstGeom prst="rect">
            <a:avLst/>
          </a:prstGeom>
          <a:noFill/>
        </p:spPr>
        <p:txBody>
          <a:bodyPr wrap="square" rtlCol="0">
            <a:spAutoFit/>
          </a:bodyPr>
          <a:lstStyle/>
          <a:p>
            <a:pPr algn="l" rtl="0" fontAlgn="base">
              <a:lnSpc>
                <a:spcPct val="150000"/>
              </a:lnSpc>
              <a:spcBef>
                <a:spcPts val="0"/>
              </a:spcBef>
              <a:spcAft>
                <a:spcPts val="0"/>
              </a:spcAft>
            </a:pPr>
            <a:r>
              <a:rPr lang="en-US" sz="1200" b="1" i="0" u="none" strike="noStrike">
                <a:solidFill>
                  <a:srgbClr val="000000"/>
                </a:solidFill>
                <a:effectLst/>
                <a:latin typeface="Arial" panose="020F0502020204030204" pitchFamily="34" charset="0"/>
              </a:rPr>
              <a:t>Key Features of Network Intrusion Detection System:-</a:t>
            </a:r>
            <a:r>
              <a:rPr lang="en-US" sz="1200" b="0" i="0">
                <a:solidFill>
                  <a:srgbClr val="000000"/>
                </a:solidFill>
                <a:effectLst/>
                <a:latin typeface="Arial" panose="020F0502020204030204" pitchFamily="34" charset="0"/>
              </a:rPr>
              <a:t>​</a:t>
            </a:r>
            <a:endParaRPr lang="en-US" b="0" i="0">
              <a:solidFill>
                <a:srgbClr val="000000"/>
              </a:solidFill>
              <a:effectLst/>
              <a:latin typeface="Arial" panose="020B0604020202020204" pitchFamily="34" charset="0"/>
            </a:endParaRPr>
          </a:p>
          <a:p>
            <a:pPr algn="l" rtl="0" fontAlgn="base">
              <a:lnSpc>
                <a:spcPct val="150000"/>
              </a:lnSpc>
              <a:spcBef>
                <a:spcPts val="0"/>
              </a:spcBef>
              <a:spcAft>
                <a:spcPts val="0"/>
              </a:spcAft>
              <a:buFont typeface="Arial" panose="020B0604020202020204" pitchFamily="34" charset="0"/>
              <a:buChar char="•"/>
            </a:pPr>
            <a:endParaRPr lang="en-US" sz="1200" b="1" i="0" u="none" strike="noStrike">
              <a:solidFill>
                <a:srgbClr val="000000"/>
              </a:solidFill>
              <a:effectLst/>
              <a:latin typeface="Arial" panose="020F0502020204030204" pitchFamily="34" charset="0"/>
            </a:endParaRPr>
          </a:p>
          <a:p>
            <a:pPr algn="l" rtl="0" fontAlgn="base">
              <a:lnSpc>
                <a:spcPct val="150000"/>
              </a:lnSpc>
              <a:spcBef>
                <a:spcPts val="0"/>
              </a:spcBef>
              <a:spcAft>
                <a:spcPts val="0"/>
              </a:spcAft>
              <a:buFont typeface="Arial" panose="020B0604020202020204" pitchFamily="34" charset="0"/>
              <a:buChar char="•"/>
            </a:pPr>
            <a:r>
              <a:rPr lang="en-US" sz="1200" b="1" i="0" u="none" strike="noStrike">
                <a:solidFill>
                  <a:srgbClr val="000000"/>
                </a:solidFill>
                <a:effectLst/>
                <a:latin typeface="Arial" panose="020F0502020204030204" pitchFamily="34" charset="0"/>
              </a:rPr>
              <a:t>Machine Learning Integration:</a:t>
            </a:r>
            <a:r>
              <a:rPr lang="en-US" sz="1200" b="0" i="0">
                <a:solidFill>
                  <a:srgbClr val="000000"/>
                </a:solidFill>
                <a:effectLst/>
                <a:latin typeface="Arial" panose="020F0502020204030204" pitchFamily="34" charset="0"/>
              </a:rPr>
              <a:t>​</a:t>
            </a:r>
            <a:endParaRPr lang="en-US" b="0" i="0">
              <a:solidFill>
                <a:srgbClr val="000000"/>
              </a:solidFill>
              <a:effectLst/>
              <a:latin typeface="Arial" panose="020B0604020202020204" pitchFamily="34" charset="0"/>
            </a:endParaRPr>
          </a:p>
          <a:p>
            <a:pPr algn="l" rtl="0" fontAlgn="base">
              <a:lnSpc>
                <a:spcPct val="150000"/>
              </a:lnSpc>
              <a:spcBef>
                <a:spcPts val="0"/>
              </a:spcBef>
              <a:spcAft>
                <a:spcPts val="0"/>
              </a:spcAft>
              <a:buFont typeface="Arial" panose="020B0604020202020204" pitchFamily="34" charset="0"/>
              <a:buChar char="•"/>
            </a:pPr>
            <a:r>
              <a:rPr lang="en-US" sz="1200" b="0" i="0" u="none" strike="noStrike">
                <a:solidFill>
                  <a:srgbClr val="000000"/>
                </a:solidFill>
                <a:effectLst/>
                <a:latin typeface="Arial" panose="020F0502020204030204" pitchFamily="34" charset="0"/>
              </a:rPr>
              <a:t>Utilizes advanced machine learning algorithms (e.g., Decision Trees, Random Forest, SVM) for accurate intrusion detection.</a:t>
            </a:r>
            <a:r>
              <a:rPr lang="en-US" sz="1200" b="0" i="0">
                <a:solidFill>
                  <a:srgbClr val="000000"/>
                </a:solidFill>
                <a:effectLst/>
                <a:latin typeface="Arial" panose="020F0502020204030204" pitchFamily="34" charset="0"/>
              </a:rPr>
              <a:t>​</a:t>
            </a:r>
            <a:endParaRPr lang="en-US" b="0" i="0">
              <a:solidFill>
                <a:srgbClr val="000000"/>
              </a:solidFill>
              <a:effectLst/>
              <a:latin typeface="Arial" panose="020B0604020202020204" pitchFamily="34" charset="0"/>
            </a:endParaRPr>
          </a:p>
          <a:p>
            <a:pPr algn="l" rtl="0" fontAlgn="base">
              <a:lnSpc>
                <a:spcPct val="150000"/>
              </a:lnSpc>
              <a:spcBef>
                <a:spcPts val="0"/>
              </a:spcBef>
              <a:spcAft>
                <a:spcPts val="0"/>
              </a:spcAft>
              <a:buFont typeface="Arial" panose="020B0604020202020204" pitchFamily="34" charset="0"/>
              <a:buChar char="•"/>
            </a:pPr>
            <a:endParaRPr lang="en-US" sz="1200" b="1" i="0" u="none" strike="noStrike">
              <a:solidFill>
                <a:srgbClr val="000000"/>
              </a:solidFill>
              <a:effectLst/>
              <a:latin typeface="Arial" panose="020F0502020204030204" pitchFamily="34" charset="0"/>
            </a:endParaRPr>
          </a:p>
          <a:p>
            <a:pPr algn="l" rtl="0" fontAlgn="base">
              <a:lnSpc>
                <a:spcPct val="150000"/>
              </a:lnSpc>
              <a:spcBef>
                <a:spcPts val="0"/>
              </a:spcBef>
              <a:spcAft>
                <a:spcPts val="0"/>
              </a:spcAft>
              <a:buFont typeface="Arial" panose="020B0604020202020204" pitchFamily="34" charset="0"/>
              <a:buChar char="•"/>
            </a:pPr>
            <a:r>
              <a:rPr lang="en-US" sz="1200" b="1" i="0" u="none" strike="noStrike">
                <a:solidFill>
                  <a:srgbClr val="000000"/>
                </a:solidFill>
                <a:effectLst/>
                <a:latin typeface="Arial" panose="020F0502020204030204" pitchFamily="34" charset="0"/>
              </a:rPr>
              <a:t>Real-time Monitoring:</a:t>
            </a:r>
            <a:r>
              <a:rPr lang="en-US" sz="1200" b="0" i="0">
                <a:solidFill>
                  <a:srgbClr val="000000"/>
                </a:solidFill>
                <a:effectLst/>
                <a:latin typeface="Arial" panose="020F0502020204030204" pitchFamily="34" charset="0"/>
              </a:rPr>
              <a:t>​</a:t>
            </a:r>
            <a:endParaRPr lang="en-US" b="0" i="0">
              <a:solidFill>
                <a:srgbClr val="000000"/>
              </a:solidFill>
              <a:effectLst/>
              <a:latin typeface="Arial" panose="020B0604020202020204" pitchFamily="34" charset="0"/>
            </a:endParaRPr>
          </a:p>
          <a:p>
            <a:pPr algn="l" rtl="0" fontAlgn="base">
              <a:lnSpc>
                <a:spcPct val="150000"/>
              </a:lnSpc>
              <a:spcBef>
                <a:spcPts val="0"/>
              </a:spcBef>
              <a:spcAft>
                <a:spcPts val="0"/>
              </a:spcAft>
              <a:buFont typeface="Arial" panose="020B0604020202020204" pitchFamily="34" charset="0"/>
              <a:buChar char="•"/>
            </a:pPr>
            <a:r>
              <a:rPr lang="en-US" sz="1200" b="0" i="0" u="none" strike="noStrike">
                <a:solidFill>
                  <a:srgbClr val="000000"/>
                </a:solidFill>
                <a:effectLst/>
                <a:latin typeface="Arial" panose="020F0502020204030204" pitchFamily="34" charset="0"/>
              </a:rPr>
              <a:t>Continuously monitors network traffic for any signs of malicious activity, providing instant alerts.</a:t>
            </a:r>
            <a:r>
              <a:rPr lang="en-US" sz="1200" b="0" i="0">
                <a:solidFill>
                  <a:srgbClr val="000000"/>
                </a:solidFill>
                <a:effectLst/>
                <a:latin typeface="Arial" panose="020F0502020204030204" pitchFamily="34" charset="0"/>
              </a:rPr>
              <a:t>​</a:t>
            </a:r>
            <a:endParaRPr lang="en-US" b="0" i="0">
              <a:solidFill>
                <a:srgbClr val="000000"/>
              </a:solidFill>
              <a:effectLst/>
              <a:latin typeface="Arial" panose="020B0604020202020204" pitchFamily="34" charset="0"/>
            </a:endParaRPr>
          </a:p>
          <a:p>
            <a:pPr algn="l" rtl="0" fontAlgn="base">
              <a:lnSpc>
                <a:spcPct val="150000"/>
              </a:lnSpc>
              <a:spcBef>
                <a:spcPts val="0"/>
              </a:spcBef>
              <a:spcAft>
                <a:spcPts val="0"/>
              </a:spcAft>
              <a:buFont typeface="Arial" panose="020B0604020202020204" pitchFamily="34" charset="0"/>
              <a:buChar char="•"/>
            </a:pPr>
            <a:endParaRPr lang="en-US" sz="1200" b="1" i="0" u="none" strike="noStrike">
              <a:solidFill>
                <a:srgbClr val="000000"/>
              </a:solidFill>
              <a:effectLst/>
              <a:latin typeface="Arial" panose="020F0502020204030204" pitchFamily="34" charset="0"/>
            </a:endParaRPr>
          </a:p>
          <a:p>
            <a:pPr algn="l" rtl="0" fontAlgn="base">
              <a:lnSpc>
                <a:spcPct val="150000"/>
              </a:lnSpc>
              <a:spcBef>
                <a:spcPts val="0"/>
              </a:spcBef>
              <a:spcAft>
                <a:spcPts val="0"/>
              </a:spcAft>
              <a:buFont typeface="Arial" panose="020B0604020202020204" pitchFamily="34" charset="0"/>
              <a:buChar char="•"/>
            </a:pPr>
            <a:r>
              <a:rPr lang="en-US" sz="1200" b="1" i="0" u="none" strike="noStrike">
                <a:solidFill>
                  <a:srgbClr val="000000"/>
                </a:solidFill>
                <a:effectLst/>
                <a:latin typeface="Arial" panose="020F0502020204030204" pitchFamily="34" charset="0"/>
              </a:rPr>
              <a:t>Comprehensive Data Analysis:</a:t>
            </a:r>
            <a:r>
              <a:rPr lang="en-US" sz="1200" b="0" i="0">
                <a:solidFill>
                  <a:srgbClr val="000000"/>
                </a:solidFill>
                <a:effectLst/>
                <a:latin typeface="Arial" panose="020F0502020204030204" pitchFamily="34" charset="0"/>
              </a:rPr>
              <a:t>​</a:t>
            </a:r>
            <a:endParaRPr lang="en-US" b="0" i="0">
              <a:solidFill>
                <a:srgbClr val="000000"/>
              </a:solidFill>
              <a:effectLst/>
              <a:latin typeface="Arial" panose="020B0604020202020204" pitchFamily="34" charset="0"/>
            </a:endParaRPr>
          </a:p>
          <a:p>
            <a:pPr algn="l" rtl="0" fontAlgn="base">
              <a:lnSpc>
                <a:spcPct val="150000"/>
              </a:lnSpc>
              <a:spcBef>
                <a:spcPts val="0"/>
              </a:spcBef>
              <a:spcAft>
                <a:spcPts val="0"/>
              </a:spcAft>
              <a:buFont typeface="Arial" panose="020B0604020202020204" pitchFamily="34" charset="0"/>
              <a:buChar char="•"/>
            </a:pPr>
            <a:r>
              <a:rPr lang="en-US" sz="1200" b="0" i="0" u="none" strike="noStrike">
                <a:solidFill>
                  <a:srgbClr val="000000"/>
                </a:solidFill>
                <a:effectLst/>
                <a:latin typeface="Arial" panose="020F0502020204030204" pitchFamily="34" charset="0"/>
              </a:rPr>
              <a:t>Analyzes large datasets with high accuracy and minimal false positives.</a:t>
            </a:r>
            <a:r>
              <a:rPr lang="en-US" sz="1200" b="0" i="0">
                <a:solidFill>
                  <a:srgbClr val="000000"/>
                </a:solidFill>
                <a:effectLst/>
                <a:latin typeface="Arial" panose="020F0502020204030204" pitchFamily="34" charset="0"/>
              </a:rPr>
              <a:t>​</a:t>
            </a:r>
            <a:endParaRPr lang="en-US" b="0" i="0">
              <a:solidFill>
                <a:srgbClr val="000000"/>
              </a:solidFill>
              <a:effectLst/>
              <a:latin typeface="Arial" panose="020B0604020202020204" pitchFamily="34" charset="0"/>
            </a:endParaRPr>
          </a:p>
          <a:p>
            <a:pPr algn="l" rtl="0" fontAlgn="base">
              <a:lnSpc>
                <a:spcPct val="150000"/>
              </a:lnSpc>
              <a:spcBef>
                <a:spcPts val="0"/>
              </a:spcBef>
              <a:spcAft>
                <a:spcPts val="0"/>
              </a:spcAft>
            </a:pPr>
            <a:r>
              <a:rPr lang="en-US" sz="1200" b="0" i="0">
                <a:solidFill>
                  <a:srgbClr val="000000"/>
                </a:solidFill>
                <a:effectLst/>
                <a:latin typeface="Arial" panose="020F0502020204030204" pitchFamily="34" charset="0"/>
              </a:rPr>
              <a:t>​</a:t>
            </a:r>
            <a:endParaRPr lang="en-US" b="0" i="0">
              <a:solidFill>
                <a:srgbClr val="000000"/>
              </a:solidFill>
              <a:effectLst/>
              <a:latin typeface="Arial" panose="020B0604020202020204" pitchFamily="34" charset="0"/>
            </a:endParaRPr>
          </a:p>
          <a:p>
            <a:pPr algn="l" rtl="0" fontAlgn="base">
              <a:lnSpc>
                <a:spcPct val="150000"/>
              </a:lnSpc>
              <a:spcBef>
                <a:spcPts val="0"/>
              </a:spcBef>
              <a:spcAft>
                <a:spcPts val="0"/>
              </a:spcAft>
              <a:buFont typeface="Arial" panose="020B0604020202020204" pitchFamily="34" charset="0"/>
              <a:buChar char="•"/>
            </a:pPr>
            <a:r>
              <a:rPr lang="en-US" sz="1200" b="1" i="0" u="none" strike="noStrike">
                <a:solidFill>
                  <a:srgbClr val="000000"/>
                </a:solidFill>
                <a:effectLst/>
                <a:latin typeface="Arial" panose="020F0502020204030204" pitchFamily="34" charset="0"/>
              </a:rPr>
              <a:t>Scalability:</a:t>
            </a:r>
            <a:r>
              <a:rPr lang="en-US" sz="1200" b="0" i="0">
                <a:solidFill>
                  <a:srgbClr val="000000"/>
                </a:solidFill>
                <a:effectLst/>
                <a:latin typeface="Arial" panose="020F0502020204030204" pitchFamily="34" charset="0"/>
              </a:rPr>
              <a:t>​</a:t>
            </a:r>
            <a:endParaRPr lang="en-US" b="0" i="0">
              <a:solidFill>
                <a:srgbClr val="000000"/>
              </a:solidFill>
              <a:effectLst/>
              <a:latin typeface="Arial" panose="020B0604020202020204" pitchFamily="34" charset="0"/>
            </a:endParaRPr>
          </a:p>
          <a:p>
            <a:pPr algn="l" rtl="0" fontAlgn="base">
              <a:lnSpc>
                <a:spcPct val="150000"/>
              </a:lnSpc>
              <a:spcBef>
                <a:spcPts val="0"/>
              </a:spcBef>
              <a:spcAft>
                <a:spcPts val="0"/>
              </a:spcAft>
              <a:buFont typeface="Arial" panose="020B0604020202020204" pitchFamily="34" charset="0"/>
              <a:buChar char="•"/>
            </a:pPr>
            <a:r>
              <a:rPr lang="en-US" sz="1200" b="0" i="0" u="none" strike="noStrike">
                <a:solidFill>
                  <a:srgbClr val="000000"/>
                </a:solidFill>
                <a:effectLst/>
                <a:latin typeface="Arial" panose="020F0502020204030204" pitchFamily="34" charset="0"/>
              </a:rPr>
              <a:t>Capable of scaling to accommodate increasing network traffic and data volume.</a:t>
            </a:r>
            <a:r>
              <a:rPr lang="en-US" sz="1200" b="0" i="0">
                <a:solidFill>
                  <a:srgbClr val="000000"/>
                </a:solidFill>
                <a:effectLst/>
                <a:latin typeface="Arial" panose="020F0502020204030204" pitchFamily="34" charset="0"/>
              </a:rPr>
              <a:t>​</a:t>
            </a:r>
            <a:endParaRPr lang="en-US" b="0" i="0">
              <a:solidFill>
                <a:srgbClr val="000000"/>
              </a:solidFill>
              <a:effectLst/>
              <a:latin typeface="Arial" panose="020B0604020202020204" pitchFamily="34" charset="0"/>
            </a:endParaRPr>
          </a:p>
        </p:txBody>
      </p:sp>
      <p:sp>
        <p:nvSpPr>
          <p:cNvPr id="10" name="TextBox 9"/>
          <p:cNvSpPr txBox="1"/>
          <p:nvPr/>
        </p:nvSpPr>
        <p:spPr>
          <a:xfrm>
            <a:off x="8509000" y="6477000"/>
            <a:ext cx="635000" cy="254000"/>
          </a:xfrm>
          <a:prstGeom prst="rect">
            <a:avLst/>
          </a:prstGeom>
          <a:noFill/>
        </p:spPr>
        <p:txBody>
          <a:bodyPr wrap="none">
            <a:spAutoFit/>
          </a:bodyPr>
          <a:lstStyle/>
          <a:p>
            <a:r>
              <a:rPr sz="1200">
                <a:latin typeface="Arial"/>
              </a:rPr>
              <a:t>5</a:t>
            </a:r>
          </a:p>
        </p:txBody>
      </p:sp>
    </p:spTree>
    <p:extLst>
      <p:ext uri="{BB962C8B-B14F-4D97-AF65-F5344CB8AC3E}">
        <p14:creationId xmlns:p14="http://schemas.microsoft.com/office/powerpoint/2010/main" val="3638403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8256" y="-27384"/>
            <a:ext cx="9180512" cy="6885384"/>
          </a:xfrm>
        </p:spPr>
      </p:pic>
      <p:sp>
        <p:nvSpPr>
          <p:cNvPr id="5" name="Rectangle 1"/>
          <p:cNvSpPr>
            <a:spLocks noChangeArrowheads="1"/>
          </p:cNvSpPr>
          <p:nvPr/>
        </p:nvSpPr>
        <p:spPr bwMode="auto">
          <a:xfrm>
            <a:off x="179512" y="390213"/>
            <a:ext cx="3289747" cy="380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lnSpc>
                <a:spcPct val="150000"/>
              </a:lnSpc>
              <a:spcBef>
                <a:spcPts val="0"/>
              </a:spcBef>
              <a:spcAft>
                <a:spcPts val="0"/>
              </a:spcAft>
              <a:buSzPct val="25000"/>
            </a:pPr>
            <a:r>
              <a:rPr lang="en-US" sz="1400" b="1" kern="100">
                <a:solidFill>
                  <a:srgbClr val="000000"/>
                </a:solidFill>
                <a:effectLst/>
                <a:latin typeface="Arial" panose="020B0604030504040204" pitchFamily="34" charset="0"/>
                <a:ea typeface="Times New Roman" panose="02020603050405020304" pitchFamily="18" charset="0"/>
                <a:cs typeface="Times New Roman" panose="02020603050405020304" pitchFamily="18" charset="0"/>
              </a:rPr>
              <a:t>Methodology, Tools, and Techniques</a:t>
            </a:r>
            <a:endParaRPr lang="en-IN" sz="1400" b="1">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50000"/>
              </a:lnSpc>
              <a:spcBef>
                <a:spcPts val="0"/>
              </a:spcBef>
              <a:spcAft>
                <a:spcPts val="0"/>
              </a:spcAft>
            </a:pPr>
            <a:r>
              <a:rPr lang="en-US" sz="1200" kern="100">
                <a:solidFill>
                  <a:srgbClr val="000000"/>
                </a:solidFill>
                <a:effectLst/>
                <a:latin typeface="Arial"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4FD2DEC-853B-1F58-B958-D38FBE8F7014}"/>
              </a:ext>
            </a:extLst>
          </p:cNvPr>
          <p:cNvSpPr txBox="1"/>
          <p:nvPr/>
        </p:nvSpPr>
        <p:spPr>
          <a:xfrm>
            <a:off x="179512" y="1196753"/>
            <a:ext cx="9145016" cy="5380832"/>
          </a:xfrm>
          <a:prstGeom prst="rect">
            <a:avLst/>
          </a:prstGeom>
          <a:noFill/>
        </p:spPr>
        <p:txBody>
          <a:bodyPr wrap="square">
            <a:spAutoFit/>
          </a:bodyPr>
          <a:lstStyle/>
          <a:p>
            <a:pPr algn="l" rtl="0" fontAlgn="base">
              <a:lnSpc>
                <a:spcPct val="150000"/>
              </a:lnSpc>
              <a:spcBef>
                <a:spcPts val="0"/>
              </a:spcBef>
              <a:spcAft>
                <a:spcPts val="0"/>
              </a:spcAft>
            </a:pPr>
            <a:r>
              <a:rPr lang="en-US" sz="1200" b="1" i="0" u="none" strike="noStrike" dirty="0">
                <a:solidFill>
                  <a:srgbClr val="000000"/>
                </a:solidFill>
                <a:effectLst/>
                <a:latin typeface="Arial" panose="020F0502020204030204" pitchFamily="34" charset="0"/>
              </a:rPr>
              <a:t>1. Data Collection:</a:t>
            </a:r>
            <a:r>
              <a:rPr lang="en-US" sz="1200" b="0" i="0" dirty="0">
                <a:solidFill>
                  <a:srgbClr val="000000"/>
                </a:solidFill>
                <a:effectLst/>
                <a:latin typeface="Arial" panose="020F0502020204030204" pitchFamily="34" charset="0"/>
              </a:rPr>
              <a:t>​</a:t>
            </a:r>
            <a:endParaRPr lang="en-US" sz="2800" b="0" i="0" dirty="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1" i="0" u="none" strike="noStrike" dirty="0">
                <a:solidFill>
                  <a:srgbClr val="000000"/>
                </a:solidFill>
                <a:effectLst/>
                <a:latin typeface="Arial" panose="020F0502020204030204" pitchFamily="34" charset="0"/>
              </a:rPr>
              <a:t>- </a:t>
            </a:r>
            <a:r>
              <a:rPr lang="en-US" sz="1200" b="0" i="0" u="none" strike="noStrike" dirty="0">
                <a:solidFill>
                  <a:srgbClr val="000000"/>
                </a:solidFill>
                <a:effectLst/>
                <a:latin typeface="Arial" panose="020F0502020204030204" pitchFamily="34" charset="0"/>
              </a:rPr>
              <a:t>Gathered data for training and testing from </a:t>
            </a:r>
            <a:r>
              <a:rPr lang="en-US" sz="1200" b="0" i="0" u="none" strike="noStrike" dirty="0" err="1">
                <a:solidFill>
                  <a:srgbClr val="000000"/>
                </a:solidFill>
                <a:effectLst/>
                <a:latin typeface="Arial" panose="020F0502020204030204" pitchFamily="34" charset="0"/>
              </a:rPr>
              <a:t>github</a:t>
            </a:r>
            <a:r>
              <a:rPr lang="en-US" sz="1200" b="0" i="0" u="none" strike="noStrike" dirty="0">
                <a:solidFill>
                  <a:srgbClr val="000000"/>
                </a:solidFill>
                <a:effectLst/>
                <a:latin typeface="Arial" panose="020F0502020204030204" pitchFamily="34" charset="0"/>
              </a:rPr>
              <a:t> </a:t>
            </a:r>
            <a:r>
              <a:rPr lang="en-US" sz="1200" b="0" i="0" u="none" strike="noStrike" dirty="0" err="1">
                <a:solidFill>
                  <a:srgbClr val="000000"/>
                </a:solidFill>
                <a:effectLst/>
                <a:latin typeface="Arial" panose="020F0502020204030204" pitchFamily="34" charset="0"/>
              </a:rPr>
              <a:t>repositorty</a:t>
            </a:r>
            <a:r>
              <a:rPr lang="en-US" sz="1200" dirty="0">
                <a:solidFill>
                  <a:srgbClr val="000000"/>
                </a:solidFill>
                <a:latin typeface="Arial" panose="020F0502020204030204" pitchFamily="34" charset="0"/>
              </a:rPr>
              <a:t>.</a:t>
            </a:r>
            <a:r>
              <a:rPr lang="en-US" sz="1200" b="0" i="0" dirty="0">
                <a:solidFill>
                  <a:srgbClr val="000000"/>
                </a:solidFill>
                <a:effectLst/>
                <a:latin typeface="Arial" panose="020F0502020204030204" pitchFamily="34" charset="0"/>
              </a:rPr>
              <a:t>​</a:t>
            </a:r>
            <a:endParaRPr lang="en-US" sz="2800" b="0" i="0" dirty="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0" i="0" dirty="0">
                <a:solidFill>
                  <a:srgbClr val="000000"/>
                </a:solidFill>
                <a:effectLst/>
                <a:latin typeface="Arial" panose="020F0502020204030204" pitchFamily="34" charset="0"/>
              </a:rPr>
              <a:t>​</a:t>
            </a:r>
            <a:endParaRPr lang="en-US" sz="2800" b="0" i="0" dirty="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1" i="0" u="none" strike="noStrike" dirty="0">
                <a:solidFill>
                  <a:srgbClr val="000000"/>
                </a:solidFill>
                <a:effectLst/>
                <a:latin typeface="Arial" panose="020F0502020204030204" pitchFamily="34" charset="0"/>
              </a:rPr>
              <a:t>2. Data Preprocessing:</a:t>
            </a:r>
            <a:r>
              <a:rPr lang="en-US" sz="1200" b="0" i="0" dirty="0">
                <a:solidFill>
                  <a:srgbClr val="000000"/>
                </a:solidFill>
                <a:effectLst/>
                <a:latin typeface="Arial" panose="020F0502020204030204" pitchFamily="34" charset="0"/>
              </a:rPr>
              <a:t>​</a:t>
            </a:r>
            <a:endParaRPr lang="en-US" sz="2800" b="0" i="0" dirty="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1" i="0" u="none" strike="noStrike" dirty="0">
                <a:solidFill>
                  <a:srgbClr val="000000"/>
                </a:solidFill>
                <a:effectLst/>
                <a:latin typeface="Arial" panose="020F0502020204030204" pitchFamily="34" charset="0"/>
              </a:rPr>
              <a:t>- </a:t>
            </a:r>
            <a:r>
              <a:rPr lang="en-US" sz="1200" b="0" i="0" u="none" strike="noStrike" dirty="0">
                <a:solidFill>
                  <a:srgbClr val="000000"/>
                </a:solidFill>
                <a:effectLst/>
                <a:latin typeface="Arial" panose="020F0502020204030204" pitchFamily="34" charset="0"/>
              </a:rPr>
              <a:t>Clean and normalize the data to remove any inconsistencies and noise.</a:t>
            </a:r>
            <a:r>
              <a:rPr lang="en-US" sz="1200" b="0" i="0" dirty="0">
                <a:solidFill>
                  <a:srgbClr val="000000"/>
                </a:solidFill>
                <a:effectLst/>
                <a:latin typeface="Arial" panose="020F0502020204030204" pitchFamily="34" charset="0"/>
              </a:rPr>
              <a:t>​</a:t>
            </a:r>
            <a:endParaRPr lang="en-US" sz="2800" b="0" i="0" dirty="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0" i="0" dirty="0">
                <a:solidFill>
                  <a:srgbClr val="000000"/>
                </a:solidFill>
                <a:effectLst/>
                <a:latin typeface="Arial" panose="020F0502020204030204" pitchFamily="34" charset="0"/>
              </a:rPr>
              <a:t>​</a:t>
            </a:r>
            <a:endParaRPr lang="en-US" sz="2800" b="0" i="0" dirty="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1" i="0" u="none" strike="noStrike" dirty="0">
                <a:solidFill>
                  <a:srgbClr val="000000"/>
                </a:solidFill>
                <a:effectLst/>
                <a:latin typeface="Arial" panose="020F0502020204030204" pitchFamily="34" charset="0"/>
              </a:rPr>
              <a:t>3. Algorithm Selection:</a:t>
            </a:r>
            <a:r>
              <a:rPr lang="en-US" sz="1200" b="0" i="0" dirty="0">
                <a:solidFill>
                  <a:srgbClr val="000000"/>
                </a:solidFill>
                <a:effectLst/>
                <a:latin typeface="Arial" panose="020F0502020204030204" pitchFamily="34" charset="0"/>
              </a:rPr>
              <a:t>​</a:t>
            </a:r>
            <a:endParaRPr lang="en-US" sz="2800" b="0" i="0" dirty="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0" i="0" u="none" strike="noStrike" dirty="0">
                <a:solidFill>
                  <a:srgbClr val="000000"/>
                </a:solidFill>
                <a:effectLst/>
                <a:latin typeface="Arial" panose="020F0502020204030204" pitchFamily="34" charset="0"/>
              </a:rPr>
              <a:t>- Selected machine learning algorithms such as Decision Trees, Random Forest, and Support Vector Machines (SVM) for detection.</a:t>
            </a:r>
            <a:r>
              <a:rPr lang="en-US" sz="1200" b="0" i="0" dirty="0">
                <a:solidFill>
                  <a:srgbClr val="000000"/>
                </a:solidFill>
                <a:effectLst/>
                <a:latin typeface="Arial" panose="020F0502020204030204" pitchFamily="34" charset="0"/>
              </a:rPr>
              <a:t>​</a:t>
            </a:r>
            <a:endParaRPr lang="en-US" sz="2800" b="0" i="0" dirty="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0" i="0" u="none" strike="noStrike" dirty="0">
                <a:solidFill>
                  <a:srgbClr val="000000"/>
                </a:solidFill>
                <a:effectLst/>
                <a:latin typeface="Arial" panose="020F0502020204030204" pitchFamily="34" charset="0"/>
              </a:rPr>
              <a:t>- Considered both supervised and unsupervised learning techniques.</a:t>
            </a:r>
            <a:r>
              <a:rPr lang="en-US" sz="1200" b="0" i="0" dirty="0">
                <a:solidFill>
                  <a:srgbClr val="000000"/>
                </a:solidFill>
                <a:effectLst/>
                <a:latin typeface="Arial" panose="020F0502020204030204" pitchFamily="34" charset="0"/>
              </a:rPr>
              <a:t>​</a:t>
            </a:r>
            <a:endParaRPr lang="en-US" sz="2800" b="0" i="0" dirty="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0" i="0" dirty="0">
                <a:solidFill>
                  <a:srgbClr val="000000"/>
                </a:solidFill>
                <a:effectLst/>
                <a:latin typeface="Arial" panose="020F0502020204030204" pitchFamily="34" charset="0"/>
              </a:rPr>
              <a:t>​</a:t>
            </a:r>
            <a:endParaRPr lang="en-US" sz="2800" b="0" i="0" dirty="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1" i="0" u="none" strike="noStrike" dirty="0">
                <a:solidFill>
                  <a:srgbClr val="000000"/>
                </a:solidFill>
                <a:effectLst/>
                <a:latin typeface="Arial" panose="020F0502020204030204" pitchFamily="34" charset="0"/>
              </a:rPr>
              <a:t>4. Model Training:</a:t>
            </a:r>
            <a:r>
              <a:rPr lang="en-US" sz="1200" b="0" i="0" dirty="0">
                <a:solidFill>
                  <a:srgbClr val="000000"/>
                </a:solidFill>
                <a:effectLst/>
                <a:latin typeface="Arial" panose="020F0502020204030204" pitchFamily="34" charset="0"/>
              </a:rPr>
              <a:t>​</a:t>
            </a:r>
            <a:endParaRPr lang="en-US" sz="2800" b="0" i="0" dirty="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0" i="0" u="none" strike="noStrike" dirty="0">
                <a:solidFill>
                  <a:srgbClr val="000000"/>
                </a:solidFill>
                <a:effectLst/>
                <a:latin typeface="Arial" panose="020F0502020204030204" pitchFamily="34" charset="0"/>
              </a:rPr>
              <a:t>- Divided the dataset into training and testing sets.</a:t>
            </a:r>
            <a:r>
              <a:rPr lang="en-US" sz="1200" b="0" i="0" dirty="0">
                <a:solidFill>
                  <a:srgbClr val="000000"/>
                </a:solidFill>
                <a:effectLst/>
                <a:latin typeface="Arial" panose="020F0502020204030204" pitchFamily="34" charset="0"/>
              </a:rPr>
              <a:t>​</a:t>
            </a:r>
            <a:endParaRPr lang="en-US" sz="2800" b="0" i="0" dirty="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0" i="0" u="none" strike="noStrike" dirty="0">
                <a:solidFill>
                  <a:srgbClr val="000000"/>
                </a:solidFill>
                <a:effectLst/>
                <a:latin typeface="Arial" panose="020F0502020204030204" pitchFamily="34" charset="0"/>
              </a:rPr>
              <a:t>- Trained the selected machine learning models using the training set.</a:t>
            </a:r>
            <a:r>
              <a:rPr lang="en-US" sz="1200" b="0" i="0" dirty="0">
                <a:solidFill>
                  <a:srgbClr val="000000"/>
                </a:solidFill>
                <a:effectLst/>
                <a:latin typeface="Arial" panose="020F0502020204030204" pitchFamily="34" charset="0"/>
              </a:rPr>
              <a:t>​</a:t>
            </a:r>
            <a:endParaRPr lang="en-US" sz="2800" b="0" i="0" dirty="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0" i="0" dirty="0">
                <a:solidFill>
                  <a:srgbClr val="000000"/>
                </a:solidFill>
                <a:effectLst/>
                <a:latin typeface="Arial" panose="020F0502020204030204" pitchFamily="34" charset="0"/>
              </a:rPr>
              <a:t>​</a:t>
            </a:r>
            <a:endParaRPr lang="en-US" sz="2800" b="0" i="0" dirty="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0" i="0" dirty="0">
                <a:solidFill>
                  <a:srgbClr val="000000"/>
                </a:solidFill>
                <a:effectLst/>
                <a:latin typeface="Arial" panose="02020603050405020304" pitchFamily="18" charset="0"/>
              </a:rPr>
              <a:t>​</a:t>
            </a:r>
            <a:endParaRPr lang="en-US" sz="2800" b="0" i="0" dirty="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0" i="0" dirty="0">
                <a:solidFill>
                  <a:srgbClr val="000000"/>
                </a:solidFill>
                <a:effectLst/>
                <a:latin typeface="Arial" panose="02020603050405020304" pitchFamily="18" charset="0"/>
              </a:rPr>
              <a:t>​</a:t>
            </a:r>
            <a:endParaRPr lang="en-US" sz="2800" b="0" i="0" dirty="0">
              <a:solidFill>
                <a:srgbClr val="000000"/>
              </a:solidFill>
              <a:effectLst/>
              <a:latin typeface="Segoe UI" panose="020B0502040204020203" pitchFamily="34" charset="0"/>
            </a:endParaRPr>
          </a:p>
          <a:p>
            <a:pPr algn="l" rtl="0" fontAlgn="base">
              <a:lnSpc>
                <a:spcPct val="150000"/>
              </a:lnSpc>
              <a:spcBef>
                <a:spcPts val="0"/>
              </a:spcBef>
              <a:spcAft>
                <a:spcPts val="0"/>
              </a:spcAft>
            </a:pPr>
            <a:r>
              <a:rPr lang="en-US" sz="1200" b="0" i="0" dirty="0">
                <a:solidFill>
                  <a:srgbClr val="000000"/>
                </a:solidFill>
                <a:effectLst/>
                <a:latin typeface="Arial" panose="02020603050405020304" pitchFamily="18" charset="0"/>
              </a:rPr>
              <a:t>​</a:t>
            </a:r>
            <a:endParaRPr lang="en-US" sz="2800" b="0" i="0" dirty="0">
              <a:solidFill>
                <a:srgbClr val="000000"/>
              </a:solidFill>
              <a:effectLst/>
              <a:latin typeface="Segoe UI" panose="020B0502040204020203" pitchFamily="34" charset="0"/>
            </a:endParaRPr>
          </a:p>
          <a:p>
            <a:pPr marL="457200" indent="-457200" algn="just">
              <a:lnSpc>
                <a:spcPct val="150000"/>
              </a:lnSpc>
              <a:spcBef>
                <a:spcPts val="0"/>
              </a:spcBef>
              <a:spcAft>
                <a:spcPts val="0"/>
              </a:spcAft>
              <a:buFont typeface="Arial" panose="020B0604020202020204" pitchFamily="34" charset="0"/>
              <a:buChar char="•"/>
            </a:pPr>
            <a:endParaRPr lang="en-IN" sz="2800" dirty="0"/>
          </a:p>
        </p:txBody>
      </p:sp>
      <p:sp>
        <p:nvSpPr>
          <p:cNvPr id="10" name="TextBox 9"/>
          <p:cNvSpPr txBox="1"/>
          <p:nvPr/>
        </p:nvSpPr>
        <p:spPr>
          <a:xfrm>
            <a:off x="8509000" y="6477000"/>
            <a:ext cx="635000" cy="254000"/>
          </a:xfrm>
          <a:prstGeom prst="rect">
            <a:avLst/>
          </a:prstGeom>
          <a:noFill/>
        </p:spPr>
        <p:txBody>
          <a:bodyPr wrap="none">
            <a:spAutoFit/>
          </a:bodyPr>
          <a:lstStyle/>
          <a:p>
            <a:r>
              <a:rPr sz="1200">
                <a:latin typeface="Arial"/>
              </a:rPr>
              <a:t>7</a:t>
            </a:r>
          </a:p>
        </p:txBody>
      </p:sp>
    </p:spTree>
    <p:extLst>
      <p:ext uri="{BB962C8B-B14F-4D97-AF65-F5344CB8AC3E}">
        <p14:creationId xmlns:p14="http://schemas.microsoft.com/office/powerpoint/2010/main" val="3295812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8D841B-74CA-DD08-DC57-2744796991CE}"/>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AC2900B-3645-9BD6-81D9-B808969A6610}"/>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a:extLst>
              <a:ext uri="{FF2B5EF4-FFF2-40B4-BE49-F238E27FC236}">
                <a16:creationId xmlns:a16="http://schemas.microsoft.com/office/drawing/2014/main" id="{DB126F11-6A87-E75F-D5F6-D578C1CC7C27}"/>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006947D3-B53B-9D95-1C04-7E3AA0B640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45C40F21-AABC-DFB9-90B1-AD1CF565BB7B}"/>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50000"/>
              </a:lnSpc>
              <a:spcBef>
                <a:spcPts val="0"/>
              </a:spcBef>
              <a:spcAft>
                <a:spcPts val="0"/>
              </a:spcAft>
            </a:pPr>
            <a:r>
              <a:rPr lang="en-US" sz="1200" kern="100">
                <a:solidFill>
                  <a:srgbClr val="000000"/>
                </a:solidFill>
                <a:effectLst/>
                <a:latin typeface="Arial"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28000CC-C39B-4200-8F80-30B288C9C5E6}"/>
              </a:ext>
            </a:extLst>
          </p:cNvPr>
          <p:cNvSpPr txBox="1"/>
          <p:nvPr/>
        </p:nvSpPr>
        <p:spPr>
          <a:xfrm>
            <a:off x="251520" y="1278065"/>
            <a:ext cx="8368697" cy="3382144"/>
          </a:xfrm>
          <a:prstGeom prst="rect">
            <a:avLst/>
          </a:prstGeom>
          <a:noFill/>
        </p:spPr>
        <p:txBody>
          <a:bodyPr wrap="square">
            <a:spAutoFit/>
          </a:bodyPr>
          <a:lstStyle/>
          <a:p>
            <a:pPr algn="l" rtl="0" fontAlgn="base">
              <a:lnSpc>
                <a:spcPct val="150000"/>
              </a:lnSpc>
              <a:spcBef>
                <a:spcPts val="0"/>
              </a:spcBef>
              <a:spcAft>
                <a:spcPts val="0"/>
              </a:spcAft>
            </a:pPr>
            <a:r>
              <a:rPr lang="en-US" sz="1200" b="1" i="0" u="none" strike="noStrike">
                <a:solidFill>
                  <a:srgbClr val="000000"/>
                </a:solidFill>
                <a:effectLst/>
                <a:latin typeface="Arial" panose="020F0502020204030204" pitchFamily="34" charset="0"/>
              </a:rPr>
              <a:t>5. Model Evaluation:</a:t>
            </a:r>
            <a:r>
              <a:rPr lang="en-US" sz="1200" b="0" i="0">
                <a:solidFill>
                  <a:srgbClr val="000000"/>
                </a:solidFill>
                <a:effectLst/>
                <a:latin typeface="Arial" panose="020F0502020204030204" pitchFamily="34" charset="0"/>
              </a:rPr>
              <a:t>​</a:t>
            </a:r>
            <a:endParaRPr lang="en-US" sz="1200" b="0" i="0">
              <a:solidFill>
                <a:srgbClr val="000000"/>
              </a:solidFill>
              <a:effectLst/>
              <a:latin typeface="Segoe UI" panose="020B0502040204020203" pitchFamily="34" charset="0"/>
            </a:endParaRPr>
          </a:p>
          <a:p>
            <a:pPr marL="171450" indent="-171450" algn="l" rtl="0" fontAlgn="base">
              <a:lnSpc>
                <a:spcPct val="150000"/>
              </a:lnSpc>
              <a:spcBef>
                <a:spcPts val="0"/>
              </a:spcBef>
              <a:spcAft>
                <a:spcPts val="0"/>
              </a:spcAft>
              <a:buFont typeface="Arial" panose="020B0604020202020204" pitchFamily="34" charset="0"/>
              <a:buChar char="•"/>
            </a:pPr>
            <a:r>
              <a:rPr lang="en-US" sz="1200" b="0" i="0" u="none" strike="noStrike">
                <a:solidFill>
                  <a:srgbClr val="000000"/>
                </a:solidFill>
                <a:effectLst/>
                <a:latin typeface="Arial" panose="020F0502020204030204" pitchFamily="34" charset="0"/>
              </a:rPr>
              <a:t>Evaluated the performance of the model using metrics like accuracy, precision, recall, and F1 score.</a:t>
            </a:r>
            <a:r>
              <a:rPr lang="en-US" sz="1200" b="0" i="0">
                <a:solidFill>
                  <a:srgbClr val="000000"/>
                </a:solidFill>
                <a:effectLst/>
                <a:latin typeface="Arial" panose="020F0502020204030204" pitchFamily="34" charset="0"/>
              </a:rPr>
              <a:t>​</a:t>
            </a:r>
            <a:endParaRPr lang="en-US" sz="1200" b="0" i="0">
              <a:solidFill>
                <a:srgbClr val="000000"/>
              </a:solidFill>
              <a:effectLst/>
              <a:latin typeface="Segoe UI" panose="020B0502040204020203" pitchFamily="34" charset="0"/>
            </a:endParaRPr>
          </a:p>
          <a:p>
            <a:pPr marL="171450" indent="-171450" algn="l" rtl="0" fontAlgn="base">
              <a:lnSpc>
                <a:spcPct val="150000"/>
              </a:lnSpc>
              <a:spcBef>
                <a:spcPts val="0"/>
              </a:spcBef>
              <a:spcAft>
                <a:spcPts val="0"/>
              </a:spcAft>
              <a:buFont typeface="Arial" panose="020B0604020202020204" pitchFamily="34" charset="0"/>
              <a:buChar char="•"/>
            </a:pPr>
            <a:r>
              <a:rPr lang="en-US" sz="1200" b="0" i="0" u="none" strike="noStrike">
                <a:solidFill>
                  <a:srgbClr val="000000"/>
                </a:solidFill>
                <a:effectLst/>
                <a:latin typeface="Arial" panose="020F0502020204030204" pitchFamily="34" charset="0"/>
              </a:rPr>
              <a:t>Conducted cross-validation to ensure robustness and reliability.</a:t>
            </a:r>
            <a:r>
              <a:rPr lang="en-US" sz="1200" b="0" i="0">
                <a:solidFill>
                  <a:srgbClr val="000000"/>
                </a:solidFill>
                <a:effectLst/>
                <a:latin typeface="Arial" panose="020F0502020204030204" pitchFamily="34" charset="0"/>
              </a:rPr>
              <a:t>​</a:t>
            </a:r>
            <a:endParaRPr lang="en-US" sz="1200" b="0" i="0">
              <a:solidFill>
                <a:srgbClr val="000000"/>
              </a:solidFill>
              <a:effectLst/>
              <a:latin typeface="Segoe UI" panose="020B0502040204020203" pitchFamily="34" charset="0"/>
            </a:endParaRPr>
          </a:p>
          <a:p>
            <a:pPr algn="l" rtl="0" fontAlgn="base">
              <a:lnSpc>
                <a:spcPct val="150000"/>
              </a:lnSpc>
              <a:spcBef>
                <a:spcPts val="0"/>
              </a:spcBef>
              <a:spcAft>
                <a:spcPts val="0"/>
              </a:spcAft>
            </a:pPr>
            <a:endParaRPr lang="en-US" sz="1200" b="1" i="0" u="none" strike="noStrike">
              <a:solidFill>
                <a:srgbClr val="000000"/>
              </a:solidFill>
              <a:effectLst/>
              <a:latin typeface="Arial" panose="020F0502020204030204" pitchFamily="34" charset="0"/>
            </a:endParaRPr>
          </a:p>
          <a:p>
            <a:pPr algn="l" rtl="0" fontAlgn="base">
              <a:lnSpc>
                <a:spcPct val="150000"/>
              </a:lnSpc>
              <a:spcBef>
                <a:spcPts val="0"/>
              </a:spcBef>
              <a:spcAft>
                <a:spcPts val="0"/>
              </a:spcAft>
            </a:pPr>
            <a:r>
              <a:rPr lang="en-US" sz="1200" b="1" i="0" u="none" strike="noStrike">
                <a:solidFill>
                  <a:srgbClr val="000000"/>
                </a:solidFill>
                <a:effectLst/>
                <a:latin typeface="Arial" panose="020F0502020204030204" pitchFamily="34" charset="0"/>
              </a:rPr>
              <a:t>6. System Implementation:</a:t>
            </a:r>
            <a:r>
              <a:rPr lang="en-US" sz="1200" b="0" i="0">
                <a:solidFill>
                  <a:srgbClr val="000000"/>
                </a:solidFill>
                <a:effectLst/>
                <a:latin typeface="Arial" panose="020F0502020204030204" pitchFamily="34" charset="0"/>
              </a:rPr>
              <a:t>​</a:t>
            </a:r>
            <a:endParaRPr lang="en-US" sz="1200" b="0" i="0">
              <a:solidFill>
                <a:srgbClr val="000000"/>
              </a:solidFill>
              <a:effectLst/>
              <a:latin typeface="Segoe UI" panose="020B0502040204020203" pitchFamily="34" charset="0"/>
            </a:endParaRPr>
          </a:p>
          <a:p>
            <a:pPr marL="171450" indent="-171450" fontAlgn="base">
              <a:lnSpc>
                <a:spcPct val="150000"/>
              </a:lnSpc>
              <a:buFont typeface="Arial" panose="020B0604020202020204" pitchFamily="34" charset="0"/>
              <a:buChar char="•"/>
            </a:pPr>
            <a:r>
              <a:rPr lang="en-US" sz="1200">
                <a:solidFill>
                  <a:srgbClr val="000000"/>
                </a:solidFill>
                <a:latin typeface="Arial" panose="020F0502020204030204" pitchFamily="34" charset="0"/>
              </a:rPr>
              <a:t>Integrated the trained models into the network intrusion detection system.​</a:t>
            </a:r>
          </a:p>
          <a:p>
            <a:pPr marL="171450" indent="-171450" fontAlgn="base">
              <a:lnSpc>
                <a:spcPct val="150000"/>
              </a:lnSpc>
              <a:buFont typeface="Arial" panose="020B0604020202020204" pitchFamily="34" charset="0"/>
              <a:buChar char="•"/>
            </a:pPr>
            <a:r>
              <a:rPr lang="en-US" sz="1200">
                <a:solidFill>
                  <a:srgbClr val="000000"/>
                </a:solidFill>
                <a:latin typeface="Arial" panose="020F0502020204030204" pitchFamily="34" charset="0"/>
              </a:rPr>
              <a:t>Developed a real-time monitoring and alerting mechanism.​</a:t>
            </a:r>
          </a:p>
          <a:p>
            <a:pPr fontAlgn="base">
              <a:lnSpc>
                <a:spcPct val="150000"/>
              </a:lnSpc>
            </a:pPr>
            <a:endParaRPr lang="en-US" sz="1200">
              <a:solidFill>
                <a:srgbClr val="000000"/>
              </a:solidFill>
              <a:latin typeface="Arial" panose="020F0502020204030204" pitchFamily="34" charset="0"/>
            </a:endParaRPr>
          </a:p>
          <a:p>
            <a:pPr algn="l" rtl="0" fontAlgn="base">
              <a:lnSpc>
                <a:spcPct val="150000"/>
              </a:lnSpc>
              <a:spcBef>
                <a:spcPts val="0"/>
              </a:spcBef>
              <a:spcAft>
                <a:spcPts val="0"/>
              </a:spcAft>
            </a:pPr>
            <a:r>
              <a:rPr lang="en-US" sz="1200" b="1" i="0" u="none" strike="noStrike">
                <a:solidFill>
                  <a:srgbClr val="000000"/>
                </a:solidFill>
                <a:effectLst/>
                <a:latin typeface="Arial" panose="020F0502020204030204" pitchFamily="34" charset="0"/>
              </a:rPr>
              <a:t>7. Testing and Validation:</a:t>
            </a:r>
            <a:r>
              <a:rPr lang="en-US" sz="1200" b="0" i="0">
                <a:solidFill>
                  <a:srgbClr val="000000"/>
                </a:solidFill>
                <a:effectLst/>
                <a:latin typeface="Arial" panose="020F0502020204030204" pitchFamily="34" charset="0"/>
              </a:rPr>
              <a:t>​</a:t>
            </a:r>
            <a:endParaRPr lang="en-US" sz="1200" b="0" i="0">
              <a:solidFill>
                <a:srgbClr val="000000"/>
              </a:solidFill>
              <a:effectLst/>
              <a:latin typeface="Segoe UI" panose="020B0502040204020203" pitchFamily="34" charset="0"/>
            </a:endParaRPr>
          </a:p>
          <a:p>
            <a:pPr marL="171450" indent="-171450" fontAlgn="base">
              <a:lnSpc>
                <a:spcPct val="150000"/>
              </a:lnSpc>
              <a:buFont typeface="Arial" panose="020B0604020202020204" pitchFamily="34" charset="0"/>
              <a:buChar char="•"/>
            </a:pPr>
            <a:r>
              <a:rPr lang="en-US" sz="1200">
                <a:solidFill>
                  <a:srgbClr val="000000"/>
                </a:solidFill>
                <a:latin typeface="Arial" panose="020F0502020204030204" pitchFamily="34" charset="0"/>
              </a:rPr>
              <a:t>Conducted extensive testing on different network environments to validate the system’s effectiveness.​</a:t>
            </a:r>
          </a:p>
          <a:p>
            <a:pPr marL="171450" indent="-171450" fontAlgn="base">
              <a:lnSpc>
                <a:spcPct val="150000"/>
              </a:lnSpc>
              <a:buFont typeface="Arial" panose="020B0604020202020204" pitchFamily="34" charset="0"/>
              <a:buChar char="•"/>
            </a:pPr>
            <a:r>
              <a:rPr lang="en-US" sz="1200">
                <a:solidFill>
                  <a:srgbClr val="000000"/>
                </a:solidFill>
                <a:latin typeface="Arial" panose="020F0502020204030204" pitchFamily="34" charset="0"/>
              </a:rPr>
              <a:t>Fine-tuned the models based on feedback and performance results.​</a:t>
            </a:r>
          </a:p>
          <a:p>
            <a:pPr fontAlgn="base">
              <a:lnSpc>
                <a:spcPct val="150000"/>
              </a:lnSpc>
            </a:pPr>
            <a:endParaRPr lang="en-US" sz="1200">
              <a:solidFill>
                <a:srgbClr val="000000"/>
              </a:solidFill>
              <a:latin typeface="Arial" panose="020F0502020204030204" pitchFamily="34" charset="0"/>
            </a:endParaRPr>
          </a:p>
        </p:txBody>
      </p:sp>
      <p:sp>
        <p:nvSpPr>
          <p:cNvPr id="10" name="TextBox 9"/>
          <p:cNvSpPr txBox="1"/>
          <p:nvPr/>
        </p:nvSpPr>
        <p:spPr>
          <a:xfrm>
            <a:off x="8509000" y="6477000"/>
            <a:ext cx="635000" cy="254000"/>
          </a:xfrm>
          <a:prstGeom prst="rect">
            <a:avLst/>
          </a:prstGeom>
          <a:noFill/>
        </p:spPr>
        <p:txBody>
          <a:bodyPr wrap="none">
            <a:spAutoFit/>
          </a:bodyPr>
          <a:lstStyle/>
          <a:p>
            <a:r>
              <a:rPr sz="1200">
                <a:latin typeface="Arial"/>
              </a:rPr>
              <a:t>9</a:t>
            </a:r>
          </a:p>
        </p:txBody>
      </p:sp>
    </p:spTree>
    <p:extLst>
      <p:ext uri="{BB962C8B-B14F-4D97-AF65-F5344CB8AC3E}">
        <p14:creationId xmlns:p14="http://schemas.microsoft.com/office/powerpoint/2010/main" val="1723701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7133" y="346645"/>
            <a:ext cx="82809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nSpc>
                <a:spcPct val="150000"/>
              </a:lnSpc>
              <a:spcBef>
                <a:spcPts val="0"/>
              </a:spcBef>
              <a:spcAft>
                <a:spcPts val="0"/>
              </a:spcAft>
              <a:buSzPct val="25000"/>
            </a:pPr>
            <a:r>
              <a:rPr lang="en-US" sz="1200" b="1" kern="100">
                <a:solidFill>
                  <a:srgbClr val="000000"/>
                </a:solidFill>
                <a:effectLst/>
                <a:latin typeface="Arial" panose="020B0604030504040204" pitchFamily="34" charset="0"/>
                <a:ea typeface="Times New Roman" panose="02020603050405020304" pitchFamily="18" charset="0"/>
                <a:cs typeface="Times New Roman" panose="02020603050405020304" pitchFamily="18" charset="0"/>
              </a:rPr>
              <a:t>Methodology Flowchart</a:t>
            </a:r>
            <a:endParaRPr lang="en-IN" sz="3200" b="1">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559518" y="1293834"/>
            <a:ext cx="8301687" cy="372794"/>
          </a:xfrm>
          <a:prstGeom prst="rect">
            <a:avLst/>
          </a:prstGeom>
          <a:noFill/>
        </p:spPr>
        <p:txBody>
          <a:bodyPr wrap="square">
            <a:spAutoFit/>
          </a:bodyPr>
          <a:lstStyle/>
          <a:p>
            <a:pPr marL="0" marR="0" algn="just" fontAlgn="base">
              <a:lnSpc>
                <a:spcPct val="150000"/>
              </a:lnSpc>
              <a:spcBef>
                <a:spcPts val="0"/>
              </a:spcBef>
              <a:spcAft>
                <a:spcPts val="0"/>
              </a:spcAft>
            </a:pPr>
            <a:r>
              <a:rPr lang="en-US" sz="1200" kern="100">
                <a:solidFill>
                  <a:srgbClr val="000000"/>
                </a:solidFill>
                <a:effectLst/>
                <a:latin typeface="Arial"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pic>
        <p:nvPicPr>
          <p:cNvPr id="1026" name="Picture 2" descr="Output image">
            <a:extLst>
              <a:ext uri="{FF2B5EF4-FFF2-40B4-BE49-F238E27FC236}">
                <a16:creationId xmlns:a16="http://schemas.microsoft.com/office/drawing/2014/main" id="{62345A34-51F7-0B85-DAC9-3321F9313E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520" y="1126463"/>
            <a:ext cx="8640960" cy="5117843"/>
          </a:xfrm>
          <a:prstGeom prst="rect">
            <a:avLst/>
          </a:prstGeom>
          <a:noFill/>
          <a:extLst>
            <a:ext uri="{909E8E84-426E-40DD-AFC4-6F175D3DCCD1}">
              <a14:hiddenFill xmlns:a14="http://schemas.microsoft.com/office/drawing/2010/main">
                <a:solidFill>
                  <a:srgbClr val="FFFFFF"/>
                </a:solidFill>
              </a14:hiddenFill>
            </a:ext>
          </a:extLst>
        </p:spPr>
      </p:pic>
      <p:sp>
        <p:nvSpPr>
          <p:cNvPr id="1027" name="TextBox 1026"/>
          <p:cNvSpPr txBox="1"/>
          <p:nvPr/>
        </p:nvSpPr>
        <p:spPr>
          <a:xfrm>
            <a:off x="8509000" y="6477000"/>
            <a:ext cx="635000" cy="254000"/>
          </a:xfrm>
          <a:prstGeom prst="rect">
            <a:avLst/>
          </a:prstGeom>
          <a:noFill/>
        </p:spPr>
        <p:txBody>
          <a:bodyPr wrap="none">
            <a:spAutoFit/>
          </a:bodyPr>
          <a:lstStyle/>
          <a:p>
            <a:r>
              <a:rPr sz="1200">
                <a:latin typeface="Arial"/>
              </a:rPr>
              <a:t>8</a:t>
            </a:r>
          </a:p>
        </p:txBody>
      </p:sp>
    </p:spTree>
    <p:extLst>
      <p:ext uri="{BB962C8B-B14F-4D97-AF65-F5344CB8AC3E}">
        <p14:creationId xmlns:p14="http://schemas.microsoft.com/office/powerpoint/2010/main" val="2093371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03414" y="298973"/>
            <a:ext cx="684484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nSpc>
                <a:spcPct val="150000"/>
              </a:lnSpc>
              <a:spcBef>
                <a:spcPts val="0"/>
              </a:spcBef>
              <a:spcAft>
                <a:spcPts val="0"/>
              </a:spcAft>
              <a:buSzPct val="25000"/>
            </a:pPr>
            <a:r>
              <a:rPr lang="en-US" sz="1200" b="1" kern="100">
                <a:solidFill>
                  <a:srgbClr val="000000"/>
                </a:solidFill>
                <a:effectLst/>
                <a:latin typeface="Arial" panose="020B0604030504040204" pitchFamily="34" charset="0"/>
                <a:ea typeface="Times New Roman" panose="02020603050405020304" pitchFamily="18" charset="0"/>
                <a:cs typeface="Times New Roman" panose="02020603050405020304" pitchFamily="18" charset="0"/>
              </a:rPr>
              <a:t>Expected Results &amp; Impact</a:t>
            </a:r>
            <a:endParaRPr lang="en-IN" sz="3200" b="1">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50000"/>
              </a:lnSpc>
              <a:spcBef>
                <a:spcPts val="0"/>
              </a:spcBef>
              <a:spcAft>
                <a:spcPts val="0"/>
              </a:spcAft>
            </a:pPr>
            <a:r>
              <a:rPr lang="en-US" sz="1200" kern="100">
                <a:solidFill>
                  <a:srgbClr val="000000"/>
                </a:solidFill>
                <a:effectLst/>
                <a:latin typeface="Arial" panose="020B0604030504040204" pitchFamily="34" charset="0"/>
                <a:ea typeface="Times New Roman" panose="02020603050405020304" pitchFamily="18" charset="0"/>
                <a:cs typeface="Times New Roman" panose="02020603050405020304" pitchFamily="18" charset="0"/>
              </a:rPr>
              <a:t> </a:t>
            </a:r>
            <a:endParaRPr lang="en-US" sz="2800" kern="100">
              <a:effectLst/>
              <a:latin typeface="+mj-lt"/>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28A0BA87-FFCE-0AD9-17CC-A811FB343CCE}"/>
              </a:ext>
            </a:extLst>
          </p:cNvPr>
          <p:cNvSpPr txBox="1"/>
          <p:nvPr/>
        </p:nvSpPr>
        <p:spPr>
          <a:xfrm>
            <a:off x="103414" y="1480231"/>
            <a:ext cx="9180512" cy="4539704"/>
          </a:xfrm>
          <a:prstGeom prst="rect">
            <a:avLst/>
          </a:prstGeom>
          <a:noFill/>
        </p:spPr>
        <p:txBody>
          <a:bodyPr wrap="square">
            <a:spAutoFit/>
          </a:bodyPr>
          <a:lstStyle/>
          <a:p>
            <a:pPr algn="l" rtl="0" fontAlgn="base">
              <a:lnSpc>
                <a:spcPct val="150000"/>
              </a:lnSpc>
              <a:spcBef>
                <a:spcPts val="0"/>
              </a:spcBef>
              <a:spcAft>
                <a:spcPts val="0"/>
              </a:spcAft>
              <a:buFont typeface="Arial" panose="020B0604020202020204" pitchFamily="34" charset="0"/>
              <a:buChar char="•"/>
            </a:pPr>
            <a:r>
              <a:rPr lang="en-US" sz="1200" b="1" i="0" u="none" strike="noStrike">
                <a:solidFill>
                  <a:srgbClr val="000000"/>
                </a:solidFill>
                <a:effectLst/>
                <a:latin typeface="Arial" panose="020F0502020204030204" pitchFamily="34" charset="0"/>
              </a:rPr>
              <a:t>High Detection Accuracy: </a:t>
            </a:r>
            <a:r>
              <a:rPr lang="en-US" sz="1200" b="0" i="0" u="none" strike="noStrike">
                <a:solidFill>
                  <a:srgbClr val="000000"/>
                </a:solidFill>
                <a:effectLst/>
                <a:latin typeface="Arial" panose="020F0502020204030204" pitchFamily="34" charset="0"/>
              </a:rPr>
              <a:t>The system will accurately detect known and unknown intrusions with minimal false positives/negatives, improving network security.</a:t>
            </a:r>
            <a:r>
              <a:rPr lang="en-US" sz="1200" b="0" i="0">
                <a:solidFill>
                  <a:srgbClr val="000000"/>
                </a:solidFill>
                <a:effectLst/>
                <a:latin typeface="Arial" panose="020F0502020204030204" pitchFamily="34" charset="0"/>
              </a:rPr>
              <a:t>​</a:t>
            </a:r>
            <a:endParaRPr lang="en-US" sz="2400" b="0" i="0">
              <a:solidFill>
                <a:srgbClr val="000000"/>
              </a:solidFill>
              <a:effectLst/>
              <a:latin typeface="Arial" panose="020B0604020202020204" pitchFamily="34" charset="0"/>
            </a:endParaRPr>
          </a:p>
          <a:p>
            <a:pPr algn="l" rtl="0" fontAlgn="base">
              <a:lnSpc>
                <a:spcPct val="150000"/>
              </a:lnSpc>
              <a:spcBef>
                <a:spcPts val="0"/>
              </a:spcBef>
              <a:spcAft>
                <a:spcPts val="0"/>
              </a:spcAft>
            </a:pPr>
            <a:r>
              <a:rPr lang="en-US" sz="1200" b="0" i="0">
                <a:solidFill>
                  <a:srgbClr val="000000"/>
                </a:solidFill>
                <a:effectLst/>
                <a:latin typeface="Arial" panose="020F0502020204030204" pitchFamily="34" charset="0"/>
              </a:rPr>
              <a:t>​</a:t>
            </a:r>
            <a:endParaRPr lang="en-US" sz="2400" b="0" i="0">
              <a:solidFill>
                <a:srgbClr val="000000"/>
              </a:solidFill>
              <a:effectLst/>
              <a:latin typeface="Segoe UI" panose="020B0502040204020203" pitchFamily="34" charset="0"/>
            </a:endParaRPr>
          </a:p>
          <a:p>
            <a:pPr algn="l" rtl="0" fontAlgn="base">
              <a:lnSpc>
                <a:spcPct val="150000"/>
              </a:lnSpc>
              <a:spcBef>
                <a:spcPts val="0"/>
              </a:spcBef>
              <a:spcAft>
                <a:spcPts val="0"/>
              </a:spcAft>
              <a:buFont typeface="Arial" panose="020B0604020202020204" pitchFamily="34" charset="0"/>
              <a:buChar char="•"/>
            </a:pPr>
            <a:r>
              <a:rPr lang="en-US" sz="1200" b="1" i="0" u="none" strike="noStrike">
                <a:solidFill>
                  <a:srgbClr val="000000"/>
                </a:solidFill>
                <a:effectLst/>
                <a:latin typeface="Arial" panose="020F0502020204030204" pitchFamily="34" charset="0"/>
              </a:rPr>
              <a:t>Real-Time Detection: </a:t>
            </a:r>
            <a:r>
              <a:rPr lang="en-US" sz="1200" b="0" i="0" u="none" strike="noStrike">
                <a:solidFill>
                  <a:srgbClr val="000000"/>
                </a:solidFill>
                <a:effectLst/>
                <a:latin typeface="Arial" panose="020F0502020204030204" pitchFamily="34" charset="0"/>
              </a:rPr>
              <a:t>It will provide instant alerts for quick threat response, reducing potential damage from attacks.</a:t>
            </a:r>
            <a:r>
              <a:rPr lang="en-US" sz="1200" b="0" i="0">
                <a:solidFill>
                  <a:srgbClr val="000000"/>
                </a:solidFill>
                <a:effectLst/>
                <a:latin typeface="Arial" panose="020F0502020204030204" pitchFamily="34" charset="0"/>
              </a:rPr>
              <a:t>​</a:t>
            </a:r>
            <a:endParaRPr lang="en-US" sz="2400" b="0" i="0">
              <a:solidFill>
                <a:srgbClr val="000000"/>
              </a:solidFill>
              <a:effectLst/>
              <a:latin typeface="Arial" panose="020B0604020202020204" pitchFamily="34" charset="0"/>
            </a:endParaRPr>
          </a:p>
          <a:p>
            <a:pPr algn="l" rtl="0" fontAlgn="base">
              <a:lnSpc>
                <a:spcPct val="150000"/>
              </a:lnSpc>
              <a:spcBef>
                <a:spcPts val="0"/>
              </a:spcBef>
              <a:spcAft>
                <a:spcPts val="0"/>
              </a:spcAft>
            </a:pPr>
            <a:r>
              <a:rPr lang="en-US" sz="1200" b="0" i="0">
                <a:solidFill>
                  <a:srgbClr val="000000"/>
                </a:solidFill>
                <a:effectLst/>
                <a:latin typeface="Arial" panose="020F0502020204030204" pitchFamily="34" charset="0"/>
              </a:rPr>
              <a:t>​</a:t>
            </a:r>
            <a:endParaRPr lang="en-US" sz="2400" b="0" i="0">
              <a:solidFill>
                <a:srgbClr val="000000"/>
              </a:solidFill>
              <a:effectLst/>
              <a:latin typeface="Segoe UI" panose="020B0502040204020203" pitchFamily="34" charset="0"/>
            </a:endParaRPr>
          </a:p>
          <a:p>
            <a:pPr algn="l" rtl="0" fontAlgn="base">
              <a:lnSpc>
                <a:spcPct val="150000"/>
              </a:lnSpc>
              <a:spcBef>
                <a:spcPts val="0"/>
              </a:spcBef>
              <a:spcAft>
                <a:spcPts val="0"/>
              </a:spcAft>
              <a:buFont typeface="Arial" panose="020B0604020202020204" pitchFamily="34" charset="0"/>
              <a:buChar char="•"/>
            </a:pPr>
            <a:r>
              <a:rPr lang="en-US" sz="1200" b="1" i="0" u="none" strike="noStrike">
                <a:solidFill>
                  <a:srgbClr val="000000"/>
                </a:solidFill>
                <a:effectLst/>
                <a:latin typeface="Arial" panose="020F0502020204030204" pitchFamily="34" charset="0"/>
              </a:rPr>
              <a:t>Reduced Human Intervention: </a:t>
            </a:r>
            <a:r>
              <a:rPr lang="en-US" sz="1200" b="0" i="0" u="none" strike="noStrike">
                <a:solidFill>
                  <a:srgbClr val="000000"/>
                </a:solidFill>
                <a:effectLst/>
                <a:latin typeface="Arial" panose="020F0502020204030204" pitchFamily="34" charset="0"/>
              </a:rPr>
              <a:t>Automated detection reduces reliance on manual monitoring, increasing operational efficiency.</a:t>
            </a:r>
            <a:r>
              <a:rPr lang="en-US" sz="1200" b="0" i="0">
                <a:solidFill>
                  <a:srgbClr val="000000"/>
                </a:solidFill>
                <a:effectLst/>
                <a:latin typeface="Arial" panose="020F0502020204030204" pitchFamily="34" charset="0"/>
              </a:rPr>
              <a:t>​</a:t>
            </a:r>
            <a:endParaRPr lang="en-US" sz="2400" b="0" i="0">
              <a:solidFill>
                <a:srgbClr val="000000"/>
              </a:solidFill>
              <a:effectLst/>
              <a:latin typeface="Arial" panose="020B0604020202020204" pitchFamily="34" charset="0"/>
            </a:endParaRPr>
          </a:p>
          <a:p>
            <a:pPr algn="l" rtl="0" fontAlgn="base">
              <a:lnSpc>
                <a:spcPct val="150000"/>
              </a:lnSpc>
              <a:spcBef>
                <a:spcPts val="0"/>
              </a:spcBef>
              <a:spcAft>
                <a:spcPts val="0"/>
              </a:spcAft>
            </a:pPr>
            <a:r>
              <a:rPr lang="en-US" sz="1200" b="0" i="0">
                <a:solidFill>
                  <a:srgbClr val="000000"/>
                </a:solidFill>
                <a:effectLst/>
                <a:latin typeface="Arial" panose="020F0502020204030204" pitchFamily="34" charset="0"/>
              </a:rPr>
              <a:t>​</a:t>
            </a:r>
            <a:endParaRPr lang="en-US" sz="2400" b="0" i="0">
              <a:solidFill>
                <a:srgbClr val="000000"/>
              </a:solidFill>
              <a:effectLst/>
              <a:latin typeface="Segoe UI" panose="020B0502040204020203" pitchFamily="34" charset="0"/>
            </a:endParaRPr>
          </a:p>
          <a:p>
            <a:pPr algn="l" rtl="0" fontAlgn="base">
              <a:lnSpc>
                <a:spcPct val="150000"/>
              </a:lnSpc>
              <a:spcBef>
                <a:spcPts val="0"/>
              </a:spcBef>
              <a:spcAft>
                <a:spcPts val="0"/>
              </a:spcAft>
              <a:buFont typeface="Arial" panose="020B0604020202020204" pitchFamily="34" charset="0"/>
              <a:buChar char="•"/>
            </a:pPr>
            <a:r>
              <a:rPr lang="en-US" sz="1200" b="1" i="0" u="none" strike="noStrike">
                <a:solidFill>
                  <a:srgbClr val="000000"/>
                </a:solidFill>
                <a:effectLst/>
                <a:latin typeface="Arial" panose="020F0502020204030204" pitchFamily="34" charset="0"/>
              </a:rPr>
              <a:t>Adaptability to New Threats: </a:t>
            </a:r>
            <a:r>
              <a:rPr lang="en-US" sz="1200" b="0" i="0" u="none" strike="noStrike">
                <a:solidFill>
                  <a:srgbClr val="000000"/>
                </a:solidFill>
                <a:effectLst/>
                <a:latin typeface="Arial" panose="020F0502020204030204" pitchFamily="34" charset="0"/>
              </a:rPr>
              <a:t>The system will evolve with new attack patterns, ensuring long-term effectiveness.</a:t>
            </a:r>
            <a:r>
              <a:rPr lang="en-US" sz="1200" b="0" i="0">
                <a:solidFill>
                  <a:srgbClr val="000000"/>
                </a:solidFill>
                <a:effectLst/>
                <a:latin typeface="Arial" panose="020F0502020204030204" pitchFamily="34" charset="0"/>
              </a:rPr>
              <a:t>​</a:t>
            </a:r>
            <a:endParaRPr lang="en-US" sz="2400" b="0" i="0">
              <a:solidFill>
                <a:srgbClr val="000000"/>
              </a:solidFill>
              <a:effectLst/>
              <a:latin typeface="Arial" panose="020B0604020202020204" pitchFamily="34" charset="0"/>
            </a:endParaRPr>
          </a:p>
          <a:p>
            <a:pPr algn="l" rtl="0" fontAlgn="base">
              <a:lnSpc>
                <a:spcPct val="150000"/>
              </a:lnSpc>
              <a:spcBef>
                <a:spcPts val="0"/>
              </a:spcBef>
              <a:spcAft>
                <a:spcPts val="0"/>
              </a:spcAft>
            </a:pPr>
            <a:r>
              <a:rPr lang="en-US" sz="1200" b="0" i="0">
                <a:solidFill>
                  <a:srgbClr val="000000"/>
                </a:solidFill>
                <a:effectLst/>
                <a:latin typeface="Arial" panose="020F0502020204030204" pitchFamily="34" charset="0"/>
              </a:rPr>
              <a:t>​</a:t>
            </a:r>
            <a:endParaRPr lang="en-US" sz="2400" b="0" i="0">
              <a:solidFill>
                <a:srgbClr val="000000"/>
              </a:solidFill>
              <a:effectLst/>
              <a:latin typeface="Segoe UI" panose="020B0502040204020203" pitchFamily="34" charset="0"/>
            </a:endParaRPr>
          </a:p>
          <a:p>
            <a:pPr algn="l" rtl="0" fontAlgn="base">
              <a:lnSpc>
                <a:spcPct val="150000"/>
              </a:lnSpc>
              <a:spcBef>
                <a:spcPts val="0"/>
              </a:spcBef>
              <a:spcAft>
                <a:spcPts val="0"/>
              </a:spcAft>
              <a:buFont typeface="Arial" panose="020B0604020202020204" pitchFamily="34" charset="0"/>
              <a:buChar char="•"/>
            </a:pPr>
            <a:r>
              <a:rPr lang="en-US" sz="1200" b="1" i="0" u="none" strike="noStrike">
                <a:solidFill>
                  <a:srgbClr val="000000"/>
                </a:solidFill>
                <a:effectLst/>
                <a:latin typeface="Arial" panose="020F0502020204030204" pitchFamily="34" charset="0"/>
              </a:rPr>
              <a:t>Cost Reduction: </a:t>
            </a:r>
            <a:r>
              <a:rPr lang="en-US" sz="1200" b="0" i="0" u="none" strike="noStrike">
                <a:solidFill>
                  <a:srgbClr val="000000"/>
                </a:solidFill>
                <a:effectLst/>
                <a:latin typeface="Arial" panose="020F0502020204030204" pitchFamily="34" charset="0"/>
              </a:rPr>
              <a:t>By automating detection, the system lowers operational costs and minimizes the risk of costly breaches.</a:t>
            </a:r>
            <a:r>
              <a:rPr lang="en-US" sz="1200" b="0" i="0">
                <a:solidFill>
                  <a:srgbClr val="000000"/>
                </a:solidFill>
                <a:effectLst/>
                <a:latin typeface="Arial" panose="020F0502020204030204" pitchFamily="34" charset="0"/>
              </a:rPr>
              <a:t>​</a:t>
            </a:r>
            <a:endParaRPr lang="en-US" sz="2400" b="0" i="0">
              <a:solidFill>
                <a:srgbClr val="000000"/>
              </a:solidFill>
              <a:effectLst/>
              <a:latin typeface="Arial" panose="020B0604020202020204" pitchFamily="34" charset="0"/>
            </a:endParaRPr>
          </a:p>
          <a:p>
            <a:pPr algn="l" rtl="0" fontAlgn="base">
              <a:lnSpc>
                <a:spcPct val="150000"/>
              </a:lnSpc>
              <a:spcBef>
                <a:spcPts val="0"/>
              </a:spcBef>
              <a:spcAft>
                <a:spcPts val="0"/>
              </a:spcAft>
            </a:pPr>
            <a:r>
              <a:rPr lang="en-US" sz="1200" b="0" i="0">
                <a:solidFill>
                  <a:srgbClr val="000000"/>
                </a:solidFill>
                <a:effectLst/>
                <a:latin typeface="Arial" panose="020F0502020204030204" pitchFamily="34" charset="0"/>
              </a:rPr>
              <a:t>​</a:t>
            </a:r>
            <a:endParaRPr lang="en-US" sz="2400" b="0" i="0">
              <a:solidFill>
                <a:srgbClr val="000000"/>
              </a:solidFill>
              <a:effectLst/>
              <a:latin typeface="Segoe UI" panose="020B0502040204020203" pitchFamily="34" charset="0"/>
            </a:endParaRPr>
          </a:p>
          <a:p>
            <a:pPr algn="l" rtl="0" fontAlgn="base">
              <a:lnSpc>
                <a:spcPct val="150000"/>
              </a:lnSpc>
              <a:spcBef>
                <a:spcPts val="0"/>
              </a:spcBef>
              <a:spcAft>
                <a:spcPts val="0"/>
              </a:spcAft>
              <a:buFont typeface="Arial" panose="020B0604020202020204" pitchFamily="34" charset="0"/>
              <a:buChar char="•"/>
            </a:pPr>
            <a:r>
              <a:rPr lang="en-US" sz="1200" b="1" i="0" u="none" strike="noStrike">
                <a:solidFill>
                  <a:srgbClr val="000000"/>
                </a:solidFill>
                <a:effectLst/>
                <a:latin typeface="Arial" panose="020F0502020204030204" pitchFamily="34" charset="0"/>
              </a:rPr>
              <a:t>Scalability: </a:t>
            </a:r>
            <a:r>
              <a:rPr lang="en-US" sz="1200" b="0" i="0" u="none" strike="noStrike">
                <a:solidFill>
                  <a:srgbClr val="000000"/>
                </a:solidFill>
                <a:effectLst/>
                <a:latin typeface="Arial" panose="020F0502020204030204" pitchFamily="34" charset="0"/>
              </a:rPr>
              <a:t>The solution can handle growing network traffic, ensuring sustained performance as the organization expands.</a:t>
            </a:r>
            <a:r>
              <a:rPr lang="en-IN" sz="1200" b="0" i="0">
                <a:solidFill>
                  <a:srgbClr val="000000"/>
                </a:solidFill>
                <a:effectLst/>
                <a:latin typeface="Arial" panose="020F0502020204030204" pitchFamily="34" charset="0"/>
              </a:rPr>
              <a:t>​</a:t>
            </a:r>
            <a:endParaRPr lang="en-IN" sz="2400" b="0" i="0">
              <a:solidFill>
                <a:srgbClr val="000000"/>
              </a:solidFill>
              <a:effectLst/>
              <a:latin typeface="Arial" panose="020B0604020202020204" pitchFamily="34" charset="0"/>
            </a:endParaRPr>
          </a:p>
          <a:p>
            <a:pPr algn="just" rtl="0" fontAlgn="base">
              <a:lnSpc>
                <a:spcPct val="150000"/>
              </a:lnSpc>
              <a:spcBef>
                <a:spcPts val="0"/>
              </a:spcBef>
              <a:spcAft>
                <a:spcPts val="0"/>
              </a:spcAft>
            </a:pPr>
            <a:r>
              <a:rPr lang="en-US" sz="1200" b="0" i="0">
                <a:solidFill>
                  <a:srgbClr val="000000"/>
                </a:solidFill>
                <a:effectLst/>
                <a:latin typeface="Arial" panose="020F0502020204030204" pitchFamily="34" charset="0"/>
              </a:rPr>
              <a:t>​</a:t>
            </a:r>
            <a:endParaRPr lang="en-US" sz="2400" b="0" i="0">
              <a:solidFill>
                <a:srgbClr val="000000"/>
              </a:solidFill>
              <a:effectLst/>
              <a:latin typeface="Segoe UI" panose="020B0502040204020203" pitchFamily="34" charset="0"/>
            </a:endParaRPr>
          </a:p>
          <a:p>
            <a:pPr algn="just">
              <a:lnSpc>
                <a:spcPct val="150000"/>
              </a:lnSpc>
              <a:spcBef>
                <a:spcPts val="0"/>
              </a:spcBef>
              <a:spcAft>
                <a:spcPts val="0"/>
              </a:spcAft>
            </a:pPr>
            <a:endParaRPr lang="en-IN" sz="2400"/>
          </a:p>
        </p:txBody>
      </p:sp>
      <p:sp>
        <p:nvSpPr>
          <p:cNvPr id="10" name="TextBox 9"/>
          <p:cNvSpPr txBox="1"/>
          <p:nvPr/>
        </p:nvSpPr>
        <p:spPr>
          <a:xfrm>
            <a:off x="8509000" y="6477000"/>
            <a:ext cx="635000" cy="254000"/>
          </a:xfrm>
          <a:prstGeom prst="rect">
            <a:avLst/>
          </a:prstGeom>
          <a:noFill/>
        </p:spPr>
        <p:txBody>
          <a:bodyPr wrap="none">
            <a:spAutoFit/>
          </a:bodyPr>
          <a:lstStyle/>
          <a:p>
            <a:r>
              <a:rPr sz="1200">
                <a:latin typeface="Arial"/>
              </a:rPr>
              <a:t>10</a:t>
            </a:r>
          </a:p>
        </p:txBody>
      </p:sp>
    </p:spTree>
    <p:extLst>
      <p:ext uri="{BB962C8B-B14F-4D97-AF65-F5344CB8AC3E}">
        <p14:creationId xmlns:p14="http://schemas.microsoft.com/office/powerpoint/2010/main" val="2562604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821</Words>
  <Application>Microsoft Office PowerPoint</Application>
  <PresentationFormat>On-screen Show (4:3)</PresentationFormat>
  <Paragraphs>129</Paragraphs>
  <Slides>10</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Cambria</vt:lpstr>
      <vt:lpstr>Garamond</vt:lpstr>
      <vt:lpstr>Segoe UI</vt:lpstr>
      <vt:lpstr>Times New Roman</vt:lpstr>
      <vt:lpstr>Office Theme</vt:lpstr>
      <vt:lpstr>PowerPoint Presentation</vt:lpstr>
      <vt:lpstr>PowerPoint Presentation</vt:lpstr>
      <vt:lpstr>PowerPoint Presentation</vt:lpstr>
      <vt:lpstr>Specific Objectives​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VAISHVIK ARORA</cp:lastModifiedBy>
  <cp:revision>3</cp:revision>
  <cp:lastPrinted>2022-09-05T08:43:44Z</cp:lastPrinted>
  <dcterms:created xsi:type="dcterms:W3CDTF">2020-01-16T09:05:56Z</dcterms:created>
  <dcterms:modified xsi:type="dcterms:W3CDTF">2025-04-27T17:01:08Z</dcterms:modified>
</cp:coreProperties>
</file>