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6" r:id="rId7"/>
    <p:sldId id="260" r:id="rId8"/>
    <p:sldId id="263" r:id="rId9"/>
    <p:sldId id="262"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3E9"/>
    <a:srgbClr val="FF7C80"/>
    <a:srgbClr val="47C571"/>
    <a:srgbClr val="5CCA42"/>
    <a:srgbClr val="14D505"/>
    <a:srgbClr val="33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77"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DF58-412A-4415-8101-69C903DD0816}"/>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820C10B-52E8-4794-83F0-968520A27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ECAC6D7-9C64-42F9-9959-DA69B5649287}"/>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5" name="Footer Placeholder 4">
            <a:extLst>
              <a:ext uri="{FF2B5EF4-FFF2-40B4-BE49-F238E27FC236}">
                <a16:creationId xmlns:a16="http://schemas.microsoft.com/office/drawing/2014/main" id="{9CE5D6D2-C8D2-450A-A880-FC3F0A13B84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F92B77F-48FA-4FAF-9BB8-73CB306ED861}"/>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150539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642A-1676-478C-B64E-47D70EC23C5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073E400-1EC0-42D8-BB16-5A883DE6C724}"/>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E414BA-3905-4152-98D2-78D44B320643}"/>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5" name="Footer Placeholder 4">
            <a:extLst>
              <a:ext uri="{FF2B5EF4-FFF2-40B4-BE49-F238E27FC236}">
                <a16:creationId xmlns:a16="http://schemas.microsoft.com/office/drawing/2014/main" id="{6C66AB2E-DAEC-4C6D-AE29-F0203E496A3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A1D62E1-D25D-402E-AC7E-53AAB2EB2A6C}"/>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169636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D06E3-032C-4730-814D-0D4A4C6D5C4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D1A73BD-7B5A-4284-9319-71DB3E67CE5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72963BF-D966-42D9-8AEB-2ED1FE4788D7}"/>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5" name="Footer Placeholder 4">
            <a:extLst>
              <a:ext uri="{FF2B5EF4-FFF2-40B4-BE49-F238E27FC236}">
                <a16:creationId xmlns:a16="http://schemas.microsoft.com/office/drawing/2014/main" id="{4F821481-BC89-4CA3-AF54-516636081DD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7290E75-0305-4E74-8C09-CAC8BE7336ED}"/>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6780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2D40-5E7E-46F4-9D64-1EF43C2726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384F6A-8AB3-4453-BA4B-8EDE651530B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5591D5A-C8B6-4A8D-B352-070730550EA4}"/>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5" name="Footer Placeholder 4">
            <a:extLst>
              <a:ext uri="{FF2B5EF4-FFF2-40B4-BE49-F238E27FC236}">
                <a16:creationId xmlns:a16="http://schemas.microsoft.com/office/drawing/2014/main" id="{7FA3629F-2261-4F7F-A173-7DD36E82F54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A0B11B-DA77-4620-A7A8-7814EFF2DC60}"/>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188726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A1A8-674B-4C81-983B-5B928B9499A7}"/>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E827DF9-6EDB-4B66-850A-4FD869E63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60FA2B-C392-4BBF-A732-4C6305A28836}"/>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5" name="Footer Placeholder 4">
            <a:extLst>
              <a:ext uri="{FF2B5EF4-FFF2-40B4-BE49-F238E27FC236}">
                <a16:creationId xmlns:a16="http://schemas.microsoft.com/office/drawing/2014/main" id="{A94501C7-5B2C-47CF-B271-B51706BD140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8DE28FA-12C0-475A-8E04-7E0841B3BF9B}"/>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341524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A6A8-FCB7-40D9-99A1-072CDC89618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D7AE702-CF86-4E7C-B9D8-3D84B60F8064}"/>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12AB972-B01D-4387-96A2-9D170A0D7EF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C1BFD70-7A05-4EE0-BCE5-06593590A5A2}"/>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6" name="Footer Placeholder 5">
            <a:extLst>
              <a:ext uri="{FF2B5EF4-FFF2-40B4-BE49-F238E27FC236}">
                <a16:creationId xmlns:a16="http://schemas.microsoft.com/office/drawing/2014/main" id="{D9ACC501-32BB-4DEB-B3D1-C0977934D03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8E12DA1-455A-47FF-8B19-724A3A44BFD2}"/>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172275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CA35-9F6C-4246-915C-DD9ACE9115C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80DCA3D-4185-4220-B2DD-A59E027BF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596A33C-0423-458E-B74C-AF5F67FECD9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4D8CD37-90EF-442B-B18C-9BC82AD1F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BDEB634-621D-4B0C-80A7-8069071D771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DD37B96-3FB5-4A41-842A-CD2C82D45B70}"/>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8" name="Footer Placeholder 7">
            <a:extLst>
              <a:ext uri="{FF2B5EF4-FFF2-40B4-BE49-F238E27FC236}">
                <a16:creationId xmlns:a16="http://schemas.microsoft.com/office/drawing/2014/main" id="{51ECB209-D0E4-4B01-80BC-AEFB123CDD9C}"/>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4812100-9EA7-4852-AB6A-64E2F82CAF01}"/>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342574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FB6A-7C0C-4A25-ADF6-21C112A0C90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E3ABDF8-DC02-479A-B72F-E443D4EC8BF1}"/>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4" name="Footer Placeholder 3">
            <a:extLst>
              <a:ext uri="{FF2B5EF4-FFF2-40B4-BE49-F238E27FC236}">
                <a16:creationId xmlns:a16="http://schemas.microsoft.com/office/drawing/2014/main" id="{635B398A-A249-4B17-84BD-6C2AA087FEA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5FCEA31F-3FAB-4E3D-8E7A-843DB6EC1473}"/>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56851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32445-7450-4934-B02E-D3AFC1F8D577}"/>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3" name="Footer Placeholder 2">
            <a:extLst>
              <a:ext uri="{FF2B5EF4-FFF2-40B4-BE49-F238E27FC236}">
                <a16:creationId xmlns:a16="http://schemas.microsoft.com/office/drawing/2014/main" id="{4A2AEDE4-EE71-4594-A06F-907A2C594C35}"/>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F223563-67E3-4A32-8F64-CC5A2CF3640D}"/>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161321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21F3-486D-4042-8F11-B734DD30E8B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E1BC8F-6BB7-4407-AA86-245687F6D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5B9DA9F-5A98-4DBF-9A6C-28089D38A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1537763-4C3E-45B1-9045-4023BA9BA48D}"/>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6" name="Footer Placeholder 5">
            <a:extLst>
              <a:ext uri="{FF2B5EF4-FFF2-40B4-BE49-F238E27FC236}">
                <a16:creationId xmlns:a16="http://schemas.microsoft.com/office/drawing/2014/main" id="{ED28F2FD-5E77-49B7-9C29-71336A5167A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41944A-F6ED-4C19-99DB-420E2161FBCB}"/>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65582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FB4F-8C39-4E68-BC35-4AFD035B90A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39A5B4B-8107-4B3F-9C95-6E5767BEE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48FDD44-929F-47EF-9274-BAF1D4746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596878E-1F59-4029-907A-F03A42F9AE3B}"/>
              </a:ext>
            </a:extLst>
          </p:cNvPr>
          <p:cNvSpPr>
            <a:spLocks noGrp="1"/>
          </p:cNvSpPr>
          <p:nvPr>
            <p:ph type="dt" sz="half" idx="10"/>
          </p:nvPr>
        </p:nvSpPr>
        <p:spPr/>
        <p:txBody>
          <a:bodyPr/>
          <a:lstStyle/>
          <a:p>
            <a:fld id="{498CAA07-9B69-4C3B-B247-C0630E0F8129}" type="datetimeFigureOut">
              <a:rPr lang="zh-CN" altLang="en-US" smtClean="0"/>
              <a:t>2020/8/12</a:t>
            </a:fld>
            <a:endParaRPr lang="zh-CN" altLang="en-US"/>
          </a:p>
        </p:txBody>
      </p:sp>
      <p:sp>
        <p:nvSpPr>
          <p:cNvPr id="6" name="Footer Placeholder 5">
            <a:extLst>
              <a:ext uri="{FF2B5EF4-FFF2-40B4-BE49-F238E27FC236}">
                <a16:creationId xmlns:a16="http://schemas.microsoft.com/office/drawing/2014/main" id="{4B2CB2F1-4FC2-4056-8AD7-8E0B49EFD4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8E3345B-ED84-4E04-9612-175E44B8B34C}"/>
              </a:ext>
            </a:extLst>
          </p:cNvPr>
          <p:cNvSpPr>
            <a:spLocks noGrp="1"/>
          </p:cNvSpPr>
          <p:nvPr>
            <p:ph type="sldNum" sz="quarter" idx="12"/>
          </p:nvPr>
        </p:nvSpPr>
        <p:spPr/>
        <p:txBody>
          <a:body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3995149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0CF4A-60DC-4FCF-AC54-E4CD5DF8A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35A58DE-66F8-45CE-9565-37DBEA852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2F4ACF1-FFDF-455C-A49C-21819324D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CAA07-9B69-4C3B-B247-C0630E0F8129}" type="datetimeFigureOut">
              <a:rPr lang="zh-CN" altLang="en-US" smtClean="0"/>
              <a:t>2020/8/12</a:t>
            </a:fld>
            <a:endParaRPr lang="zh-CN" altLang="en-US"/>
          </a:p>
        </p:txBody>
      </p:sp>
      <p:sp>
        <p:nvSpPr>
          <p:cNvPr id="5" name="Footer Placeholder 4">
            <a:extLst>
              <a:ext uri="{FF2B5EF4-FFF2-40B4-BE49-F238E27FC236}">
                <a16:creationId xmlns:a16="http://schemas.microsoft.com/office/drawing/2014/main" id="{0A3ECAC7-AA86-47EA-A0C7-CA2AACB0D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BA90F67-3295-418C-B09A-382B2D226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4F19A-91C6-47E0-A866-722F73505567}" type="slidenum">
              <a:rPr lang="zh-CN" altLang="en-US" smtClean="0"/>
              <a:t>‹#›</a:t>
            </a:fld>
            <a:endParaRPr lang="zh-CN" altLang="en-US"/>
          </a:p>
        </p:txBody>
      </p:sp>
    </p:spTree>
    <p:extLst>
      <p:ext uri="{BB962C8B-B14F-4D97-AF65-F5344CB8AC3E}">
        <p14:creationId xmlns:p14="http://schemas.microsoft.com/office/powerpoint/2010/main" val="248672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MPD0yaIK10c&amp;t=233s"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vaismr/water_Saving_blueprints" TargetMode="External"/><Relationship Id="rId4" Type="http://schemas.openxmlformats.org/officeDocument/2006/relationships/hyperlink" Target="https://github.com/vaismr/water_conservation_repo"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youtube.com/watch?v=aVWOcEptfO8&amp;t=2s" TargetMode="External"/><Relationship Id="rId5" Type="http://schemas.openxmlformats.org/officeDocument/2006/relationships/hyperlink" Target="https://www.youtube.com/watch?v=mbmbuCp_MCw&amp;t=42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slide" Target="slide7.xml"/><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2.sv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sv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9BFB-AED3-4A53-832B-BB496EDD4F1F}"/>
              </a:ext>
            </a:extLst>
          </p:cNvPr>
          <p:cNvSpPr>
            <a:spLocks noGrp="1"/>
          </p:cNvSpPr>
          <p:nvPr>
            <p:ph type="ctrTitle"/>
          </p:nvPr>
        </p:nvSpPr>
        <p:spPr>
          <a:xfrm>
            <a:off x="273697" y="4124383"/>
            <a:ext cx="6369698" cy="1011867"/>
          </a:xfrm>
        </p:spPr>
        <p:txBody>
          <a:bodyPr>
            <a:normAutofit/>
          </a:bodyPr>
          <a:lstStyle/>
          <a:p>
            <a:r>
              <a:rPr lang="en-US" altLang="zh-CN" sz="3600" dirty="0">
                <a:latin typeface="Comic Sans MS" panose="030F0702030302020204" pitchFamily="66" charset="0"/>
              </a:rPr>
              <a:t>An Educational </a:t>
            </a:r>
            <a:r>
              <a:rPr lang="en-US" altLang="zh-CN" sz="3600" dirty="0">
                <a:solidFill>
                  <a:srgbClr val="FF0000"/>
                </a:solidFill>
                <a:latin typeface="Comic Sans MS" panose="030F0702030302020204" pitchFamily="66" charset="0"/>
              </a:rPr>
              <a:t>Horror</a:t>
            </a:r>
            <a:r>
              <a:rPr lang="en-US" altLang="zh-CN" sz="3600" dirty="0">
                <a:latin typeface="Comic Sans MS" panose="030F0702030302020204" pitchFamily="66" charset="0"/>
              </a:rPr>
              <a:t> Game</a:t>
            </a:r>
            <a:endParaRPr lang="zh-CN" altLang="en-US" sz="3600" dirty="0">
              <a:latin typeface="Comic Sans MS" panose="030F0702030302020204" pitchFamily="66" charset="0"/>
            </a:endParaRPr>
          </a:p>
        </p:txBody>
      </p:sp>
      <p:sp>
        <p:nvSpPr>
          <p:cNvPr id="3" name="Subtitle 2">
            <a:extLst>
              <a:ext uri="{FF2B5EF4-FFF2-40B4-BE49-F238E27FC236}">
                <a16:creationId xmlns:a16="http://schemas.microsoft.com/office/drawing/2014/main" id="{E8DA2C22-9B44-465F-A169-60EFA29CE26F}"/>
              </a:ext>
            </a:extLst>
          </p:cNvPr>
          <p:cNvSpPr>
            <a:spLocks noGrp="1"/>
          </p:cNvSpPr>
          <p:nvPr>
            <p:ph type="subTitle" idx="1"/>
          </p:nvPr>
        </p:nvSpPr>
        <p:spPr>
          <a:xfrm>
            <a:off x="7343191" y="5136250"/>
            <a:ext cx="4848809" cy="1324525"/>
          </a:xfrm>
        </p:spPr>
        <p:txBody>
          <a:bodyPr>
            <a:normAutofit lnSpcReduction="10000"/>
          </a:bodyPr>
          <a:lstStyle/>
          <a:p>
            <a:r>
              <a:rPr lang="en-US" altLang="zh-CN" dirty="0"/>
              <a:t>By </a:t>
            </a:r>
            <a:r>
              <a:rPr lang="en-US" altLang="zh-CN" dirty="0" err="1"/>
              <a:t>Shihui</a:t>
            </a:r>
            <a:r>
              <a:rPr lang="en-US" altLang="zh-CN" dirty="0"/>
              <a:t> Li </a:t>
            </a:r>
          </a:p>
          <a:p>
            <a:r>
              <a:rPr lang="en-US" altLang="zh-CN" dirty="0"/>
              <a:t>Student num:190206187</a:t>
            </a:r>
          </a:p>
          <a:p>
            <a:r>
              <a:rPr lang="en-US" altLang="zh-CN" dirty="0"/>
              <a:t>Mail:b9020618@newcastle.ac.uk</a:t>
            </a:r>
            <a:endParaRPr lang="zh-CN" altLang="en-US" dirty="0"/>
          </a:p>
        </p:txBody>
      </p:sp>
      <p:sp>
        <p:nvSpPr>
          <p:cNvPr id="11" name="TextBox 10">
            <a:extLst>
              <a:ext uri="{FF2B5EF4-FFF2-40B4-BE49-F238E27FC236}">
                <a16:creationId xmlns:a16="http://schemas.microsoft.com/office/drawing/2014/main" id="{45F29A9B-C97E-4675-880B-D12D3509C1DD}"/>
              </a:ext>
            </a:extLst>
          </p:cNvPr>
          <p:cNvSpPr txBox="1"/>
          <p:nvPr/>
        </p:nvSpPr>
        <p:spPr>
          <a:xfrm>
            <a:off x="2318656" y="5377813"/>
            <a:ext cx="2279780" cy="369332"/>
          </a:xfrm>
          <a:prstGeom prst="rect">
            <a:avLst/>
          </a:prstGeom>
          <a:noFill/>
        </p:spPr>
        <p:txBody>
          <a:bodyPr wrap="square">
            <a:spAutoFit/>
          </a:bodyPr>
          <a:lstStyle/>
          <a:p>
            <a:pPr algn="ctr"/>
            <a:r>
              <a:rPr lang="en-US" altLang="zh-CN" dirty="0">
                <a:hlinkClick r:id="rId3"/>
              </a:rPr>
              <a:t>Earlier version</a:t>
            </a:r>
            <a:endParaRPr lang="zh-CN" altLang="en-US" dirty="0"/>
          </a:p>
        </p:txBody>
      </p:sp>
      <p:sp>
        <p:nvSpPr>
          <p:cNvPr id="4" name="TextBox 3">
            <a:extLst>
              <a:ext uri="{FF2B5EF4-FFF2-40B4-BE49-F238E27FC236}">
                <a16:creationId xmlns:a16="http://schemas.microsoft.com/office/drawing/2014/main" id="{E91DAEEC-F212-4D17-AC50-ABDB2B6465FE}"/>
              </a:ext>
            </a:extLst>
          </p:cNvPr>
          <p:cNvSpPr txBox="1"/>
          <p:nvPr/>
        </p:nvSpPr>
        <p:spPr>
          <a:xfrm>
            <a:off x="1102291" y="5919019"/>
            <a:ext cx="1415845" cy="369332"/>
          </a:xfrm>
          <a:prstGeom prst="rect">
            <a:avLst/>
          </a:prstGeom>
          <a:noFill/>
        </p:spPr>
        <p:txBody>
          <a:bodyPr wrap="square" rtlCol="0">
            <a:spAutoFit/>
          </a:bodyPr>
          <a:lstStyle/>
          <a:p>
            <a:r>
              <a:rPr lang="en-US" altLang="zh-CN" dirty="0">
                <a:hlinkClick r:id="rId4"/>
              </a:rPr>
              <a:t>Full game</a:t>
            </a:r>
            <a:endParaRPr lang="zh-CN" altLang="en-US" dirty="0"/>
          </a:p>
        </p:txBody>
      </p:sp>
      <p:sp>
        <p:nvSpPr>
          <p:cNvPr id="6" name="TextBox 5">
            <a:extLst>
              <a:ext uri="{FF2B5EF4-FFF2-40B4-BE49-F238E27FC236}">
                <a16:creationId xmlns:a16="http://schemas.microsoft.com/office/drawing/2014/main" id="{C02BB77D-9763-4CC3-8E91-846927D4DBB6}"/>
              </a:ext>
            </a:extLst>
          </p:cNvPr>
          <p:cNvSpPr txBox="1"/>
          <p:nvPr/>
        </p:nvSpPr>
        <p:spPr>
          <a:xfrm>
            <a:off x="4598436" y="5919019"/>
            <a:ext cx="1635216" cy="369332"/>
          </a:xfrm>
          <a:prstGeom prst="rect">
            <a:avLst/>
          </a:prstGeom>
          <a:noFill/>
        </p:spPr>
        <p:txBody>
          <a:bodyPr wrap="square" rtlCol="0">
            <a:spAutoFit/>
          </a:bodyPr>
          <a:lstStyle/>
          <a:p>
            <a:r>
              <a:rPr lang="en-US" altLang="zh-CN" dirty="0">
                <a:hlinkClick r:id="rId5"/>
              </a:rPr>
              <a:t>Full Blueprints</a:t>
            </a:r>
            <a:endParaRPr lang="zh-CN" altLang="en-US" dirty="0"/>
          </a:p>
        </p:txBody>
      </p:sp>
    </p:spTree>
    <p:extLst>
      <p:ext uri="{BB962C8B-B14F-4D97-AF65-F5344CB8AC3E}">
        <p14:creationId xmlns:p14="http://schemas.microsoft.com/office/powerpoint/2010/main" val="65440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CE5A1249-3B83-4C56-9822-6352CFE93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 y="2247738"/>
            <a:ext cx="4762500" cy="4533900"/>
          </a:xfrm>
          <a:prstGeom prst="rect">
            <a:avLst/>
          </a:prstGeom>
        </p:spPr>
      </p:pic>
      <p:sp>
        <p:nvSpPr>
          <p:cNvPr id="2" name="Title 1">
            <a:extLst>
              <a:ext uri="{FF2B5EF4-FFF2-40B4-BE49-F238E27FC236}">
                <a16:creationId xmlns:a16="http://schemas.microsoft.com/office/drawing/2014/main" id="{B52BC841-304C-4F6F-91BB-13F97D1491DA}"/>
              </a:ext>
            </a:extLst>
          </p:cNvPr>
          <p:cNvSpPr>
            <a:spLocks noGrp="1"/>
          </p:cNvSpPr>
          <p:nvPr>
            <p:ph type="title"/>
          </p:nvPr>
        </p:nvSpPr>
        <p:spPr>
          <a:xfrm>
            <a:off x="566496" y="2247738"/>
            <a:ext cx="4920025" cy="1850994"/>
          </a:xfrm>
        </p:spPr>
        <p:txBody>
          <a:bodyPr>
            <a:prstTxWarp prst="textArchUp">
              <a:avLst/>
            </a:prstTxWarp>
            <a:noAutofit/>
          </a:bodyPr>
          <a:lstStyle/>
          <a:p>
            <a:r>
              <a:rPr lang="en-US" altLang="zh-CN" sz="4800" dirty="0">
                <a:latin typeface="Brush Script MT" panose="020B0604020202020204" pitchFamily="66" charset="0"/>
              </a:rPr>
              <a:t>  </a:t>
            </a:r>
            <a:r>
              <a:rPr lang="en-US" altLang="zh-CN" sz="4800" b="1" dirty="0">
                <a:solidFill>
                  <a:srgbClr val="EDD3E9"/>
                </a:solidFill>
                <a:latin typeface="Brush Script MT" panose="020B0604020202020204" pitchFamily="66" charset="0"/>
              </a:rPr>
              <a:t>Thank you for watching</a:t>
            </a:r>
            <a:endParaRPr lang="zh-CN" altLang="en-US" sz="4800" b="1" dirty="0">
              <a:solidFill>
                <a:srgbClr val="EDD3E9"/>
              </a:solidFill>
              <a:latin typeface="Brush Script MT" panose="020B0604020202020204" pitchFamily="66" charset="0"/>
            </a:endParaRPr>
          </a:p>
        </p:txBody>
      </p:sp>
      <p:sp>
        <p:nvSpPr>
          <p:cNvPr id="3" name="TextBox 2">
            <a:extLst>
              <a:ext uri="{FF2B5EF4-FFF2-40B4-BE49-F238E27FC236}">
                <a16:creationId xmlns:a16="http://schemas.microsoft.com/office/drawing/2014/main" id="{6033A3FD-D8CA-4F6F-A67F-7A6686A47093}"/>
              </a:ext>
            </a:extLst>
          </p:cNvPr>
          <p:cNvSpPr txBox="1"/>
          <p:nvPr/>
        </p:nvSpPr>
        <p:spPr>
          <a:xfrm>
            <a:off x="1100831" y="479395"/>
            <a:ext cx="6723356" cy="1046440"/>
          </a:xfrm>
          <a:prstGeom prst="rect">
            <a:avLst/>
          </a:prstGeom>
          <a:noFill/>
        </p:spPr>
        <p:txBody>
          <a:bodyPr wrap="square" rtlCol="0">
            <a:spAutoFit/>
          </a:bodyPr>
          <a:lstStyle/>
          <a:p>
            <a:r>
              <a:rPr lang="en-US" altLang="zh-CN" sz="4400" i="1" dirty="0">
                <a:latin typeface="Times New Roman" panose="02020603050405020304" pitchFamily="18" charset="0"/>
                <a:cs typeface="Times New Roman" panose="02020603050405020304" pitchFamily="18" charset="0"/>
              </a:rPr>
              <a:t>Evaluation and Conclusion</a:t>
            </a:r>
          </a:p>
          <a:p>
            <a:endParaRPr lang="zh-CN" altLang="en-US" dirty="0"/>
          </a:p>
        </p:txBody>
      </p:sp>
      <p:sp>
        <p:nvSpPr>
          <p:cNvPr id="4" name="TextBox 3">
            <a:extLst>
              <a:ext uri="{FF2B5EF4-FFF2-40B4-BE49-F238E27FC236}">
                <a16:creationId xmlns:a16="http://schemas.microsoft.com/office/drawing/2014/main" id="{C252C24D-646B-47C6-A4F5-36F727510B76}"/>
              </a:ext>
            </a:extLst>
          </p:cNvPr>
          <p:cNvSpPr txBox="1"/>
          <p:nvPr/>
        </p:nvSpPr>
        <p:spPr>
          <a:xfrm>
            <a:off x="5992427" y="1837032"/>
            <a:ext cx="5335602" cy="3416320"/>
          </a:xfrm>
          <a:prstGeom prst="rect">
            <a:avLst/>
          </a:prstGeom>
          <a:noFill/>
        </p:spPr>
        <p:txBody>
          <a:bodyPr wrap="square" rtlCol="0">
            <a:spAutoFit/>
          </a:bodyPr>
          <a:lstStyle/>
          <a:p>
            <a:r>
              <a:rPr lang="en-US" altLang="zh-CN" sz="2400" dirty="0">
                <a:effectLst/>
                <a:latin typeface="Times New Roman" panose="02020603050405020304" pitchFamily="18" charset="0"/>
                <a:ea typeface="等线" panose="02010600030101010101" pitchFamily="2" charset="-122"/>
              </a:rPr>
              <a:t>This is a game designed to show a simple water conservation process related to everyday activities. But that is more than that. Underneath water conservation, it is actually a horror game which tells a story of murder</a:t>
            </a:r>
            <a:r>
              <a:rPr lang="en-US" altLang="zh-CN" sz="2400" dirty="0">
                <a:effectLst/>
                <a:latin typeface="等线" panose="02010600030101010101" pitchFamily="2" charset="-122"/>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Although the game is simple, it is creative and of bold design. Making an anti-traditional game is worthy of trying.</a:t>
            </a:r>
            <a:endParaRPr lang="zh-CN" altLang="en-US" sz="2400" dirty="0"/>
          </a:p>
        </p:txBody>
      </p:sp>
    </p:spTree>
    <p:extLst>
      <p:ext uri="{BB962C8B-B14F-4D97-AF65-F5344CB8AC3E}">
        <p14:creationId xmlns:p14="http://schemas.microsoft.com/office/powerpoint/2010/main" val="337538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639D-A6E1-4626-8B16-A7F3A2FEA965}"/>
              </a:ext>
            </a:extLst>
          </p:cNvPr>
          <p:cNvSpPr>
            <a:spLocks noGrp="1"/>
          </p:cNvSpPr>
          <p:nvPr>
            <p:ph type="title"/>
          </p:nvPr>
        </p:nvSpPr>
        <p:spPr>
          <a:xfrm>
            <a:off x="838200" y="365125"/>
            <a:ext cx="8247077" cy="884835"/>
          </a:xfrm>
        </p:spPr>
        <p:txBody>
          <a:bodyPr>
            <a:normAutofit/>
          </a:bodyPr>
          <a:lstStyle/>
          <a:p>
            <a:r>
              <a:rPr lang="en-US" altLang="zh-CN" sz="3200" dirty="0">
                <a:solidFill>
                  <a:schemeClr val="bg1"/>
                </a:solidFill>
              </a:rPr>
              <a:t>Games often have different themes and types</a:t>
            </a:r>
            <a:endParaRPr lang="zh-CN" altLang="en-US" sz="3200" dirty="0">
              <a:solidFill>
                <a:schemeClr val="bg1"/>
              </a:solidFill>
            </a:endParaRPr>
          </a:p>
        </p:txBody>
      </p:sp>
      <p:sp>
        <p:nvSpPr>
          <p:cNvPr id="3" name="Content Placeholder 2">
            <a:extLst>
              <a:ext uri="{FF2B5EF4-FFF2-40B4-BE49-F238E27FC236}">
                <a16:creationId xmlns:a16="http://schemas.microsoft.com/office/drawing/2014/main" id="{26BF8BF5-5EA4-4AFE-906C-334B135003FA}"/>
              </a:ext>
            </a:extLst>
          </p:cNvPr>
          <p:cNvSpPr>
            <a:spLocks noGrp="1"/>
          </p:cNvSpPr>
          <p:nvPr>
            <p:ph idx="1"/>
          </p:nvPr>
        </p:nvSpPr>
        <p:spPr>
          <a:xfrm>
            <a:off x="838200" y="1825625"/>
            <a:ext cx="8121242" cy="774962"/>
          </a:xfrm>
        </p:spPr>
        <p:txBody>
          <a:bodyPr/>
          <a:lstStyle/>
          <a:p>
            <a:pPr marL="0" indent="0">
              <a:buNone/>
            </a:pPr>
            <a:r>
              <a:rPr lang="en-US" altLang="zh-CN" i="1" dirty="0">
                <a:solidFill>
                  <a:schemeClr val="bg1"/>
                </a:solidFill>
              </a:rPr>
              <a:t>But some of them may be </a:t>
            </a:r>
            <a:r>
              <a:rPr lang="en-US" altLang="zh-CN" i="1" dirty="0">
                <a:solidFill>
                  <a:srgbClr val="00B0F0"/>
                </a:solidFill>
              </a:rPr>
              <a:t>camouflages</a:t>
            </a:r>
            <a:r>
              <a:rPr lang="en-US" altLang="zh-CN" dirty="0">
                <a:solidFill>
                  <a:srgbClr val="00B0F0"/>
                </a:solidFill>
              </a:rPr>
              <a:t> </a:t>
            </a:r>
            <a:endParaRPr lang="zh-CN" altLang="en-US" dirty="0">
              <a:solidFill>
                <a:srgbClr val="00B0F0"/>
              </a:solidFill>
            </a:endParaRPr>
          </a:p>
        </p:txBody>
      </p:sp>
      <p:pic>
        <p:nvPicPr>
          <p:cNvPr id="6" name="Picture 5">
            <a:extLst>
              <a:ext uri="{FF2B5EF4-FFF2-40B4-BE49-F238E27FC236}">
                <a16:creationId xmlns:a16="http://schemas.microsoft.com/office/drawing/2014/main" id="{87AB981F-FD5B-46D0-B602-CB85D8CB0EBC}"/>
              </a:ext>
            </a:extLst>
          </p:cNvPr>
          <p:cNvPicPr>
            <a:picLocks noChangeAspect="1"/>
          </p:cNvPicPr>
          <p:nvPr/>
        </p:nvPicPr>
        <p:blipFill>
          <a:blip r:embed="rId3"/>
          <a:stretch>
            <a:fillRect/>
          </a:stretch>
        </p:blipFill>
        <p:spPr>
          <a:xfrm>
            <a:off x="616011" y="3693608"/>
            <a:ext cx="4282810" cy="2385266"/>
          </a:xfrm>
          <a:prstGeom prst="rect">
            <a:avLst/>
          </a:prstGeom>
        </p:spPr>
      </p:pic>
      <p:pic>
        <p:nvPicPr>
          <p:cNvPr id="8" name="Picture 7" descr="A screenshot of a video game&#10;&#10;Description automatically generated">
            <a:extLst>
              <a:ext uri="{FF2B5EF4-FFF2-40B4-BE49-F238E27FC236}">
                <a16:creationId xmlns:a16="http://schemas.microsoft.com/office/drawing/2014/main" id="{AC6DAEAC-FAEA-4DA2-89CB-E03F642238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521" y="3728666"/>
            <a:ext cx="4554918" cy="2384550"/>
          </a:xfrm>
          <a:prstGeom prst="rect">
            <a:avLst/>
          </a:prstGeom>
        </p:spPr>
      </p:pic>
      <p:sp>
        <p:nvSpPr>
          <p:cNvPr id="10" name="TextBox 9">
            <a:extLst>
              <a:ext uri="{FF2B5EF4-FFF2-40B4-BE49-F238E27FC236}">
                <a16:creationId xmlns:a16="http://schemas.microsoft.com/office/drawing/2014/main" id="{69865B02-1128-474C-A1E6-6D8BFC1972AF}"/>
              </a:ext>
            </a:extLst>
          </p:cNvPr>
          <p:cNvSpPr txBox="1"/>
          <p:nvPr/>
        </p:nvSpPr>
        <p:spPr>
          <a:xfrm>
            <a:off x="616011" y="6231265"/>
            <a:ext cx="4554918" cy="261610"/>
          </a:xfrm>
          <a:prstGeom prst="rect">
            <a:avLst/>
          </a:prstGeom>
          <a:noFill/>
        </p:spPr>
        <p:txBody>
          <a:bodyPr wrap="square">
            <a:spAutoFit/>
          </a:bodyPr>
          <a:lstStyle/>
          <a:p>
            <a:r>
              <a:rPr lang="en-US" altLang="zh-CN" sz="1100" dirty="0">
                <a:hlinkClick r:id="rId5"/>
              </a:rPr>
              <a:t>https://www.youtube.com/watch?v=mbmbuCp_MCw&amp;t=42s</a:t>
            </a:r>
            <a:endParaRPr lang="zh-CN" altLang="en-US" sz="1100" dirty="0"/>
          </a:p>
        </p:txBody>
      </p:sp>
      <p:sp>
        <p:nvSpPr>
          <p:cNvPr id="12" name="TextBox 11">
            <a:extLst>
              <a:ext uri="{FF2B5EF4-FFF2-40B4-BE49-F238E27FC236}">
                <a16:creationId xmlns:a16="http://schemas.microsoft.com/office/drawing/2014/main" id="{E94C242C-7590-4A43-92C0-E9CBE60B2574}"/>
              </a:ext>
            </a:extLst>
          </p:cNvPr>
          <p:cNvSpPr txBox="1"/>
          <p:nvPr/>
        </p:nvSpPr>
        <p:spPr>
          <a:xfrm>
            <a:off x="7021073" y="6247935"/>
            <a:ext cx="3772949" cy="261610"/>
          </a:xfrm>
          <a:prstGeom prst="rect">
            <a:avLst/>
          </a:prstGeom>
          <a:noFill/>
        </p:spPr>
        <p:txBody>
          <a:bodyPr wrap="square">
            <a:spAutoFit/>
          </a:bodyPr>
          <a:lstStyle/>
          <a:p>
            <a:r>
              <a:rPr lang="en-US" altLang="zh-CN" sz="1100" dirty="0">
                <a:hlinkClick r:id="rId6"/>
              </a:rPr>
              <a:t>https://www.youtube.com/watch?v=aVWOcEptfO8&amp;t=2s</a:t>
            </a:r>
            <a:endParaRPr lang="zh-CN" altLang="en-US" sz="1100" dirty="0"/>
          </a:p>
        </p:txBody>
      </p:sp>
      <p:sp>
        <p:nvSpPr>
          <p:cNvPr id="14" name="TextBox 13">
            <a:extLst>
              <a:ext uri="{FF2B5EF4-FFF2-40B4-BE49-F238E27FC236}">
                <a16:creationId xmlns:a16="http://schemas.microsoft.com/office/drawing/2014/main" id="{3DD43767-84C2-4F99-9241-F6EAB8B42982}"/>
              </a:ext>
            </a:extLst>
          </p:cNvPr>
          <p:cNvSpPr txBox="1"/>
          <p:nvPr/>
        </p:nvSpPr>
        <p:spPr>
          <a:xfrm>
            <a:off x="2307759" y="3092486"/>
            <a:ext cx="6857441" cy="132343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sz="4000" dirty="0">
                <a:solidFill>
                  <a:schemeClr val="tx2">
                    <a:lumMod val="75000"/>
                  </a:schemeClr>
                </a:solidFill>
              </a:rPr>
              <a:t>They are all </a:t>
            </a:r>
          </a:p>
          <a:p>
            <a:pPr algn="ctr"/>
            <a:r>
              <a:rPr lang="en-US" altLang="zh-CN" sz="4000" dirty="0">
                <a:solidFill>
                  <a:srgbClr val="FF0000"/>
                </a:solidFill>
              </a:rPr>
              <a:t>HORROR GAMES</a:t>
            </a:r>
          </a:p>
        </p:txBody>
      </p:sp>
      <p:pic>
        <p:nvPicPr>
          <p:cNvPr id="7" name="Picture 6" descr="A close up of a womans face&#10;&#10;Description automatically generated">
            <a:extLst>
              <a:ext uri="{FF2B5EF4-FFF2-40B4-BE49-F238E27FC236}">
                <a16:creationId xmlns:a16="http://schemas.microsoft.com/office/drawing/2014/main" id="{A03CC46E-6177-4714-ADDF-F50A48E092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2561" y="449008"/>
            <a:ext cx="2278244" cy="2597199"/>
          </a:xfrm>
          <a:prstGeom prst="rect">
            <a:avLst/>
          </a:prstGeom>
        </p:spPr>
      </p:pic>
      <p:cxnSp>
        <p:nvCxnSpPr>
          <p:cNvPr id="11" name="Connector: Curved 10">
            <a:extLst>
              <a:ext uri="{FF2B5EF4-FFF2-40B4-BE49-F238E27FC236}">
                <a16:creationId xmlns:a16="http://schemas.microsoft.com/office/drawing/2014/main" id="{9F7F050C-AA66-404B-88E2-91A1731D9B86}"/>
              </a:ext>
            </a:extLst>
          </p:cNvPr>
          <p:cNvCxnSpPr>
            <a:cxnSpLocks/>
          </p:cNvCxnSpPr>
          <p:nvPr/>
        </p:nvCxnSpPr>
        <p:spPr>
          <a:xfrm flipV="1">
            <a:off x="7096991" y="1942623"/>
            <a:ext cx="1988286" cy="73213"/>
          </a:xfrm>
          <a:prstGeom prst="curvedConnector3">
            <a:avLst>
              <a:gd name="adj1" fmla="val 50000"/>
            </a:avLst>
          </a:prstGeom>
          <a:ln w="57150" cap="flat" cmpd="sng" algn="ctr">
            <a:solidFill>
              <a:schemeClr val="accent4">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97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5FFE-C697-42BD-924F-18C7AE88D424}"/>
              </a:ext>
            </a:extLst>
          </p:cNvPr>
          <p:cNvSpPr>
            <a:spLocks noGrp="1"/>
          </p:cNvSpPr>
          <p:nvPr>
            <p:ph type="title"/>
          </p:nvPr>
        </p:nvSpPr>
        <p:spPr>
          <a:xfrm>
            <a:off x="863675" y="3329491"/>
            <a:ext cx="6950125" cy="840386"/>
          </a:xfrm>
        </p:spPr>
        <p:txBody>
          <a:bodyPr>
            <a:noAutofit/>
          </a:bodyPr>
          <a:lstStyle/>
          <a:p>
            <a:r>
              <a:rPr lang="en-US" altLang="zh-CN" sz="6000" dirty="0">
                <a:solidFill>
                  <a:srgbClr val="00B050"/>
                </a:solidFill>
                <a:latin typeface="Bahnschrift Light Condensed" panose="020B0502040204020203" pitchFamily="34" charset="0"/>
              </a:rPr>
              <a:t>Water Conservation Game</a:t>
            </a:r>
          </a:p>
        </p:txBody>
      </p:sp>
      <p:pic>
        <p:nvPicPr>
          <p:cNvPr id="24" name="Content Placeholder 23" descr="A picture containing drawing&#10;&#10;Description automatically generated">
            <a:extLst>
              <a:ext uri="{FF2B5EF4-FFF2-40B4-BE49-F238E27FC236}">
                <a16:creationId xmlns:a16="http://schemas.microsoft.com/office/drawing/2014/main" id="{60EADFFF-A65B-43C0-B2DD-57A72A6BB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5860" y="2395644"/>
            <a:ext cx="429208" cy="646402"/>
          </a:xfrm>
        </p:spPr>
      </p:pic>
      <p:sp>
        <p:nvSpPr>
          <p:cNvPr id="6" name="TextBox 5">
            <a:extLst>
              <a:ext uri="{FF2B5EF4-FFF2-40B4-BE49-F238E27FC236}">
                <a16:creationId xmlns:a16="http://schemas.microsoft.com/office/drawing/2014/main" id="{5F9D0AF6-DBB6-4D14-B13B-C3821E9E5FAF}"/>
              </a:ext>
            </a:extLst>
          </p:cNvPr>
          <p:cNvSpPr txBox="1"/>
          <p:nvPr/>
        </p:nvSpPr>
        <p:spPr>
          <a:xfrm>
            <a:off x="2160101" y="2507999"/>
            <a:ext cx="2974091" cy="550118"/>
          </a:xfrm>
          <a:prstGeom prst="rect">
            <a:avLst/>
          </a:prstGeom>
        </p:spPr>
        <p:txBody>
          <a:bodyPr vert="horz" lIns="91440" tIns="45720" rIns="91440" bIns="45720" rtlCol="0" anchor="ctr">
            <a:normAutofit/>
          </a:bodyPr>
          <a:lstStyle/>
          <a:p>
            <a:pPr>
              <a:lnSpc>
                <a:spcPct val="90000"/>
              </a:lnSpc>
              <a:spcAft>
                <a:spcPts val="600"/>
              </a:spcAft>
            </a:pPr>
            <a:r>
              <a:rPr lang="en-US" altLang="zh-CN" sz="2800" dirty="0">
                <a:solidFill>
                  <a:srgbClr val="000000"/>
                </a:solidFill>
              </a:rPr>
              <a:t>Two Key Elements:</a:t>
            </a:r>
          </a:p>
        </p:txBody>
      </p:sp>
      <p:sp>
        <p:nvSpPr>
          <p:cNvPr id="7" name="TextBox 6">
            <a:extLst>
              <a:ext uri="{FF2B5EF4-FFF2-40B4-BE49-F238E27FC236}">
                <a16:creationId xmlns:a16="http://schemas.microsoft.com/office/drawing/2014/main" id="{1AC2E840-A263-4E59-9A97-6912D7E497BF}"/>
              </a:ext>
            </a:extLst>
          </p:cNvPr>
          <p:cNvSpPr txBox="1"/>
          <p:nvPr/>
        </p:nvSpPr>
        <p:spPr>
          <a:xfrm>
            <a:off x="2329681" y="3481655"/>
            <a:ext cx="1747797" cy="369332"/>
          </a:xfrm>
          <a:prstGeom prst="rect">
            <a:avLst/>
          </a:prstGeom>
          <a:noFill/>
        </p:spPr>
        <p:txBody>
          <a:bodyPr wrap="square" rtlCol="0">
            <a:spAutoFit/>
          </a:bodyPr>
          <a:lstStyle/>
          <a:p>
            <a:r>
              <a:rPr lang="en-US" altLang="zh-CN" dirty="0">
                <a:solidFill>
                  <a:schemeClr val="accent5"/>
                </a:solidFill>
                <a:latin typeface="Bradley Hand ITC" panose="020B0604020202020204" pitchFamily="66" charset="0"/>
              </a:rPr>
              <a:t>Water Amount</a:t>
            </a:r>
            <a:endParaRPr lang="zh-CN" altLang="en-US" dirty="0">
              <a:solidFill>
                <a:schemeClr val="accent5"/>
              </a:solidFill>
              <a:latin typeface="Bradley Hand ITC" panose="020B0604020202020204" pitchFamily="66" charset="0"/>
            </a:endParaRPr>
          </a:p>
        </p:txBody>
      </p:sp>
      <p:pic>
        <p:nvPicPr>
          <p:cNvPr id="9" name="Picture 8">
            <a:extLst>
              <a:ext uri="{FF2B5EF4-FFF2-40B4-BE49-F238E27FC236}">
                <a16:creationId xmlns:a16="http://schemas.microsoft.com/office/drawing/2014/main" id="{01A09619-8540-45CE-96F7-7A9862675AE0}"/>
              </a:ext>
            </a:extLst>
          </p:cNvPr>
          <p:cNvPicPr>
            <a:picLocks noChangeAspect="1"/>
          </p:cNvPicPr>
          <p:nvPr/>
        </p:nvPicPr>
        <p:blipFill>
          <a:blip r:embed="rId3"/>
          <a:stretch>
            <a:fillRect/>
          </a:stretch>
        </p:blipFill>
        <p:spPr>
          <a:xfrm>
            <a:off x="2660092" y="4500861"/>
            <a:ext cx="4640982" cy="678239"/>
          </a:xfrm>
          <a:prstGeom prst="rect">
            <a:avLst/>
          </a:prstGeom>
        </p:spPr>
      </p:pic>
      <p:sp>
        <p:nvSpPr>
          <p:cNvPr id="12" name="TextBox 11">
            <a:extLst>
              <a:ext uri="{FF2B5EF4-FFF2-40B4-BE49-F238E27FC236}">
                <a16:creationId xmlns:a16="http://schemas.microsoft.com/office/drawing/2014/main" id="{B04949A5-6230-4C7F-89F3-1DB838FFB574}"/>
              </a:ext>
            </a:extLst>
          </p:cNvPr>
          <p:cNvSpPr txBox="1"/>
          <p:nvPr/>
        </p:nvSpPr>
        <p:spPr>
          <a:xfrm>
            <a:off x="4923253" y="5870667"/>
            <a:ext cx="1875453" cy="369332"/>
          </a:xfrm>
          <a:prstGeom prst="rect">
            <a:avLst/>
          </a:prstGeom>
          <a:noFill/>
        </p:spPr>
        <p:txBody>
          <a:bodyPr wrap="square" rtlCol="0">
            <a:spAutoFit/>
          </a:bodyPr>
          <a:lstStyle/>
          <a:p>
            <a:r>
              <a:rPr lang="en-US" altLang="zh-CN" dirty="0">
                <a:solidFill>
                  <a:srgbClr val="FF6699"/>
                </a:solidFill>
                <a:latin typeface="Bradley Hand ITC" panose="03070402050302030203" pitchFamily="66" charset="0"/>
              </a:rPr>
              <a:t>Task Completion</a:t>
            </a:r>
            <a:endParaRPr lang="zh-CN" altLang="en-US" dirty="0">
              <a:solidFill>
                <a:srgbClr val="FF6699"/>
              </a:solidFill>
              <a:latin typeface="Bradley Hand ITC" panose="03070402050302030203" pitchFamily="66" charset="0"/>
            </a:endParaRPr>
          </a:p>
        </p:txBody>
      </p:sp>
      <p:cxnSp>
        <p:nvCxnSpPr>
          <p:cNvPr id="16" name="Connector: Curved 15">
            <a:extLst>
              <a:ext uri="{FF2B5EF4-FFF2-40B4-BE49-F238E27FC236}">
                <a16:creationId xmlns:a16="http://schemas.microsoft.com/office/drawing/2014/main" id="{323E8AA5-8FD7-434E-ABC3-216B5888F379}"/>
              </a:ext>
            </a:extLst>
          </p:cNvPr>
          <p:cNvCxnSpPr>
            <a:cxnSpLocks/>
            <a:stCxn id="7" idx="3"/>
          </p:cNvCxnSpPr>
          <p:nvPr/>
        </p:nvCxnSpPr>
        <p:spPr>
          <a:xfrm>
            <a:off x="4077478" y="3666321"/>
            <a:ext cx="429208" cy="7657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8CAD9FB9-D795-4369-8DA8-1EB9D5542FEC}"/>
              </a:ext>
            </a:extLst>
          </p:cNvPr>
          <p:cNvCxnSpPr>
            <a:cxnSpLocks/>
            <a:stCxn id="12" idx="1"/>
          </p:cNvCxnSpPr>
          <p:nvPr/>
        </p:nvCxnSpPr>
        <p:spPr>
          <a:xfrm rot="10800000">
            <a:off x="4338739" y="5365105"/>
            <a:ext cx="584515" cy="690229"/>
          </a:xfrm>
          <a:prstGeom prst="curvedConnector2">
            <a:avLst/>
          </a:prstGeom>
          <a:ln>
            <a:solidFill>
              <a:srgbClr val="FF6699"/>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descr="A close up of a logo&#10;&#10;Description automatically generated">
            <a:extLst>
              <a:ext uri="{FF2B5EF4-FFF2-40B4-BE49-F238E27FC236}">
                <a16:creationId xmlns:a16="http://schemas.microsoft.com/office/drawing/2014/main" id="{B2A5170C-4B79-4EFD-A3C8-131488644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925" y="16371"/>
            <a:ext cx="2974091" cy="2379273"/>
          </a:xfrm>
          <a:prstGeom prst="rect">
            <a:avLst/>
          </a:prstGeom>
        </p:spPr>
      </p:pic>
      <p:pic>
        <p:nvPicPr>
          <p:cNvPr id="31" name="Content Placeholder 23" descr="A picture containing drawing&#10;&#10;Description automatically generated">
            <a:extLst>
              <a:ext uri="{FF2B5EF4-FFF2-40B4-BE49-F238E27FC236}">
                <a16:creationId xmlns:a16="http://schemas.microsoft.com/office/drawing/2014/main" id="{CC5B44AE-1DC2-412D-A669-D4BC1FD8A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860" y="3350722"/>
            <a:ext cx="429208" cy="646402"/>
          </a:xfrm>
          <a:prstGeom prst="rect">
            <a:avLst/>
          </a:prstGeom>
        </p:spPr>
      </p:pic>
      <p:pic>
        <p:nvPicPr>
          <p:cNvPr id="32" name="Content Placeholder 23" descr="A picture containing drawing&#10;&#10;Description automatically generated">
            <a:extLst>
              <a:ext uri="{FF2B5EF4-FFF2-40B4-BE49-F238E27FC236}">
                <a16:creationId xmlns:a16="http://schemas.microsoft.com/office/drawing/2014/main" id="{FF7D99A7-3601-4275-B4DC-9A58A50A4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397" y="4702632"/>
            <a:ext cx="429208" cy="646402"/>
          </a:xfrm>
          <a:prstGeom prst="rect">
            <a:avLst/>
          </a:prstGeom>
        </p:spPr>
      </p:pic>
      <p:pic>
        <p:nvPicPr>
          <p:cNvPr id="33" name="Content Placeholder 23" descr="A picture containing drawing&#10;&#10;Description automatically generated">
            <a:extLst>
              <a:ext uri="{FF2B5EF4-FFF2-40B4-BE49-F238E27FC236}">
                <a16:creationId xmlns:a16="http://schemas.microsoft.com/office/drawing/2014/main" id="{2F9F24AB-8796-412D-AAE2-F371D9325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397" y="6054542"/>
            <a:ext cx="429208" cy="646402"/>
          </a:xfrm>
          <a:prstGeom prst="rect">
            <a:avLst/>
          </a:prstGeom>
        </p:spPr>
      </p:pic>
      <p:sp>
        <p:nvSpPr>
          <p:cNvPr id="34" name="TextBox 33">
            <a:extLst>
              <a:ext uri="{FF2B5EF4-FFF2-40B4-BE49-F238E27FC236}">
                <a16:creationId xmlns:a16="http://schemas.microsoft.com/office/drawing/2014/main" id="{3442E92F-886B-4A0F-85A4-94EE58EFDD2A}"/>
              </a:ext>
            </a:extLst>
          </p:cNvPr>
          <p:cNvSpPr txBox="1"/>
          <p:nvPr/>
        </p:nvSpPr>
        <p:spPr>
          <a:xfrm>
            <a:off x="771468" y="341131"/>
            <a:ext cx="5126741" cy="461665"/>
          </a:xfrm>
          <a:prstGeom prst="rect">
            <a:avLst/>
          </a:prstGeom>
          <a:noFill/>
        </p:spPr>
        <p:txBody>
          <a:bodyPr wrap="square" rtlCol="0">
            <a:spAutoFit/>
          </a:bodyPr>
          <a:lstStyle/>
          <a:p>
            <a:r>
              <a:rPr lang="en-US" altLang="zh-CN" sz="2400" i="1" dirty="0">
                <a:solidFill>
                  <a:schemeClr val="accent5">
                    <a:lumMod val="75000"/>
                  </a:schemeClr>
                </a:solidFill>
                <a:latin typeface="Felix Titling" panose="020B0604020202020204" pitchFamily="82" charset="0"/>
              </a:rPr>
              <a:t>Saving Water </a:t>
            </a:r>
            <a:r>
              <a:rPr lang="en-US" altLang="zh-CN" sz="2400" dirty="0"/>
              <a:t>as a</a:t>
            </a:r>
            <a:r>
              <a:rPr lang="en-US" altLang="zh-CN" sz="2400" dirty="0">
                <a:solidFill>
                  <a:schemeClr val="accent5">
                    <a:lumMod val="75000"/>
                  </a:schemeClr>
                </a:solidFill>
              </a:rPr>
              <a:t> </a:t>
            </a:r>
            <a:endParaRPr lang="zh-CN" altLang="en-US" sz="2400" dirty="0">
              <a:solidFill>
                <a:schemeClr val="accent5">
                  <a:lumMod val="75000"/>
                </a:schemeClr>
              </a:solidFill>
            </a:endParaRPr>
          </a:p>
        </p:txBody>
      </p:sp>
    </p:spTree>
    <p:extLst>
      <p:ext uri="{BB962C8B-B14F-4D97-AF65-F5344CB8AC3E}">
        <p14:creationId xmlns:p14="http://schemas.microsoft.com/office/powerpoint/2010/main" val="235319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2000"/>
                                        <p:tgtEl>
                                          <p:spTgt spid="7"/>
                                        </p:tgtEl>
                                      </p:cBhvr>
                                    </p:animEffect>
                                  </p:childTnLst>
                                </p:cTn>
                              </p:par>
                              <p:par>
                                <p:cTn id="21" presetID="21" presetClass="entr" presetSubtype="1"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2000"/>
                                        <p:tgtEl>
                                          <p:spTgt spid="16"/>
                                        </p:tgtEl>
                                      </p:cBhvr>
                                    </p:animEffect>
                                  </p:childTnLst>
                                </p:cTn>
                              </p:par>
                              <p:par>
                                <p:cTn id="24" presetID="21" presetClass="entr" presetSubtype="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2000"/>
                                        <p:tgtEl>
                                          <p:spTgt spid="9"/>
                                        </p:tgtEl>
                                      </p:cBhvr>
                                    </p:animEffect>
                                  </p:childTnLst>
                                </p:cTn>
                              </p:par>
                              <p:par>
                                <p:cTn id="27" presetID="21" presetClass="entr" presetSubtype="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61000" t="37000" r="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2A52-4994-4E94-ACD2-BD56404A93F7}"/>
              </a:ext>
            </a:extLst>
          </p:cNvPr>
          <p:cNvSpPr>
            <a:spLocks noGrp="1"/>
          </p:cNvSpPr>
          <p:nvPr>
            <p:ph type="title"/>
          </p:nvPr>
        </p:nvSpPr>
        <p:spPr>
          <a:xfrm>
            <a:off x="838201" y="489060"/>
            <a:ext cx="3164633" cy="985946"/>
          </a:xfrm>
        </p:spPr>
        <p:txBody>
          <a:bodyPr/>
          <a:lstStyle/>
          <a:p>
            <a:r>
              <a:rPr lang="en-US" altLang="zh-CN" dirty="0">
                <a:latin typeface="Bahnschrift Light Condensed" panose="020B0502040204020203" pitchFamily="34" charset="0"/>
              </a:rPr>
              <a:t>Main Rules</a:t>
            </a:r>
            <a:endParaRPr lang="zh-CN" altLang="en-US"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AD956731-F934-49ED-BBB8-94C9C775FC89}"/>
              </a:ext>
            </a:extLst>
          </p:cNvPr>
          <p:cNvSpPr>
            <a:spLocks noGrp="1"/>
          </p:cNvSpPr>
          <p:nvPr>
            <p:ph idx="1"/>
          </p:nvPr>
        </p:nvSpPr>
        <p:spPr>
          <a:xfrm>
            <a:off x="838200" y="1825624"/>
            <a:ext cx="5795873" cy="4304588"/>
          </a:xfrm>
        </p:spPr>
        <p:txBody>
          <a:bodyPr>
            <a:normAutofit/>
          </a:bodyPr>
          <a:lstStyle/>
          <a:p>
            <a:pPr marL="0" indent="0">
              <a:buNone/>
            </a:pPr>
            <a:r>
              <a:rPr lang="en-US" altLang="zh-CN" dirty="0"/>
              <a:t>Click to do the housework </a:t>
            </a:r>
          </a:p>
          <a:p>
            <a:pPr marL="0" indent="0">
              <a:buNone/>
            </a:pPr>
            <a:endParaRPr lang="en-US" altLang="zh-CN" dirty="0"/>
          </a:p>
          <a:p>
            <a:pPr marL="0" indent="0">
              <a:buNone/>
            </a:pPr>
            <a:endParaRPr lang="en-US" altLang="zh-CN" dirty="0"/>
          </a:p>
          <a:p>
            <a:pPr marL="0" indent="0">
              <a:buNone/>
            </a:pPr>
            <a:r>
              <a:rPr lang="en-US" altLang="zh-CN" dirty="0"/>
              <a:t>Accumulate the competition</a:t>
            </a:r>
          </a:p>
          <a:p>
            <a:pPr marL="0" indent="0">
              <a:buNone/>
            </a:pPr>
            <a:endParaRPr lang="en-US" altLang="zh-CN" dirty="0"/>
          </a:p>
          <a:p>
            <a:pPr marL="0" indent="0">
              <a:buNone/>
            </a:pPr>
            <a:endParaRPr lang="en-US" altLang="zh-CN" dirty="0"/>
          </a:p>
          <a:p>
            <a:pPr marL="0" indent="0">
              <a:buNone/>
            </a:pPr>
            <a:r>
              <a:rPr lang="en-US" altLang="zh-CN" dirty="0"/>
              <a:t>And try not to waste too much water</a:t>
            </a:r>
          </a:p>
          <a:p>
            <a:pPr marL="0" indent="0">
              <a:buNone/>
            </a:pPr>
            <a:endParaRPr lang="en-US" altLang="zh-CN" dirty="0"/>
          </a:p>
          <a:p>
            <a:pPr marL="0" indent="0">
              <a:buNone/>
            </a:pPr>
            <a:endParaRPr lang="en-US" altLang="zh-CN" dirty="0"/>
          </a:p>
        </p:txBody>
      </p:sp>
      <p:sp>
        <p:nvSpPr>
          <p:cNvPr id="6" name="TextBox 5">
            <a:extLst>
              <a:ext uri="{FF2B5EF4-FFF2-40B4-BE49-F238E27FC236}">
                <a16:creationId xmlns:a16="http://schemas.microsoft.com/office/drawing/2014/main" id="{02459A56-A30F-4C7A-B9A3-E44C861870A7}"/>
              </a:ext>
            </a:extLst>
          </p:cNvPr>
          <p:cNvSpPr txBox="1"/>
          <p:nvPr/>
        </p:nvSpPr>
        <p:spPr>
          <a:xfrm>
            <a:off x="7680016" y="800129"/>
            <a:ext cx="3673783" cy="461665"/>
          </a:xfrm>
          <a:prstGeom prst="rect">
            <a:avLst/>
          </a:prstGeom>
          <a:noFill/>
        </p:spPr>
        <p:txBody>
          <a:bodyPr wrap="square" rtlCol="0">
            <a:spAutoFit/>
          </a:bodyPr>
          <a:lstStyle/>
          <a:p>
            <a:r>
              <a:rPr lang="en-US" altLang="zh-CN" sz="2400" dirty="0">
                <a:solidFill>
                  <a:schemeClr val="accent6">
                    <a:lumMod val="75000"/>
                  </a:schemeClr>
                </a:solidFill>
              </a:rPr>
              <a:t>A math problem actually!</a:t>
            </a:r>
            <a:endParaRPr lang="zh-CN" altLang="en-US" sz="2400" dirty="0">
              <a:solidFill>
                <a:schemeClr val="accent6">
                  <a:lumMod val="75000"/>
                </a:schemeClr>
              </a:solidFill>
            </a:endParaRPr>
          </a:p>
        </p:txBody>
      </p:sp>
      <p:cxnSp>
        <p:nvCxnSpPr>
          <p:cNvPr id="8" name="Connector: Curved 7">
            <a:extLst>
              <a:ext uri="{FF2B5EF4-FFF2-40B4-BE49-F238E27FC236}">
                <a16:creationId xmlns:a16="http://schemas.microsoft.com/office/drawing/2014/main" id="{FFC28472-28FC-47E2-8944-30926BAC7FA7}"/>
              </a:ext>
            </a:extLst>
          </p:cNvPr>
          <p:cNvCxnSpPr>
            <a:cxnSpLocks/>
          </p:cNvCxnSpPr>
          <p:nvPr/>
        </p:nvCxnSpPr>
        <p:spPr>
          <a:xfrm rot="5400000">
            <a:off x="6472184" y="1643591"/>
            <a:ext cx="2077929" cy="1492888"/>
          </a:xfrm>
          <a:prstGeom prst="curvedConnector3">
            <a:avLst>
              <a:gd name="adj1" fmla="val 50000"/>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FDC83BF5-7F4E-492C-9062-91F598C24037}"/>
              </a:ext>
            </a:extLst>
          </p:cNvPr>
          <p:cNvPicPr>
            <a:picLocks noChangeAspect="1"/>
          </p:cNvPicPr>
          <p:nvPr/>
        </p:nvPicPr>
        <p:blipFill>
          <a:blip r:embed="rId3"/>
          <a:stretch>
            <a:fillRect/>
          </a:stretch>
        </p:blipFill>
        <p:spPr>
          <a:xfrm>
            <a:off x="4954764" y="2550118"/>
            <a:ext cx="823031" cy="358171"/>
          </a:xfrm>
          <a:prstGeom prst="rect">
            <a:avLst/>
          </a:prstGeom>
        </p:spPr>
      </p:pic>
      <p:pic>
        <p:nvPicPr>
          <p:cNvPr id="12" name="Picture 11">
            <a:extLst>
              <a:ext uri="{FF2B5EF4-FFF2-40B4-BE49-F238E27FC236}">
                <a16:creationId xmlns:a16="http://schemas.microsoft.com/office/drawing/2014/main" id="{D92EB196-0384-4CFD-915F-61AF7EDF26C6}"/>
              </a:ext>
            </a:extLst>
          </p:cNvPr>
          <p:cNvPicPr>
            <a:picLocks noChangeAspect="1"/>
          </p:cNvPicPr>
          <p:nvPr/>
        </p:nvPicPr>
        <p:blipFill>
          <a:blip r:embed="rId4"/>
          <a:stretch>
            <a:fillRect/>
          </a:stretch>
        </p:blipFill>
        <p:spPr>
          <a:xfrm>
            <a:off x="4879417" y="3949712"/>
            <a:ext cx="5997460" cy="312447"/>
          </a:xfrm>
          <a:prstGeom prst="rect">
            <a:avLst/>
          </a:prstGeom>
        </p:spPr>
      </p:pic>
      <p:pic>
        <p:nvPicPr>
          <p:cNvPr id="13" name="Picture 12">
            <a:extLst>
              <a:ext uri="{FF2B5EF4-FFF2-40B4-BE49-F238E27FC236}">
                <a16:creationId xmlns:a16="http://schemas.microsoft.com/office/drawing/2014/main" id="{939B9053-C22B-43BE-AF8A-F1B863094EE4}"/>
              </a:ext>
            </a:extLst>
          </p:cNvPr>
          <p:cNvPicPr>
            <a:picLocks noChangeAspect="1"/>
          </p:cNvPicPr>
          <p:nvPr/>
        </p:nvPicPr>
        <p:blipFill>
          <a:blip r:embed="rId5"/>
          <a:stretch>
            <a:fillRect/>
          </a:stretch>
        </p:blipFill>
        <p:spPr>
          <a:xfrm>
            <a:off x="4833693" y="5470823"/>
            <a:ext cx="6043184" cy="304826"/>
          </a:xfrm>
          <a:prstGeom prst="rect">
            <a:avLst/>
          </a:prstGeom>
        </p:spPr>
      </p:pic>
      <p:sp>
        <p:nvSpPr>
          <p:cNvPr id="16" name="TextBox 15">
            <a:extLst>
              <a:ext uri="{FF2B5EF4-FFF2-40B4-BE49-F238E27FC236}">
                <a16:creationId xmlns:a16="http://schemas.microsoft.com/office/drawing/2014/main" id="{269C2C43-9B24-44F6-8A5D-67570BC96BC5}"/>
              </a:ext>
            </a:extLst>
          </p:cNvPr>
          <p:cNvSpPr txBox="1"/>
          <p:nvPr/>
        </p:nvSpPr>
        <p:spPr>
          <a:xfrm>
            <a:off x="9423917" y="5859625"/>
            <a:ext cx="1567543" cy="369332"/>
          </a:xfrm>
          <a:prstGeom prst="rect">
            <a:avLst/>
          </a:prstGeom>
          <a:noFill/>
        </p:spPr>
        <p:txBody>
          <a:bodyPr wrap="square" rtlCol="0">
            <a:spAutoFit/>
          </a:bodyPr>
          <a:lstStyle/>
          <a:p>
            <a:r>
              <a:rPr lang="en-US" altLang="zh-CN" dirty="0">
                <a:solidFill>
                  <a:srgbClr val="FF0000"/>
                </a:solidFill>
              </a:rPr>
              <a:t>(In danger!)</a:t>
            </a:r>
            <a:endParaRPr lang="zh-CN" altLang="en-US" dirty="0">
              <a:solidFill>
                <a:srgbClr val="FF0000"/>
              </a:solidFill>
            </a:endParaRPr>
          </a:p>
        </p:txBody>
      </p:sp>
      <p:pic>
        <p:nvPicPr>
          <p:cNvPr id="18" name="Graphic 17" descr="Checkmark">
            <a:extLst>
              <a:ext uri="{FF2B5EF4-FFF2-40B4-BE49-F238E27FC236}">
                <a16:creationId xmlns:a16="http://schemas.microsoft.com/office/drawing/2014/main" id="{BB4216D7-000E-4703-9D6F-9C984DFEE35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8845" y="1760679"/>
            <a:ext cx="629355" cy="629355"/>
          </a:xfrm>
          <a:prstGeom prst="rect">
            <a:avLst/>
          </a:prstGeom>
        </p:spPr>
      </p:pic>
      <p:pic>
        <p:nvPicPr>
          <p:cNvPr id="20" name="Graphic 19" descr="Checkmark">
            <a:extLst>
              <a:ext uri="{FF2B5EF4-FFF2-40B4-BE49-F238E27FC236}">
                <a16:creationId xmlns:a16="http://schemas.microsoft.com/office/drawing/2014/main" id="{BEFCFD98-BB94-48CB-93BB-166FFB858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8844" y="3316090"/>
            <a:ext cx="629355" cy="629355"/>
          </a:xfrm>
          <a:prstGeom prst="rect">
            <a:avLst/>
          </a:prstGeom>
        </p:spPr>
      </p:pic>
      <p:pic>
        <p:nvPicPr>
          <p:cNvPr id="22" name="Graphic 21" descr="Checkmark">
            <a:extLst>
              <a:ext uri="{FF2B5EF4-FFF2-40B4-BE49-F238E27FC236}">
                <a16:creationId xmlns:a16="http://schemas.microsoft.com/office/drawing/2014/main" id="{C6D84227-841F-4C45-98BE-FAE03642D6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8844" y="4841468"/>
            <a:ext cx="629355" cy="629355"/>
          </a:xfrm>
          <a:prstGeom prst="rect">
            <a:avLst/>
          </a:prstGeom>
        </p:spPr>
      </p:pic>
      <p:pic>
        <p:nvPicPr>
          <p:cNvPr id="26" name="Picture 25" descr="A screenshot of a video game&#10;&#10;Description automatically generated">
            <a:extLst>
              <a:ext uri="{FF2B5EF4-FFF2-40B4-BE49-F238E27FC236}">
                <a16:creationId xmlns:a16="http://schemas.microsoft.com/office/drawing/2014/main" id="{74A7ABC8-A6EB-45FC-AEB4-B100838985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43889" y="0"/>
            <a:ext cx="7904221" cy="6858000"/>
          </a:xfrm>
          <a:prstGeom prst="rect">
            <a:avLst/>
          </a:prstGeom>
        </p:spPr>
      </p:pic>
    </p:spTree>
    <p:extLst>
      <p:ext uri="{BB962C8B-B14F-4D97-AF65-F5344CB8AC3E}">
        <p14:creationId xmlns:p14="http://schemas.microsoft.com/office/powerpoint/2010/main" val="334473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close up of a logo&#10;&#10;Description automatically generated">
            <a:extLst>
              <a:ext uri="{FF2B5EF4-FFF2-40B4-BE49-F238E27FC236}">
                <a16:creationId xmlns:a16="http://schemas.microsoft.com/office/drawing/2014/main" id="{B2A5170C-4B79-4EFD-A3C8-131488644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925" y="16371"/>
            <a:ext cx="2974091" cy="2379273"/>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172333A5-D043-418C-9032-EC2A11178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397" y="2395643"/>
            <a:ext cx="429208" cy="64640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CD967497-4F1F-4A43-A4CD-E7AD2B742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397" y="3350719"/>
            <a:ext cx="429208" cy="64640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63F15EC3-256B-4C83-BECC-26B6E3921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397" y="4702630"/>
            <a:ext cx="429208" cy="646403"/>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4FD2F58E-5C8C-46A4-945C-B6BA7BD17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397" y="6054541"/>
            <a:ext cx="429208" cy="646403"/>
          </a:xfrm>
          <a:prstGeom prst="rect">
            <a:avLst/>
          </a:prstGeom>
        </p:spPr>
      </p:pic>
      <p:pic>
        <p:nvPicPr>
          <p:cNvPr id="24" name="Content Placeholder 23" descr="A picture containing drawing&#10;&#10;Description automatically generated">
            <a:extLst>
              <a:ext uri="{FF2B5EF4-FFF2-40B4-BE49-F238E27FC236}">
                <a16:creationId xmlns:a16="http://schemas.microsoft.com/office/drawing/2014/main" id="{60EADFFF-A65B-43C0-B2DD-57A72A6BB35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170397" y="2395644"/>
            <a:ext cx="429208" cy="646402"/>
          </a:xfrm>
        </p:spPr>
      </p:pic>
      <p:pic>
        <p:nvPicPr>
          <p:cNvPr id="31" name="Content Placeholder 23" descr="A picture containing drawing&#10;&#10;Description automatically generated">
            <a:extLst>
              <a:ext uri="{FF2B5EF4-FFF2-40B4-BE49-F238E27FC236}">
                <a16:creationId xmlns:a16="http://schemas.microsoft.com/office/drawing/2014/main" id="{CC5B44AE-1DC2-412D-A669-D4BC1FD8A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397" y="3350720"/>
            <a:ext cx="429208" cy="646402"/>
          </a:xfrm>
          <a:prstGeom prst="rect">
            <a:avLst/>
          </a:prstGeom>
        </p:spPr>
      </p:pic>
      <p:pic>
        <p:nvPicPr>
          <p:cNvPr id="32" name="Content Placeholder 23" descr="A picture containing drawing&#10;&#10;Description automatically generated">
            <a:extLst>
              <a:ext uri="{FF2B5EF4-FFF2-40B4-BE49-F238E27FC236}">
                <a16:creationId xmlns:a16="http://schemas.microsoft.com/office/drawing/2014/main" id="{FF7D99A7-3601-4275-B4DC-9A58A50A4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397" y="4702632"/>
            <a:ext cx="429208" cy="646402"/>
          </a:xfrm>
          <a:prstGeom prst="rect">
            <a:avLst/>
          </a:prstGeom>
        </p:spPr>
      </p:pic>
      <p:pic>
        <p:nvPicPr>
          <p:cNvPr id="33" name="Content Placeholder 23" descr="A picture containing drawing&#10;&#10;Description automatically generated">
            <a:extLst>
              <a:ext uri="{FF2B5EF4-FFF2-40B4-BE49-F238E27FC236}">
                <a16:creationId xmlns:a16="http://schemas.microsoft.com/office/drawing/2014/main" id="{2F9F24AB-8796-412D-AAE2-F371D9325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397" y="6054542"/>
            <a:ext cx="429208" cy="646402"/>
          </a:xfrm>
          <a:prstGeom prst="rect">
            <a:avLst/>
          </a:prstGeom>
        </p:spPr>
      </p:pic>
      <p:sp>
        <p:nvSpPr>
          <p:cNvPr id="25" name="Title 1">
            <a:extLst>
              <a:ext uri="{FF2B5EF4-FFF2-40B4-BE49-F238E27FC236}">
                <a16:creationId xmlns:a16="http://schemas.microsoft.com/office/drawing/2014/main" id="{DAE96683-9269-40DE-890E-6590C156AA13}"/>
              </a:ext>
            </a:extLst>
          </p:cNvPr>
          <p:cNvSpPr txBox="1">
            <a:spLocks/>
          </p:cNvSpPr>
          <p:nvPr/>
        </p:nvSpPr>
        <p:spPr>
          <a:xfrm>
            <a:off x="2468492" y="3369494"/>
            <a:ext cx="3698925" cy="8403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000" dirty="0">
                <a:solidFill>
                  <a:srgbClr val="00B050"/>
                </a:solidFill>
                <a:latin typeface="Bahnschrift Light Condensed" panose="020B0502040204020203" pitchFamily="34" charset="0"/>
              </a:rPr>
              <a:t>Horror Game</a:t>
            </a:r>
          </a:p>
        </p:txBody>
      </p:sp>
      <p:sp>
        <p:nvSpPr>
          <p:cNvPr id="26" name="TextBox 25">
            <a:extLst>
              <a:ext uri="{FF2B5EF4-FFF2-40B4-BE49-F238E27FC236}">
                <a16:creationId xmlns:a16="http://schemas.microsoft.com/office/drawing/2014/main" id="{EDE4BD1C-917C-402F-94F9-D329206B557A}"/>
              </a:ext>
            </a:extLst>
          </p:cNvPr>
          <p:cNvSpPr txBox="1"/>
          <p:nvPr/>
        </p:nvSpPr>
        <p:spPr>
          <a:xfrm>
            <a:off x="771468" y="341131"/>
            <a:ext cx="5126741" cy="461665"/>
          </a:xfrm>
          <a:prstGeom prst="rect">
            <a:avLst/>
          </a:prstGeom>
          <a:noFill/>
        </p:spPr>
        <p:txBody>
          <a:bodyPr wrap="square" rtlCol="0">
            <a:spAutoFit/>
          </a:bodyPr>
          <a:lstStyle/>
          <a:p>
            <a:r>
              <a:rPr lang="en-US" altLang="zh-CN" sz="2400" i="1" dirty="0">
                <a:solidFill>
                  <a:schemeClr val="accent5">
                    <a:lumMod val="75000"/>
                  </a:schemeClr>
                </a:solidFill>
                <a:latin typeface="Felix Titling" panose="020B0604020202020204" pitchFamily="82" charset="0"/>
              </a:rPr>
              <a:t>Saving Water </a:t>
            </a:r>
            <a:r>
              <a:rPr lang="en-US" altLang="zh-CN" sz="2400" dirty="0"/>
              <a:t>as a</a:t>
            </a:r>
            <a:r>
              <a:rPr lang="en-US" altLang="zh-CN" sz="2400" dirty="0">
                <a:solidFill>
                  <a:schemeClr val="accent5">
                    <a:lumMod val="75000"/>
                  </a:schemeClr>
                </a:solidFill>
              </a:rPr>
              <a:t> </a:t>
            </a:r>
            <a:endParaRPr lang="zh-CN" altLang="en-US" sz="2400" dirty="0">
              <a:solidFill>
                <a:schemeClr val="accent5">
                  <a:lumMod val="75000"/>
                </a:schemeClr>
              </a:solidFill>
            </a:endParaRPr>
          </a:p>
        </p:txBody>
      </p:sp>
      <p:sp>
        <p:nvSpPr>
          <p:cNvPr id="14" name="TextBox 13">
            <a:extLst>
              <a:ext uri="{FF2B5EF4-FFF2-40B4-BE49-F238E27FC236}">
                <a16:creationId xmlns:a16="http://schemas.microsoft.com/office/drawing/2014/main" id="{22864BFB-ED83-4549-8B43-FA04A2FBDE6D}"/>
              </a:ext>
            </a:extLst>
          </p:cNvPr>
          <p:cNvSpPr txBox="1"/>
          <p:nvPr/>
        </p:nvSpPr>
        <p:spPr>
          <a:xfrm>
            <a:off x="1265101" y="962917"/>
            <a:ext cx="3368351" cy="400110"/>
          </a:xfrm>
          <a:prstGeom prst="rect">
            <a:avLst/>
          </a:prstGeom>
          <a:noFill/>
        </p:spPr>
        <p:txBody>
          <a:bodyPr wrap="square" rtlCol="0">
            <a:spAutoFit/>
          </a:bodyPr>
          <a:lstStyle/>
          <a:p>
            <a:r>
              <a:rPr lang="en-US" altLang="zh-CN" sz="2000" dirty="0">
                <a:latin typeface="Felix Titling" panose="04060505060202020A04" pitchFamily="82" charset="0"/>
              </a:rPr>
              <a:t>The</a:t>
            </a:r>
            <a:endParaRPr lang="zh-CN" altLang="en-US" sz="2000" dirty="0">
              <a:latin typeface="Felix Titling" panose="04060505060202020A04" pitchFamily="82" charset="0"/>
            </a:endParaRPr>
          </a:p>
        </p:txBody>
      </p:sp>
      <p:sp>
        <p:nvSpPr>
          <p:cNvPr id="15" name="TextBox 14">
            <a:extLst>
              <a:ext uri="{FF2B5EF4-FFF2-40B4-BE49-F238E27FC236}">
                <a16:creationId xmlns:a16="http://schemas.microsoft.com/office/drawing/2014/main" id="{ED67F186-4CBC-44BA-9966-97F8AE01F37D}"/>
              </a:ext>
            </a:extLst>
          </p:cNvPr>
          <p:cNvSpPr txBox="1"/>
          <p:nvPr/>
        </p:nvSpPr>
        <p:spPr>
          <a:xfrm>
            <a:off x="2366084" y="1345175"/>
            <a:ext cx="2044261" cy="830997"/>
          </a:xfrm>
          <a:prstGeom prst="rect">
            <a:avLst/>
          </a:prstGeom>
          <a:noFill/>
        </p:spPr>
        <p:txBody>
          <a:bodyPr wrap="square" rtlCol="0">
            <a:spAutoFit/>
          </a:bodyPr>
          <a:lstStyle/>
          <a:p>
            <a:r>
              <a:rPr lang="en-US" altLang="zh-CN" sz="4800" dirty="0">
                <a:solidFill>
                  <a:srgbClr val="C00000"/>
                </a:solidFill>
                <a:latin typeface="Blackadder ITC" panose="04020505050007020D02" pitchFamily="82" charset="0"/>
              </a:rPr>
              <a:t>abnormal</a:t>
            </a:r>
            <a:endParaRPr lang="zh-CN" altLang="en-US" sz="4800" dirty="0">
              <a:solidFill>
                <a:srgbClr val="C00000"/>
              </a:solidFill>
              <a:latin typeface="Blackadder ITC" panose="04020505050007020D02" pitchFamily="82" charset="0"/>
            </a:endParaRPr>
          </a:p>
        </p:txBody>
      </p:sp>
      <p:sp>
        <p:nvSpPr>
          <p:cNvPr id="21" name="TextBox 20">
            <a:extLst>
              <a:ext uri="{FF2B5EF4-FFF2-40B4-BE49-F238E27FC236}">
                <a16:creationId xmlns:a16="http://schemas.microsoft.com/office/drawing/2014/main" id="{72B686F0-BE77-425A-BEC0-D087C4313871}"/>
              </a:ext>
            </a:extLst>
          </p:cNvPr>
          <p:cNvSpPr txBox="1"/>
          <p:nvPr/>
        </p:nvSpPr>
        <p:spPr>
          <a:xfrm>
            <a:off x="1259766" y="2637389"/>
            <a:ext cx="4438824" cy="400110"/>
          </a:xfrm>
          <a:prstGeom prst="rect">
            <a:avLst/>
          </a:prstGeom>
          <a:noFill/>
        </p:spPr>
        <p:txBody>
          <a:bodyPr wrap="square" rtlCol="0">
            <a:spAutoFit/>
          </a:bodyPr>
          <a:lstStyle/>
          <a:p>
            <a:r>
              <a:rPr lang="en-US" altLang="zh-CN" sz="2000" dirty="0">
                <a:latin typeface="Felix Titling" panose="04060505060202020A04" pitchFamily="82" charset="0"/>
              </a:rPr>
              <a:t>is invading into</a:t>
            </a:r>
            <a:endParaRPr lang="zh-CN" altLang="en-US" sz="2000" dirty="0">
              <a:latin typeface="Felix Titling" panose="04060505060202020A04" pitchFamily="82" charset="0"/>
            </a:endParaRPr>
          </a:p>
        </p:txBody>
      </p:sp>
      <p:sp>
        <p:nvSpPr>
          <p:cNvPr id="22" name="TextBox 21">
            <a:extLst>
              <a:ext uri="{FF2B5EF4-FFF2-40B4-BE49-F238E27FC236}">
                <a16:creationId xmlns:a16="http://schemas.microsoft.com/office/drawing/2014/main" id="{55A57808-88E6-4174-8046-AD8B462972CC}"/>
              </a:ext>
            </a:extLst>
          </p:cNvPr>
          <p:cNvSpPr txBox="1"/>
          <p:nvPr/>
        </p:nvSpPr>
        <p:spPr>
          <a:xfrm>
            <a:off x="2366084" y="2943701"/>
            <a:ext cx="2472611" cy="830997"/>
          </a:xfrm>
          <a:prstGeom prst="rect">
            <a:avLst/>
          </a:prstGeom>
          <a:noFill/>
        </p:spPr>
        <p:txBody>
          <a:bodyPr wrap="square" rtlCol="0">
            <a:spAutoFit/>
          </a:bodyPr>
          <a:lstStyle/>
          <a:p>
            <a:r>
              <a:rPr lang="en-US" altLang="zh-CN" sz="4800" dirty="0">
                <a:solidFill>
                  <a:srgbClr val="C00000"/>
                </a:solidFill>
                <a:latin typeface="Blackadder ITC" panose="04020505050007020D02" pitchFamily="82" charset="0"/>
              </a:rPr>
              <a:t>normal</a:t>
            </a:r>
            <a:endParaRPr lang="zh-CN" altLang="en-US" sz="4800" dirty="0">
              <a:solidFill>
                <a:srgbClr val="C00000"/>
              </a:solidFill>
              <a:latin typeface="Blackadder ITC" panose="04020505050007020D02" pitchFamily="82" charset="0"/>
            </a:endParaRPr>
          </a:p>
        </p:txBody>
      </p:sp>
      <p:sp>
        <p:nvSpPr>
          <p:cNvPr id="3" name="TextBox 2">
            <a:extLst>
              <a:ext uri="{FF2B5EF4-FFF2-40B4-BE49-F238E27FC236}">
                <a16:creationId xmlns:a16="http://schemas.microsoft.com/office/drawing/2014/main" id="{1E0D88DC-E04A-4A9D-9DDF-342A40A6691A}"/>
              </a:ext>
            </a:extLst>
          </p:cNvPr>
          <p:cNvSpPr txBox="1"/>
          <p:nvPr/>
        </p:nvSpPr>
        <p:spPr>
          <a:xfrm>
            <a:off x="384995" y="4497162"/>
            <a:ext cx="7865918" cy="2215991"/>
          </a:xfrm>
          <a:prstGeom prst="rect">
            <a:avLst/>
          </a:prstGeom>
          <a:blipFill>
            <a:blip r:embed="rId5"/>
            <a:tile tx="0" ty="0" sx="100000" sy="100000" flip="none" algn="tl"/>
          </a:blipFill>
        </p:spPr>
        <p:txBody>
          <a:bodyPr wrap="square" rtlCol="0">
            <a:spAutoFit/>
          </a:bodyPr>
          <a:lstStyle/>
          <a:p>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It is hard to define normal or abnormal, because both of them are subjective words. When what is described as ‘abnormal’ generally infiltrates and erodes someone’s ‘normal’ life, it might be difficult for him to distinguish. Researchers tried to tell the difference between normal and abnormal, by observing two aspects of human lives: </a:t>
            </a:r>
            <a:r>
              <a:rPr lang="en-US" altLang="zh-CN" sz="2000" b="1" dirty="0">
                <a:effectLst/>
                <a:latin typeface="Times New Roman" panose="02020603050405020304" pitchFamily="18" charset="0"/>
                <a:ea typeface="等线" panose="02010600030101010101" pitchFamily="2" charset="-122"/>
                <a:cs typeface="Times New Roman" panose="02020603050405020304" pitchFamily="18" charset="0"/>
              </a:rPr>
              <a:t>the way of violent evacuation</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and </a:t>
            </a:r>
            <a:r>
              <a:rPr lang="en-US" altLang="zh-CN" sz="2000" b="1" dirty="0">
                <a:effectLst/>
                <a:latin typeface="Times New Roman" panose="02020603050405020304" pitchFamily="18" charset="0"/>
                <a:ea typeface="等线" panose="02010600030101010101" pitchFamily="2" charset="-122"/>
                <a:cs typeface="Times New Roman" panose="02020603050405020304" pitchFamily="18" charset="0"/>
              </a:rPr>
              <a:t>communication of unbearable states of mind</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20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2319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xit" presetSubtype="32" fill="hold" nodeType="clickEffect">
                                  <p:stCondLst>
                                    <p:cond delay="0"/>
                                  </p:stCondLst>
                                  <p:childTnLst>
                                    <p:animEffect transition="out" filter="circle(out)">
                                      <p:cBhvr>
                                        <p:cTn id="37" dur="2000"/>
                                        <p:tgtEl>
                                          <p:spTgt spid="24"/>
                                        </p:tgtEl>
                                      </p:cBhvr>
                                    </p:animEffect>
                                    <p:set>
                                      <p:cBhvr>
                                        <p:cTn id="38" dur="1" fill="hold">
                                          <p:stCondLst>
                                            <p:cond delay="1999"/>
                                          </p:stCondLst>
                                        </p:cTn>
                                        <p:tgtEl>
                                          <p:spTgt spid="24"/>
                                        </p:tgtEl>
                                        <p:attrNameLst>
                                          <p:attrName>style.visibility</p:attrName>
                                        </p:attrNameLst>
                                      </p:cBhvr>
                                      <p:to>
                                        <p:strVal val="hidden"/>
                                      </p:to>
                                    </p:set>
                                  </p:childTnLst>
                                </p:cTn>
                              </p:par>
                              <p:par>
                                <p:cTn id="39" presetID="6" presetClass="exit" presetSubtype="32" fill="hold" nodeType="withEffect">
                                  <p:stCondLst>
                                    <p:cond delay="0"/>
                                  </p:stCondLst>
                                  <p:childTnLst>
                                    <p:animEffect transition="out" filter="circle(out)">
                                      <p:cBhvr>
                                        <p:cTn id="40" dur="2000"/>
                                        <p:tgtEl>
                                          <p:spTgt spid="31"/>
                                        </p:tgtEl>
                                      </p:cBhvr>
                                    </p:animEffect>
                                    <p:set>
                                      <p:cBhvr>
                                        <p:cTn id="41" dur="1" fill="hold">
                                          <p:stCondLst>
                                            <p:cond delay="1999"/>
                                          </p:stCondLst>
                                        </p:cTn>
                                        <p:tgtEl>
                                          <p:spTgt spid="31"/>
                                        </p:tgtEl>
                                        <p:attrNameLst>
                                          <p:attrName>style.visibility</p:attrName>
                                        </p:attrNameLst>
                                      </p:cBhvr>
                                      <p:to>
                                        <p:strVal val="hidden"/>
                                      </p:to>
                                    </p:set>
                                  </p:childTnLst>
                                </p:cTn>
                              </p:par>
                              <p:par>
                                <p:cTn id="42" presetID="6" presetClass="exit" presetSubtype="32" fill="hold" nodeType="withEffect">
                                  <p:stCondLst>
                                    <p:cond delay="0"/>
                                  </p:stCondLst>
                                  <p:childTnLst>
                                    <p:animEffect transition="out" filter="circle(out)">
                                      <p:cBhvr>
                                        <p:cTn id="43" dur="2000"/>
                                        <p:tgtEl>
                                          <p:spTgt spid="32"/>
                                        </p:tgtEl>
                                      </p:cBhvr>
                                    </p:animEffect>
                                    <p:set>
                                      <p:cBhvr>
                                        <p:cTn id="44" dur="1" fill="hold">
                                          <p:stCondLst>
                                            <p:cond delay="1999"/>
                                          </p:stCondLst>
                                        </p:cTn>
                                        <p:tgtEl>
                                          <p:spTgt spid="32"/>
                                        </p:tgtEl>
                                        <p:attrNameLst>
                                          <p:attrName>style.visibility</p:attrName>
                                        </p:attrNameLst>
                                      </p:cBhvr>
                                      <p:to>
                                        <p:strVal val="hidden"/>
                                      </p:to>
                                    </p:set>
                                  </p:childTnLst>
                                </p:cTn>
                              </p:par>
                              <p:par>
                                <p:cTn id="45" presetID="6" presetClass="exit" presetSubtype="32" fill="hold" nodeType="withEffect">
                                  <p:stCondLst>
                                    <p:cond delay="0"/>
                                  </p:stCondLst>
                                  <p:childTnLst>
                                    <p:animEffect transition="out" filter="circle(out)">
                                      <p:cBhvr>
                                        <p:cTn id="46" dur="2000"/>
                                        <p:tgtEl>
                                          <p:spTgt spid="33"/>
                                        </p:tgtEl>
                                      </p:cBhvr>
                                    </p:animEffect>
                                    <p:set>
                                      <p:cBhvr>
                                        <p:cTn id="47" dur="1" fill="hold">
                                          <p:stCondLst>
                                            <p:cond delay="1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14" grpId="0"/>
      <p:bldP spid="15" grpId="0"/>
      <p:bldP spid="21" grpId="0"/>
      <p:bldP spid="22"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5E69-94CB-412C-AB49-D5CEBF3C2D8C}"/>
              </a:ext>
            </a:extLst>
          </p:cNvPr>
          <p:cNvSpPr>
            <a:spLocks noGrp="1"/>
          </p:cNvSpPr>
          <p:nvPr>
            <p:ph type="title"/>
          </p:nvPr>
        </p:nvSpPr>
        <p:spPr>
          <a:xfrm>
            <a:off x="838200" y="365125"/>
            <a:ext cx="7275990" cy="1325563"/>
          </a:xfrm>
        </p:spPr>
        <p:txBody>
          <a:bodyPr>
            <a:normAutofit/>
          </a:bodyPr>
          <a:lstStyle/>
          <a:p>
            <a:r>
              <a:rPr lang="en-US" altLang="zh-CN" dirty="0"/>
              <a:t>The main challenge is</a:t>
            </a:r>
            <a:br>
              <a:rPr lang="en-US" altLang="zh-CN" dirty="0"/>
            </a:br>
            <a:r>
              <a:rPr lang="en-US" altLang="zh-CN" dirty="0"/>
              <a:t> </a:t>
            </a:r>
            <a:r>
              <a:rPr lang="en-US" altLang="zh-CN" b="1" dirty="0"/>
              <a:t>how to present the feeling of</a:t>
            </a:r>
            <a:endParaRPr lang="zh-CN" altLang="en-US" b="1" dirty="0">
              <a:effectLst>
                <a:glow rad="228600">
                  <a:schemeClr val="accent4">
                    <a:satMod val="175000"/>
                    <a:alpha val="40000"/>
                  </a:schemeClr>
                </a:glow>
              </a:effectLst>
            </a:endParaRPr>
          </a:p>
        </p:txBody>
      </p:sp>
      <p:sp>
        <p:nvSpPr>
          <p:cNvPr id="3" name="Content Placeholder 2">
            <a:extLst>
              <a:ext uri="{FF2B5EF4-FFF2-40B4-BE49-F238E27FC236}">
                <a16:creationId xmlns:a16="http://schemas.microsoft.com/office/drawing/2014/main" id="{797714C5-230A-489B-AF72-884B80E5A25D}"/>
              </a:ext>
            </a:extLst>
          </p:cNvPr>
          <p:cNvSpPr>
            <a:spLocks noGrp="1"/>
          </p:cNvSpPr>
          <p:nvPr>
            <p:ph idx="1"/>
          </p:nvPr>
        </p:nvSpPr>
        <p:spPr>
          <a:xfrm>
            <a:off x="838200" y="1939268"/>
            <a:ext cx="4186083" cy="633491"/>
          </a:xfrm>
        </p:spPr>
        <p:txBody>
          <a:bodyPr/>
          <a:lstStyle/>
          <a:p>
            <a:r>
              <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Disguise and Confusion</a:t>
            </a:r>
          </a:p>
        </p:txBody>
      </p:sp>
      <p:sp>
        <p:nvSpPr>
          <p:cNvPr id="8" name="TextBox 7">
            <a:extLst>
              <a:ext uri="{FF2B5EF4-FFF2-40B4-BE49-F238E27FC236}">
                <a16:creationId xmlns:a16="http://schemas.microsoft.com/office/drawing/2014/main" id="{C78AF75B-CE70-4453-8DA6-79F19669C0AF}"/>
              </a:ext>
            </a:extLst>
          </p:cNvPr>
          <p:cNvSpPr txBox="1"/>
          <p:nvPr/>
        </p:nvSpPr>
        <p:spPr>
          <a:xfrm>
            <a:off x="4738624" y="2616200"/>
            <a:ext cx="3000652" cy="369332"/>
          </a:xfrm>
          <a:prstGeom prst="rect">
            <a:avLst/>
          </a:prstGeom>
          <a:noFill/>
        </p:spPr>
        <p:txBody>
          <a:bodyPr wrap="square" rtlCol="0">
            <a:spAutoFit/>
          </a:bodyPr>
          <a:lstStyle/>
          <a:p>
            <a:r>
              <a:rPr lang="en-US" altLang="zh-CN" dirty="0">
                <a:latin typeface="Algerian" panose="04020705040A02060702" pitchFamily="82" charset="0"/>
              </a:rPr>
              <a:t>Seeing isn’t believing </a:t>
            </a:r>
            <a:endParaRPr lang="zh-CN" altLang="en-US" dirty="0">
              <a:latin typeface="Algerian" panose="04020705040A02060702" pitchFamily="82" charset="0"/>
            </a:endParaRPr>
          </a:p>
        </p:txBody>
      </p:sp>
      <p:sp>
        <p:nvSpPr>
          <p:cNvPr id="9" name="TextBox 8">
            <a:extLst>
              <a:ext uri="{FF2B5EF4-FFF2-40B4-BE49-F238E27FC236}">
                <a16:creationId xmlns:a16="http://schemas.microsoft.com/office/drawing/2014/main" id="{FE580269-EE05-4FB6-83DE-78C7347B8FFB}"/>
              </a:ext>
            </a:extLst>
          </p:cNvPr>
          <p:cNvSpPr txBox="1"/>
          <p:nvPr/>
        </p:nvSpPr>
        <p:spPr>
          <a:xfrm>
            <a:off x="4783984" y="4601988"/>
            <a:ext cx="3080551" cy="646331"/>
          </a:xfrm>
          <a:prstGeom prst="rect">
            <a:avLst/>
          </a:prstGeom>
          <a:noFill/>
        </p:spPr>
        <p:txBody>
          <a:bodyPr wrap="square" rtlCol="0">
            <a:spAutoFit/>
          </a:bodyPr>
          <a:lstStyle/>
          <a:p>
            <a:r>
              <a:rPr lang="en-US" altLang="zh-CN" dirty="0">
                <a:latin typeface="Algerian" panose="04020705040A02060702" pitchFamily="82" charset="0"/>
              </a:rPr>
              <a:t>Something’s getting more and more wired</a:t>
            </a:r>
          </a:p>
        </p:txBody>
      </p:sp>
      <p:sp>
        <p:nvSpPr>
          <p:cNvPr id="10" name="Content Placeholder 2">
            <a:extLst>
              <a:ext uri="{FF2B5EF4-FFF2-40B4-BE49-F238E27FC236}">
                <a16:creationId xmlns:a16="http://schemas.microsoft.com/office/drawing/2014/main" id="{BE346024-B7CF-446F-B597-5250C18F6FC5}"/>
              </a:ext>
            </a:extLst>
          </p:cNvPr>
          <p:cNvSpPr txBox="1">
            <a:spLocks/>
          </p:cNvSpPr>
          <p:nvPr/>
        </p:nvSpPr>
        <p:spPr>
          <a:xfrm>
            <a:off x="754721" y="3968496"/>
            <a:ext cx="4186083" cy="633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Disguise and Confusion</a:t>
            </a:r>
          </a:p>
        </p:txBody>
      </p:sp>
      <p:pic>
        <p:nvPicPr>
          <p:cNvPr id="12" name="Picture 11" descr="A picture containing drawing&#10;&#10;Description automatically generated">
            <a:extLst>
              <a:ext uri="{FF2B5EF4-FFF2-40B4-BE49-F238E27FC236}">
                <a16:creationId xmlns:a16="http://schemas.microsoft.com/office/drawing/2014/main" id="{71C8AC23-A4BE-4ADA-8B94-F19FC2F6C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824" y="4601987"/>
            <a:ext cx="812800" cy="81280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EFEA3BE1-E26F-4ACB-9AAF-0C02766E6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464" y="2616200"/>
            <a:ext cx="812800" cy="812800"/>
          </a:xfrm>
          <a:prstGeom prst="rect">
            <a:avLst/>
          </a:prstGeom>
        </p:spPr>
      </p:pic>
      <p:sp>
        <p:nvSpPr>
          <p:cNvPr id="15" name="TextBox 14">
            <a:extLst>
              <a:ext uri="{FF2B5EF4-FFF2-40B4-BE49-F238E27FC236}">
                <a16:creationId xmlns:a16="http://schemas.microsoft.com/office/drawing/2014/main" id="{C8291ED6-E8CB-41D6-828A-2616E70E428F}"/>
              </a:ext>
            </a:extLst>
          </p:cNvPr>
          <p:cNvSpPr txBox="1"/>
          <p:nvPr/>
        </p:nvSpPr>
        <p:spPr>
          <a:xfrm>
            <a:off x="9483944" y="-14295"/>
            <a:ext cx="1525663" cy="6863417"/>
          </a:xfrm>
          <a:prstGeom prst="rect">
            <a:avLst/>
          </a:prstGeom>
          <a:noFill/>
        </p:spPr>
        <p:txBody>
          <a:bodyPr wrap="square" rtlCol="0">
            <a:spAutoFit/>
          </a:bodyPr>
          <a:lstStyle/>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P</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E</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N</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E</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T</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R</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A</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T</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I</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O</a:t>
            </a:r>
          </a:p>
          <a:p>
            <a:pPr algn="ctr"/>
            <a:r>
              <a:rPr lang="en-US" altLang="zh-CN"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rPr>
              <a:t>N</a:t>
            </a:r>
            <a:endParaRPr lang="zh-CN" altLang="en-US" sz="4000" dirty="0">
              <a:solidFill>
                <a:srgbClr val="C00000"/>
              </a:solidFill>
              <a:effectLst>
                <a:outerShdw blurRad="60007" dir="2000400" sy="-30000" kx="-800400" algn="bl" rotWithShape="0">
                  <a:prstClr val="black">
                    <a:alpha val="20000"/>
                  </a:prstClr>
                </a:outerShdw>
              </a:effectLst>
              <a:latin typeface="Algerian" panose="020B0604020202020204" pitchFamily="82" charset="0"/>
            </a:endParaRPr>
          </a:p>
        </p:txBody>
      </p:sp>
      <p:pic>
        <p:nvPicPr>
          <p:cNvPr id="18" name="Graphic 17" descr="Caret Left">
            <a:extLst>
              <a:ext uri="{FF2B5EF4-FFF2-40B4-BE49-F238E27FC236}">
                <a16:creationId xmlns:a16="http://schemas.microsoft.com/office/drawing/2014/main" id="{33BF076E-EB5B-4773-8004-D982E4FD17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2030" y="-14295"/>
            <a:ext cx="836620" cy="836620"/>
          </a:xfrm>
          <a:prstGeom prst="rect">
            <a:avLst/>
          </a:prstGeom>
        </p:spPr>
      </p:pic>
      <p:pic>
        <p:nvPicPr>
          <p:cNvPr id="20" name="Graphic 19" descr="Caret Right">
            <a:extLst>
              <a:ext uri="{FF2B5EF4-FFF2-40B4-BE49-F238E27FC236}">
                <a16:creationId xmlns:a16="http://schemas.microsoft.com/office/drawing/2014/main" id="{CFA151BC-790B-4228-A40A-B910EEC8C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17121" y="6012502"/>
            <a:ext cx="836620" cy="836620"/>
          </a:xfrm>
          <a:prstGeom prst="rect">
            <a:avLst/>
          </a:prstGeom>
        </p:spPr>
      </p:pic>
    </p:spTree>
    <p:extLst>
      <p:ext uri="{BB962C8B-B14F-4D97-AF65-F5344CB8AC3E}">
        <p14:creationId xmlns:p14="http://schemas.microsoft.com/office/powerpoint/2010/main" val="7299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par>
                                <p:cTn id="11" presetID="22"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arn(in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drawing&#10;&#10;Description automatically generated">
            <a:extLst>
              <a:ext uri="{FF2B5EF4-FFF2-40B4-BE49-F238E27FC236}">
                <a16:creationId xmlns:a16="http://schemas.microsoft.com/office/drawing/2014/main" id="{F93758C4-2402-4EAA-98E4-CC9A1F78693D}"/>
              </a:ext>
            </a:extLst>
          </p:cNvPr>
          <p:cNvPicPr>
            <a:picLocks noChangeAspect="1"/>
          </p:cNvPicPr>
          <p:nvPr/>
        </p:nvPicPr>
        <p:blipFill rotWithShape="1">
          <a:blip r:embed="rId2">
            <a:extLst>
              <a:ext uri="{28A0092B-C50C-407E-A947-70E740481C1C}">
                <a14:useLocalDpi xmlns:a14="http://schemas.microsoft.com/office/drawing/2010/main" val="0"/>
              </a:ext>
            </a:extLst>
          </a:blip>
          <a:srcRect t="27715" r="-1" b="15803"/>
          <a:stretch/>
        </p:blipFill>
        <p:spPr>
          <a:xfrm>
            <a:off x="442543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35136C-FD5F-4A41-B7B7-EA4134443F7E}"/>
              </a:ext>
            </a:extLst>
          </p:cNvPr>
          <p:cNvSpPr>
            <a:spLocks noGrp="1"/>
          </p:cNvSpPr>
          <p:nvPr>
            <p:ph type="title"/>
          </p:nvPr>
        </p:nvSpPr>
        <p:spPr>
          <a:xfrm>
            <a:off x="804672" y="365125"/>
            <a:ext cx="5776750" cy="1305631"/>
          </a:xfrm>
        </p:spPr>
        <p:txBody>
          <a:bodyPr>
            <a:normAutofit fontScale="90000"/>
          </a:bodyPr>
          <a:lstStyle/>
          <a:p>
            <a:r>
              <a:rPr lang="en-US" altLang="zh-CN" sz="4800" i="1" dirty="0">
                <a:solidFill>
                  <a:schemeClr val="accent2">
                    <a:lumMod val="20000"/>
                    <a:lumOff val="80000"/>
                  </a:schemeClr>
                </a:solidFill>
                <a:effectLst/>
                <a:latin typeface="Times New Roman" panose="02020603050405020304" pitchFamily="18" charset="0"/>
                <a:ea typeface="等线" panose="02010600030101010101" pitchFamily="2" charset="-122"/>
              </a:rPr>
              <a:t>Disguise and Confusion</a:t>
            </a:r>
            <a:endParaRPr lang="zh-CN" altLang="en-US" sz="4800" dirty="0">
              <a:solidFill>
                <a:schemeClr val="accent2">
                  <a:lumMod val="20000"/>
                  <a:lumOff val="80000"/>
                </a:schemeClr>
              </a:solidFill>
            </a:endParaRPr>
          </a:p>
        </p:txBody>
      </p:sp>
      <p:sp>
        <p:nvSpPr>
          <p:cNvPr id="10" name="Content Placeholder 8">
            <a:extLst>
              <a:ext uri="{FF2B5EF4-FFF2-40B4-BE49-F238E27FC236}">
                <a16:creationId xmlns:a16="http://schemas.microsoft.com/office/drawing/2014/main" id="{68CA4168-5896-451C-BBCD-089C53B2B4D8}"/>
              </a:ext>
            </a:extLst>
          </p:cNvPr>
          <p:cNvSpPr txBox="1">
            <a:spLocks/>
          </p:cNvSpPr>
          <p:nvPr/>
        </p:nvSpPr>
        <p:spPr>
          <a:xfrm>
            <a:off x="488677" y="1949223"/>
            <a:ext cx="4252750" cy="1809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effectLst/>
                <a:latin typeface="Times New Roman" panose="02020603050405020304" pitchFamily="18" charset="0"/>
                <a:ea typeface="等线" panose="02010600030101010101" pitchFamily="2" charset="-122"/>
              </a:rPr>
              <a:t>At first, it looks like an educational game that teaches people to save water in daily life. But it will show its dark side during the game, shocking players that are not mentally prepared.</a:t>
            </a:r>
            <a:endParaRPr lang="en-US" sz="2000" dirty="0"/>
          </a:p>
        </p:txBody>
      </p:sp>
      <p:sp>
        <p:nvSpPr>
          <p:cNvPr id="8" name="Content Placeholder 8">
            <a:extLst>
              <a:ext uri="{FF2B5EF4-FFF2-40B4-BE49-F238E27FC236}">
                <a16:creationId xmlns:a16="http://schemas.microsoft.com/office/drawing/2014/main" id="{D9F9FEBF-D0E2-4434-8F1E-20C609C82C0F}"/>
              </a:ext>
            </a:extLst>
          </p:cNvPr>
          <p:cNvSpPr txBox="1">
            <a:spLocks/>
          </p:cNvSpPr>
          <p:nvPr/>
        </p:nvSpPr>
        <p:spPr>
          <a:xfrm>
            <a:off x="428086" y="3996382"/>
            <a:ext cx="4252750" cy="2347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000" dirty="0">
              <a:latin typeface="Times New Roman" panose="02020603050405020304" pitchFamily="18" charset="0"/>
              <a:ea typeface="等线" panose="02010600030101010101" pitchFamily="2" charset="-122"/>
            </a:endParaRPr>
          </a:p>
          <a:p>
            <a:r>
              <a:rPr lang="en-US" altLang="zh-CN" sz="2000" dirty="0">
                <a:latin typeface="Times New Roman" panose="02020603050405020304" pitchFamily="18" charset="0"/>
                <a:ea typeface="等线" panose="02010600030101010101" pitchFamily="2" charset="-122"/>
              </a:rPr>
              <a:t>The principle of this kind of game design is </a:t>
            </a:r>
            <a:r>
              <a:rPr lang="en-US" altLang="zh-CN" sz="2000" dirty="0">
                <a:effectLst/>
                <a:latin typeface="Times New Roman" panose="02020603050405020304" pitchFamily="18" charset="0"/>
                <a:ea typeface="等线" panose="02010600030101010101" pitchFamily="2" charset="-122"/>
              </a:rPr>
              <a:t>separating its</a:t>
            </a:r>
            <a:r>
              <a:rPr lang="en-US" altLang="zh-CN" sz="2000" dirty="0">
                <a:effectLst/>
                <a:latin typeface="Times New Roman" panose="02020603050405020304" pitchFamily="18" charset="0"/>
                <a:ea typeface="等线" panose="02010600030101010101" pitchFamily="2" charset="-122"/>
                <a:hlinkClick r:id="rId3" action="ppaction://hlinksldjump"/>
              </a:rPr>
              <a:t> GOALS and PURPOSES</a:t>
            </a:r>
            <a:r>
              <a:rPr lang="en-US" altLang="zh-CN" sz="2000" dirty="0">
                <a:effectLst/>
                <a:latin typeface="Times New Roman" panose="02020603050405020304" pitchFamily="18" charset="0"/>
                <a:ea typeface="等线" panose="02010600030101010101" pitchFamily="2" charset="-122"/>
              </a:rPr>
              <a:t>. </a:t>
            </a:r>
            <a:endParaRPr lang="en-US" sz="2000" dirty="0"/>
          </a:p>
        </p:txBody>
      </p:sp>
    </p:spTree>
    <p:extLst>
      <p:ext uri="{BB962C8B-B14F-4D97-AF65-F5344CB8AC3E}">
        <p14:creationId xmlns:p14="http://schemas.microsoft.com/office/powerpoint/2010/main" val="36556308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80000"/>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48D4-4A27-4541-8ECF-FED5B980EDFC}"/>
              </a:ext>
            </a:extLst>
          </p:cNvPr>
          <p:cNvSpPr>
            <a:spLocks noGrp="1"/>
          </p:cNvSpPr>
          <p:nvPr>
            <p:ph type="title"/>
          </p:nvPr>
        </p:nvSpPr>
        <p:spPr>
          <a:xfrm>
            <a:off x="3766255" y="131852"/>
            <a:ext cx="4659490" cy="1125008"/>
          </a:xfrm>
        </p:spPr>
        <p:txBody>
          <a:bodyPr>
            <a:normAutofit fontScale="90000"/>
          </a:bodyPr>
          <a:lstStyle/>
          <a:p>
            <a:r>
              <a:rPr lang="en-US" altLang="zh-CN" sz="4400" i="1" dirty="0">
                <a:solidFill>
                  <a:srgbClr val="47C571"/>
                </a:solidFill>
                <a:latin typeface="Times New Roman" panose="02020603050405020304" pitchFamily="18" charset="0"/>
                <a:cs typeface="Times New Roman" panose="02020603050405020304" pitchFamily="18" charset="0"/>
              </a:rPr>
              <a:t>Goals</a:t>
            </a:r>
            <a:r>
              <a:rPr lang="en-US" altLang="zh-CN" sz="4400" i="1" dirty="0">
                <a:solidFill>
                  <a:schemeClr val="bg1"/>
                </a:solidFill>
                <a:latin typeface="Times New Roman" panose="02020603050405020304" pitchFamily="18" charset="0"/>
                <a:cs typeface="Times New Roman" panose="02020603050405020304" pitchFamily="18" charset="0"/>
              </a:rPr>
              <a:t>  and   </a:t>
            </a:r>
            <a:r>
              <a:rPr lang="en-US" altLang="zh-CN" sz="4400" i="1" dirty="0">
                <a:solidFill>
                  <a:schemeClr val="accent4">
                    <a:lumMod val="40000"/>
                    <a:lumOff val="60000"/>
                  </a:schemeClr>
                </a:solidFill>
                <a:latin typeface="Times New Roman" panose="02020603050405020304" pitchFamily="18" charset="0"/>
                <a:cs typeface="Times New Roman" panose="02020603050405020304" pitchFamily="18" charset="0"/>
              </a:rPr>
              <a:t>Purpose</a:t>
            </a:r>
            <a:endParaRPr lang="zh-CN" altLang="en-US" dirty="0">
              <a:solidFill>
                <a:schemeClr val="accent4">
                  <a:lumMod val="40000"/>
                  <a:lumOff val="60000"/>
                </a:schemeClr>
              </a:solidFill>
            </a:endParaRPr>
          </a:p>
        </p:txBody>
      </p:sp>
      <p:pic>
        <p:nvPicPr>
          <p:cNvPr id="7" name="Graphic 6" descr="Cause And Effect">
            <a:extLst>
              <a:ext uri="{FF2B5EF4-FFF2-40B4-BE49-F238E27FC236}">
                <a16:creationId xmlns:a16="http://schemas.microsoft.com/office/drawing/2014/main" id="{DA62AECC-F0C0-442F-9E91-5EF1D385A5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245" y="1888746"/>
            <a:ext cx="612711" cy="608571"/>
          </a:xfrm>
          <a:prstGeom prst="rect">
            <a:avLst/>
          </a:prstGeom>
        </p:spPr>
      </p:pic>
      <p:pic>
        <p:nvPicPr>
          <p:cNvPr id="9" name="Graphic 8" descr="Continuous Improvement">
            <a:extLst>
              <a:ext uri="{FF2B5EF4-FFF2-40B4-BE49-F238E27FC236}">
                <a16:creationId xmlns:a16="http://schemas.microsoft.com/office/drawing/2014/main" id="{86599E93-0203-4D20-B3F5-5D7D435A46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8194" y="1868129"/>
            <a:ext cx="692730" cy="692729"/>
          </a:xfrm>
          <a:prstGeom prst="rect">
            <a:avLst/>
          </a:prstGeom>
        </p:spPr>
      </p:pic>
      <p:sp>
        <p:nvSpPr>
          <p:cNvPr id="11" name="Content Placeholder 10">
            <a:extLst>
              <a:ext uri="{FF2B5EF4-FFF2-40B4-BE49-F238E27FC236}">
                <a16:creationId xmlns:a16="http://schemas.microsoft.com/office/drawing/2014/main" id="{775CBE86-EF48-4E36-BC0C-3A10405A3F21}"/>
              </a:ext>
            </a:extLst>
          </p:cNvPr>
          <p:cNvSpPr>
            <a:spLocks noGrp="1"/>
          </p:cNvSpPr>
          <p:nvPr>
            <p:ph idx="1"/>
          </p:nvPr>
        </p:nvSpPr>
        <p:spPr>
          <a:xfrm>
            <a:off x="689093" y="3024585"/>
            <a:ext cx="3206044" cy="1290758"/>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altLang="zh-CN" sz="1800" dirty="0">
                <a:solidFill>
                  <a:schemeClr val="bg1"/>
                </a:solidFill>
                <a:effectLst/>
                <a:latin typeface="Times New Roman" panose="02020603050405020304" pitchFamily="18" charset="0"/>
                <a:ea typeface="等线" panose="02010600030101010101" pitchFamily="2" charset="-122"/>
              </a:rPr>
              <a:t>One of the most distinguishing features of a game is that </a:t>
            </a:r>
            <a:r>
              <a:rPr lang="en-US" altLang="zh-CN" sz="1800" i="1" u="sng" dirty="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ea typeface="等线" panose="02010600030101010101" pitchFamily="2" charset="-122"/>
              </a:rPr>
              <a:t>games are advanced by different goals</a:t>
            </a:r>
            <a:r>
              <a:rPr lang="en-US" altLang="zh-CN" sz="1800" i="1" dirty="0">
                <a:solidFill>
                  <a:schemeClr val="bg1"/>
                </a:solidFill>
                <a:effectLst/>
                <a:latin typeface="Times New Roman" panose="02020603050405020304" pitchFamily="18" charset="0"/>
                <a:ea typeface="等线" panose="02010600030101010101" pitchFamily="2" charset="-122"/>
              </a:rPr>
              <a:t>.</a:t>
            </a:r>
            <a:endParaRPr lang="zh-CN" altLang="en-US" i="1" dirty="0">
              <a:solidFill>
                <a:schemeClr val="bg1"/>
              </a:solidFill>
            </a:endParaRPr>
          </a:p>
        </p:txBody>
      </p:sp>
      <p:sp>
        <p:nvSpPr>
          <p:cNvPr id="12" name="TextBox 11">
            <a:extLst>
              <a:ext uri="{FF2B5EF4-FFF2-40B4-BE49-F238E27FC236}">
                <a16:creationId xmlns:a16="http://schemas.microsoft.com/office/drawing/2014/main" id="{E709DA0E-4DB3-4E6B-9941-C8ECF12070D3}"/>
              </a:ext>
            </a:extLst>
          </p:cNvPr>
          <p:cNvSpPr txBox="1"/>
          <p:nvPr/>
        </p:nvSpPr>
        <p:spPr>
          <a:xfrm>
            <a:off x="1519979" y="1501283"/>
            <a:ext cx="1884783" cy="984885"/>
          </a:xfrm>
          <a:prstGeom prst="rect">
            <a:avLst/>
          </a:prstGeom>
          <a:noFill/>
        </p:spPr>
        <p:txBody>
          <a:bodyPr wrap="square" rtlCol="0">
            <a:spAutoFit/>
          </a:bodyPr>
          <a:lstStyle/>
          <a:p>
            <a:r>
              <a:rPr lang="en-US" altLang="zh-CN" b="1" dirty="0">
                <a:solidFill>
                  <a:schemeClr val="bg1"/>
                </a:solidFill>
              </a:rPr>
              <a:t>What is a</a:t>
            </a:r>
            <a:r>
              <a:rPr lang="en-US" altLang="zh-CN" b="1" dirty="0"/>
              <a:t>     </a:t>
            </a:r>
            <a:r>
              <a:rPr lang="en-US" altLang="zh-CN" sz="4000" b="1" i="1" dirty="0">
                <a:solidFill>
                  <a:schemeClr val="accent6">
                    <a:lumMod val="50000"/>
                  </a:schemeClr>
                </a:solidFill>
              </a:rPr>
              <a:t>goal</a:t>
            </a:r>
            <a:r>
              <a:rPr lang="en-US" altLang="zh-CN" b="1" i="1" dirty="0">
                <a:solidFill>
                  <a:schemeClr val="accent6">
                    <a:lumMod val="50000"/>
                  </a:schemeClr>
                </a:solidFill>
              </a:rPr>
              <a:t> </a:t>
            </a:r>
            <a:endParaRPr lang="zh-CN" altLang="en-US" b="1" i="1" dirty="0">
              <a:solidFill>
                <a:schemeClr val="accent6">
                  <a:lumMod val="50000"/>
                </a:schemeClr>
              </a:solidFill>
            </a:endParaRPr>
          </a:p>
        </p:txBody>
      </p:sp>
      <p:sp>
        <p:nvSpPr>
          <p:cNvPr id="15" name="TextBox 14">
            <a:extLst>
              <a:ext uri="{FF2B5EF4-FFF2-40B4-BE49-F238E27FC236}">
                <a16:creationId xmlns:a16="http://schemas.microsoft.com/office/drawing/2014/main" id="{DB7437B9-FF79-4CF1-8727-5616DF40FFCD}"/>
              </a:ext>
            </a:extLst>
          </p:cNvPr>
          <p:cNvSpPr txBox="1"/>
          <p:nvPr/>
        </p:nvSpPr>
        <p:spPr>
          <a:xfrm>
            <a:off x="9044676" y="1501282"/>
            <a:ext cx="2309124" cy="984885"/>
          </a:xfrm>
          <a:prstGeom prst="rect">
            <a:avLst/>
          </a:prstGeom>
          <a:noFill/>
        </p:spPr>
        <p:txBody>
          <a:bodyPr wrap="square" rtlCol="0">
            <a:spAutoFit/>
          </a:bodyPr>
          <a:lstStyle/>
          <a:p>
            <a:r>
              <a:rPr lang="en-US" altLang="zh-CN" b="1" dirty="0">
                <a:solidFill>
                  <a:schemeClr val="bg1"/>
                </a:solidFill>
              </a:rPr>
              <a:t>What is a </a:t>
            </a:r>
            <a:r>
              <a:rPr lang="en-US" altLang="zh-CN" sz="4000" b="1" i="1" dirty="0">
                <a:solidFill>
                  <a:schemeClr val="accent4">
                    <a:lumMod val="60000"/>
                    <a:lumOff val="40000"/>
                  </a:schemeClr>
                </a:solidFill>
              </a:rPr>
              <a:t>purpose</a:t>
            </a:r>
            <a:endParaRPr lang="zh-CN" altLang="en-US" b="1" i="1" dirty="0">
              <a:solidFill>
                <a:schemeClr val="accent4">
                  <a:lumMod val="60000"/>
                  <a:lumOff val="40000"/>
                </a:schemeClr>
              </a:solidFill>
            </a:endParaRPr>
          </a:p>
        </p:txBody>
      </p:sp>
      <p:sp>
        <p:nvSpPr>
          <p:cNvPr id="16" name="Content Placeholder 10">
            <a:extLst>
              <a:ext uri="{FF2B5EF4-FFF2-40B4-BE49-F238E27FC236}">
                <a16:creationId xmlns:a16="http://schemas.microsoft.com/office/drawing/2014/main" id="{DB39730D-9C0F-4B5C-BA27-0AE3C3399EDB}"/>
              </a:ext>
            </a:extLst>
          </p:cNvPr>
          <p:cNvSpPr txBox="1">
            <a:spLocks/>
          </p:cNvSpPr>
          <p:nvPr/>
        </p:nvSpPr>
        <p:spPr>
          <a:xfrm>
            <a:off x="8386039" y="3107460"/>
            <a:ext cx="3116868" cy="112500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solidFill>
                  <a:schemeClr val="bg1"/>
                </a:solidFill>
                <a:latin typeface="Times New Roman" panose="02020603050405020304" pitchFamily="18" charset="0"/>
                <a:ea typeface="等线" panose="02010600030101010101" pitchFamily="2" charset="-122"/>
              </a:rPr>
              <a:t>P</a:t>
            </a:r>
            <a:r>
              <a:rPr lang="en-US" altLang="zh-CN" sz="1800" dirty="0">
                <a:solidFill>
                  <a:schemeClr val="bg1"/>
                </a:solidFill>
                <a:effectLst/>
                <a:latin typeface="Times New Roman" panose="02020603050405020304" pitchFamily="18" charset="0"/>
                <a:ea typeface="等线" panose="02010600030101010101" pitchFamily="2" charset="-122"/>
              </a:rPr>
              <a:t>urposes are </a:t>
            </a:r>
            <a:r>
              <a:rPr lang="en-US" altLang="zh-CN" sz="1800" i="1" u="sng" dirty="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ea typeface="等线" panose="02010600030101010101" pitchFamily="2" charset="-122"/>
              </a:rPr>
              <a:t>what the game tries to achieve.</a:t>
            </a:r>
            <a:endParaRPr lang="zh-CN" altLang="en-US" sz="1800" i="1" u="sng" dirty="0">
              <a:ln w="3175">
                <a:noFill/>
              </a:ln>
              <a:solidFill>
                <a:schemeClr val="bg1"/>
              </a:solidFill>
              <a:effectLst>
                <a:outerShdw blurRad="50800" dist="38100" dir="2700000" algn="tl" rotWithShape="0">
                  <a:prstClr val="black">
                    <a:alpha val="40000"/>
                  </a:prstClr>
                </a:outerShdw>
              </a:effectLst>
              <a:latin typeface="Times New Roman" panose="02020603050405020304" pitchFamily="18" charset="0"/>
              <a:ea typeface="等线" panose="02010600030101010101" pitchFamily="2" charset="-122"/>
            </a:endParaRPr>
          </a:p>
        </p:txBody>
      </p:sp>
      <p:sp>
        <p:nvSpPr>
          <p:cNvPr id="20" name="TextBox 19">
            <a:extLst>
              <a:ext uri="{FF2B5EF4-FFF2-40B4-BE49-F238E27FC236}">
                <a16:creationId xmlns:a16="http://schemas.microsoft.com/office/drawing/2014/main" id="{1A79899C-B262-47BB-871D-239F50750FE2}"/>
              </a:ext>
            </a:extLst>
          </p:cNvPr>
          <p:cNvSpPr txBox="1"/>
          <p:nvPr/>
        </p:nvSpPr>
        <p:spPr>
          <a:xfrm>
            <a:off x="3404762" y="4982146"/>
            <a:ext cx="2183364" cy="1477328"/>
          </a:xfrm>
          <a:prstGeom prst="rect">
            <a:avLst/>
          </a:prstGeom>
          <a:solidFill>
            <a:schemeClr val="bg1">
              <a:alpha val="60000"/>
            </a:schemeClr>
          </a:solidFill>
        </p:spPr>
        <p:txBody>
          <a:bodyPr wrap="square" rtlCol="0">
            <a:spAutoFit/>
          </a:bodyPr>
          <a:lstStyle/>
          <a:p>
            <a:r>
              <a:rPr lang="en-US" altLang="zh-CN" dirty="0"/>
              <a:t>The </a:t>
            </a:r>
            <a:r>
              <a:rPr lang="en-US" altLang="zh-CN" dirty="0">
                <a:solidFill>
                  <a:schemeClr val="accent6">
                    <a:lumMod val="75000"/>
                  </a:schemeClr>
                </a:solidFill>
                <a:effectLst>
                  <a:outerShdw blurRad="38100" dist="38100" dir="2700000" algn="tl">
                    <a:srgbClr val="000000">
                      <a:alpha val="43137"/>
                    </a:srgbClr>
                  </a:outerShdw>
                </a:effectLst>
              </a:rPr>
              <a:t>goal</a:t>
            </a:r>
            <a:r>
              <a:rPr lang="en-US" altLang="zh-CN" dirty="0"/>
              <a:t> of Saving Water is to complete the tasks with limited amount of water.</a:t>
            </a:r>
            <a:endParaRPr lang="zh-CN" altLang="en-US" dirty="0"/>
          </a:p>
        </p:txBody>
      </p:sp>
      <p:sp>
        <p:nvSpPr>
          <p:cNvPr id="21" name="TextBox 20">
            <a:extLst>
              <a:ext uri="{FF2B5EF4-FFF2-40B4-BE49-F238E27FC236}">
                <a16:creationId xmlns:a16="http://schemas.microsoft.com/office/drawing/2014/main" id="{E37B0E6C-1866-481F-8A97-FCB7CDC52D8E}"/>
              </a:ext>
            </a:extLst>
          </p:cNvPr>
          <p:cNvSpPr txBox="1"/>
          <p:nvPr/>
        </p:nvSpPr>
        <p:spPr>
          <a:xfrm>
            <a:off x="6640047" y="5250108"/>
            <a:ext cx="2404629" cy="923330"/>
          </a:xfrm>
          <a:prstGeom prst="rect">
            <a:avLst/>
          </a:prstGeom>
          <a:solidFill>
            <a:schemeClr val="bg1">
              <a:alpha val="60000"/>
            </a:schemeClr>
          </a:solidFill>
        </p:spPr>
        <p:txBody>
          <a:bodyPr wrap="square" rtlCol="0">
            <a:spAutoFit/>
          </a:bodyPr>
          <a:lstStyle/>
          <a:p>
            <a:r>
              <a:rPr lang="en-US" altLang="zh-CN" dirty="0"/>
              <a:t>The </a:t>
            </a:r>
            <a:r>
              <a:rPr lang="en-US" altLang="zh-CN" dirty="0">
                <a:solidFill>
                  <a:schemeClr val="accent4">
                    <a:lumMod val="75000"/>
                  </a:schemeClr>
                </a:solidFill>
                <a:effectLst>
                  <a:outerShdw blurRad="38100" dist="38100" dir="2700000" algn="tl">
                    <a:srgbClr val="000000">
                      <a:alpha val="43137"/>
                    </a:srgbClr>
                  </a:outerShdw>
                </a:effectLst>
              </a:rPr>
              <a:t>purpose</a:t>
            </a:r>
            <a:r>
              <a:rPr lang="en-US" altLang="zh-CN" dirty="0"/>
              <a:t> of Saving Water is to tell a story about murder.</a:t>
            </a:r>
            <a:endParaRPr lang="zh-CN" altLang="en-US" dirty="0"/>
          </a:p>
        </p:txBody>
      </p:sp>
      <p:sp>
        <p:nvSpPr>
          <p:cNvPr id="23" name="Action Button: Return 22">
            <a:hlinkClick r:id="rId7" action="ppaction://hlinksldjump" highlightClick="1"/>
            <a:extLst>
              <a:ext uri="{FF2B5EF4-FFF2-40B4-BE49-F238E27FC236}">
                <a16:creationId xmlns:a16="http://schemas.microsoft.com/office/drawing/2014/main" id="{45C6558C-9918-4D5F-8351-9AE30676F748}"/>
              </a:ext>
            </a:extLst>
          </p:cNvPr>
          <p:cNvSpPr/>
          <p:nvPr/>
        </p:nvSpPr>
        <p:spPr>
          <a:xfrm>
            <a:off x="10656712" y="5879395"/>
            <a:ext cx="812800" cy="588087"/>
          </a:xfrm>
          <a:prstGeom prst="actionButtonRetur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Graphic 29" descr="Line arrow: Counter-clockwise curve">
            <a:extLst>
              <a:ext uri="{FF2B5EF4-FFF2-40B4-BE49-F238E27FC236}">
                <a16:creationId xmlns:a16="http://schemas.microsoft.com/office/drawing/2014/main" id="{64FDF882-097E-4ED0-BD4A-8F1BC65AB9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138205" y="4702196"/>
            <a:ext cx="1309041" cy="1309041"/>
          </a:xfrm>
          <a:prstGeom prst="rect">
            <a:avLst/>
          </a:prstGeom>
        </p:spPr>
      </p:pic>
      <p:pic>
        <p:nvPicPr>
          <p:cNvPr id="35" name="Graphic 34" descr="Line arrow: Counter-clockwise curve">
            <a:extLst>
              <a:ext uri="{FF2B5EF4-FFF2-40B4-BE49-F238E27FC236}">
                <a16:creationId xmlns:a16="http://schemas.microsoft.com/office/drawing/2014/main" id="{7EC10D4C-1FA5-4E5E-99D8-ACB272E36B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V="1">
            <a:off x="9442076" y="4702195"/>
            <a:ext cx="1309041" cy="1309041"/>
          </a:xfrm>
          <a:prstGeom prst="rect">
            <a:avLst/>
          </a:prstGeom>
        </p:spPr>
      </p:pic>
    </p:spTree>
    <p:extLst>
      <p:ext uri="{BB962C8B-B14F-4D97-AF65-F5344CB8AC3E}">
        <p14:creationId xmlns:p14="http://schemas.microsoft.com/office/powerpoint/2010/main" val="85463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animEffect transition="in" filter="randombar(horizontal)">
                                      <p:cBhvr>
                                        <p:cTn id="15" dur="500"/>
                                        <p:tgtEl>
                                          <p:spTgt spid="11">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randombar(horizontal)">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2" grpId="0"/>
      <p:bldP spid="15" grpId="0"/>
      <p:bldP spid="16"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3000" t="-65000" r="-1000" b="-6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1E0B-DFE2-4276-A309-6EAA9730C463}"/>
              </a:ext>
            </a:extLst>
          </p:cNvPr>
          <p:cNvSpPr>
            <a:spLocks noGrp="1"/>
          </p:cNvSpPr>
          <p:nvPr>
            <p:ph type="title"/>
          </p:nvPr>
        </p:nvSpPr>
        <p:spPr>
          <a:xfrm>
            <a:off x="838200" y="365125"/>
            <a:ext cx="4478867" cy="831497"/>
          </a:xfrm>
        </p:spPr>
        <p:txBody>
          <a:bodyPr>
            <a:normAutofit/>
          </a:bodyPr>
          <a:lstStyle/>
          <a:p>
            <a:r>
              <a:rPr lang="en-US" altLang="zh-CN" sz="4300" i="1" dirty="0">
                <a:latin typeface="Times New Roman" panose="02020603050405020304" pitchFamily="18" charset="0"/>
                <a:cs typeface="Times New Roman" panose="02020603050405020304" pitchFamily="18" charset="0"/>
              </a:rPr>
              <a:t>Changing Details</a:t>
            </a:r>
            <a:endParaRPr lang="zh-CN" altLang="en-US" sz="4300" i="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355C90BD-FFF1-4E92-850E-340A77BF0693}"/>
              </a:ext>
            </a:extLst>
          </p:cNvPr>
          <p:cNvGraphicFramePr>
            <a:graphicFrameLocks noGrp="1"/>
          </p:cNvGraphicFramePr>
          <p:nvPr>
            <p:ph idx="1"/>
            <p:extLst>
              <p:ext uri="{D42A27DB-BD31-4B8C-83A1-F6EECF244321}">
                <p14:modId xmlns:p14="http://schemas.microsoft.com/office/powerpoint/2010/main" val="2514527256"/>
              </p:ext>
            </p:extLst>
          </p:nvPr>
        </p:nvGraphicFramePr>
        <p:xfrm>
          <a:off x="801511" y="1196622"/>
          <a:ext cx="10518423" cy="5328757"/>
        </p:xfrm>
        <a:graphic>
          <a:graphicData uri="http://schemas.openxmlformats.org/drawingml/2006/table">
            <a:tbl>
              <a:tblPr firstRow="1" bandRow="1">
                <a:tableStyleId>{073A0DAA-6AF3-43AB-8588-CEC1D06C72B9}</a:tableStyleId>
              </a:tblPr>
              <a:tblGrid>
                <a:gridCol w="1137356">
                  <a:extLst>
                    <a:ext uri="{9D8B030D-6E8A-4147-A177-3AD203B41FA5}">
                      <a16:colId xmlns:a16="http://schemas.microsoft.com/office/drawing/2014/main" val="4066349850"/>
                    </a:ext>
                  </a:extLst>
                </a:gridCol>
                <a:gridCol w="9381067">
                  <a:extLst>
                    <a:ext uri="{9D8B030D-6E8A-4147-A177-3AD203B41FA5}">
                      <a16:colId xmlns:a16="http://schemas.microsoft.com/office/drawing/2014/main" val="3369529892"/>
                    </a:ext>
                  </a:extLst>
                </a:gridCol>
              </a:tblGrid>
              <a:tr h="643126">
                <a:tc>
                  <a:txBody>
                    <a:bodyPr/>
                    <a:lstStyle/>
                    <a:p>
                      <a:pPr algn="ctr"/>
                      <a:r>
                        <a:rPr lang="en-US" altLang="zh-CN" dirty="0"/>
                        <a:t>Level num</a:t>
                      </a:r>
                      <a:endParaRPr lang="zh-CN" altLang="en-US" dirty="0"/>
                    </a:p>
                  </a:txBody>
                  <a:tcPr/>
                </a:tc>
                <a:tc>
                  <a:txBody>
                    <a:bodyPr/>
                    <a:lstStyle/>
                    <a:p>
                      <a:pPr algn="ctr"/>
                      <a:r>
                        <a:rPr lang="en-US" altLang="zh-CN" dirty="0"/>
                        <a:t>Text on the Newspaper</a:t>
                      </a:r>
                      <a:endParaRPr lang="zh-CN" altLang="en-US" dirty="0"/>
                    </a:p>
                  </a:txBody>
                  <a:tcPr anchor="ctr"/>
                </a:tc>
                <a:extLst>
                  <a:ext uri="{0D108BD9-81ED-4DB2-BD59-A6C34878D82A}">
                    <a16:rowId xmlns:a16="http://schemas.microsoft.com/office/drawing/2014/main" val="1851745652"/>
                  </a:ext>
                </a:extLst>
              </a:tr>
              <a:tr h="643126">
                <a:tc>
                  <a:txBody>
                    <a:bodyPr/>
                    <a:lstStyle/>
                    <a:p>
                      <a:pPr algn="ctr"/>
                      <a:r>
                        <a:rPr lang="en-US" altLang="zh-CN" b="1" dirty="0"/>
                        <a:t>1</a:t>
                      </a:r>
                      <a:endParaRPr lang="zh-CN" altLang="en-US" b="1" dirty="0"/>
                    </a:p>
                  </a:txBody>
                  <a:tcPr anchor="ctr"/>
                </a:tc>
                <a:tc>
                  <a:txBody>
                    <a:bodyPr/>
                    <a:lstStyle/>
                    <a:p>
                      <a:pPr algn="ctr"/>
                      <a:r>
                        <a:rPr lang="en-US" altLang="zh-CN" dirty="0">
                          <a:solidFill>
                            <a:srgbClr val="0070C0"/>
                          </a:solidFill>
                        </a:rPr>
                        <a:t>By failing to protect our water we have failed everything </a:t>
                      </a:r>
                    </a:p>
                    <a:p>
                      <a:pPr algn="ctr"/>
                      <a:r>
                        <a:rPr lang="en-US" altLang="zh-CN" dirty="0">
                          <a:solidFill>
                            <a:srgbClr val="0070C0"/>
                          </a:solidFill>
                        </a:rPr>
                        <a:t>Improve water supply in poorer nations to cut plastic use, say experts</a:t>
                      </a:r>
                      <a:endParaRPr lang="zh-CN" altLang="en-US" dirty="0">
                        <a:solidFill>
                          <a:srgbClr val="0070C0"/>
                        </a:solidFill>
                      </a:endParaRPr>
                    </a:p>
                  </a:txBody>
                  <a:tcPr anchor="ctr"/>
                </a:tc>
                <a:extLst>
                  <a:ext uri="{0D108BD9-81ED-4DB2-BD59-A6C34878D82A}">
                    <a16:rowId xmlns:a16="http://schemas.microsoft.com/office/drawing/2014/main" val="3237331666"/>
                  </a:ext>
                </a:extLst>
              </a:tr>
              <a:tr h="643126">
                <a:tc>
                  <a:txBody>
                    <a:bodyPr/>
                    <a:lstStyle/>
                    <a:p>
                      <a:pPr algn="ctr"/>
                      <a:r>
                        <a:rPr lang="en-US" altLang="zh-CN" b="1" dirty="0"/>
                        <a:t>2</a:t>
                      </a:r>
                      <a:endParaRPr lang="zh-CN" altLang="en-US" b="1" dirty="0"/>
                    </a:p>
                  </a:txBody>
                  <a:tcPr anchor="ctr"/>
                </a:tc>
                <a:tc>
                  <a:txBody>
                    <a:bodyPr/>
                    <a:lstStyle/>
                    <a:p>
                      <a:pPr algn="ctr"/>
                      <a:r>
                        <a:rPr lang="en-US" altLang="zh-CN" dirty="0">
                          <a:solidFill>
                            <a:srgbClr val="0070C0"/>
                          </a:solidFill>
                        </a:rPr>
                        <a:t>New water treatment system put into use today</a:t>
                      </a:r>
                    </a:p>
                    <a:p>
                      <a:pPr algn="ctr"/>
                      <a:r>
                        <a:rPr lang="en-US" altLang="zh-CN" dirty="0">
                          <a:solidFill>
                            <a:srgbClr val="0070C0"/>
                          </a:solidFill>
                        </a:rPr>
                        <a:t>Research about new tech of water purify is under-going</a:t>
                      </a:r>
                      <a:endParaRPr lang="zh-CN" altLang="en-US" dirty="0">
                        <a:solidFill>
                          <a:srgbClr val="0070C0"/>
                        </a:solidFill>
                      </a:endParaRPr>
                    </a:p>
                  </a:txBody>
                  <a:tcPr/>
                </a:tc>
                <a:extLst>
                  <a:ext uri="{0D108BD9-81ED-4DB2-BD59-A6C34878D82A}">
                    <a16:rowId xmlns:a16="http://schemas.microsoft.com/office/drawing/2014/main" val="1253194074"/>
                  </a:ext>
                </a:extLst>
              </a:tr>
              <a:tr h="643126">
                <a:tc>
                  <a:txBody>
                    <a:bodyPr/>
                    <a:lstStyle/>
                    <a:p>
                      <a:pPr algn="ctr"/>
                      <a:r>
                        <a:rPr lang="en-US" altLang="zh-CN" b="1" dirty="0"/>
                        <a:t>3</a:t>
                      </a:r>
                      <a:endParaRPr lang="zh-CN" altLang="en-US" b="1" dirty="0"/>
                    </a:p>
                  </a:txBody>
                  <a:tcPr anchor="ctr"/>
                </a:tc>
                <a:tc>
                  <a:txBody>
                    <a:bodyPr/>
                    <a:lstStyle/>
                    <a:p>
                      <a:pPr algn="ctr"/>
                      <a:r>
                        <a:rPr lang="en-US" altLang="zh-CN" dirty="0">
                          <a:solidFill>
                            <a:srgbClr val="0070C0"/>
                          </a:solidFill>
                        </a:rPr>
                        <a:t>High quality of water will have been provided by the end of this month</a:t>
                      </a:r>
                    </a:p>
                    <a:p>
                      <a:pPr algn="ctr"/>
                      <a:r>
                        <a:rPr lang="en-US" altLang="zh-CN" dirty="0">
                          <a:solidFill>
                            <a:srgbClr val="C00000"/>
                          </a:solidFill>
                        </a:rPr>
                        <a:t>Woman disappeared in town last night.</a:t>
                      </a:r>
                      <a:endParaRPr lang="zh-CN" altLang="en-US" dirty="0">
                        <a:solidFill>
                          <a:srgbClr val="C00000"/>
                        </a:solidFill>
                      </a:endParaRPr>
                    </a:p>
                  </a:txBody>
                  <a:tcPr/>
                </a:tc>
                <a:extLst>
                  <a:ext uri="{0D108BD9-81ED-4DB2-BD59-A6C34878D82A}">
                    <a16:rowId xmlns:a16="http://schemas.microsoft.com/office/drawing/2014/main" val="2273904596"/>
                  </a:ext>
                </a:extLst>
              </a:tr>
              <a:tr h="918751">
                <a:tc>
                  <a:txBody>
                    <a:bodyPr/>
                    <a:lstStyle/>
                    <a:p>
                      <a:pPr algn="ctr"/>
                      <a:r>
                        <a:rPr lang="en-US" altLang="zh-CN" b="1" dirty="0"/>
                        <a:t>4</a:t>
                      </a:r>
                      <a:endParaRPr lang="zh-CN" altLang="en-US" b="1" dirty="0"/>
                    </a:p>
                  </a:txBody>
                  <a:tcPr anchor="ctr"/>
                </a:tc>
                <a:tc>
                  <a:txBody>
                    <a:bodyPr/>
                    <a:lstStyle/>
                    <a:p>
                      <a:pPr algn="ctr"/>
                      <a:r>
                        <a:rPr lang="en-US" altLang="zh-CN" dirty="0">
                          <a:solidFill>
                            <a:srgbClr val="0070C0"/>
                          </a:solidFill>
                        </a:rPr>
                        <a:t>Report about water usage in town has been published</a:t>
                      </a:r>
                    </a:p>
                    <a:p>
                      <a:pPr algn="ctr"/>
                      <a:r>
                        <a:rPr lang="en-US" altLang="zh-CN" dirty="0">
                          <a:solidFill>
                            <a:srgbClr val="C00000"/>
                          </a:solidFill>
                        </a:rPr>
                        <a:t>Missing person still has not been found</a:t>
                      </a:r>
                    </a:p>
                    <a:p>
                      <a:pPr algn="ctr"/>
                      <a:r>
                        <a:rPr lang="en-US" altLang="zh-CN" dirty="0">
                          <a:solidFill>
                            <a:srgbClr val="FF0000"/>
                          </a:solidFill>
                        </a:rPr>
                        <a:t>She deserved that!</a:t>
                      </a:r>
                      <a:endParaRPr lang="zh-CN" altLang="en-US" dirty="0">
                        <a:solidFill>
                          <a:srgbClr val="FF0000"/>
                        </a:solidFill>
                      </a:endParaRPr>
                    </a:p>
                  </a:txBody>
                  <a:tcPr/>
                </a:tc>
                <a:extLst>
                  <a:ext uri="{0D108BD9-81ED-4DB2-BD59-A6C34878D82A}">
                    <a16:rowId xmlns:a16="http://schemas.microsoft.com/office/drawing/2014/main" val="3237469560"/>
                  </a:ext>
                </a:extLst>
              </a:tr>
              <a:tr h="1194376">
                <a:tc>
                  <a:txBody>
                    <a:bodyPr/>
                    <a:lstStyle/>
                    <a:p>
                      <a:pPr algn="ctr"/>
                      <a:r>
                        <a:rPr lang="en-US" altLang="zh-CN" b="1" dirty="0"/>
                        <a:t>5</a:t>
                      </a:r>
                      <a:endParaRPr lang="zh-CN" altLang="en-US" b="1" dirty="0"/>
                    </a:p>
                  </a:txBody>
                  <a:tcPr anchor="ctr"/>
                </a:tc>
                <a:tc>
                  <a:txBody>
                    <a:bodyPr/>
                    <a:lstStyle/>
                    <a:p>
                      <a:pPr algn="ctr"/>
                      <a:r>
                        <a:rPr lang="en-US" altLang="zh-CN" dirty="0">
                          <a:solidFill>
                            <a:srgbClr val="FF0000"/>
                          </a:solidFill>
                        </a:rPr>
                        <a:t>My love, do you recall the object which we saw,</a:t>
                      </a:r>
                    </a:p>
                    <a:p>
                      <a:pPr algn="ctr"/>
                      <a:r>
                        <a:rPr lang="en-US" altLang="zh-CN" dirty="0">
                          <a:solidFill>
                            <a:srgbClr val="FF0000"/>
                          </a:solidFill>
                        </a:rPr>
                        <a:t>That fair, sweet, summer morn!</a:t>
                      </a:r>
                    </a:p>
                    <a:p>
                      <a:pPr algn="ctr"/>
                      <a:r>
                        <a:rPr lang="en-US" altLang="zh-CN" dirty="0">
                          <a:solidFill>
                            <a:srgbClr val="FF0000"/>
                          </a:solidFill>
                        </a:rPr>
                        <a:t>At a turn in the path a ■■■■ ■■■■■■■</a:t>
                      </a:r>
                    </a:p>
                    <a:p>
                      <a:pPr algn="ctr"/>
                      <a:r>
                        <a:rPr lang="en-US" altLang="zh-CN" dirty="0">
                          <a:solidFill>
                            <a:srgbClr val="FF0000"/>
                          </a:solidFill>
                        </a:rPr>
                        <a:t>On a gravel strewn bed,</a:t>
                      </a:r>
                      <a:endParaRPr lang="zh-CN" altLang="en-US" dirty="0">
                        <a:solidFill>
                          <a:srgbClr val="FF0000"/>
                        </a:solidFill>
                      </a:endParaRPr>
                    </a:p>
                  </a:txBody>
                  <a:tcPr/>
                </a:tc>
                <a:extLst>
                  <a:ext uri="{0D108BD9-81ED-4DB2-BD59-A6C34878D82A}">
                    <a16:rowId xmlns:a16="http://schemas.microsoft.com/office/drawing/2014/main" val="586899717"/>
                  </a:ext>
                </a:extLst>
              </a:tr>
              <a:tr h="643126">
                <a:tc>
                  <a:txBody>
                    <a:bodyPr/>
                    <a:lstStyle/>
                    <a:p>
                      <a:pPr algn="ctr"/>
                      <a:r>
                        <a:rPr lang="en-US" altLang="zh-CN" b="1" dirty="0"/>
                        <a:t>6</a:t>
                      </a:r>
                      <a:endParaRPr lang="zh-CN" altLang="en-US" b="1" dirty="0"/>
                    </a:p>
                  </a:txBody>
                  <a:tcPr anchor="ctr"/>
                </a:tc>
                <a:tc>
                  <a:txBody>
                    <a:bodyPr/>
                    <a:lstStyle/>
                    <a:p>
                      <a:pPr algn="ctr"/>
                      <a:r>
                        <a:rPr lang="en-US" altLang="zh-CN" dirty="0">
                          <a:solidFill>
                            <a:srgbClr val="FF0000"/>
                          </a:solidFill>
                        </a:rPr>
                        <a:t>GO FORTH</a:t>
                      </a:r>
                    </a:p>
                    <a:p>
                      <a:pPr algn="ctr"/>
                      <a:r>
                        <a:rPr lang="en-US" altLang="zh-CN" dirty="0">
                          <a:solidFill>
                            <a:srgbClr val="FF0000"/>
                          </a:solidFill>
                        </a:rPr>
                        <a:t>TOWARDS THE LIGHT</a:t>
                      </a:r>
                      <a:endParaRPr lang="zh-CN" altLang="en-US" dirty="0">
                        <a:solidFill>
                          <a:srgbClr val="FF0000"/>
                        </a:solidFill>
                      </a:endParaRPr>
                    </a:p>
                  </a:txBody>
                  <a:tcPr/>
                </a:tc>
                <a:extLst>
                  <a:ext uri="{0D108BD9-81ED-4DB2-BD59-A6C34878D82A}">
                    <a16:rowId xmlns:a16="http://schemas.microsoft.com/office/drawing/2014/main" val="1410356526"/>
                  </a:ext>
                </a:extLst>
              </a:tr>
            </a:tbl>
          </a:graphicData>
        </a:graphic>
      </p:graphicFrame>
      <p:sp>
        <p:nvSpPr>
          <p:cNvPr id="6" name="TextBox 5">
            <a:extLst>
              <a:ext uri="{FF2B5EF4-FFF2-40B4-BE49-F238E27FC236}">
                <a16:creationId xmlns:a16="http://schemas.microsoft.com/office/drawing/2014/main" id="{432A514D-D9DB-42B8-804E-7941F6555565}"/>
              </a:ext>
            </a:extLst>
          </p:cNvPr>
          <p:cNvSpPr txBox="1"/>
          <p:nvPr/>
        </p:nvSpPr>
        <p:spPr>
          <a:xfrm>
            <a:off x="9776178" y="436739"/>
            <a:ext cx="2032000" cy="646331"/>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(taking newspaper text as an example)</a:t>
            </a:r>
            <a:endParaRPr lang="zh-CN" altLang="en-US" dirty="0"/>
          </a:p>
        </p:txBody>
      </p:sp>
      <p:sp>
        <p:nvSpPr>
          <p:cNvPr id="7" name="TextBox 6">
            <a:extLst>
              <a:ext uri="{FF2B5EF4-FFF2-40B4-BE49-F238E27FC236}">
                <a16:creationId xmlns:a16="http://schemas.microsoft.com/office/drawing/2014/main" id="{56540F40-CC40-4705-B87D-D83D15DA650B}"/>
              </a:ext>
            </a:extLst>
          </p:cNvPr>
          <p:cNvSpPr txBox="1"/>
          <p:nvPr/>
        </p:nvSpPr>
        <p:spPr>
          <a:xfrm>
            <a:off x="1360311" y="1952691"/>
            <a:ext cx="10030178" cy="3108543"/>
          </a:xfrm>
          <a:prstGeom prst="rect">
            <a:avLst/>
          </a:prstGeom>
          <a:noFill/>
        </p:spPr>
        <p:txBody>
          <a:bodyPr wrap="square" rtlCol="0">
            <a:spAutoFit/>
          </a:bodyPr>
          <a:lstStyle/>
          <a:p>
            <a:r>
              <a:rPr lang="en-US" altLang="zh-CN" sz="2800" dirty="0">
                <a:effectLst/>
                <a:latin typeface="Times New Roman" panose="02020603050405020304" pitchFamily="18" charset="0"/>
                <a:ea typeface="等线" panose="02010600030101010101" pitchFamily="2" charset="-122"/>
              </a:rPr>
              <a:t>Games which are limited in a specific and unchanged play scene usually make good use of a great deal of details. It can be considered as a technique of expression.</a:t>
            </a:r>
          </a:p>
          <a:p>
            <a:r>
              <a:rPr lang="en-US" altLang="zh-CN" sz="2800" dirty="0">
                <a:effectLst/>
                <a:latin typeface="Times New Roman" panose="02020603050405020304" pitchFamily="18" charset="0"/>
                <a:ea typeface="等线" panose="02010600030101010101" pitchFamily="2" charset="-122"/>
              </a:rPr>
              <a:t>In this game, newspaper, textures, sounds, even the main menu, is changing along with the whole scheme being revealed. Changes of details are to impress the story line and enhance the feeling of </a:t>
            </a:r>
            <a:r>
              <a:rPr lang="en-US" altLang="zh-CN" sz="2800" i="1" dirty="0">
                <a:effectLst/>
                <a:latin typeface="Times New Roman" panose="02020603050405020304" pitchFamily="18" charset="0"/>
                <a:ea typeface="等线" panose="02010600030101010101" pitchFamily="2" charset="-122"/>
              </a:rPr>
              <a:t>penetration</a:t>
            </a:r>
            <a:r>
              <a:rPr lang="en-US" altLang="zh-CN" sz="2800" dirty="0">
                <a:effectLst/>
                <a:latin typeface="Times New Roman" panose="02020603050405020304" pitchFamily="18" charset="0"/>
                <a:ea typeface="等线" panose="02010600030101010101" pitchFamily="2" charset="-122"/>
              </a:rPr>
              <a:t>.</a:t>
            </a:r>
            <a:endParaRPr lang="zh-CN" altLang="en-US" sz="2800" dirty="0"/>
          </a:p>
        </p:txBody>
      </p:sp>
    </p:spTree>
    <p:extLst>
      <p:ext uri="{BB962C8B-B14F-4D97-AF65-F5344CB8AC3E}">
        <p14:creationId xmlns:p14="http://schemas.microsoft.com/office/powerpoint/2010/main" val="251140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75000"/>
          </a:schemeClr>
        </a:solidFill>
        <a:ln w="50800" cap="flat">
          <a:solidFill>
            <a:schemeClr val="accent6"/>
          </a:solidFill>
          <a:prstDash val="solid"/>
          <a:miter/>
        </a:ln>
      </a:spPr>
      <a:bodyPr rtlCol="0" anchor="ctr"/>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661</Words>
  <Application>Microsoft Office PowerPoint</Application>
  <PresentationFormat>Widescreen</PresentationFormat>
  <Paragraphs>92</Paragraphs>
  <Slides>10</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等线</vt:lpstr>
      <vt:lpstr>等线 Light</vt:lpstr>
      <vt:lpstr>Algerian</vt:lpstr>
      <vt:lpstr>Arial</vt:lpstr>
      <vt:lpstr>Bahnschrift Light Condensed</vt:lpstr>
      <vt:lpstr>Blackadder ITC</vt:lpstr>
      <vt:lpstr>Bradley Hand ITC</vt:lpstr>
      <vt:lpstr>Brush Script MT</vt:lpstr>
      <vt:lpstr>Comic Sans MS</vt:lpstr>
      <vt:lpstr>Felix Titling</vt:lpstr>
      <vt:lpstr>Times New Roman</vt:lpstr>
      <vt:lpstr>Office Theme</vt:lpstr>
      <vt:lpstr>An Educational Horror Game</vt:lpstr>
      <vt:lpstr>Games often have different themes and types</vt:lpstr>
      <vt:lpstr>Water Conservation Game</vt:lpstr>
      <vt:lpstr>Main Rules</vt:lpstr>
      <vt:lpstr>PowerPoint Presentation</vt:lpstr>
      <vt:lpstr>The main challenge is  how to present the feeling of</vt:lpstr>
      <vt:lpstr>Disguise and Confusion</vt:lpstr>
      <vt:lpstr>Goals  and   Purpose</vt:lpstr>
      <vt:lpstr>Changing Details</vt:lpstr>
      <vt:lpstr>  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Educational Horror Game</dc:title>
  <dc:creator>Epr DaVinci</dc:creator>
  <cp:lastModifiedBy>Epr DaVinci</cp:lastModifiedBy>
  <cp:revision>43</cp:revision>
  <dcterms:created xsi:type="dcterms:W3CDTF">2020-08-08T15:43:48Z</dcterms:created>
  <dcterms:modified xsi:type="dcterms:W3CDTF">2020-08-12T17:17:32Z</dcterms:modified>
</cp:coreProperties>
</file>