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7" r:id="rId3"/>
    <p:sldId id="325" r:id="rId4"/>
    <p:sldId id="334" r:id="rId5"/>
    <p:sldId id="333" r:id="rId6"/>
    <p:sldId id="332" r:id="rId7"/>
    <p:sldId id="326" r:id="rId8"/>
    <p:sldId id="336" r:id="rId9"/>
    <p:sldId id="329" r:id="rId10"/>
    <p:sldId id="328" r:id="rId11"/>
    <p:sldId id="335" r:id="rId12"/>
    <p:sldId id="331" r:id="rId13"/>
    <p:sldId id="337" r:id="rId14"/>
  </p:sldIdLst>
  <p:sldSz cx="18288000" cy="10287000"/>
  <p:notesSz cx="6858000" cy="9144000"/>
  <p:embeddedFontLst>
    <p:embeddedFont>
      <p:font typeface="Futura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  <a:srgbClr val="B3B3B3"/>
    <a:srgbClr val="FF0000"/>
    <a:srgbClr val="1F497D"/>
    <a:srgbClr val="8A9DB8"/>
    <a:srgbClr val="DEDEDE"/>
    <a:srgbClr val="EDED1F"/>
    <a:srgbClr val="FF9933"/>
    <a:srgbClr val="E0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AC55E10-A061-A416-BFBD-CCB1478F4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83FA20-F057-D7E6-3CCE-2F5EF15C23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CF04C-3C61-4888-AEBF-4742F2B7FBD0}" type="datetimeFigureOut">
              <a:rPr lang="it-IT" smtClean="0"/>
              <a:t>23/09/2025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86E4CB-A406-E6E9-3979-E02C4958F8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95B380-4781-E806-6D7D-F77C7A02A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1D859-3945-4B74-B77A-C3BF58D048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588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15D8-CF33-42A2-904F-DAB29A05DB8C}" type="datetimeFigureOut">
              <a:rPr lang="it-IT" smtClean="0"/>
              <a:t>23/09/2025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E0D79-D0C0-44C5-992A-FCC6B39E7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99/99/8888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 al 99/99/9999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4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99/99/8888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 al 99/99/9999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135600" cy="4865769"/>
            <a:chOff x="0" y="0"/>
            <a:chExt cx="24384000" cy="6843292"/>
          </a:xfrm>
          <a:solidFill>
            <a:srgbClr val="8A9DB8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3897" y="8979240"/>
            <a:ext cx="4833933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www.vaisoftware.it</a:t>
            </a:r>
          </a:p>
        </p:txBody>
      </p:sp>
      <p:grpSp>
        <p:nvGrpSpPr>
          <p:cNvPr id="6" name="Group 6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  <a:solidFill>
            <a:srgbClr val="8A9DB8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8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t="-8517" b="-24925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4" name="Freeform 14"/>
          <p:cNvSpPr/>
          <p:nvPr/>
        </p:nvSpPr>
        <p:spPr>
          <a:xfrm>
            <a:off x="457200" y="266685"/>
            <a:ext cx="3003044" cy="1925311"/>
          </a:xfrm>
          <a:custGeom>
            <a:avLst/>
            <a:gdLst/>
            <a:ahLst/>
            <a:cxnLst/>
            <a:rect l="l" t="t" r="r" b="b"/>
            <a:pathLst>
              <a:path w="4446075" h="3031585">
                <a:moveTo>
                  <a:pt x="0" y="0"/>
                </a:moveTo>
                <a:lnTo>
                  <a:pt x="4446074" y="0"/>
                </a:lnTo>
                <a:lnTo>
                  <a:pt x="4446074" y="3031586"/>
                </a:lnTo>
                <a:lnTo>
                  <a:pt x="0" y="3031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it-IT"/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9ABF353C-CF2E-174E-5167-38417DB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9787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63551A6-A826-DA24-FE35-588B35847405}"/>
              </a:ext>
            </a:extLst>
          </p:cNvPr>
          <p:cNvSpPr/>
          <p:nvPr/>
        </p:nvSpPr>
        <p:spPr>
          <a:xfrm>
            <a:off x="3810000" y="5383676"/>
            <a:ext cx="3048000" cy="1975434"/>
          </a:xfrm>
          <a:custGeom>
            <a:avLst/>
            <a:gdLst/>
            <a:ahLst/>
            <a:cxnLst/>
            <a:rect l="l" t="t" r="r" b="b"/>
            <a:pathLst>
              <a:path w="4446075" h="3031585">
                <a:moveTo>
                  <a:pt x="0" y="0"/>
                </a:moveTo>
                <a:lnTo>
                  <a:pt x="4446074" y="0"/>
                </a:lnTo>
                <a:lnTo>
                  <a:pt x="4446074" y="3031586"/>
                </a:lnTo>
                <a:lnTo>
                  <a:pt x="0" y="3031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-84000" contras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AA90C5-44CB-C555-C63E-4A56A84AFCB5}"/>
              </a:ext>
            </a:extLst>
          </p:cNvPr>
          <p:cNvSpPr txBox="1"/>
          <p:nvPr/>
        </p:nvSpPr>
        <p:spPr>
          <a:xfrm>
            <a:off x="7086600" y="6088440"/>
            <a:ext cx="10210800" cy="156966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it-IT" sz="9600" b="1" spc="50" dirty="0">
                <a:ln w="0"/>
                <a:solidFill>
                  <a:schemeClr val="bg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Credit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A7401-1C04-D53D-83F8-39250455C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5424038-A7B4-0F4D-68A8-473B2BA25D40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DCDF2F5-6201-6C02-680C-9A8E2F93E39C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9DEC23C-C8BC-C98C-D571-ADFD129887B9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2A0DE4E-9097-D264-002A-0E783E8A5D1D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D4167BE-819A-B44E-2522-355C24871520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E961E70-358F-21F7-E350-2A83B7D627B5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Estrarre parametri dalla richiesta utente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6FF54B-C170-E640-1EE6-2C37B166C592}"/>
              </a:ext>
            </a:extLst>
          </p:cNvPr>
          <p:cNvSpPr txBox="1"/>
          <p:nvPr/>
        </p:nvSpPr>
        <p:spPr>
          <a:xfrm>
            <a:off x="914399" y="1919234"/>
            <a:ext cx="163068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SpaCy</a:t>
            </a:r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Libreria Python per l'elaborazione del linguaggio naturale (NLP), veloce ed efficiente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Analizza e manipola grandi quantità di testo in diverse lingue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Utilizzata in applicazioni come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NER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, analisi del sentiment, traduzione automatica, classificazione del testo,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Possibilità di affinare ulteriormente le capacità tramite il fine-tuning</a:t>
            </a:r>
          </a:p>
          <a:p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FLUSSO LOGICO</a:t>
            </a: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Pre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-Real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Utilizzare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SpaCy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per il 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Addestrare il modello per riconoscere entità aggiuntive come: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, prodotto, data richiesta, convenzione,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Esempio di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train_data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("Attiva prestito per l’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998877", {"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entities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": [(26, 32, "NDG")]}),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("Finanziamento leasing per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445566", {"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entities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": [(14, 21, "PRODOTTO"), (30, 36, "NDG")]}),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…   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Nota: L'addestramento non sarà mai perfetto, poiché sono necessari enormi quantità di dati per ottenere risultati ottimali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Salvare il modello addestrato</a:t>
            </a: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Aggiornamento in tempo reale: se viene fornito un risultato errato, si consente all'utente di correggerlo immediatamente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Esempio: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Richiesta utente: "Attiva prestito per l’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998877"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Correzione: "NDG": " 998877 ",</a:t>
            </a:r>
          </a:p>
        </p:txBody>
      </p:sp>
    </p:spTree>
    <p:extLst>
      <p:ext uri="{BB962C8B-B14F-4D97-AF65-F5344CB8AC3E}">
        <p14:creationId xmlns:p14="http://schemas.microsoft.com/office/powerpoint/2010/main" val="371048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BAE59-3EC5-2EBF-72E2-58E73FB9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CEFF9E0-DD71-9491-00E0-3DA94CCBAB08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9778808-AF84-0D2D-F34A-891C4FCD02EF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FC6D55-CF63-4B25-85D3-2D2723957993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ABDADBBA-0DB8-7E6C-EA1D-481CBC0800DF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E594000-EBE3-1E6C-29CB-515FD32770B2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1A07511-EA11-0042-2FA0-72D57A5031DB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Estrarre parametri dalla richiesta utente (2)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8E7777-C8F8-A18E-B960-A39529E764D9}"/>
              </a:ext>
            </a:extLst>
          </p:cNvPr>
          <p:cNvSpPr txBox="1"/>
          <p:nvPr/>
        </p:nvSpPr>
        <p:spPr>
          <a:xfrm>
            <a:off x="578433" y="1919234"/>
            <a:ext cx="17221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Premessa</a:t>
            </a: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Identificata l'API e i parametri necessari.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Alternativa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Chiedere all'AI: "Estrai i seguenti parametri dal testo: {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parametri_attesi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}."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(passando la richiesta direttamente)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SpaCy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: non supporta questa funzionalità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ChatGPT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: possibile connessione, ma a pagamento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Modelli LLM gratuiti: es.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ANITA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, ma test falliti a causa di risorse limitate</a:t>
            </a:r>
          </a:p>
        </p:txBody>
      </p:sp>
    </p:spTree>
    <p:extLst>
      <p:ext uri="{BB962C8B-B14F-4D97-AF65-F5344CB8AC3E}">
        <p14:creationId xmlns:p14="http://schemas.microsoft.com/office/powerpoint/2010/main" val="92752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5F8CE-FA3C-60EC-D11C-E23F5C766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03882A2-20E2-D7E8-23C5-4D80ED59A1CC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70385B9-61B4-ED5F-9B5D-4509DE6F416A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BFD11B9-268F-8560-1A40-820FF32F0C1D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CEB2D156-EE21-D466-89E7-DE933789EAE6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0AC5330-9671-EA78-F6EC-25BD55EAF40F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FA7D9C2-D671-1AAE-E293-E4551939D2AD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Work in progress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99C1AA-0FC8-671D-D650-4EB4DEA3A649}"/>
              </a:ext>
            </a:extLst>
          </p:cNvPr>
          <p:cNvSpPr txBox="1"/>
          <p:nvPr/>
        </p:nvSpPr>
        <p:spPr>
          <a:xfrm>
            <a:off x="578433" y="1790700"/>
            <a:ext cx="17221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Restituire dati da pagine precedenti: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Occorre sviluppare una soluzione per chiamare più API, non solo una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Una volta individuata l'API principale, bisogna tracciare tutte le precedenti del flusso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Possibile soluzione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: creare una tabella ad hoc per tracciare l'ordine delle API</a:t>
            </a:r>
          </a:p>
          <a:p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Corrispondenza tra richiesta utente e descrizione API: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Descrizioni simili per punti diversi della stessa pagina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Esempio: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"Crea un nuovo finanziamento con NDG, prodotto, data e convenzione"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"Crea un nuovo finanziamento con NDG, prodotto, data, convenzione, importo e conto corrente"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Possibile soluzione: 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raggruppare più step in un'unica API</a:t>
            </a:r>
          </a:p>
          <a:p>
            <a:pPr marL="114300" lvl="1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Estrarre parametri dalla richiesta utente: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Difficoltà nel riconoscere termini tecnici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Possibili soluzioni: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Creare un dataset quantitativo per l'addestramento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Implementare un aggiornamento online tramite correzioni (le correzioni devono essere ammissibili?)</a:t>
            </a:r>
          </a:p>
          <a:p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Gestire più frasi in un'unica ricerca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Come individuare separatori di frasi? Casi possibili: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"Fai una richiesta. Fai una stipula" → due richieste separate dal punto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"Fai una richiesta e fai una stipula" → due richieste individuate dal verbo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"Fai una richiesta e una stipula" → due richieste individuate dalla congiunzione "e"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"Fai una richiesta con NDG xxx e importo xxx" → una richiesta con la presenza della congiunzione</a:t>
            </a:r>
          </a:p>
        </p:txBody>
      </p:sp>
    </p:spTree>
    <p:extLst>
      <p:ext uri="{BB962C8B-B14F-4D97-AF65-F5344CB8AC3E}">
        <p14:creationId xmlns:p14="http://schemas.microsoft.com/office/powerpoint/2010/main" val="33188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EF115-E058-0136-B3C2-04CE1A11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C8E47A2-FAA1-234C-DFD8-773D68695099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B1745E5-C68B-A3C8-D47E-5EF6468B095E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CB0EE5D-1D07-E155-6B75-7F7BF64486AF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7BFF9C9F-5373-83BA-9036-3286604BE5C4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224236D-B947-E023-7D95-75EA62BCF1AF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F7EBEBB5-01B2-8F09-33B6-AB750FFC2F1B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Sviluppi futuri?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F09FC8-BE39-F8BA-56F4-DD97C965BD65}"/>
              </a:ext>
            </a:extLst>
          </p:cNvPr>
          <p:cNvSpPr txBox="1"/>
          <p:nvPr/>
        </p:nvSpPr>
        <p:spPr>
          <a:xfrm>
            <a:off x="578433" y="1919234"/>
            <a:ext cx="17221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2">
                    <a:lumMod val="75000"/>
                  </a:schemeClr>
                </a:solidFill>
              </a:rPr>
              <a:t>L'AI suggerisce nuove azioni e previsioni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, sfruttando il flusso di lavoro esistente</a:t>
            </a:r>
          </a:p>
          <a:p>
            <a:pPr algn="ctr"/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Ogni spunto è ben accetto…</a:t>
            </a:r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it-IT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D65B76-FB45-0A67-D557-667D98EE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951" y="5143500"/>
            <a:ext cx="34961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18AC5-698C-A0F2-8538-A583EC65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F8AFE2B-9651-05A1-C471-2E864315BF66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0DBEC2-0265-AF94-4F9E-13561EBF04BC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68DBFCF-6A8E-0B6B-072D-A44A9858B5B8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0BB0D7E-C150-C686-B342-0472F7B23666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941980E-E09F-65C6-EA21-DE856013FD53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0324176-6B3C-BB6E-2FF5-2B26DB20C651}"/>
              </a:ext>
            </a:extLst>
          </p:cNvPr>
          <p:cNvSpPr txBox="1"/>
          <p:nvPr/>
        </p:nvSpPr>
        <p:spPr>
          <a:xfrm>
            <a:off x="2048073" y="3360710"/>
            <a:ext cx="386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Fai la richiesta di un finanziamento</a:t>
            </a:r>
          </a:p>
        </p:txBody>
      </p:sp>
      <p:pic>
        <p:nvPicPr>
          <p:cNvPr id="67" name="Picture 10" descr="Ai - Free technology icons">
            <a:extLst>
              <a:ext uri="{FF2B5EF4-FFF2-40B4-BE49-F238E27FC236}">
                <a16:creationId xmlns:a16="http://schemas.microsoft.com/office/drawing/2014/main" id="{F83A2891-F52B-F4DD-EEDD-9DD0488B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15" y="2480563"/>
            <a:ext cx="828563" cy="8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98B65232-3B7B-A960-5F9D-2BC89F182686}"/>
              </a:ext>
            </a:extLst>
          </p:cNvPr>
          <p:cNvSpPr/>
          <p:nvPr/>
        </p:nvSpPr>
        <p:spPr>
          <a:xfrm>
            <a:off x="6445258" y="3490377"/>
            <a:ext cx="2625294" cy="173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8DBD1FD-B0B7-54CE-0268-3A62DF887077}"/>
              </a:ext>
            </a:extLst>
          </p:cNvPr>
          <p:cNvSpPr txBox="1"/>
          <p:nvPr/>
        </p:nvSpPr>
        <p:spPr>
          <a:xfrm>
            <a:off x="6691105" y="382023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Pagina Ricercata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9E0938-3164-5B1D-2731-E0FF5162292B}"/>
              </a:ext>
            </a:extLst>
          </p:cNvPr>
          <p:cNvSpPr txBox="1"/>
          <p:nvPr/>
        </p:nvSpPr>
        <p:spPr>
          <a:xfrm>
            <a:off x="1883595" y="6434886"/>
            <a:ext cx="4195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Fai la richiesta di un finanziamento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per l’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123 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con prodotto prestito personale 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in data 23/09/2025 </a:t>
            </a:r>
            <a:br>
              <a:rPr lang="it-IT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con importo 1000 euro</a:t>
            </a:r>
          </a:p>
        </p:txBody>
      </p:sp>
      <p:pic>
        <p:nvPicPr>
          <p:cNvPr id="18" name="Picture 10" descr="Ai - Free technology icons">
            <a:extLst>
              <a:ext uri="{FF2B5EF4-FFF2-40B4-BE49-F238E27FC236}">
                <a16:creationId xmlns:a16="http://schemas.microsoft.com/office/drawing/2014/main" id="{6CFE0A43-F77E-6462-A1CB-7318997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14" y="6203209"/>
            <a:ext cx="828563" cy="8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3D1845FA-7D59-6772-49E6-FA5B550448D8}"/>
              </a:ext>
            </a:extLst>
          </p:cNvPr>
          <p:cNvSpPr/>
          <p:nvPr/>
        </p:nvSpPr>
        <p:spPr>
          <a:xfrm>
            <a:off x="6473857" y="7213023"/>
            <a:ext cx="2625294" cy="173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C43628-C3FB-CCF3-B897-15A1B366F0D0}"/>
              </a:ext>
            </a:extLst>
          </p:cNvPr>
          <p:cNvSpPr txBox="1"/>
          <p:nvPr/>
        </p:nvSpPr>
        <p:spPr>
          <a:xfrm>
            <a:off x="6719704" y="754288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Pagina Ricercata Compilata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35F1B6-B937-E911-E81C-6E3B45099957}"/>
              </a:ext>
            </a:extLst>
          </p:cNvPr>
          <p:cNvSpPr txBox="1"/>
          <p:nvPr/>
        </p:nvSpPr>
        <p:spPr>
          <a:xfrm>
            <a:off x="533400" y="1233071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Riepilogo - Idea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6667390-C20B-8974-1055-5C8B33F45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1989895"/>
            <a:ext cx="6332074" cy="403001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8485723-7B7F-20F5-0D39-225D14D9D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315" y="5227045"/>
            <a:ext cx="6365844" cy="40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F4F5-2755-7F5E-E2E2-C3BAEE94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0FDCB02-50E7-16B1-846D-C58E91DBF5D9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911C1C0-7B5B-A7D5-F498-6609884A1100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34D6F5C-0998-1769-2FDC-F7CEE86D07DB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C4326601-2020-3EF4-7E74-34F064665198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F5161D5-8174-B21F-85CA-460793B9E19B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9A38625D-901F-BBCB-BE5F-3DA7696E5C78}"/>
              </a:ext>
            </a:extLst>
          </p:cNvPr>
          <p:cNvSpPr/>
          <p:nvPr/>
        </p:nvSpPr>
        <p:spPr>
          <a:xfrm>
            <a:off x="958645" y="3608183"/>
            <a:ext cx="5248922" cy="218851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CB62BE9-C540-3415-5E33-6115E2B388D9}"/>
              </a:ext>
            </a:extLst>
          </p:cNvPr>
          <p:cNvSpPr/>
          <p:nvPr/>
        </p:nvSpPr>
        <p:spPr>
          <a:xfrm>
            <a:off x="6302618" y="3601565"/>
            <a:ext cx="6535301" cy="2188514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0ECFED-2666-F332-AA15-31A6ABE5DF6E}"/>
              </a:ext>
            </a:extLst>
          </p:cNvPr>
          <p:cNvSpPr/>
          <p:nvPr/>
        </p:nvSpPr>
        <p:spPr>
          <a:xfrm>
            <a:off x="12932970" y="3601565"/>
            <a:ext cx="4243718" cy="390413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A515BC-C7AC-1B88-6BDB-0A676A9FE791}"/>
              </a:ext>
            </a:extLst>
          </p:cNvPr>
          <p:cNvSpPr txBox="1"/>
          <p:nvPr/>
        </p:nvSpPr>
        <p:spPr>
          <a:xfrm>
            <a:off x="2455014" y="3116458"/>
            <a:ext cx="166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accent1"/>
                </a:solidFill>
              </a:rPr>
              <a:t>Frontend</a:t>
            </a:r>
            <a:endParaRPr lang="it-IT" sz="2000" dirty="0">
              <a:solidFill>
                <a:schemeClr val="accent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CFC055-E5CF-3C29-5CAB-A2B71903B9BD}"/>
              </a:ext>
            </a:extLst>
          </p:cNvPr>
          <p:cNvSpPr txBox="1"/>
          <p:nvPr/>
        </p:nvSpPr>
        <p:spPr>
          <a:xfrm>
            <a:off x="14180772" y="3119766"/>
            <a:ext cx="153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accent2"/>
                </a:solidFill>
              </a:rPr>
              <a:t>Backend</a:t>
            </a:r>
            <a:endParaRPr lang="it-IT" sz="2000" dirty="0">
              <a:solidFill>
                <a:schemeClr val="accent2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3F68F3-683B-27FB-7B32-F07D724ECBF0}"/>
              </a:ext>
            </a:extLst>
          </p:cNvPr>
          <p:cNvSpPr txBox="1"/>
          <p:nvPr/>
        </p:nvSpPr>
        <p:spPr>
          <a:xfrm>
            <a:off x="8050421" y="3086100"/>
            <a:ext cx="298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accent6"/>
                </a:solidFill>
              </a:rPr>
              <a:t>Backend</a:t>
            </a:r>
            <a:r>
              <a:rPr lang="it-IT" sz="2000" dirty="0">
                <a:solidFill>
                  <a:schemeClr val="accent6"/>
                </a:solidFill>
              </a:rPr>
              <a:t> for </a:t>
            </a:r>
            <a:r>
              <a:rPr lang="it-IT" sz="2000" dirty="0" err="1">
                <a:solidFill>
                  <a:schemeClr val="accent6"/>
                </a:solidFill>
              </a:rPr>
              <a:t>Frontend</a:t>
            </a:r>
            <a:endParaRPr lang="it-IT" sz="2000" dirty="0">
              <a:solidFill>
                <a:schemeClr val="accent6"/>
              </a:solidFill>
            </a:endParaRPr>
          </a:p>
        </p:txBody>
      </p:sp>
      <p:pic>
        <p:nvPicPr>
          <p:cNvPr id="14" name="Picture 10" descr="Ai - Free technology icons">
            <a:extLst>
              <a:ext uri="{FF2B5EF4-FFF2-40B4-BE49-F238E27FC236}">
                <a16:creationId xmlns:a16="http://schemas.microsoft.com/office/drawing/2014/main" id="{DC4F1CB1-9125-FB38-AEA7-AF463ABF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74" y="4187351"/>
            <a:ext cx="611896" cy="6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BA7BE2-15B9-09A3-8D9F-D5F61B80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566" y="3936240"/>
            <a:ext cx="743054" cy="7144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4937BD7-36B0-CFF3-C169-E9BB81FB9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312" y="4776558"/>
            <a:ext cx="1262137" cy="82989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E5050B4-4AE4-B7FF-74D4-FE42A87FFA76}"/>
              </a:ext>
            </a:extLst>
          </p:cNvPr>
          <p:cNvSpPr txBox="1"/>
          <p:nvPr/>
        </p:nvSpPr>
        <p:spPr>
          <a:xfrm>
            <a:off x="2022691" y="3945069"/>
            <a:ext cx="254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Traduzione audio in testo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AC0EB60-4049-DA29-5557-890FE713F058}"/>
              </a:ext>
            </a:extLst>
          </p:cNvPr>
          <p:cNvSpPr txBox="1"/>
          <p:nvPr/>
        </p:nvSpPr>
        <p:spPr>
          <a:xfrm>
            <a:off x="4473903" y="4393260"/>
            <a:ext cx="13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Testo </a:t>
            </a: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richiesta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7BECD5A-9BC2-653C-A96B-A19B184B6BA7}"/>
              </a:ext>
            </a:extLst>
          </p:cNvPr>
          <p:cNvSpPr/>
          <p:nvPr/>
        </p:nvSpPr>
        <p:spPr>
          <a:xfrm>
            <a:off x="2094602" y="4322509"/>
            <a:ext cx="2390763" cy="2207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88991E8-AD9E-113E-50F8-EE6BAC97129A}"/>
              </a:ext>
            </a:extLst>
          </p:cNvPr>
          <p:cNvSpPr txBox="1"/>
          <p:nvPr/>
        </p:nvSpPr>
        <p:spPr>
          <a:xfrm>
            <a:off x="6644045" y="4253201"/>
            <a:ext cx="343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Il MS AI Generativa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associa la richiesta </a:t>
            </a: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ad un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APIRestful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di un MS adattivo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E2FB1C2-7645-EFD1-DD8D-10933BBAE2A9}"/>
              </a:ext>
            </a:extLst>
          </p:cNvPr>
          <p:cNvSpPr/>
          <p:nvPr/>
        </p:nvSpPr>
        <p:spPr>
          <a:xfrm>
            <a:off x="958645" y="5927930"/>
            <a:ext cx="5248921" cy="157777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9FC3147-D014-AAEA-2A0C-FE1EF43944B3}"/>
              </a:ext>
            </a:extLst>
          </p:cNvPr>
          <p:cNvSpPr/>
          <p:nvPr/>
        </p:nvSpPr>
        <p:spPr>
          <a:xfrm>
            <a:off x="6302618" y="5927930"/>
            <a:ext cx="6535301" cy="15777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6608C96A-7045-19D4-0E56-9E33B4496E03}"/>
              </a:ext>
            </a:extLst>
          </p:cNvPr>
          <p:cNvSpPr/>
          <p:nvPr/>
        </p:nvSpPr>
        <p:spPr>
          <a:xfrm>
            <a:off x="5866466" y="4544176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C2473F3B-689C-5F14-8B47-ABD40C3F54CD}"/>
              </a:ext>
            </a:extLst>
          </p:cNvPr>
          <p:cNvSpPr/>
          <p:nvPr/>
        </p:nvSpPr>
        <p:spPr>
          <a:xfrm>
            <a:off x="10942820" y="4422554"/>
            <a:ext cx="1436050" cy="56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6"/>
                </a:solidFill>
              </a:rPr>
              <a:t>Adapter MS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07EBF21-2B8D-F8E8-5516-DE2D723F94C6}"/>
              </a:ext>
            </a:extLst>
          </p:cNvPr>
          <p:cNvSpPr/>
          <p:nvPr/>
        </p:nvSpPr>
        <p:spPr>
          <a:xfrm>
            <a:off x="10057470" y="4544176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27AFCD22-C5CD-66B3-B5FE-8FF0AC1DE2B2}"/>
              </a:ext>
            </a:extLst>
          </p:cNvPr>
          <p:cNvSpPr/>
          <p:nvPr/>
        </p:nvSpPr>
        <p:spPr>
          <a:xfrm>
            <a:off x="10934465" y="5094514"/>
            <a:ext cx="1436050" cy="567775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6"/>
                </a:solidFill>
              </a:rPr>
              <a:t>Adapter MS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99D6CDB3-FBCA-71BB-E2F0-0801BDE4097E}"/>
              </a:ext>
            </a:extLst>
          </p:cNvPr>
          <p:cNvSpPr/>
          <p:nvPr/>
        </p:nvSpPr>
        <p:spPr>
          <a:xfrm>
            <a:off x="10921893" y="3750594"/>
            <a:ext cx="1475514" cy="567775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6"/>
                </a:solidFill>
              </a:rPr>
              <a:t>Adapter MS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055D5D90-6F51-ABA5-E3C8-3CF24893A66C}"/>
              </a:ext>
            </a:extLst>
          </p:cNvPr>
          <p:cNvSpPr/>
          <p:nvPr/>
        </p:nvSpPr>
        <p:spPr>
          <a:xfrm>
            <a:off x="12544678" y="4543211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E8B380-30B4-D031-220A-B0EB3CF9E134}"/>
              </a:ext>
            </a:extLst>
          </p:cNvPr>
          <p:cNvSpPr txBox="1"/>
          <p:nvPr/>
        </p:nvSpPr>
        <p:spPr>
          <a:xfrm>
            <a:off x="13175301" y="6282776"/>
            <a:ext cx="379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Passa al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backend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frontend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l’indirizzo della pagina richiesta</a:t>
            </a: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e i dati che popolano la pagina stessa</a:t>
            </a: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871BE8F6-1A8F-6515-34C8-F15142CE5557}"/>
              </a:ext>
            </a:extLst>
          </p:cNvPr>
          <p:cNvSpPr/>
          <p:nvPr/>
        </p:nvSpPr>
        <p:spPr>
          <a:xfrm rot="10800000">
            <a:off x="5866466" y="6620098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496E0243-663A-BDF5-EB7C-B7B9B47406F0}"/>
              </a:ext>
            </a:extLst>
          </p:cNvPr>
          <p:cNvSpPr/>
          <p:nvPr/>
        </p:nvSpPr>
        <p:spPr>
          <a:xfrm rot="10800000">
            <a:off x="10061383" y="6626457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779FF04A-BD3C-8FD9-E253-1CFD5BDF8CFB}"/>
              </a:ext>
            </a:extLst>
          </p:cNvPr>
          <p:cNvSpPr/>
          <p:nvPr/>
        </p:nvSpPr>
        <p:spPr>
          <a:xfrm>
            <a:off x="14144550" y="3867365"/>
            <a:ext cx="1856345" cy="3342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Orchestrator MS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F3FB4B5D-1808-49B5-FA0E-7809BAE85CB9}"/>
              </a:ext>
            </a:extLst>
          </p:cNvPr>
          <p:cNvSpPr/>
          <p:nvPr/>
        </p:nvSpPr>
        <p:spPr>
          <a:xfrm>
            <a:off x="14544948" y="4465016"/>
            <a:ext cx="1055553" cy="3342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Core MS</a:t>
            </a:r>
          </a:p>
        </p:txBody>
      </p:sp>
      <p:sp>
        <p:nvSpPr>
          <p:cNvPr id="42" name="Cilindro 41">
            <a:extLst>
              <a:ext uri="{FF2B5EF4-FFF2-40B4-BE49-F238E27FC236}">
                <a16:creationId xmlns:a16="http://schemas.microsoft.com/office/drawing/2014/main" id="{A0FCCCE7-E948-D2F1-7AAB-65E0CB34E2C7}"/>
              </a:ext>
            </a:extLst>
          </p:cNvPr>
          <p:cNvSpPr/>
          <p:nvPr/>
        </p:nvSpPr>
        <p:spPr>
          <a:xfrm>
            <a:off x="14737162" y="5062667"/>
            <a:ext cx="671120" cy="467712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A67529C1-B186-F875-9DE4-FE2B93E83A4F}"/>
              </a:ext>
            </a:extLst>
          </p:cNvPr>
          <p:cNvSpPr/>
          <p:nvPr/>
        </p:nvSpPr>
        <p:spPr>
          <a:xfrm rot="5400000">
            <a:off x="13315698" y="4607763"/>
            <a:ext cx="1117045" cy="2165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EB057947-3987-EF73-A83C-ABCC6B923C43}"/>
              </a:ext>
            </a:extLst>
          </p:cNvPr>
          <p:cNvSpPr/>
          <p:nvPr/>
        </p:nvSpPr>
        <p:spPr>
          <a:xfrm rot="16200000">
            <a:off x="15712619" y="4607760"/>
            <a:ext cx="1117047" cy="2165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6AD81D38-8131-75C1-F73D-C72A038920A2}"/>
              </a:ext>
            </a:extLst>
          </p:cNvPr>
          <p:cNvSpPr/>
          <p:nvPr/>
        </p:nvSpPr>
        <p:spPr>
          <a:xfrm>
            <a:off x="2597928" y="4889639"/>
            <a:ext cx="1887437" cy="2207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3A55BE6D-1196-4F3C-0A16-1BD480C829E5}"/>
              </a:ext>
            </a:extLst>
          </p:cNvPr>
          <p:cNvSpPr/>
          <p:nvPr/>
        </p:nvSpPr>
        <p:spPr>
          <a:xfrm rot="10800000">
            <a:off x="12549931" y="6620767"/>
            <a:ext cx="687780" cy="245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E3F1B697-9481-0ECB-E6C4-8CAA46C2E041}"/>
              </a:ext>
            </a:extLst>
          </p:cNvPr>
          <p:cNvSpPr/>
          <p:nvPr/>
        </p:nvSpPr>
        <p:spPr>
          <a:xfrm>
            <a:off x="10936496" y="6424957"/>
            <a:ext cx="1436050" cy="56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6"/>
                </a:solidFill>
              </a:rPr>
              <a:t>Adapter MS</a:t>
            </a:r>
          </a:p>
        </p:txBody>
      </p:sp>
      <p:pic>
        <p:nvPicPr>
          <p:cNvPr id="38" name="Picture 10" descr="Ai - Free technology icons">
            <a:extLst>
              <a:ext uri="{FF2B5EF4-FFF2-40B4-BE49-F238E27FC236}">
                <a16:creationId xmlns:a16="http://schemas.microsoft.com/office/drawing/2014/main" id="{472BFD95-5FF8-0DBA-8E46-7FB16145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74" y="6231455"/>
            <a:ext cx="611896" cy="6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7173D60-39EC-B498-1A9F-223A79DEA0C2}"/>
              </a:ext>
            </a:extLst>
          </p:cNvPr>
          <p:cNvSpPr txBox="1"/>
          <p:nvPr/>
        </p:nvSpPr>
        <p:spPr>
          <a:xfrm>
            <a:off x="6604249" y="6505656"/>
            <a:ext cx="343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Il MS AI Generativa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passa la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frontend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A16468E4-4D38-C839-5C5D-8166D6900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215" y="5965116"/>
            <a:ext cx="2566680" cy="149225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EAA109-E5A0-317F-C0F8-6D15175C0445}"/>
              </a:ext>
            </a:extLst>
          </p:cNvPr>
          <p:cNvSpPr txBox="1"/>
          <p:nvPr/>
        </p:nvSpPr>
        <p:spPr>
          <a:xfrm>
            <a:off x="2532307" y="6203374"/>
            <a:ext cx="176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Pagina </a:t>
            </a: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Ricercata </a:t>
            </a:r>
          </a:p>
          <a:p>
            <a:pPr algn="ct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Compilata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A26B43A-85BA-7086-B87D-284042C9C7ED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Riepilogo - Architettura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4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9AE2-712A-ABC9-CF7E-C1BD636F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BB126C7-C5A1-71A5-F7C0-DCD9E2346F0F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5550A09-DDF2-97C2-E9B3-A5322BC51D84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721927-6B96-048D-297D-976EDE1140B3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78B2C424-0452-0D35-42C2-72FB732C42EB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3117A21-CBBA-8100-E920-E9E9CA7B43C7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AC385D6-988A-D513-0F47-0D5FB2BD7C5D}"/>
              </a:ext>
            </a:extLst>
          </p:cNvPr>
          <p:cNvSpPr txBox="1"/>
          <p:nvPr/>
        </p:nvSpPr>
        <p:spPr>
          <a:xfrm>
            <a:off x="4638675" y="2552488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È necessario prevedere un’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per ogni pagina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e anche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per ogni fase di ogni pagina</a:t>
            </a: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1C558F68-C458-80F2-3BA5-6F26F5ACE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540" y="4148905"/>
            <a:ext cx="6332074" cy="4030013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186E576F-C328-3A2E-6936-29C50FB27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149" y="4148905"/>
            <a:ext cx="6365844" cy="4046898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6964A34-B88A-E1FA-78C0-8F2011381AAA}"/>
              </a:ext>
            </a:extLst>
          </p:cNvPr>
          <p:cNvSpPr txBox="1"/>
          <p:nvPr/>
        </p:nvSpPr>
        <p:spPr>
          <a:xfrm>
            <a:off x="4669848" y="3515191"/>
            <a:ext cx="84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API 1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FADA8E92-8DD1-0EFD-6E3E-E5D176299768}"/>
              </a:ext>
            </a:extLst>
          </p:cNvPr>
          <p:cNvSpPr txBox="1"/>
          <p:nvPr/>
        </p:nvSpPr>
        <p:spPr>
          <a:xfrm>
            <a:off x="12792342" y="3515191"/>
            <a:ext cx="84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API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906EE4-295D-EAD9-0BA2-C398AC195C1E}"/>
              </a:ext>
            </a:extLst>
          </p:cNvPr>
          <p:cNvSpPr txBox="1"/>
          <p:nvPr/>
        </p:nvSpPr>
        <p:spPr>
          <a:xfrm>
            <a:off x="533400" y="1233071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Presupposti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7645A-A8C6-280B-4E27-1F3696747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393EFA1-5E1F-9BE0-AABD-976BAB549025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AC5A51F-807A-B370-A867-3A5BE26E4627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6FA4482-5FD7-48D5-917F-0EE62226440B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35864CA3-C193-DC59-A73C-159318BD9324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E4FDC38-2262-DCB0-FF88-0210897C6581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4BEE6C-01B1-DC93-AD07-82C702E162D1}"/>
              </a:ext>
            </a:extLst>
          </p:cNvPr>
          <p:cNvSpPr txBox="1"/>
          <p:nvPr/>
        </p:nvSpPr>
        <p:spPr>
          <a:xfrm>
            <a:off x="533400" y="1233071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Presupposti (2)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5EEF6-4ED8-5F1F-806F-BD56BFBC66E6}"/>
              </a:ext>
            </a:extLst>
          </p:cNvPr>
          <p:cNvSpPr txBox="1"/>
          <p:nvPr/>
        </p:nvSpPr>
        <p:spPr>
          <a:xfrm>
            <a:off x="2171195" y="3741131"/>
            <a:ext cx="270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Navigazione  ‘’normale’’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F249A97E-2AA9-4FD5-600C-583D4D68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94695"/>
            <a:ext cx="1810003" cy="3286584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794EEAE-E30C-30B4-28AE-2CA1866FFBAE}"/>
              </a:ext>
            </a:extLst>
          </p:cNvPr>
          <p:cNvSpPr txBox="1"/>
          <p:nvPr/>
        </p:nvSpPr>
        <p:spPr>
          <a:xfrm>
            <a:off x="5324601" y="3717548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71668CF4-CF8B-E5CE-A413-C9B710B9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04" y="2299457"/>
            <a:ext cx="1810003" cy="3286584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A24589A-574D-4DDA-5BE1-4907CB20A203}"/>
              </a:ext>
            </a:extLst>
          </p:cNvPr>
          <p:cNvSpPr txBox="1"/>
          <p:nvPr/>
        </p:nvSpPr>
        <p:spPr>
          <a:xfrm>
            <a:off x="7582405" y="3722310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PAG. 1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90033929-20E9-95EF-ABC5-F11C3AD2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08" y="2294695"/>
            <a:ext cx="1810003" cy="3286584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870CC0E-E372-647C-BA53-91B00582BE89}"/>
              </a:ext>
            </a:extLst>
          </p:cNvPr>
          <p:cNvSpPr txBox="1"/>
          <p:nvPr/>
        </p:nvSpPr>
        <p:spPr>
          <a:xfrm>
            <a:off x="9840209" y="3717548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PAG. 2</a:t>
            </a:r>
          </a:p>
        </p:txBody>
      </p:sp>
      <p:pic>
        <p:nvPicPr>
          <p:cNvPr id="58" name="Immagine 57">
            <a:extLst>
              <a:ext uri="{FF2B5EF4-FFF2-40B4-BE49-F238E27FC236}">
                <a16:creationId xmlns:a16="http://schemas.microsoft.com/office/drawing/2014/main" id="{6475D42A-F1C2-AC32-6DEE-FB171D9E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212" y="2294695"/>
            <a:ext cx="1810003" cy="3286584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194EF70-B954-3122-BC96-F8241572F57D}"/>
              </a:ext>
            </a:extLst>
          </p:cNvPr>
          <p:cNvSpPr txBox="1"/>
          <p:nvPr/>
        </p:nvSpPr>
        <p:spPr>
          <a:xfrm>
            <a:off x="12098013" y="3717548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PAG. 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11DA6B9-AAE6-CEEA-D232-0DBF78A0D975}"/>
              </a:ext>
            </a:extLst>
          </p:cNvPr>
          <p:cNvSpPr txBox="1"/>
          <p:nvPr/>
        </p:nvSpPr>
        <p:spPr>
          <a:xfrm>
            <a:off x="4876799" y="7570881"/>
            <a:ext cx="225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Navigazione con AI</a:t>
            </a:r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F745E156-87F6-3099-8016-6917BECD5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04" y="6124445"/>
            <a:ext cx="1810003" cy="3286584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4134703-C026-AF8F-3FE3-9594611EB247}"/>
              </a:ext>
            </a:extLst>
          </p:cNvPr>
          <p:cNvSpPr txBox="1"/>
          <p:nvPr/>
        </p:nvSpPr>
        <p:spPr>
          <a:xfrm>
            <a:off x="7582405" y="7547298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888C86B5-1406-937E-040A-C8E1B4725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08" y="6129207"/>
            <a:ext cx="1810003" cy="3286584"/>
          </a:xfrm>
          <a:prstGeom prst="rect">
            <a:avLst/>
          </a:prstGeom>
        </p:spPr>
      </p:pic>
      <p:sp>
        <p:nvSpPr>
          <p:cNvPr id="1024" name="CasellaDiTesto 1023">
            <a:extLst>
              <a:ext uri="{FF2B5EF4-FFF2-40B4-BE49-F238E27FC236}">
                <a16:creationId xmlns:a16="http://schemas.microsoft.com/office/drawing/2014/main" id="{FF78475A-AB10-2AE1-63AE-CA198F8A51FA}"/>
              </a:ext>
            </a:extLst>
          </p:cNvPr>
          <p:cNvSpPr txBox="1"/>
          <p:nvPr/>
        </p:nvSpPr>
        <p:spPr>
          <a:xfrm>
            <a:off x="9840209" y="7552060"/>
            <a:ext cx="914400" cy="41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PAG. 3</a:t>
            </a:r>
          </a:p>
        </p:txBody>
      </p:sp>
      <p:sp>
        <p:nvSpPr>
          <p:cNvPr id="1030" name="CasellaDiTesto 1029">
            <a:extLst>
              <a:ext uri="{FF2B5EF4-FFF2-40B4-BE49-F238E27FC236}">
                <a16:creationId xmlns:a16="http://schemas.microsoft.com/office/drawing/2014/main" id="{A4E23452-FDC8-0E1F-A1EF-326E605A5507}"/>
              </a:ext>
            </a:extLst>
          </p:cNvPr>
          <p:cNvSpPr txBox="1"/>
          <p:nvPr/>
        </p:nvSpPr>
        <p:spPr>
          <a:xfrm>
            <a:off x="11650212" y="7567681"/>
            <a:ext cx="57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… e se nella pagina 3 cliccassimo ‘’indietro’’?</a:t>
            </a:r>
          </a:p>
        </p:txBody>
      </p:sp>
    </p:spTree>
    <p:extLst>
      <p:ext uri="{BB962C8B-B14F-4D97-AF65-F5344CB8AC3E}">
        <p14:creationId xmlns:p14="http://schemas.microsoft.com/office/powerpoint/2010/main" val="168394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F5BB6-372A-1EC5-7C38-AF3866CB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D049AB6-56FA-FB3E-9AC7-0D5B73AE5987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9238E76-4548-7DE4-F383-9DB28FB0263B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7C2679E-8376-C221-F4F1-3F32FE8BC4E0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FCA3FDB9-31D5-6034-C2DC-4459D3B31247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7A0FF9F-CD54-9954-A199-5A832C2DB489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5C53D25-E89A-BE45-2698-B931CC3B0C65}"/>
              </a:ext>
            </a:extLst>
          </p:cNvPr>
          <p:cNvSpPr txBox="1"/>
          <p:nvPr/>
        </p:nvSpPr>
        <p:spPr>
          <a:xfrm>
            <a:off x="533400" y="1233071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Obiettivi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AA2BD1-BEA3-1F4C-7E4C-39C3BCB49F1C}"/>
              </a:ext>
            </a:extLst>
          </p:cNvPr>
          <p:cNvSpPr txBox="1"/>
          <p:nvPr/>
        </p:nvSpPr>
        <p:spPr>
          <a:xfrm>
            <a:off x="8001000" y="2656948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Url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Parametri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Verbo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Descrizione (facoltativa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5730DC-2535-BBE1-460A-B60CE40A010F}"/>
              </a:ext>
            </a:extLst>
          </p:cNvPr>
          <p:cNvSpPr txBox="1"/>
          <p:nvPr/>
        </p:nvSpPr>
        <p:spPr>
          <a:xfrm>
            <a:off x="6938962" y="310212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3F10CC-B389-E758-B36D-D5A0E9429EE3}"/>
              </a:ext>
            </a:extLst>
          </p:cNvPr>
          <p:cNvSpPr txBox="1"/>
          <p:nvPr/>
        </p:nvSpPr>
        <p:spPr>
          <a:xfrm>
            <a:off x="1704340" y="7205717"/>
            <a:ext cx="1461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it-IT" sz="2400" u="sng" dirty="0">
                <a:solidFill>
                  <a:schemeClr val="tx2">
                    <a:lumMod val="75000"/>
                  </a:schemeClr>
                </a:solidFill>
              </a:rPr>
              <a:t>Individuare l’API: cercando la </a:t>
            </a:r>
            <a:r>
              <a:rPr lang="it-IT" sz="2400" b="1" u="sng" dirty="0">
                <a:solidFill>
                  <a:schemeClr val="tx2">
                    <a:lumMod val="75000"/>
                  </a:schemeClr>
                </a:solidFill>
              </a:rPr>
              <a:t>corrispondenza</a:t>
            </a:r>
            <a:r>
              <a:rPr lang="it-IT" sz="2400" u="sng" dirty="0">
                <a:solidFill>
                  <a:schemeClr val="tx2">
                    <a:lumMod val="75000"/>
                  </a:schemeClr>
                </a:solidFill>
              </a:rPr>
              <a:t> migliore tra la </a:t>
            </a:r>
            <a:r>
              <a:rPr lang="it-IT" sz="2400" b="1" u="sng" dirty="0">
                <a:solidFill>
                  <a:schemeClr val="tx2">
                    <a:lumMod val="75000"/>
                  </a:schemeClr>
                </a:solidFill>
              </a:rPr>
              <a:t>richiesta dell’utente </a:t>
            </a:r>
            <a:r>
              <a:rPr lang="it-IT" sz="2400" u="sng" dirty="0">
                <a:solidFill>
                  <a:schemeClr val="tx2">
                    <a:lumMod val="75000"/>
                  </a:schemeClr>
                </a:solidFill>
              </a:rPr>
              <a:t>e la </a:t>
            </a:r>
            <a:r>
              <a:rPr lang="it-IT" sz="2400" b="1" u="sng" dirty="0">
                <a:solidFill>
                  <a:schemeClr val="tx2">
                    <a:lumMod val="75000"/>
                  </a:schemeClr>
                </a:solidFill>
              </a:rPr>
              <a:t>descrizione dell’API </a:t>
            </a:r>
            <a:r>
              <a:rPr lang="it-IT" sz="2400" u="sng" dirty="0">
                <a:solidFill>
                  <a:schemeClr val="tx2">
                    <a:lumMod val="75000"/>
                  </a:schemeClr>
                </a:solidFill>
              </a:rPr>
              <a:t>stessa</a:t>
            </a:r>
          </a:p>
          <a:p>
            <a:pPr marL="342900" indent="-342900" algn="ctr">
              <a:buAutoNum type="arabicParenR"/>
            </a:pPr>
            <a:endParaRPr lang="it-IT" sz="2400" u="sng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arenR"/>
            </a:pPr>
            <a:r>
              <a:rPr lang="it-IT" sz="2400" u="sng" dirty="0">
                <a:solidFill>
                  <a:schemeClr val="tx2">
                    <a:lumMod val="75000"/>
                  </a:schemeClr>
                </a:solidFill>
              </a:rPr>
              <a:t>Se presenti, estrarre i valori parametri dalla richiesta utente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EF01499-341A-94B7-70F5-303A834155E7}"/>
              </a:ext>
            </a:extLst>
          </p:cNvPr>
          <p:cNvSpPr/>
          <p:nvPr/>
        </p:nvSpPr>
        <p:spPr>
          <a:xfrm>
            <a:off x="7620000" y="2656947"/>
            <a:ext cx="381000" cy="13849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4BF18-6D13-722A-086A-2DDEFCE3600B}"/>
              </a:ext>
            </a:extLst>
          </p:cNvPr>
          <p:cNvSpPr txBox="1"/>
          <p:nvPr/>
        </p:nvSpPr>
        <p:spPr>
          <a:xfrm>
            <a:off x="4495800" y="5046782"/>
            <a:ext cx="11801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Url: "http://80.88.88.48:8080/accensione-finanziamento/elaborazione-primaria",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Parametri: {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, prodotto, data, convenzione, importo,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conto_corrente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},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Verbo Http: "POST",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Descrizione: "Crea un nuovo finanziamento con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ndg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, prodotto, data, convenzione, importo e conto corrente"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BF7BD91-7FFE-1A69-2202-7D25112619AE}"/>
              </a:ext>
            </a:extLst>
          </p:cNvPr>
          <p:cNvSpPr txBox="1"/>
          <p:nvPr/>
        </p:nvSpPr>
        <p:spPr>
          <a:xfrm>
            <a:off x="3433762" y="545977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51DA6AE3-7C3A-2A43-11C1-F6277FA7B02D}"/>
              </a:ext>
            </a:extLst>
          </p:cNvPr>
          <p:cNvSpPr/>
          <p:nvPr/>
        </p:nvSpPr>
        <p:spPr>
          <a:xfrm>
            <a:off x="4114800" y="5014603"/>
            <a:ext cx="381000" cy="13849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49278C-7838-2543-377B-AD59946905C0}"/>
              </a:ext>
            </a:extLst>
          </p:cNvPr>
          <p:cNvSpPr txBox="1"/>
          <p:nvPr/>
        </p:nvSpPr>
        <p:spPr>
          <a:xfrm>
            <a:off x="8323580" y="222465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Premessa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0AA21C3-A21D-3A8D-8BD1-7FE664FBFC37}"/>
              </a:ext>
            </a:extLst>
          </p:cNvPr>
          <p:cNvSpPr txBox="1"/>
          <p:nvPr/>
        </p:nvSpPr>
        <p:spPr>
          <a:xfrm>
            <a:off x="8323580" y="460571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Esempio</a:t>
            </a:r>
          </a:p>
        </p:txBody>
      </p:sp>
    </p:spTree>
    <p:extLst>
      <p:ext uri="{BB962C8B-B14F-4D97-AF65-F5344CB8AC3E}">
        <p14:creationId xmlns:p14="http://schemas.microsoft.com/office/powerpoint/2010/main" val="396423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54E6-DFCC-3784-F3EC-1C6FCD81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E3E2333-CD60-062C-5A6D-8DA1FCE65C38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AE01155-30A0-CA66-F632-63A3E9B1ED45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FC64E20-D6BE-BEAA-2D7F-9BB8BAD91F90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A7597025-9D10-EE51-889E-784362A0F425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B28776B-8158-F9BB-3F4F-F446A6CD7AF2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FA98C3CC-24EE-76E7-4EFC-2ED24AE458EE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Premesse Teoriche e Pratiche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088DB8-32CF-ED29-32DA-C5908C9E2451}"/>
              </a:ext>
            </a:extLst>
          </p:cNvPr>
          <p:cNvSpPr txBox="1"/>
          <p:nvPr/>
        </p:nvSpPr>
        <p:spPr>
          <a:xfrm>
            <a:off x="533400" y="1829943"/>
            <a:ext cx="17221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Il Natural Language Processing (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NLP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) è un ramo dell'intelligenza artificiale che permette ai computer di comprendere, interpretare e generare il linguaggio umano </a:t>
            </a:r>
          </a:p>
          <a:p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Applicazioni principali: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Traduzione automatica (es. Google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Translate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Riconoscimento vocale (es. Siri, Alexa)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Analisi del sentiment (es. valutazione di recensioni)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Chatbot e assistenti virtuali (es. supporto clienti automatizzato)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Estrazione di informazioni o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NER (</a:t>
            </a: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Named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tx2">
                    <a:lumMod val="75000"/>
                  </a:schemeClr>
                </a:solidFill>
              </a:rPr>
              <a:t>Recognition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(es. identificare nomi, date, luoghi)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Generazione automatica di testo (es. GPT-3)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Panoramica dell'Implementazione del NLP: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0D4E5F9F-B882-04FA-9D23-CCC11E3F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37747"/>
              </p:ext>
            </p:extLst>
          </p:nvPr>
        </p:nvGraphicFramePr>
        <p:xfrm>
          <a:off x="654618" y="5307818"/>
          <a:ext cx="17221200" cy="4525964"/>
        </p:xfrm>
        <a:graphic>
          <a:graphicData uri="http://schemas.openxmlformats.org/drawingml/2006/table">
            <a:tbl>
              <a:tblPr/>
              <a:tblGrid>
                <a:gridCol w="2870200">
                  <a:extLst>
                    <a:ext uri="{9D8B030D-6E8A-4147-A177-3AD203B41FA5}">
                      <a16:colId xmlns:a16="http://schemas.microsoft.com/office/drawing/2014/main" val="1659532606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53858498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78498795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4718453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04868166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37179102"/>
                    </a:ext>
                  </a:extLst>
                </a:gridCol>
              </a:tblGrid>
              <a:tr h="386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Approccio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Tempo e Costo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772313"/>
                  </a:ext>
                </a:extLst>
              </a:tr>
              <a:tr h="15454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Addestramento da Zero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Addestramento completo di un modello (es. Transformer) utilizzando un dataset grezzo.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Maggiore flessibilità e adattabilità.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Richiede enormi risorse e tempo (GPU avanzate, dati massicci).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 avanzate (NVIDIA A100/V100)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Molto lungo e costoso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437033"/>
                  </a:ext>
                </a:extLst>
              </a:tr>
              <a:tr h="1379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Fine-Tuning di Modelli </a:t>
                      </a:r>
                      <a:r>
                        <a:rPr lang="it-IT" sz="20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-addestrati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di un modello già addestrato per un task specifico (es. GPT-3, BERT).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Risparmio di tempo e risorse. Adattabile a compiti specifici.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Necessita di dati per il fine-tuning.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 moderne (NVIDIA RTX)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Moderato, risparmio significativo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02005"/>
                  </a:ext>
                </a:extLst>
              </a:tr>
              <a:tr h="12142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Modelli </a:t>
                      </a:r>
                      <a:r>
                        <a:rPr lang="it-IT" sz="20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-addestrati e API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Utilizzo di modelli pronti per l'uso via API (es. </a:t>
                      </a:r>
                      <a:r>
                        <a:rPr lang="it-IT" sz="200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spaCy</a:t>
                      </a: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200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Hugging</a:t>
                      </a: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Face).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rapida, nessun bisogno di addestramento.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Limitata personalizzazione, costi per uso intensivo.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Nessuna risorsa locale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Rapido e più economico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52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9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BF7DA-FD94-BE01-0C9B-264234F8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8DBC843-92C3-20A6-E915-996F1423807E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1F01A1-0E3A-BFFD-0FAD-F35722FABCEE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7CD78F00-D65F-11CB-314A-E9E19D266A70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9CC7AE44-C976-2E5B-C572-E3BC3CAD63CF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BB6A58C-CED4-4C53-9698-9797BF1C7237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B05E661-58F9-AD4F-9E2F-FCA2405C8F99}"/>
              </a:ext>
            </a:extLst>
          </p:cNvPr>
          <p:cNvSpPr txBox="1"/>
          <p:nvPr/>
        </p:nvSpPr>
        <p:spPr>
          <a:xfrm>
            <a:off x="533400" y="1267480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FOCUS: NER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401A94-77D1-D674-6E9C-4CC3CC9AB384}"/>
              </a:ext>
            </a:extLst>
          </p:cNvPr>
          <p:cNvSpPr txBox="1"/>
          <p:nvPr/>
        </p:nvSpPr>
        <p:spPr>
          <a:xfrm>
            <a:off x="3810000" y="2912603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Il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NER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riconosce e classifica entità nel testo, come persone, luoghi o numeri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Esempio:</a:t>
            </a: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Input</a:t>
            </a:r>
          </a:p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La Apple Inc. ha aperto un nuovo negozio a Milano il 3 novembre 2023.</a:t>
            </a: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Output </a:t>
            </a:r>
          </a:p>
          <a:p>
            <a:pPr algn="ctr"/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5ED7A9E-B1BC-4791-6F3A-57209F710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1147"/>
              </p:ext>
            </p:extLst>
          </p:nvPr>
        </p:nvGraphicFramePr>
        <p:xfrm>
          <a:off x="4883717" y="6377940"/>
          <a:ext cx="8763001" cy="1584960"/>
        </p:xfrm>
        <a:graphic>
          <a:graphicData uri="http://schemas.openxmlformats.org/drawingml/2006/table">
            <a:tbl>
              <a:tblPr/>
              <a:tblGrid>
                <a:gridCol w="1828801">
                  <a:extLst>
                    <a:ext uri="{9D8B030D-6E8A-4147-A177-3AD203B41FA5}">
                      <a16:colId xmlns:a16="http://schemas.microsoft.com/office/drawing/2014/main" val="99684217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194211749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9804692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399175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43204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entity_group</a:t>
                      </a:r>
                      <a:endParaRPr lang="it-IT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53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Apple Inc.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Milano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7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novembre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4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65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B2021-5617-B96C-3AA1-72E0D753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0FFBCA02-21F0-FC9C-C0A2-3B1A6D94EC05}"/>
              </a:ext>
            </a:extLst>
          </p:cNvPr>
          <p:cNvSpPr/>
          <p:nvPr/>
        </p:nvSpPr>
        <p:spPr>
          <a:xfrm>
            <a:off x="12649200" y="266700"/>
            <a:ext cx="5638800" cy="73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  <a:effectLst>
            <a:outerShdw blurRad="50800" dist="50800" dir="5400000" sx="96000" sy="96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002060"/>
                </a:solidFill>
              </a:rPr>
              <a:t>Intelligenza artificiale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470F9EF-83B1-D5F0-647F-72F76641E9CB}"/>
              </a:ext>
            </a:extLst>
          </p:cNvPr>
          <p:cNvSpPr/>
          <p:nvPr/>
        </p:nvSpPr>
        <p:spPr>
          <a:xfrm>
            <a:off x="914400" y="594983"/>
            <a:ext cx="11734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4452A2-3116-901D-E997-4BACA022B0E2}"/>
              </a:ext>
            </a:extLst>
          </p:cNvPr>
          <p:cNvGrpSpPr/>
          <p:nvPr/>
        </p:nvGrpSpPr>
        <p:grpSpPr>
          <a:xfrm>
            <a:off x="7239000" y="-38100"/>
            <a:ext cx="4648200" cy="732767"/>
            <a:chOff x="5334000" y="4426672"/>
            <a:chExt cx="4572000" cy="876669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A978B7E7-3D12-ECDF-AC5D-D9EB33AB1D69}"/>
                </a:ext>
              </a:extLst>
            </p:cNvPr>
            <p:cNvSpPr/>
            <p:nvPr/>
          </p:nvSpPr>
          <p:spPr>
            <a:xfrm>
              <a:off x="5334000" y="4426672"/>
              <a:ext cx="961277" cy="693242"/>
            </a:xfrm>
            <a:custGeom>
              <a:avLst/>
              <a:gdLst/>
              <a:ahLst/>
              <a:cxnLst/>
              <a:rect l="l" t="t" r="r" b="b"/>
              <a:pathLst>
                <a:path w="4446075" h="3031585">
                  <a:moveTo>
                    <a:pt x="0" y="0"/>
                  </a:moveTo>
                  <a:lnTo>
                    <a:pt x="4446074" y="0"/>
                  </a:lnTo>
                  <a:lnTo>
                    <a:pt x="4446074" y="3031586"/>
                  </a:lnTo>
                  <a:lnTo>
                    <a:pt x="0" y="3031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2000"/>
                        </a14:imgEffect>
                        <a14:imgEffect>
                          <a14:saturation sat="0"/>
                        </a14:imgEffect>
                        <a14:imgEffect>
                          <a14:brightnessContrast bright="-84000" contrast="-7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effectLst>
              <a:outerShdw blurRad="50800" dist="635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F3C8500-D3A3-405E-8050-BDC417855AFF}"/>
                </a:ext>
              </a:extLst>
            </p:cNvPr>
            <p:cNvSpPr txBox="1"/>
            <p:nvPr/>
          </p:nvSpPr>
          <p:spPr>
            <a:xfrm>
              <a:off x="6400800" y="4533900"/>
              <a:ext cx="3505200" cy="769441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it-IT" sz="3600" b="1" spc="5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Credit System</a:t>
              </a: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A05A38B-68FC-14EF-3B7F-AAA9597F814D}"/>
              </a:ext>
            </a:extLst>
          </p:cNvPr>
          <p:cNvSpPr txBox="1"/>
          <p:nvPr/>
        </p:nvSpPr>
        <p:spPr>
          <a:xfrm>
            <a:off x="654618" y="1162667"/>
            <a:ext cx="172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Corrispondenza tra richiesta utente e descrizione api</a:t>
            </a: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21720C-D80F-337B-0DCF-B54B9DDB964B}"/>
              </a:ext>
            </a:extLst>
          </p:cNvPr>
          <p:cNvSpPr txBox="1"/>
          <p:nvPr/>
        </p:nvSpPr>
        <p:spPr>
          <a:xfrm>
            <a:off x="4880660" y="3101110"/>
            <a:ext cx="193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Richiesta utente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A099AE-B6B6-F9D1-F32C-67A59CE6AE44}"/>
              </a:ext>
            </a:extLst>
          </p:cNvPr>
          <p:cNvSpPr txBox="1"/>
          <p:nvPr/>
        </p:nvSpPr>
        <p:spPr>
          <a:xfrm>
            <a:off x="9436590" y="7115618"/>
            <a:ext cx="196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Miglior Risultato </a:t>
            </a:r>
          </a:p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VS</a:t>
            </a: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Soglia: Gamma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058DEC-6872-1048-FC68-AE794D204433}"/>
              </a:ext>
            </a:extLst>
          </p:cNvPr>
          <p:cNvSpPr txBox="1"/>
          <p:nvPr/>
        </p:nvSpPr>
        <p:spPr>
          <a:xfrm>
            <a:off x="15103191" y="683018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API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61A90D-2018-059B-C599-2DE905FDE210}"/>
              </a:ext>
            </a:extLst>
          </p:cNvPr>
          <p:cNvSpPr txBox="1"/>
          <p:nvPr/>
        </p:nvSpPr>
        <p:spPr>
          <a:xfrm>
            <a:off x="13518582" y="7626098"/>
            <a:ext cx="4312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Nessun risultato trovato per la richiesta. Per favore, riprovare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38A490-4513-791F-E42C-84C2D1AE0F89}"/>
              </a:ext>
            </a:extLst>
          </p:cNvPr>
          <p:cNvSpPr txBox="1"/>
          <p:nvPr/>
        </p:nvSpPr>
        <p:spPr>
          <a:xfrm>
            <a:off x="6751803" y="4933106"/>
            <a:ext cx="277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Estrazione verbo/verbo + complemento oggetto 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tramite NER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1E569D-01CB-CA9F-DB16-1CC3295C70EF}"/>
              </a:ext>
            </a:extLst>
          </p:cNvPr>
          <p:cNvSpPr txBox="1"/>
          <p:nvPr/>
        </p:nvSpPr>
        <p:spPr>
          <a:xfrm>
            <a:off x="10419199" y="4587171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ML che classifica ogni verbo come POST, GET, PUT o DELETE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247515-72A7-7C06-BEAD-331287BBAD58}"/>
              </a:ext>
            </a:extLst>
          </p:cNvPr>
          <p:cNvSpPr txBox="1"/>
          <p:nvPr/>
        </p:nvSpPr>
        <p:spPr>
          <a:xfrm>
            <a:off x="14900947" y="5014055"/>
            <a:ext cx="2772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6600"/>
                </a:solidFill>
              </a:rPr>
              <a:t>(Esempio)</a:t>
            </a:r>
          </a:p>
          <a:p>
            <a:pPr algn="ctr"/>
            <a:r>
              <a:rPr lang="it-IT" sz="2000" b="1" dirty="0">
                <a:solidFill>
                  <a:srgbClr val="FF6600"/>
                </a:solidFill>
              </a:rPr>
              <a:t>POST con probabilità 0.8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D480FA-2178-04D2-C929-890E8ABF87CA}"/>
              </a:ext>
            </a:extLst>
          </p:cNvPr>
          <p:cNvSpPr txBox="1"/>
          <p:nvPr/>
        </p:nvSpPr>
        <p:spPr>
          <a:xfrm>
            <a:off x="457200" y="6959568"/>
            <a:ext cx="7698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B050"/>
                </a:solidFill>
              </a:rPr>
              <a:t>CV Descrizione API 1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Alfa    +    </a:t>
            </a:r>
            <a:r>
              <a:rPr lang="it-IT" sz="2000" b="1" dirty="0">
                <a:solidFill>
                  <a:srgbClr val="FF6600"/>
                </a:solidFill>
              </a:rPr>
              <a:t>Probabilità Verbo API 1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Beta</a:t>
            </a:r>
          </a:p>
          <a:p>
            <a:pPr algn="ctr"/>
            <a:r>
              <a:rPr lang="it-IT" sz="2000" b="1" dirty="0">
                <a:solidFill>
                  <a:srgbClr val="00B050"/>
                </a:solidFill>
              </a:rPr>
              <a:t>CV Descrizione API 2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Alfa    +    </a:t>
            </a:r>
            <a:r>
              <a:rPr lang="it-IT" sz="2000" b="1" dirty="0">
                <a:solidFill>
                  <a:srgbClr val="FF6600"/>
                </a:solidFill>
              </a:rPr>
              <a:t>Probabilità Verbo API 2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Beta</a:t>
            </a:r>
          </a:p>
          <a:p>
            <a:pPr algn="ctr"/>
            <a:r>
              <a:rPr lang="it-IT" sz="2000" b="1" dirty="0">
                <a:solidFill>
                  <a:srgbClr val="00B050"/>
                </a:solidFill>
              </a:rPr>
              <a:t>CV Descrizione API 3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Alfa    +    </a:t>
            </a:r>
            <a:r>
              <a:rPr lang="it-IT" sz="2000" b="1" dirty="0">
                <a:solidFill>
                  <a:srgbClr val="FF6600"/>
                </a:solidFill>
              </a:rPr>
              <a:t>Probabilità Verbo API 3 </a:t>
            </a:r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* Beta</a:t>
            </a: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5A76776-D5ED-125D-FEC1-319455A6EDCF}"/>
              </a:ext>
            </a:extLst>
          </p:cNvPr>
          <p:cNvSpPr txBox="1"/>
          <p:nvPr/>
        </p:nvSpPr>
        <p:spPr>
          <a:xfrm>
            <a:off x="10577229" y="5445699"/>
            <a:ext cx="311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Coseno di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versomiglianza</a:t>
            </a:r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 con POST, GET, PUT, DELETE: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959BC13-FC14-A0D3-D956-354A7B7901B8}"/>
              </a:ext>
            </a:extLst>
          </p:cNvPr>
          <p:cNvSpPr txBox="1"/>
          <p:nvPr/>
        </p:nvSpPr>
        <p:spPr>
          <a:xfrm>
            <a:off x="1747837" y="2947222"/>
            <a:ext cx="233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Individuare API</a:t>
            </a: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tramite descrizione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AFBD29-4622-8E4E-3743-E219730FEA34}"/>
              </a:ext>
            </a:extLst>
          </p:cNvPr>
          <p:cNvSpPr txBox="1"/>
          <p:nvPr/>
        </p:nvSpPr>
        <p:spPr>
          <a:xfrm>
            <a:off x="687083" y="5015260"/>
            <a:ext cx="233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Individuare API</a:t>
            </a: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</a:schemeClr>
                </a:solidFill>
              </a:rPr>
              <a:t>tramite verbo</a:t>
            </a: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A9A5441E-E512-0901-0DF0-E4ADD1B9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67603"/>
              </p:ext>
            </p:extLst>
          </p:nvPr>
        </p:nvGraphicFramePr>
        <p:xfrm>
          <a:off x="7606724" y="2387995"/>
          <a:ext cx="6083443" cy="1826339"/>
        </p:xfrm>
        <a:graphic>
          <a:graphicData uri="http://schemas.openxmlformats.org/drawingml/2006/table">
            <a:tbl>
              <a:tblPr/>
              <a:tblGrid>
                <a:gridCol w="2341421">
                  <a:extLst>
                    <a:ext uri="{9D8B030D-6E8A-4147-A177-3AD203B41FA5}">
                      <a16:colId xmlns:a16="http://schemas.microsoft.com/office/drawing/2014/main" val="4164964373"/>
                    </a:ext>
                  </a:extLst>
                </a:gridCol>
                <a:gridCol w="3742022">
                  <a:extLst>
                    <a:ext uri="{9D8B030D-6E8A-4147-A177-3AD203B41FA5}">
                      <a16:colId xmlns:a16="http://schemas.microsoft.com/office/drawing/2014/main" val="3848557297"/>
                    </a:ext>
                  </a:extLst>
                </a:gridCol>
              </a:tblGrid>
              <a:tr h="3863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Catalogo API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Coseno </a:t>
                      </a:r>
                      <a:r>
                        <a:rPr lang="it-IT" sz="20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Verosomiglianza</a:t>
                      </a:r>
                      <a:r>
                        <a:rPr lang="it-IT" sz="20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CV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 API 1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1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 API 2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4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 API 3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59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5195" marR="55195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595486"/>
                  </a:ext>
                </a:extLst>
              </a:tr>
            </a:tbl>
          </a:graphicData>
        </a:graphic>
      </p:graphicFrame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0BE9A81-02ED-2145-908C-F04D400ACB24}"/>
              </a:ext>
            </a:extLst>
          </p:cNvPr>
          <p:cNvCxnSpPr>
            <a:stCxn id="11" idx="3"/>
          </p:cNvCxnSpPr>
          <p:nvPr/>
        </p:nvCxnSpPr>
        <p:spPr>
          <a:xfrm flipV="1">
            <a:off x="6816827" y="2932522"/>
            <a:ext cx="793139" cy="36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8B5D8EF-ED68-D1E2-8F65-950AA60676D4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816827" y="3301164"/>
            <a:ext cx="789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D492E80-E786-4494-69DD-0A2CA2A6F1BA}"/>
              </a:ext>
            </a:extLst>
          </p:cNvPr>
          <p:cNvCxnSpPr>
            <a:stCxn id="11" idx="3"/>
          </p:cNvCxnSpPr>
          <p:nvPr/>
        </p:nvCxnSpPr>
        <p:spPr>
          <a:xfrm>
            <a:off x="6816827" y="3301165"/>
            <a:ext cx="793139" cy="35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AE6B48CC-BB97-C7CD-4EF9-2A98EEAC5DDD}"/>
              </a:ext>
            </a:extLst>
          </p:cNvPr>
          <p:cNvCxnSpPr>
            <a:stCxn id="11" idx="3"/>
          </p:cNvCxnSpPr>
          <p:nvPr/>
        </p:nvCxnSpPr>
        <p:spPr>
          <a:xfrm>
            <a:off x="6816827" y="3301165"/>
            <a:ext cx="793139" cy="70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7CB60CE-51A9-E257-8477-B8B847B7314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9524481" y="4941114"/>
            <a:ext cx="894718" cy="49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594493D-C06D-655E-2929-FA5CC8B0F1C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9524481" y="5440938"/>
            <a:ext cx="1052748" cy="3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023BD6F8-A78C-003C-F4F7-C23DE38FAD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3848199" y="4941114"/>
            <a:ext cx="1052748" cy="4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F149339D-DEEC-4D3A-7249-9EFDFED3367F}"/>
              </a:ext>
            </a:extLst>
          </p:cNvPr>
          <p:cNvCxnSpPr>
            <a:endCxn id="17" idx="1"/>
          </p:cNvCxnSpPr>
          <p:nvPr/>
        </p:nvCxnSpPr>
        <p:spPr>
          <a:xfrm flipV="1">
            <a:off x="13843424" y="5367998"/>
            <a:ext cx="1057523" cy="34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3E0F960-661C-D8DF-2915-0807A84500AE}"/>
              </a:ext>
            </a:extLst>
          </p:cNvPr>
          <p:cNvSpPr txBox="1"/>
          <p:nvPr/>
        </p:nvSpPr>
        <p:spPr>
          <a:xfrm>
            <a:off x="3912576" y="5240882"/>
            <a:ext cx="193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Richiesta utente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56B33B70-E05C-9113-3983-3C6549DFEACA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>
            <a:off x="5848743" y="5440937"/>
            <a:ext cx="903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0209E090-2C35-DE44-0923-F5D9932D7C8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11401807" y="7030243"/>
            <a:ext cx="3701384" cy="59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99F68967-F49E-B968-EF3A-102B7A0DAB0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1401807" y="7623450"/>
            <a:ext cx="2116775" cy="3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B678855-BBB4-0544-6E7B-338039E0977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138142" y="7621287"/>
            <a:ext cx="1298448" cy="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1282</Words>
  <Application>Microsoft Office PowerPoint</Application>
  <PresentationFormat>Personalizzato</PresentationFormat>
  <Paragraphs>260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Futura</vt:lpstr>
      <vt:lpstr>Wingdings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Aggiungi un sottotitolo</dc:title>
  <dc:creator>Bedin Corrado</dc:creator>
  <cp:lastModifiedBy>Edoardo Frapiccini</cp:lastModifiedBy>
  <cp:revision>287</cp:revision>
  <dcterms:created xsi:type="dcterms:W3CDTF">2006-08-16T00:00:00Z</dcterms:created>
  <dcterms:modified xsi:type="dcterms:W3CDTF">2025-09-24T09:58:31Z</dcterms:modified>
  <dc:identifier>DAGhscBGOMc</dc:identifier>
</cp:coreProperties>
</file>