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6.svg" ContentType="image/svg+xml"/>
  <Override PartName="/ppt/media/image18.svg" ContentType="image/svg+xml"/>
  <Override PartName="/ppt/media/image2.svg" ContentType="image/svg+xml"/>
  <Override PartName="/ppt/media/image21.svg" ContentType="image/svg+xml"/>
  <Override PartName="/ppt/media/image23.svg" ContentType="image/svg+xml"/>
  <Override PartName="/ppt/media/image26.svg" ContentType="image/svg+xml"/>
  <Override PartName="/ppt/media/image27.svg" ContentType="image/svg+xml"/>
  <Override PartName="/ppt/media/image38.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embeddedFontLst>
    <p:embeddedFont>
      <p:font typeface="Calibri (MS) Bold" panose="020F0702030404030204"/>
      <p:bold r:id="rId29"/>
    </p:embeddedFont>
    <p:embeddedFont>
      <p:font typeface="Calibri (MS)" panose="020F0502020204030204"/>
      <p:regular r:id="rId30"/>
    </p:embeddedFont>
    <p:embeddedFont>
      <p:font typeface="IBM Plex Sans" panose="020B0503050203000203"/>
      <p:regular r:id="rId31"/>
    </p:embeddedFont>
    <p:embeddedFont>
      <p:font typeface="Calibri" panose="020F050202020403020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47" d="100"/>
          <a:sy n="47" d="100"/>
        </p:scale>
        <p:origin x="14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0" Type="http://schemas.openxmlformats.org/officeDocument/2006/relationships/slideLayout" Target="../slideLayouts/slideLayout7.xml"/><Relationship Id="rId2" Type="http://schemas.openxmlformats.org/officeDocument/2006/relationships/image" Target="../media/image2.svg"/><Relationship Id="rId19" Type="http://schemas.openxmlformats.org/officeDocument/2006/relationships/image" Target="../media/image19.jpeg"/><Relationship Id="rId18" Type="http://schemas.openxmlformats.org/officeDocument/2006/relationships/image" Target="../media/image18.svg"/><Relationship Id="rId17" Type="http://schemas.openxmlformats.org/officeDocument/2006/relationships/image" Target="../media/image17.png"/><Relationship Id="rId16" Type="http://schemas.openxmlformats.org/officeDocument/2006/relationships/image" Target="../media/image16.sv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jpeg"/><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0" Type="http://schemas.openxmlformats.org/officeDocument/2006/relationships/slideLayout" Target="../slideLayouts/slideLayout7.xml"/><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0" Type="http://schemas.openxmlformats.org/officeDocument/2006/relationships/slideLayout" Target="../slideLayouts/slideLayout7.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0" Type="http://schemas.openxmlformats.org/officeDocument/2006/relationships/slideLayout" Target="../slideLayouts/slideLayout7.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1" Type="http://schemas.openxmlformats.org/officeDocument/2006/relationships/slideLayout" Target="../slideLayouts/slideLayout7.xml"/><Relationship Id="rId10" Type="http://schemas.openxmlformats.org/officeDocument/2006/relationships/image" Target="../media/image35.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0" Type="http://schemas.openxmlformats.org/officeDocument/2006/relationships/slideLayout" Target="../slideLayouts/slideLayout7.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9.png"/><Relationship Id="rId2" Type="http://schemas.openxmlformats.org/officeDocument/2006/relationships/image" Target="../media/image21.sv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svg"/><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svg"/><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3229280"/>
          </a:xfrm>
          <a:custGeom>
            <a:avLst/>
            <a:gdLst/>
            <a:ahLst/>
            <a:cxnLst/>
            <a:rect l="l" t="t" r="r" b="b"/>
            <a:pathLst>
              <a:path w="9144000" h="3229280">
                <a:moveTo>
                  <a:pt x="0" y="0"/>
                </a:moveTo>
                <a:lnTo>
                  <a:pt x="9144000" y="0"/>
                </a:lnTo>
                <a:lnTo>
                  <a:pt x="9144000" y="3229280"/>
                </a:lnTo>
                <a:lnTo>
                  <a:pt x="0" y="322928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84" y="4812106"/>
            <a:ext cx="4322207" cy="1323442"/>
          </a:xfrm>
          <a:custGeom>
            <a:avLst/>
            <a:gdLst/>
            <a:ahLst/>
            <a:cxnLst/>
            <a:rect l="l" t="t" r="r" b="b"/>
            <a:pathLst>
              <a:path w="4322207" h="1323442">
                <a:moveTo>
                  <a:pt x="0" y="0"/>
                </a:moveTo>
                <a:lnTo>
                  <a:pt x="4322207" y="0"/>
                </a:lnTo>
                <a:lnTo>
                  <a:pt x="4322207" y="1323442"/>
                </a:lnTo>
                <a:lnTo>
                  <a:pt x="0" y="13234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003206" y="1761201"/>
            <a:ext cx="4140794" cy="2622442"/>
          </a:xfrm>
          <a:custGeom>
            <a:avLst/>
            <a:gdLst/>
            <a:ahLst/>
            <a:cxnLst/>
            <a:rect l="l" t="t" r="r" b="b"/>
            <a:pathLst>
              <a:path w="4140794" h="2622442">
                <a:moveTo>
                  <a:pt x="0" y="0"/>
                </a:moveTo>
                <a:lnTo>
                  <a:pt x="4140794" y="0"/>
                </a:lnTo>
                <a:lnTo>
                  <a:pt x="4140794" y="2622442"/>
                </a:lnTo>
                <a:lnTo>
                  <a:pt x="0" y="262244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76200" y="1453172"/>
            <a:ext cx="5897613" cy="3238500"/>
          </a:xfrm>
          <a:custGeom>
            <a:avLst/>
            <a:gdLst/>
            <a:ahLst/>
            <a:cxnLst/>
            <a:rect l="l" t="t" r="r" b="b"/>
            <a:pathLst>
              <a:path w="5897613" h="3238500">
                <a:moveTo>
                  <a:pt x="0" y="0"/>
                </a:moveTo>
                <a:lnTo>
                  <a:pt x="5897613" y="0"/>
                </a:lnTo>
                <a:lnTo>
                  <a:pt x="5897613" y="3238500"/>
                </a:lnTo>
                <a:lnTo>
                  <a:pt x="0" y="32385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78248" y="923068"/>
            <a:ext cx="4507687" cy="2995670"/>
          </a:xfrm>
          <a:custGeom>
            <a:avLst/>
            <a:gdLst/>
            <a:ahLst/>
            <a:cxnLst/>
            <a:rect l="l" t="t" r="r" b="b"/>
            <a:pathLst>
              <a:path w="4507687" h="2995670">
                <a:moveTo>
                  <a:pt x="0" y="0"/>
                </a:moveTo>
                <a:lnTo>
                  <a:pt x="4507687" y="0"/>
                </a:lnTo>
                <a:lnTo>
                  <a:pt x="4507687" y="2995669"/>
                </a:lnTo>
                <a:lnTo>
                  <a:pt x="0" y="299566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0" y="0"/>
            <a:ext cx="9144000" cy="1752552"/>
          </a:xfrm>
          <a:custGeom>
            <a:avLst/>
            <a:gdLst/>
            <a:ahLst/>
            <a:cxnLst/>
            <a:rect l="l" t="t" r="r" b="b"/>
            <a:pathLst>
              <a:path w="9144000" h="1752552">
                <a:moveTo>
                  <a:pt x="0" y="0"/>
                </a:moveTo>
                <a:lnTo>
                  <a:pt x="9144000" y="0"/>
                </a:lnTo>
                <a:lnTo>
                  <a:pt x="9144000" y="1752552"/>
                </a:lnTo>
                <a:lnTo>
                  <a:pt x="0" y="1752552"/>
                </a:lnTo>
                <a:lnTo>
                  <a:pt x="0" y="0"/>
                </a:lnTo>
                <a:close/>
              </a:path>
            </a:pathLst>
          </a:custGeom>
          <a:blipFill>
            <a:blip r:embed="rId11"/>
            <a:stretch>
              <a:fillRect l="-5" t="-172709" r="-782"/>
            </a:stretch>
          </a:blipFill>
        </p:spPr>
      </p:sp>
      <p:sp>
        <p:nvSpPr>
          <p:cNvPr id="8" name="Freeform 8"/>
          <p:cNvSpPr/>
          <p:nvPr/>
        </p:nvSpPr>
        <p:spPr>
          <a:xfrm>
            <a:off x="0" y="1465869"/>
            <a:ext cx="5845578" cy="3213097"/>
          </a:xfrm>
          <a:custGeom>
            <a:avLst/>
            <a:gdLst/>
            <a:ahLst/>
            <a:cxnLst/>
            <a:rect l="l" t="t" r="r" b="b"/>
            <a:pathLst>
              <a:path w="5845578" h="3213097">
                <a:moveTo>
                  <a:pt x="0" y="0"/>
                </a:moveTo>
                <a:lnTo>
                  <a:pt x="5845578" y="0"/>
                </a:lnTo>
                <a:lnTo>
                  <a:pt x="5845578" y="3213097"/>
                </a:lnTo>
                <a:lnTo>
                  <a:pt x="0" y="3213097"/>
                </a:lnTo>
                <a:lnTo>
                  <a:pt x="0" y="0"/>
                </a:lnTo>
                <a:close/>
              </a:path>
            </a:pathLst>
          </a:custGeom>
          <a:blipFill>
            <a:blip r:embed="rId12"/>
            <a:stretch>
              <a:fillRect l="-434"/>
            </a:stretch>
          </a:blipFill>
        </p:spPr>
      </p:sp>
      <p:sp>
        <p:nvSpPr>
          <p:cNvPr id="9" name="Freeform 9"/>
          <p:cNvSpPr/>
          <p:nvPr/>
        </p:nvSpPr>
        <p:spPr>
          <a:xfrm>
            <a:off x="0" y="935765"/>
            <a:ext cx="4089121" cy="1177528"/>
          </a:xfrm>
          <a:custGeom>
            <a:avLst/>
            <a:gdLst/>
            <a:ahLst/>
            <a:cxnLst/>
            <a:rect l="l" t="t" r="r" b="b"/>
            <a:pathLst>
              <a:path w="4089121" h="1177528">
                <a:moveTo>
                  <a:pt x="0" y="0"/>
                </a:moveTo>
                <a:lnTo>
                  <a:pt x="4089121" y="0"/>
                </a:lnTo>
                <a:lnTo>
                  <a:pt x="4089121" y="1177528"/>
                </a:lnTo>
                <a:lnTo>
                  <a:pt x="0" y="1177528"/>
                </a:lnTo>
                <a:lnTo>
                  <a:pt x="0" y="0"/>
                </a:lnTo>
                <a:close/>
              </a:path>
            </a:pathLst>
          </a:custGeom>
          <a:blipFill>
            <a:blip r:embed="rId13"/>
            <a:stretch>
              <a:fillRect l="-671"/>
            </a:stretch>
          </a:blipFill>
        </p:spPr>
      </p:sp>
      <p:sp>
        <p:nvSpPr>
          <p:cNvPr id="10" name="Freeform 10"/>
          <p:cNvSpPr/>
          <p:nvPr/>
        </p:nvSpPr>
        <p:spPr>
          <a:xfrm>
            <a:off x="4639532" y="1478575"/>
            <a:ext cx="1773965" cy="3187703"/>
          </a:xfrm>
          <a:custGeom>
            <a:avLst/>
            <a:gdLst/>
            <a:ahLst/>
            <a:cxnLst/>
            <a:rect l="l" t="t" r="r" b="b"/>
            <a:pathLst>
              <a:path w="1773965" h="3187703">
                <a:moveTo>
                  <a:pt x="0" y="0"/>
                </a:moveTo>
                <a:lnTo>
                  <a:pt x="1773965" y="0"/>
                </a:lnTo>
                <a:lnTo>
                  <a:pt x="1773965" y="3187703"/>
                </a:lnTo>
                <a:lnTo>
                  <a:pt x="0" y="3187703"/>
                </a:lnTo>
                <a:lnTo>
                  <a:pt x="0" y="0"/>
                </a:lnTo>
                <a:close/>
              </a:path>
            </a:pathLst>
          </a:custGeom>
          <a:blipFill>
            <a:blip r:embed="rId14"/>
            <a:stretch>
              <a:fillRect/>
            </a:stretch>
          </a:blipFill>
        </p:spPr>
      </p:sp>
      <p:sp>
        <p:nvSpPr>
          <p:cNvPr id="11" name="Freeform 11"/>
          <p:cNvSpPr/>
          <p:nvPr/>
        </p:nvSpPr>
        <p:spPr>
          <a:xfrm>
            <a:off x="4652239" y="1529372"/>
            <a:ext cx="1672361" cy="3086100"/>
          </a:xfrm>
          <a:custGeom>
            <a:avLst/>
            <a:gdLst/>
            <a:ahLst/>
            <a:cxnLst/>
            <a:rect l="l" t="t" r="r" b="b"/>
            <a:pathLst>
              <a:path w="1672361" h="3086100">
                <a:moveTo>
                  <a:pt x="0" y="0"/>
                </a:moveTo>
                <a:lnTo>
                  <a:pt x="1672361" y="0"/>
                </a:lnTo>
                <a:lnTo>
                  <a:pt x="1672361" y="3086100"/>
                </a:lnTo>
                <a:lnTo>
                  <a:pt x="0" y="30861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2" name="Freeform 12"/>
          <p:cNvSpPr/>
          <p:nvPr/>
        </p:nvSpPr>
        <p:spPr>
          <a:xfrm>
            <a:off x="7128281" y="4441460"/>
            <a:ext cx="1813541" cy="1541507"/>
          </a:xfrm>
          <a:custGeom>
            <a:avLst/>
            <a:gdLst/>
            <a:ahLst/>
            <a:cxnLst/>
            <a:rect l="l" t="t" r="r" b="b"/>
            <a:pathLst>
              <a:path w="1813541" h="1541507">
                <a:moveTo>
                  <a:pt x="0" y="0"/>
                </a:moveTo>
                <a:lnTo>
                  <a:pt x="1813541" y="0"/>
                </a:lnTo>
                <a:lnTo>
                  <a:pt x="1813541" y="1541507"/>
                </a:lnTo>
                <a:lnTo>
                  <a:pt x="0" y="154150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13" name="Freeform 13"/>
          <p:cNvSpPr/>
          <p:nvPr/>
        </p:nvSpPr>
        <p:spPr>
          <a:xfrm>
            <a:off x="7128281" y="4441460"/>
            <a:ext cx="1813541" cy="1541507"/>
          </a:xfrm>
          <a:custGeom>
            <a:avLst/>
            <a:gdLst/>
            <a:ahLst/>
            <a:cxnLst/>
            <a:rect l="l" t="t" r="r" b="b"/>
            <a:pathLst>
              <a:path w="1813541" h="1541507">
                <a:moveTo>
                  <a:pt x="0" y="0"/>
                </a:moveTo>
                <a:lnTo>
                  <a:pt x="1813541" y="0"/>
                </a:lnTo>
                <a:lnTo>
                  <a:pt x="1813541" y="1541507"/>
                </a:lnTo>
                <a:lnTo>
                  <a:pt x="0" y="1541507"/>
                </a:lnTo>
                <a:lnTo>
                  <a:pt x="0" y="0"/>
                </a:lnTo>
                <a:close/>
              </a:path>
            </a:pathLst>
          </a:custGeom>
          <a:blipFill>
            <a:blip r:embed="rId19"/>
            <a:stretch>
              <a:fillRect/>
            </a:stretch>
          </a:blipFill>
        </p:spPr>
      </p:sp>
      <p:sp>
        <p:nvSpPr>
          <p:cNvPr id="14" name="TextBox 14"/>
          <p:cNvSpPr txBox="1"/>
          <p:nvPr/>
        </p:nvSpPr>
        <p:spPr>
          <a:xfrm>
            <a:off x="263509" y="4860617"/>
            <a:ext cx="3114399" cy="1230630"/>
          </a:xfrm>
          <a:prstGeom prst="rect">
            <a:avLst/>
          </a:prstGeom>
        </p:spPr>
        <p:txBody>
          <a:bodyPr lIns="0" tIns="0" rIns="0" bIns="0" rtlCol="0" anchor="t">
            <a:spAutoFit/>
          </a:bodyPr>
          <a:lstStyle/>
          <a:p>
            <a:pPr algn="l">
              <a:lnSpc>
                <a:spcPts val="2400"/>
              </a:lnSpc>
            </a:pPr>
            <a:r>
              <a:rPr lang="en-US" sz="2000" b="1" dirty="0">
                <a:solidFill>
                  <a:srgbClr val="000000"/>
                </a:solidFill>
                <a:latin typeface="Calibri (MS) Bold" panose="020F0702030404030204"/>
                <a:ea typeface="Calibri (MS) Bold" panose="020F0702030404030204"/>
                <a:cs typeface="Calibri (MS) Bold" panose="020F0702030404030204"/>
                <a:sym typeface="Calibri (MS) Bold" panose="020F0702030404030204"/>
              </a:rPr>
              <a:t>Register No: 220701523</a:t>
            </a:r>
            <a:endParaRPr lang="en-US" sz="2000" b="1" dirty="0">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400"/>
              </a:lnSpc>
            </a:pPr>
            <a:r>
              <a:rPr lang="en-US" sz="2000" b="1" dirty="0">
                <a:solidFill>
                  <a:srgbClr val="000000"/>
                </a:solidFill>
                <a:latin typeface="Calibri (MS) Bold" panose="020F0702030404030204"/>
                <a:ea typeface="Calibri (MS) Bold" panose="020F0702030404030204"/>
                <a:cs typeface="Calibri (MS) Bold" panose="020F0702030404030204"/>
                <a:sym typeface="Calibri (MS) Bold" panose="020F0702030404030204"/>
              </a:rPr>
              <a:t>Name :VAITHESWARAN G A</a:t>
            </a:r>
            <a:endParaRPr lang="en-US" sz="2000" b="1" dirty="0">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400"/>
              </a:lnSpc>
            </a:pPr>
            <a:endParaRPr lang="en-US" sz="2000" b="1" dirty="0">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400"/>
              </a:lnSpc>
            </a:pPr>
            <a:endParaRPr lang="en-US" sz="2000" b="1" dirty="0">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p:txBody>
      </p:sp>
      <p:sp>
        <p:nvSpPr>
          <p:cNvPr id="15" name="TextBox 15"/>
          <p:cNvSpPr txBox="1"/>
          <p:nvPr/>
        </p:nvSpPr>
        <p:spPr>
          <a:xfrm>
            <a:off x="274701" y="1230144"/>
            <a:ext cx="3107407" cy="635003"/>
          </a:xfrm>
          <a:prstGeom prst="rect">
            <a:avLst/>
          </a:prstGeom>
        </p:spPr>
        <p:txBody>
          <a:bodyPr lIns="0" tIns="0" rIns="0" bIns="0" rtlCol="0" anchor="t">
            <a:spAutoFit/>
          </a:bodyPr>
          <a:lstStyle/>
          <a:p>
            <a:pPr algn="ctr">
              <a:lnSpc>
                <a:spcPts val="2400"/>
              </a:lnSpc>
            </a:pPr>
            <a:r>
              <a:rPr lang="en-US" sz="2000" b="1">
                <a:solidFill>
                  <a:srgbClr val="FFFFFF"/>
                </a:solidFill>
                <a:latin typeface="Calibri (MS) Bold" panose="020F0702030404030204"/>
                <a:ea typeface="Calibri (MS) Bold" panose="020F0702030404030204"/>
                <a:cs typeface="Calibri (MS) Bold" panose="020F0702030404030204"/>
                <a:sym typeface="Calibri (MS) Bold" panose="020F0702030404030204"/>
              </a:rPr>
              <a:t>Introduction to Robotic Process Automation </a:t>
            </a:r>
            <a:endParaRPr lang="en-US" sz="2000" b="1">
              <a:solidFill>
                <a:srgbClr val="FFFFFF"/>
              </a:solidFill>
              <a:latin typeface="Calibri (MS) Bold" panose="020F0702030404030204"/>
              <a:ea typeface="Calibri (MS) Bold" panose="020F0702030404030204"/>
              <a:cs typeface="Calibri (MS) Bold" panose="020F0702030404030204"/>
              <a:sym typeface="Calibri (MS) Bold" panose="020F0702030404030204"/>
            </a:endParaRPr>
          </a:p>
        </p:txBody>
      </p:sp>
      <p:sp>
        <p:nvSpPr>
          <p:cNvPr id="16" name="TextBox 16"/>
          <p:cNvSpPr txBox="1"/>
          <p:nvPr/>
        </p:nvSpPr>
        <p:spPr>
          <a:xfrm>
            <a:off x="263509" y="2155688"/>
            <a:ext cx="5448633" cy="1641540"/>
          </a:xfrm>
          <a:prstGeom prst="rect">
            <a:avLst/>
          </a:prstGeom>
        </p:spPr>
        <p:txBody>
          <a:bodyPr wrap="square" lIns="0" tIns="0" rIns="0" bIns="0" rtlCol="0" anchor="t">
            <a:spAutoFit/>
          </a:bodyPr>
          <a:lstStyle/>
          <a:p>
            <a:pPr algn="l">
              <a:lnSpc>
                <a:spcPts val="6480"/>
              </a:lnSpc>
            </a:pPr>
            <a:r>
              <a:rPr lang="en-US" sz="5400" b="1" dirty="0">
                <a:solidFill>
                  <a:srgbClr val="FFFFFF"/>
                </a:solidFill>
                <a:latin typeface="Calibri (MS) Bold" panose="020F0702030404030204"/>
                <a:ea typeface="Calibri (MS) Bold" panose="020F0702030404030204"/>
                <a:cs typeface="Calibri (MS) Bold" panose="020F0702030404030204"/>
                <a:sym typeface="Calibri (MS) Bold" panose="020F0702030404030204"/>
              </a:rPr>
              <a:t>WEATHER REMAINDER BOT</a:t>
            </a:r>
            <a:endParaRPr lang="en-US" sz="5400" b="1" dirty="0">
              <a:solidFill>
                <a:srgbClr val="FFFFFF"/>
              </a:solidFill>
              <a:latin typeface="Calibri (MS) Bold" panose="020F0702030404030204"/>
              <a:ea typeface="Calibri (MS) Bold" panose="020F0702030404030204"/>
              <a:cs typeface="Calibri (MS) Bold" panose="020F0702030404030204"/>
              <a:sym typeface="Calibri (MS) Bold" panose="020F07020304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6997" y="42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9</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120463"/>
            <a:ext cx="5199316" cy="831215"/>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Functional Description</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76225" y="1018128"/>
            <a:ext cx="8953500" cy="3689357"/>
          </a:xfrm>
          <a:prstGeom prst="rect">
            <a:avLst/>
          </a:prstGeom>
        </p:spPr>
        <p:txBody>
          <a:bodyPr lIns="0" tIns="0" rIns="0" bIns="0" rtlCol="0" anchor="t">
            <a:spAutoFit/>
          </a:bodyPr>
          <a:lstStyle/>
          <a:p>
            <a:pPr algn="l">
              <a:lnSpc>
                <a:spcPts val="2450"/>
              </a:lnSpc>
            </a:pPr>
          </a:p>
          <a:p>
            <a:pPr algn="l">
              <a:lnSpc>
                <a:spcPts val="2450"/>
              </a:lnSpc>
            </a:pPr>
            <a:r>
              <a:rPr lang="en-US" sz="1750" b="1">
                <a:solidFill>
                  <a:srgbClr val="000000"/>
                </a:solidFill>
                <a:latin typeface="Calibri (MS) Bold" panose="020F0702030404030204"/>
                <a:ea typeface="Calibri (MS) Bold" panose="020F0702030404030204"/>
                <a:cs typeface="Calibri (MS) Bold" panose="020F0702030404030204"/>
                <a:sym typeface="Calibri (MS) Bold" panose="020F0702030404030204"/>
              </a:rPr>
              <a:t>Module 1</a:t>
            </a:r>
            <a:r>
              <a:rPr lang="en-US" sz="1750">
                <a:solidFill>
                  <a:srgbClr val="000000"/>
                </a:solidFill>
                <a:latin typeface="Calibri (MS)" panose="020F0502020204030204"/>
                <a:ea typeface="Calibri (MS)" panose="020F0502020204030204"/>
                <a:cs typeface="Calibri (MS)" panose="020F0502020204030204"/>
                <a:sym typeface="Calibri (MS)" panose="020F0502020204030204"/>
              </a:rPr>
              <a:t>: Weather Data Retrieval</a:t>
            </a:r>
            <a:endParaRPr lang="en-US" sz="1750">
              <a:solidFill>
                <a:srgbClr val="000000"/>
              </a:solidFill>
              <a:latin typeface="Calibri (MS)" panose="020F0502020204030204"/>
              <a:ea typeface="Calibri (MS)" panose="020F0502020204030204"/>
              <a:cs typeface="Calibri (MS)" panose="020F0502020204030204"/>
              <a:sym typeface="Calibri (MS)" panose="020F0502020204030204"/>
            </a:endParaRPr>
          </a:p>
          <a:p>
            <a:pPr marL="377825" lvl="1" indent="-188595" algn="l">
              <a:lnSpc>
                <a:spcPts val="2450"/>
              </a:lnSpc>
              <a:buFont typeface="Arial" panose="020B0604020202020204"/>
              <a:buChar char="•"/>
            </a:pPr>
            <a:r>
              <a:rPr lang="en-US" sz="1750" b="1">
                <a:solidFill>
                  <a:srgbClr val="000000"/>
                </a:solidFill>
                <a:latin typeface="Calibri (MS) Bold" panose="020F0702030404030204"/>
                <a:ea typeface="Calibri (MS) Bold" panose="020F0702030404030204"/>
                <a:cs typeface="Calibri (MS) Bold" panose="020F0702030404030204"/>
                <a:sym typeface="Calibri (MS) Bold" panose="020F0702030404030204"/>
              </a:rPr>
              <a:t>Description:</a:t>
            </a:r>
            <a:endParaRPr lang="en-US" sz="175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77825" lvl="1" indent="-188595" algn="l">
              <a:lnSpc>
                <a:spcPts val="2450"/>
              </a:lnSpc>
              <a:buFont typeface="Arial" panose="020B0604020202020204"/>
              <a:buChar char="•"/>
            </a:pPr>
            <a:r>
              <a:rPr lang="en-US" sz="1750">
                <a:solidFill>
                  <a:srgbClr val="000000"/>
                </a:solidFill>
                <a:latin typeface="Calibri (MS)" panose="020F0502020204030204"/>
                <a:ea typeface="Calibri (MS)" panose="020F0502020204030204"/>
                <a:cs typeface="Calibri (MS)" panose="020F0502020204030204"/>
                <a:sym typeface="Calibri (MS)" panose="020F0502020204030204"/>
              </a:rPr>
              <a:t>This module is responsible for fetching real-time weather data from an online API. It takes the city name as input and retrieves detailed weather information such as temperature, humidity, and weather conditions.</a:t>
            </a:r>
            <a:endParaRPr lang="en-US" sz="1750">
              <a:solidFill>
                <a:srgbClr val="000000"/>
              </a:solidFill>
              <a:latin typeface="Calibri (MS)" panose="020F0502020204030204"/>
              <a:ea typeface="Calibri (MS)" panose="020F0502020204030204"/>
              <a:cs typeface="Calibri (MS)" panose="020F0502020204030204"/>
              <a:sym typeface="Calibri (MS)" panose="020F0502020204030204"/>
            </a:endParaRPr>
          </a:p>
          <a:p>
            <a:pPr marL="377825" lvl="1" indent="-188595" algn="l">
              <a:lnSpc>
                <a:spcPts val="2450"/>
              </a:lnSpc>
              <a:buFont typeface="Arial" panose="020B0604020202020204"/>
              <a:buChar char="•"/>
            </a:pPr>
            <a:r>
              <a:rPr lang="en-US" sz="1750" b="1">
                <a:solidFill>
                  <a:srgbClr val="000000"/>
                </a:solidFill>
                <a:latin typeface="Calibri (MS) Bold" panose="020F0702030404030204"/>
                <a:ea typeface="Calibri (MS) Bold" panose="020F0702030404030204"/>
                <a:cs typeface="Calibri (MS) Bold" panose="020F0702030404030204"/>
                <a:sym typeface="Calibri (MS) Bold" panose="020F0702030404030204"/>
              </a:rPr>
              <a:t>Functions:</a:t>
            </a:r>
            <a:endParaRPr lang="en-US" sz="175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755650" lvl="2" indent="-252095" algn="l">
              <a:lnSpc>
                <a:spcPts val="2450"/>
              </a:lnSpc>
              <a:buFont typeface="Arial" panose="020B0604020202020204"/>
              <a:buChar char="⚬"/>
            </a:pPr>
            <a:r>
              <a:rPr lang="en-US" sz="1750">
                <a:solidFill>
                  <a:srgbClr val="000000"/>
                </a:solidFill>
                <a:latin typeface="Calibri (MS)" panose="020F0502020204030204"/>
                <a:ea typeface="Calibri (MS)" panose="020F0502020204030204"/>
                <a:cs typeface="Calibri (MS)" panose="020F0502020204030204"/>
                <a:sym typeface="Calibri (MS)" panose="020F0502020204030204"/>
              </a:rPr>
              <a:t>Accepts user input for the city name.</a:t>
            </a:r>
            <a:endParaRPr lang="en-US" sz="1750">
              <a:solidFill>
                <a:srgbClr val="000000"/>
              </a:solidFill>
              <a:latin typeface="Calibri (MS)" panose="020F0502020204030204"/>
              <a:ea typeface="Calibri (MS)" panose="020F0502020204030204"/>
              <a:cs typeface="Calibri (MS)" panose="020F0502020204030204"/>
              <a:sym typeface="Calibri (MS)" panose="020F0502020204030204"/>
            </a:endParaRPr>
          </a:p>
          <a:p>
            <a:pPr marL="755650" lvl="2" indent="-252095" algn="l">
              <a:lnSpc>
                <a:spcPts val="2450"/>
              </a:lnSpc>
              <a:buFont typeface="Arial" panose="020B0604020202020204"/>
              <a:buChar char="⚬"/>
            </a:pPr>
            <a:r>
              <a:rPr lang="en-US" sz="1750">
                <a:solidFill>
                  <a:srgbClr val="000000"/>
                </a:solidFill>
                <a:latin typeface="Calibri (MS)" panose="020F0502020204030204"/>
                <a:ea typeface="Calibri (MS)" panose="020F0502020204030204"/>
                <a:cs typeface="Calibri (MS)" panose="020F0502020204030204"/>
                <a:sym typeface="Calibri (MS)" panose="020F0502020204030204"/>
              </a:rPr>
              <a:t>Sends a dynamic API request to fetch weather details.</a:t>
            </a:r>
            <a:endParaRPr lang="en-US" sz="1750">
              <a:solidFill>
                <a:srgbClr val="000000"/>
              </a:solidFill>
              <a:latin typeface="Calibri (MS)" panose="020F0502020204030204"/>
              <a:ea typeface="Calibri (MS)" panose="020F0502020204030204"/>
              <a:cs typeface="Calibri (MS)" panose="020F0502020204030204"/>
              <a:sym typeface="Calibri (MS)" panose="020F0502020204030204"/>
            </a:endParaRPr>
          </a:p>
          <a:p>
            <a:pPr marL="755650" lvl="2" indent="-252095" algn="l">
              <a:lnSpc>
                <a:spcPts val="2450"/>
              </a:lnSpc>
              <a:buFont typeface="Arial" panose="020B0604020202020204"/>
              <a:buChar char="⚬"/>
            </a:pPr>
            <a:r>
              <a:rPr lang="en-US" sz="1750">
                <a:solidFill>
                  <a:srgbClr val="000000"/>
                </a:solidFill>
                <a:latin typeface="Calibri (MS)" panose="020F0502020204030204"/>
                <a:ea typeface="Calibri (MS)" panose="020F0502020204030204"/>
                <a:cs typeface="Calibri (MS)" panose="020F0502020204030204"/>
                <a:sym typeface="Calibri (MS)" panose="020F0502020204030204"/>
              </a:rPr>
              <a:t>Processes the JSON response to extract relevant weather parameters</a:t>
            </a:r>
            <a:endParaRPr lang="en-US" sz="1750">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450"/>
              </a:lnSpc>
            </a:pPr>
            <a:endParaRPr lang="en-US" sz="1750">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450"/>
              </a:lnSpc>
            </a:pPr>
            <a:endParaRPr lang="en-US" sz="175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05710" y="256380"/>
            <a:ext cx="8889997" cy="6345241"/>
          </a:xfrm>
          <a:custGeom>
            <a:avLst/>
            <a:gdLst/>
            <a:ahLst/>
            <a:cxnLst/>
            <a:rect l="l" t="t" r="r" b="b"/>
            <a:pathLst>
              <a:path w="8889997" h="6345241">
                <a:moveTo>
                  <a:pt x="0" y="0"/>
                </a:moveTo>
                <a:lnTo>
                  <a:pt x="8889997" y="0"/>
                </a:lnTo>
                <a:lnTo>
                  <a:pt x="8889997" y="6345240"/>
                </a:lnTo>
                <a:lnTo>
                  <a:pt x="0" y="63452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9</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120463"/>
            <a:ext cx="5199316" cy="831215"/>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Functional Description</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57584" y="741998"/>
            <a:ext cx="8416521" cy="3374718"/>
          </a:xfrm>
          <a:prstGeom prst="rect">
            <a:avLst/>
          </a:prstGeom>
        </p:spPr>
        <p:txBody>
          <a:bodyPr lIns="0" tIns="0" rIns="0" bIns="0" rtlCol="0" anchor="t">
            <a:spAutoFit/>
          </a:bodyPr>
          <a:lstStyle/>
          <a:p>
            <a:pPr algn="l">
              <a:lnSpc>
                <a:spcPts val="2465"/>
              </a:lnSpc>
            </a:pPr>
          </a:p>
          <a:p>
            <a:pPr algn="l">
              <a:lnSpc>
                <a:spcPts val="2465"/>
              </a:lnSpc>
            </a:pPr>
            <a:r>
              <a:rPr lang="en-US" sz="1760" b="1">
                <a:solidFill>
                  <a:srgbClr val="000000"/>
                </a:solidFill>
                <a:latin typeface="Calibri (MS) Bold" panose="020F0702030404030204"/>
                <a:ea typeface="Calibri (MS) Bold" panose="020F0702030404030204"/>
                <a:cs typeface="Calibri (MS) Bold" panose="020F0702030404030204"/>
                <a:sym typeface="Calibri (MS) Bold" panose="020F0702030404030204"/>
              </a:rPr>
              <a:t>Module 2</a:t>
            </a:r>
            <a:r>
              <a:rPr lang="en-US" sz="1760">
                <a:solidFill>
                  <a:srgbClr val="000000"/>
                </a:solidFill>
                <a:latin typeface="Calibri (MS)" panose="020F0502020204030204"/>
                <a:ea typeface="Calibri (MS)" panose="020F0502020204030204"/>
                <a:cs typeface="Calibri (MS)" panose="020F0502020204030204"/>
                <a:sym typeface="Calibri (MS)" panose="020F0502020204030204"/>
              </a:rPr>
              <a:t>: Notification and Alert System</a:t>
            </a:r>
            <a:endParaRPr lang="en-US" sz="1760">
              <a:solidFill>
                <a:srgbClr val="000000"/>
              </a:solidFill>
              <a:latin typeface="Calibri (MS)" panose="020F0502020204030204"/>
              <a:ea typeface="Calibri (MS)" panose="020F0502020204030204"/>
              <a:cs typeface="Calibri (MS)" panose="020F0502020204030204"/>
              <a:sym typeface="Calibri (MS)" panose="020F0502020204030204"/>
            </a:endParaRPr>
          </a:p>
          <a:p>
            <a:pPr marL="380365" lvl="1" indent="-190500" algn="l">
              <a:lnSpc>
                <a:spcPts val="2465"/>
              </a:lnSpc>
              <a:buFont typeface="Arial" panose="020B0604020202020204"/>
              <a:buChar char="•"/>
            </a:pPr>
            <a:r>
              <a:rPr lang="en-US" sz="1760" b="1">
                <a:solidFill>
                  <a:srgbClr val="000000"/>
                </a:solidFill>
                <a:latin typeface="Calibri (MS) Bold" panose="020F0702030404030204"/>
                <a:ea typeface="Calibri (MS) Bold" panose="020F0702030404030204"/>
                <a:cs typeface="Calibri (MS) Bold" panose="020F0702030404030204"/>
                <a:sym typeface="Calibri (MS) Bold" panose="020F0702030404030204"/>
              </a:rPr>
              <a:t>Description:</a:t>
            </a:r>
            <a:endParaRPr lang="en-US" sz="176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80365" lvl="1" indent="-190500" algn="l">
              <a:lnSpc>
                <a:spcPts val="2465"/>
              </a:lnSpc>
              <a:buFont typeface="Arial" panose="020B0604020202020204"/>
              <a:buChar char="•"/>
            </a:pPr>
            <a:r>
              <a:rPr lang="en-US" sz="1760">
                <a:solidFill>
                  <a:srgbClr val="000000"/>
                </a:solidFill>
                <a:latin typeface="Calibri (MS)" panose="020F0502020204030204"/>
                <a:ea typeface="Calibri (MS)" panose="020F0502020204030204"/>
                <a:cs typeface="Calibri (MS)" panose="020F0502020204030204"/>
                <a:sym typeface="Calibri (MS)" panose="020F0502020204030204"/>
              </a:rPr>
              <a:t>This module handles the analysis of weather data and sends notifications based on predefined conditions, such as a temperature threshold. Alerts are sent via email to notify users of significant weather updates.</a:t>
            </a:r>
            <a:endParaRPr lang="en-US" sz="1760">
              <a:solidFill>
                <a:srgbClr val="000000"/>
              </a:solidFill>
              <a:latin typeface="Calibri (MS)" panose="020F0502020204030204"/>
              <a:ea typeface="Calibri (MS)" panose="020F0502020204030204"/>
              <a:cs typeface="Calibri (MS)" panose="020F0502020204030204"/>
              <a:sym typeface="Calibri (MS)" panose="020F0502020204030204"/>
            </a:endParaRPr>
          </a:p>
          <a:p>
            <a:pPr marL="380365" lvl="1" indent="-190500" algn="l">
              <a:lnSpc>
                <a:spcPts val="2465"/>
              </a:lnSpc>
              <a:buFont typeface="Arial" panose="020B0604020202020204"/>
              <a:buChar char="•"/>
            </a:pPr>
            <a:r>
              <a:rPr lang="en-US" sz="1760">
                <a:solidFill>
                  <a:srgbClr val="000000"/>
                </a:solidFill>
                <a:latin typeface="Calibri (MS)" panose="020F0502020204030204"/>
                <a:ea typeface="Calibri (MS)" panose="020F0502020204030204"/>
                <a:cs typeface="Calibri (MS)" panose="020F0502020204030204"/>
                <a:sym typeface="Calibri (MS)" panose="020F0502020204030204"/>
              </a:rPr>
              <a:t>Functions:</a:t>
            </a:r>
            <a:endParaRPr lang="en-US" sz="1760">
              <a:solidFill>
                <a:srgbClr val="000000"/>
              </a:solidFill>
              <a:latin typeface="Calibri (MS)" panose="020F0502020204030204"/>
              <a:ea typeface="Calibri (MS)" panose="020F0502020204030204"/>
              <a:cs typeface="Calibri (MS)" panose="020F0502020204030204"/>
              <a:sym typeface="Calibri (MS)" panose="020F0502020204030204"/>
            </a:endParaRPr>
          </a:p>
          <a:p>
            <a:pPr marL="760730" lvl="2" indent="-253365" algn="l">
              <a:lnSpc>
                <a:spcPts val="2465"/>
              </a:lnSpc>
              <a:buFont typeface="Arial" panose="020B0604020202020204"/>
              <a:buChar char="⚬"/>
            </a:pPr>
            <a:r>
              <a:rPr lang="en-US" sz="1760">
                <a:solidFill>
                  <a:srgbClr val="000000"/>
                </a:solidFill>
                <a:latin typeface="Calibri (MS)" panose="020F0502020204030204"/>
                <a:ea typeface="Calibri (MS)" panose="020F0502020204030204"/>
                <a:cs typeface="Calibri (MS)" panose="020F0502020204030204"/>
                <a:sym typeface="Calibri (MS)" panose="020F0502020204030204"/>
              </a:rPr>
              <a:t>Evaluates weather data against user-defined thresholds.</a:t>
            </a:r>
            <a:endParaRPr lang="en-US" sz="1760">
              <a:solidFill>
                <a:srgbClr val="000000"/>
              </a:solidFill>
              <a:latin typeface="Calibri (MS)" panose="020F0502020204030204"/>
              <a:ea typeface="Calibri (MS)" panose="020F0502020204030204"/>
              <a:cs typeface="Calibri (MS)" panose="020F0502020204030204"/>
              <a:sym typeface="Calibri (MS)" panose="020F0502020204030204"/>
            </a:endParaRPr>
          </a:p>
          <a:p>
            <a:pPr marL="760730" lvl="2" indent="-253365" algn="l">
              <a:lnSpc>
                <a:spcPts val="2465"/>
              </a:lnSpc>
              <a:buFont typeface="Arial" panose="020B0604020202020204"/>
              <a:buChar char="⚬"/>
            </a:pPr>
            <a:r>
              <a:rPr lang="en-US" sz="1760">
                <a:solidFill>
                  <a:srgbClr val="000000"/>
                </a:solidFill>
                <a:latin typeface="Calibri (MS)" panose="020F0502020204030204"/>
                <a:ea typeface="Calibri (MS)" panose="020F0502020204030204"/>
                <a:cs typeface="Calibri (MS)" panose="020F0502020204030204"/>
                <a:sym typeface="Calibri (MS)" panose="020F0502020204030204"/>
              </a:rPr>
              <a:t>Generates and sends email notifications using SMTP.</a:t>
            </a:r>
            <a:endParaRPr lang="en-US" sz="1760">
              <a:solidFill>
                <a:srgbClr val="000000"/>
              </a:solidFill>
              <a:latin typeface="Calibri (MS)" panose="020F0502020204030204"/>
              <a:ea typeface="Calibri (MS)" panose="020F0502020204030204"/>
              <a:cs typeface="Calibri (MS)" panose="020F0502020204030204"/>
              <a:sym typeface="Calibri (MS)" panose="020F0502020204030204"/>
            </a:endParaRPr>
          </a:p>
          <a:p>
            <a:pPr marL="760730" lvl="2" indent="-253365" algn="l">
              <a:lnSpc>
                <a:spcPts val="2465"/>
              </a:lnSpc>
              <a:buFont typeface="Arial" panose="020B0604020202020204"/>
              <a:buChar char="⚬"/>
            </a:pPr>
            <a:r>
              <a:rPr lang="en-US" sz="1760">
                <a:solidFill>
                  <a:srgbClr val="000000"/>
                </a:solidFill>
                <a:latin typeface="Calibri (MS)" panose="020F0502020204030204"/>
                <a:ea typeface="Calibri (MS)" panose="020F0502020204030204"/>
                <a:cs typeface="Calibri (MS)" panose="020F0502020204030204"/>
                <a:sym typeface="Calibri (MS)" panose="020F0502020204030204"/>
              </a:rPr>
              <a:t>Logs notifications and weather details in an Excel file for future reference.</a:t>
            </a:r>
            <a:endParaRPr lang="en-US" sz="1760">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465"/>
              </a:lnSpc>
            </a:pPr>
            <a:endParaRPr lang="en-US" sz="176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6997" y="42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Freeform 7"/>
          <p:cNvSpPr/>
          <p:nvPr/>
        </p:nvSpPr>
        <p:spPr>
          <a:xfrm>
            <a:off x="685800" y="1558319"/>
            <a:ext cx="7772400" cy="2824225"/>
          </a:xfrm>
          <a:custGeom>
            <a:avLst/>
            <a:gdLst/>
            <a:ahLst/>
            <a:cxnLst/>
            <a:rect l="l" t="t" r="r" b="b"/>
            <a:pathLst>
              <a:path w="7772400" h="2824225">
                <a:moveTo>
                  <a:pt x="0" y="0"/>
                </a:moveTo>
                <a:lnTo>
                  <a:pt x="7772400" y="0"/>
                </a:lnTo>
                <a:lnTo>
                  <a:pt x="7772400" y="2824225"/>
                </a:lnTo>
                <a:lnTo>
                  <a:pt x="0" y="2824225"/>
                </a:lnTo>
                <a:lnTo>
                  <a:pt x="0" y="0"/>
                </a:lnTo>
                <a:close/>
              </a:path>
            </a:pathLst>
          </a:custGeom>
          <a:blipFill>
            <a:blip r:embed="rId9"/>
            <a:stretch>
              <a:fillRect l="-10869" r="-10869" b="-13073"/>
            </a:stretch>
          </a:blipFill>
        </p:spPr>
      </p:sp>
      <p:sp>
        <p:nvSpPr>
          <p:cNvPr id="8" name="TextBox 8"/>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10</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76225" y="215713"/>
            <a:ext cx="3261616" cy="732815"/>
          </a:xfrm>
          <a:prstGeom prst="rect">
            <a:avLst/>
          </a:prstGeom>
        </p:spPr>
        <p:txBody>
          <a:bodyPr lIns="0" tIns="0" rIns="0" bIns="0" rtlCol="0" anchor="t">
            <a:spAutoFit/>
          </a:bodyPr>
          <a:lstStyle/>
          <a:p>
            <a:pPr algn="l">
              <a:lnSpc>
                <a:spcPts val="5135"/>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Flow diagram</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6997" y="42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11</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120463"/>
            <a:ext cx="3445507" cy="804548"/>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Process Design</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88090" y="590550"/>
            <a:ext cx="8700224" cy="5016329"/>
          </a:xfrm>
          <a:prstGeom prst="rect">
            <a:avLst/>
          </a:prstGeom>
        </p:spPr>
        <p:txBody>
          <a:bodyPr lIns="0" tIns="0" rIns="0" bIns="0" rtlCol="0" anchor="t">
            <a:spAutoFit/>
          </a:bodyPr>
          <a:lstStyle/>
          <a:p>
            <a:pPr algn="l">
              <a:lnSpc>
                <a:spcPts val="2670"/>
              </a:lnSpc>
            </a:pPr>
          </a:p>
          <a:p>
            <a:pPr algn="l">
              <a:lnSpc>
                <a:spcPts val="2670"/>
              </a:lnSpc>
            </a:pPr>
            <a:r>
              <a:rPr lang="en-US" sz="1700">
                <a:solidFill>
                  <a:srgbClr val="000000"/>
                </a:solidFill>
                <a:latin typeface="Calibri (MS)" panose="020F0502020204030204"/>
                <a:ea typeface="Calibri (MS)" panose="020F0502020204030204"/>
                <a:cs typeface="Calibri (MS)" panose="020F0502020204030204"/>
                <a:sym typeface="Calibri (MS)" panose="020F0502020204030204"/>
              </a:rPr>
              <a:t> 1.</a:t>
            </a:r>
            <a:r>
              <a:rPr lang="en-US" sz="1700" b="1">
                <a:solidFill>
                  <a:srgbClr val="000000"/>
                </a:solidFill>
                <a:latin typeface="Calibri (MS) Bold" panose="020F0702030404030204"/>
                <a:ea typeface="Calibri (MS) Bold" panose="020F0702030404030204"/>
                <a:cs typeface="Calibri (MS) Bold" panose="020F0702030404030204"/>
                <a:sym typeface="Calibri (MS) Bold" panose="020F0702030404030204"/>
              </a:rPr>
              <a:t> Main Process:</a:t>
            </a:r>
            <a:r>
              <a:rPr lang="en-US" sz="1700">
                <a:solidFill>
                  <a:srgbClr val="000000"/>
                </a:solidFill>
                <a:latin typeface="Calibri (MS)" panose="020F0502020204030204"/>
                <a:ea typeface="Calibri (MS)" panose="020F0502020204030204"/>
                <a:cs typeface="Calibri (MS)" panose="020F0502020204030204"/>
                <a:sym typeface="Calibri (MS)" panose="020F0502020204030204"/>
              </a:rPr>
              <a:t> Weather Reminder Workflow</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marL="367665" lvl="1" indent="-183515" algn="l">
              <a:lnSpc>
                <a:spcPts val="2670"/>
              </a:lnSpc>
              <a:buFont typeface="Arial" panose="020B0604020202020204"/>
              <a:buChar char="•"/>
            </a:pPr>
            <a:r>
              <a:rPr lang="en-US" sz="1700" b="1">
                <a:solidFill>
                  <a:srgbClr val="000000"/>
                </a:solidFill>
                <a:latin typeface="Calibri (MS) Bold" panose="020F0702030404030204"/>
                <a:ea typeface="Calibri (MS) Bold" panose="020F0702030404030204"/>
                <a:cs typeface="Calibri (MS) Bold" panose="020F0702030404030204"/>
                <a:sym typeface="Calibri (MS) Bold" panose="020F0702030404030204"/>
              </a:rPr>
              <a:t>Description:</a:t>
            </a:r>
            <a:endParaRPr lang="en-US" sz="170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67665" lvl="1" indent="-183515" algn="l">
              <a:lnSpc>
                <a:spcPts val="2670"/>
              </a:lnSpc>
              <a:buFont typeface="Arial" panose="020B0604020202020204"/>
              <a:buChar char="•"/>
            </a:pPr>
            <a:r>
              <a:rPr lang="en-US" sz="1700">
                <a:solidFill>
                  <a:srgbClr val="000000"/>
                </a:solidFill>
                <a:latin typeface="Calibri (MS)" panose="020F0502020204030204"/>
                <a:ea typeface="Calibri (MS)" panose="020F0502020204030204"/>
                <a:cs typeface="Calibri (MS)" panose="020F0502020204030204"/>
                <a:sym typeface="Calibri (MS)" panose="020F0502020204030204"/>
              </a:rPr>
              <a:t>The main process is responsible for orchestrating the overall weather reminder bot workflow. It includes activities to retrieve user input, fetch weather data, analyze it, and send notifications.</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marL="367665" lvl="1" indent="-183515" algn="l">
              <a:lnSpc>
                <a:spcPts val="2670"/>
              </a:lnSpc>
              <a:buFont typeface="Arial" panose="020B0604020202020204"/>
              <a:buChar char="•"/>
            </a:pPr>
            <a:r>
              <a:rPr lang="en-US" sz="1700" b="1">
                <a:solidFill>
                  <a:srgbClr val="000000"/>
                </a:solidFill>
                <a:latin typeface="Calibri (MS) Bold" panose="020F0702030404030204"/>
                <a:ea typeface="Calibri (MS) Bold" panose="020F0702030404030204"/>
                <a:cs typeface="Calibri (MS) Bold" panose="020F0702030404030204"/>
                <a:sym typeface="Calibri (MS) Bold" panose="020F0702030404030204"/>
              </a:rPr>
              <a:t>Steps</a:t>
            </a:r>
            <a:r>
              <a:rPr lang="en-US" sz="1700">
                <a:solidFill>
                  <a:srgbClr val="000000"/>
                </a:solidFill>
                <a:latin typeface="Calibri (MS)" panose="020F0502020204030204"/>
                <a:ea typeface="Calibri (MS)" panose="020F0502020204030204"/>
                <a:cs typeface="Calibri (MS)" panose="020F0502020204030204"/>
                <a:sym typeface="Calibri (MS)" panose="020F0502020204030204"/>
              </a:rPr>
              <a:t>:</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marL="734695" lvl="2" indent="-245110" algn="l">
              <a:lnSpc>
                <a:spcPts val="2670"/>
              </a:lnSpc>
              <a:buAutoNum type="alphaLcPeriod"/>
            </a:pPr>
            <a:r>
              <a:rPr lang="en-US" sz="1700">
                <a:solidFill>
                  <a:srgbClr val="000000"/>
                </a:solidFill>
                <a:latin typeface="Calibri (MS)" panose="020F0502020204030204"/>
                <a:ea typeface="Calibri (MS)" panose="020F0502020204030204"/>
                <a:cs typeface="Calibri (MS)" panose="020F0502020204030204"/>
                <a:sym typeface="Calibri (MS)" panose="020F0502020204030204"/>
              </a:rPr>
              <a:t>User Input: Gather the city name and temperature threshold from the user.</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marL="734695" lvl="2" indent="-245110" algn="l">
              <a:lnSpc>
                <a:spcPts val="2670"/>
              </a:lnSpc>
              <a:buAutoNum type="alphaLcPeriod"/>
            </a:pPr>
            <a:r>
              <a:rPr lang="en-US" sz="1700">
                <a:solidFill>
                  <a:srgbClr val="000000"/>
                </a:solidFill>
                <a:latin typeface="Calibri (MS)" panose="020F0502020204030204"/>
                <a:ea typeface="Calibri (MS)" panose="020F0502020204030204"/>
                <a:cs typeface="Calibri (MS)" panose="020F0502020204030204"/>
                <a:sym typeface="Calibri (MS)" panose="020F0502020204030204"/>
              </a:rPr>
              <a:t>Weather Data Retrieval: Call an API to fetch real-time weather details for the specified city.</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marL="734695" lvl="2" indent="-245110" algn="l">
              <a:lnSpc>
                <a:spcPts val="2670"/>
              </a:lnSpc>
              <a:buAutoNum type="alphaLcPeriod"/>
            </a:pPr>
            <a:r>
              <a:rPr lang="en-US" sz="1700">
                <a:solidFill>
                  <a:srgbClr val="000000"/>
                </a:solidFill>
                <a:latin typeface="Calibri (MS)" panose="020F0502020204030204"/>
                <a:ea typeface="Calibri (MS)" panose="020F0502020204030204"/>
                <a:cs typeface="Calibri (MS)" panose="020F0502020204030204"/>
                <a:sym typeface="Calibri (MS)" panose="020F0502020204030204"/>
              </a:rPr>
              <a:t>Data Analysis: Evaluate if the weather conditions exceed or meet the user-defined threshold.</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marL="734695" lvl="2" indent="-245110" algn="l">
              <a:lnSpc>
                <a:spcPts val="2670"/>
              </a:lnSpc>
              <a:buAutoNum type="alphaLcPeriod"/>
            </a:pPr>
            <a:r>
              <a:rPr lang="en-US" sz="1700">
                <a:solidFill>
                  <a:srgbClr val="000000"/>
                </a:solidFill>
                <a:latin typeface="Calibri (MS)" panose="020F0502020204030204"/>
                <a:ea typeface="Calibri (MS)" panose="020F0502020204030204"/>
                <a:cs typeface="Calibri (MS)" panose="020F0502020204030204"/>
                <a:sym typeface="Calibri (MS)" panose="020F0502020204030204"/>
              </a:rPr>
              <a:t>Notification Trigger: Send an email alert with weather details if the conditions are met.</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marL="734695" lvl="2" indent="-245110" algn="l">
              <a:lnSpc>
                <a:spcPts val="2670"/>
              </a:lnSpc>
              <a:buAutoNum type="alphaLcPeriod"/>
            </a:pPr>
            <a:r>
              <a:rPr lang="en-US" sz="1700">
                <a:solidFill>
                  <a:srgbClr val="000000"/>
                </a:solidFill>
                <a:latin typeface="Calibri (MS)" panose="020F0502020204030204"/>
                <a:ea typeface="Calibri (MS)" panose="020F0502020204030204"/>
                <a:cs typeface="Calibri (MS)" panose="020F0502020204030204"/>
                <a:sym typeface="Calibri (MS)" panose="020F0502020204030204"/>
              </a:rPr>
              <a:t>Logging: Record the weather data and notification status in an Excel sheet.</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670"/>
              </a:lnSpc>
            </a:pP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63503" y="0"/>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11</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120463"/>
            <a:ext cx="3445507" cy="804548"/>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Process Design</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190500" y="884060"/>
            <a:ext cx="8953500" cy="5017519"/>
          </a:xfrm>
          <a:prstGeom prst="rect">
            <a:avLst/>
          </a:prstGeom>
        </p:spPr>
        <p:txBody>
          <a:bodyPr lIns="0" tIns="0" rIns="0" bIns="0" rtlCol="0" anchor="t">
            <a:spAutoFit/>
          </a:bodyPr>
          <a:lstStyle/>
          <a:p>
            <a:pPr algn="l">
              <a:lnSpc>
                <a:spcPts val="2630"/>
              </a:lnSpc>
            </a:pPr>
          </a:p>
          <a:p>
            <a:pPr algn="l">
              <a:lnSpc>
                <a:spcPts val="2630"/>
              </a:lnSpc>
            </a:pPr>
            <a:r>
              <a:rPr lang="en-US" sz="1675" b="1">
                <a:solidFill>
                  <a:srgbClr val="000000"/>
                </a:solidFill>
                <a:latin typeface="Calibri (MS) Bold" panose="020F0702030404030204"/>
                <a:ea typeface="Calibri (MS) Bold" panose="020F0702030404030204"/>
                <a:cs typeface="Calibri (MS) Bold" panose="020F0702030404030204"/>
                <a:sym typeface="Calibri (MS) Bold" panose="020F0702030404030204"/>
              </a:rPr>
              <a:t>Sub Process 1: Weather API Integration</a:t>
            </a:r>
            <a:endParaRPr lang="en-US" sz="167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61950" lvl="1" indent="-180975" algn="l">
              <a:lnSpc>
                <a:spcPts val="2630"/>
              </a:lnSpc>
              <a:buFont typeface="Arial" panose="020B0604020202020204"/>
              <a:buChar char="•"/>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Description: Connects with the weather API to fetch weather data dynamically.</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marL="361950" lvl="1" indent="-180975" algn="l">
              <a:lnSpc>
                <a:spcPts val="2630"/>
              </a:lnSpc>
              <a:buFont typeface="Arial" panose="020B0604020202020204"/>
              <a:buChar char="•"/>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Steps:</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marL="723900" lvl="2" indent="-241300" algn="l">
              <a:lnSpc>
                <a:spcPts val="2630"/>
              </a:lnSpc>
              <a:buAutoNum type="alphaLcPeriod"/>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Build an HTTP request using the user-provided city name.</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marL="723900" lvl="2" indent="-241300" algn="l">
              <a:lnSpc>
                <a:spcPts val="2630"/>
              </a:lnSpc>
              <a:buAutoNum type="alphaLcPeriod"/>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Extract JSON response data.</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marL="723900" lvl="2" indent="-241300" algn="l">
              <a:lnSpc>
                <a:spcPts val="2630"/>
              </a:lnSpc>
              <a:buAutoNum type="alphaLcPeriod"/>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Parse relevant weather parameters, such as temperature and conditions.</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630"/>
              </a:lnSpc>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S</a:t>
            </a:r>
            <a:r>
              <a:rPr lang="en-US" sz="1675" b="1">
                <a:solidFill>
                  <a:srgbClr val="000000"/>
                </a:solidFill>
                <a:latin typeface="Calibri (MS) Bold" panose="020F0702030404030204"/>
                <a:ea typeface="Calibri (MS) Bold" panose="020F0702030404030204"/>
                <a:cs typeface="Calibri (MS) Bold" panose="020F0702030404030204"/>
                <a:sym typeface="Calibri (MS) Bold" panose="020F0702030404030204"/>
              </a:rPr>
              <a:t>ub Process 2: Email Notification System</a:t>
            </a:r>
            <a:endParaRPr lang="en-US" sz="167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61950" lvl="1" indent="-180975" algn="l">
              <a:lnSpc>
                <a:spcPts val="2630"/>
              </a:lnSpc>
              <a:buFont typeface="Arial" panose="020B0604020202020204"/>
              <a:buChar char="•"/>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Description: Configures and sends email alerts to the user.</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marL="361950" lvl="1" indent="-180975" algn="l">
              <a:lnSpc>
                <a:spcPts val="2630"/>
              </a:lnSpc>
              <a:buFont typeface="Arial" panose="020B0604020202020204"/>
              <a:buChar char="•"/>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Steps:</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marL="723900" lvl="2" indent="-241300" algn="l">
              <a:lnSpc>
                <a:spcPts val="2630"/>
              </a:lnSpc>
              <a:buAutoNum type="alphaLcPeriod"/>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Format the email body with weather details (city, temperature, and conditions).</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marL="723900" lvl="2" indent="-241300" algn="l">
              <a:lnSpc>
                <a:spcPts val="2630"/>
              </a:lnSpc>
              <a:buAutoNum type="alphaLcPeriod"/>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Use the SMTP activity in UiPath to send the email.</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marL="723900" lvl="2" indent="-241300" algn="l">
              <a:lnSpc>
                <a:spcPts val="2630"/>
              </a:lnSpc>
              <a:buAutoNum type="alphaLcPeriod"/>
            </a:pPr>
            <a:r>
              <a:rPr lang="en-US" sz="1675">
                <a:solidFill>
                  <a:srgbClr val="000000"/>
                </a:solidFill>
                <a:latin typeface="Calibri (MS)" panose="020F0502020204030204"/>
                <a:ea typeface="Calibri (MS)" panose="020F0502020204030204"/>
                <a:cs typeface="Calibri (MS)" panose="020F0502020204030204"/>
                <a:sym typeface="Calibri (MS)" panose="020F0502020204030204"/>
              </a:rPr>
              <a:t>Log the email status in the workflow for monitoring.</a:t>
            </a: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630"/>
              </a:lnSpc>
            </a:pP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630"/>
              </a:lnSpc>
            </a:pPr>
            <a:endParaRPr lang="en-US" sz="1675">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6997" y="42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Freeform 7"/>
          <p:cNvSpPr/>
          <p:nvPr/>
        </p:nvSpPr>
        <p:spPr>
          <a:xfrm>
            <a:off x="3407820" y="1381959"/>
            <a:ext cx="2328360" cy="4094082"/>
          </a:xfrm>
          <a:custGeom>
            <a:avLst/>
            <a:gdLst/>
            <a:ahLst/>
            <a:cxnLst/>
            <a:rect l="l" t="t" r="r" b="b"/>
            <a:pathLst>
              <a:path w="2328360" h="4094082">
                <a:moveTo>
                  <a:pt x="0" y="0"/>
                </a:moveTo>
                <a:lnTo>
                  <a:pt x="2328360" y="0"/>
                </a:lnTo>
                <a:lnTo>
                  <a:pt x="2328360" y="4094082"/>
                </a:lnTo>
                <a:lnTo>
                  <a:pt x="0" y="4094082"/>
                </a:lnTo>
                <a:lnTo>
                  <a:pt x="0" y="0"/>
                </a:lnTo>
                <a:close/>
              </a:path>
            </a:pathLst>
          </a:custGeom>
          <a:blipFill>
            <a:blip r:embed="rId9"/>
            <a:stretch>
              <a:fillRect/>
            </a:stretch>
          </a:blipFill>
        </p:spPr>
      </p:sp>
      <p:sp>
        <p:nvSpPr>
          <p:cNvPr id="8" name="TextBox 8"/>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12</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76225" y="120463"/>
            <a:ext cx="3732200" cy="804548"/>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Implementation</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6997" y="42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Freeform 7"/>
          <p:cNvSpPr/>
          <p:nvPr/>
        </p:nvSpPr>
        <p:spPr>
          <a:xfrm>
            <a:off x="3554587" y="1373531"/>
            <a:ext cx="2034826" cy="4110937"/>
          </a:xfrm>
          <a:custGeom>
            <a:avLst/>
            <a:gdLst/>
            <a:ahLst/>
            <a:cxnLst/>
            <a:rect l="l" t="t" r="r" b="b"/>
            <a:pathLst>
              <a:path w="2034826" h="4110937">
                <a:moveTo>
                  <a:pt x="0" y="0"/>
                </a:moveTo>
                <a:lnTo>
                  <a:pt x="2034826" y="0"/>
                </a:lnTo>
                <a:lnTo>
                  <a:pt x="2034826" y="4110938"/>
                </a:lnTo>
                <a:lnTo>
                  <a:pt x="0" y="4110938"/>
                </a:lnTo>
                <a:lnTo>
                  <a:pt x="0" y="0"/>
                </a:lnTo>
                <a:close/>
              </a:path>
            </a:pathLst>
          </a:custGeom>
          <a:blipFill>
            <a:blip r:embed="rId9"/>
            <a:stretch>
              <a:fillRect/>
            </a:stretch>
          </a:blipFill>
        </p:spPr>
      </p:sp>
      <p:sp>
        <p:nvSpPr>
          <p:cNvPr id="8" name="TextBox 8"/>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12</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76225" y="120463"/>
            <a:ext cx="3732200" cy="804548"/>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Implementation</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0" y="0"/>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Freeform 7"/>
          <p:cNvSpPr/>
          <p:nvPr/>
        </p:nvSpPr>
        <p:spPr>
          <a:xfrm>
            <a:off x="3112095" y="951678"/>
            <a:ext cx="2652214" cy="1461330"/>
          </a:xfrm>
          <a:custGeom>
            <a:avLst/>
            <a:gdLst/>
            <a:ahLst/>
            <a:cxnLst/>
            <a:rect l="l" t="t" r="r" b="b"/>
            <a:pathLst>
              <a:path w="2652214" h="1461330">
                <a:moveTo>
                  <a:pt x="0" y="0"/>
                </a:moveTo>
                <a:lnTo>
                  <a:pt x="2652215" y="0"/>
                </a:lnTo>
                <a:lnTo>
                  <a:pt x="2652215" y="1461330"/>
                </a:lnTo>
                <a:lnTo>
                  <a:pt x="0" y="1461330"/>
                </a:lnTo>
                <a:lnTo>
                  <a:pt x="0" y="0"/>
                </a:lnTo>
                <a:close/>
              </a:path>
            </a:pathLst>
          </a:custGeom>
          <a:blipFill>
            <a:blip r:embed="rId9"/>
            <a:stretch>
              <a:fillRect t="-2481"/>
            </a:stretch>
          </a:blipFill>
        </p:spPr>
      </p:sp>
      <p:sp>
        <p:nvSpPr>
          <p:cNvPr id="8" name="Freeform 8"/>
          <p:cNvSpPr/>
          <p:nvPr/>
        </p:nvSpPr>
        <p:spPr>
          <a:xfrm>
            <a:off x="3112095" y="3652345"/>
            <a:ext cx="2704443" cy="1561457"/>
          </a:xfrm>
          <a:custGeom>
            <a:avLst/>
            <a:gdLst/>
            <a:ahLst/>
            <a:cxnLst/>
            <a:rect l="l" t="t" r="r" b="b"/>
            <a:pathLst>
              <a:path w="2704443" h="1561457">
                <a:moveTo>
                  <a:pt x="0" y="0"/>
                </a:moveTo>
                <a:lnTo>
                  <a:pt x="2704443" y="0"/>
                </a:lnTo>
                <a:lnTo>
                  <a:pt x="2704443" y="1561457"/>
                </a:lnTo>
                <a:lnTo>
                  <a:pt x="0" y="1561457"/>
                </a:lnTo>
                <a:lnTo>
                  <a:pt x="0" y="0"/>
                </a:lnTo>
                <a:close/>
              </a:path>
            </a:pathLst>
          </a:custGeom>
          <a:blipFill>
            <a:blip r:embed="rId10"/>
            <a:stretch>
              <a:fillRect/>
            </a:stretch>
          </a:blipFill>
        </p:spPr>
      </p:sp>
      <p:sp>
        <p:nvSpPr>
          <p:cNvPr id="9" name="TextBox 9"/>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13</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2" name="TextBox 12"/>
          <p:cNvSpPr txBox="1"/>
          <p:nvPr/>
        </p:nvSpPr>
        <p:spPr>
          <a:xfrm>
            <a:off x="276225" y="120463"/>
            <a:ext cx="1941528" cy="831215"/>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OUTPUT</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0" y="0"/>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13</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76225" y="120463"/>
            <a:ext cx="1941528" cy="831215"/>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OUTPUT</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pic>
        <p:nvPicPr>
          <p:cNvPr id="13" name="Picture 12" descr="Screenshot 2024-11-22 101050"/>
          <p:cNvPicPr>
            <a:picLocks noChangeAspect="1"/>
          </p:cNvPicPr>
          <p:nvPr/>
        </p:nvPicPr>
        <p:blipFill>
          <a:blip r:embed="rId9"/>
          <a:stretch>
            <a:fillRect/>
          </a:stretch>
        </p:blipFill>
        <p:spPr>
          <a:xfrm>
            <a:off x="2014220" y="1219200"/>
            <a:ext cx="5114925" cy="4419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99177" y="-921113"/>
            <a:ext cx="8654250" cy="6176977"/>
          </a:xfrm>
          <a:custGeom>
            <a:avLst/>
            <a:gdLst/>
            <a:ahLst/>
            <a:cxnLst/>
            <a:rect l="l" t="t" r="r" b="b"/>
            <a:pathLst>
              <a:path w="8654250" h="6176977">
                <a:moveTo>
                  <a:pt x="0" y="0"/>
                </a:moveTo>
                <a:lnTo>
                  <a:pt x="8654250" y="0"/>
                </a:lnTo>
                <a:lnTo>
                  <a:pt x="8654250" y="6176976"/>
                </a:lnTo>
                <a:lnTo>
                  <a:pt x="0" y="61769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14</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215713"/>
            <a:ext cx="2749563" cy="709298"/>
          </a:xfrm>
          <a:prstGeom prst="rect">
            <a:avLst/>
          </a:prstGeom>
        </p:spPr>
        <p:txBody>
          <a:bodyPr lIns="0" tIns="0" rIns="0" bIns="0" rtlCol="0" anchor="t">
            <a:spAutoFit/>
          </a:bodyPr>
          <a:lstStyle/>
          <a:p>
            <a:pPr algn="l">
              <a:lnSpc>
                <a:spcPts val="5135"/>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Conclusions</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13331" y="1162504"/>
            <a:ext cx="8718565" cy="1602180"/>
          </a:xfrm>
          <a:prstGeom prst="rect">
            <a:avLst/>
          </a:prstGeom>
        </p:spPr>
        <p:txBody>
          <a:bodyPr lIns="0" tIns="0" rIns="0" bIns="0" rtlCol="0" anchor="t">
            <a:spAutoFit/>
          </a:bodyPr>
          <a:lstStyle/>
          <a:p>
            <a:pPr algn="l">
              <a:lnSpc>
                <a:spcPts val="2515"/>
              </a:lnSpc>
            </a:pPr>
            <a:r>
              <a:rPr lang="en-US" sz="1795" b="1">
                <a:solidFill>
                  <a:srgbClr val="000000"/>
                </a:solidFill>
                <a:latin typeface="Calibri (MS) Bold" panose="020F0702030404030204"/>
                <a:ea typeface="Calibri (MS) Bold" panose="020F0702030404030204"/>
                <a:cs typeface="Calibri (MS) Bold" panose="020F0702030404030204"/>
                <a:sym typeface="Calibri (MS) Bold" panose="020F0702030404030204"/>
              </a:rPr>
              <a:t>Description</a:t>
            </a:r>
            <a:endParaRPr lang="en-US" sz="179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515"/>
              </a:lnSpc>
            </a:pPr>
            <a:r>
              <a:rPr lang="en-US" sz="1795">
                <a:solidFill>
                  <a:srgbClr val="000000"/>
                </a:solidFill>
                <a:latin typeface="Calibri (MS)" panose="020F0502020204030204"/>
                <a:ea typeface="Calibri (MS)" panose="020F0502020204030204"/>
                <a:cs typeface="Calibri (MS)" panose="020F0502020204030204"/>
                <a:sym typeface="Calibri (MS)" panose="020F0502020204030204"/>
              </a:rPr>
              <a:t>The Weather Reminder Bot project successfully developed an automated system to alert users about weather conditions based on predefined temperature thresholds. By integrating UiPath’s automation capabilities with weather API data, the system provides real-time weather information to users in an efficient and user-friendly manner.</a:t>
            </a:r>
            <a:endParaRPr lang="en-US" sz="1795">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0" y="-45325"/>
            <a:ext cx="8953500" cy="6390566"/>
          </a:xfrm>
          <a:custGeom>
            <a:avLst/>
            <a:gdLst/>
            <a:ahLst/>
            <a:cxnLst/>
            <a:rect l="l" t="t" r="r" b="b"/>
            <a:pathLst>
              <a:path w="8953500" h="6390566">
                <a:moveTo>
                  <a:pt x="0" y="0"/>
                </a:moveTo>
                <a:lnTo>
                  <a:pt x="8953500" y="0"/>
                </a:lnTo>
                <a:lnTo>
                  <a:pt x="8953500" y="6390566"/>
                </a:lnTo>
                <a:lnTo>
                  <a:pt x="0" y="63905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2</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215713"/>
            <a:ext cx="1944186" cy="709298"/>
          </a:xfrm>
          <a:prstGeom prst="rect">
            <a:avLst/>
          </a:prstGeom>
        </p:spPr>
        <p:txBody>
          <a:bodyPr lIns="0" tIns="0" rIns="0" bIns="0" rtlCol="0" anchor="t">
            <a:spAutoFit/>
          </a:bodyPr>
          <a:lstStyle/>
          <a:p>
            <a:pPr algn="l">
              <a:lnSpc>
                <a:spcPts val="5135"/>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Abstract</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320726" y="835724"/>
            <a:ext cx="110061" cy="682895"/>
          </a:xfrm>
          <a:prstGeom prst="rect">
            <a:avLst/>
          </a:prstGeom>
        </p:spPr>
        <p:txBody>
          <a:bodyPr lIns="0" tIns="0" rIns="0" bIns="0" rtlCol="0" anchor="t">
            <a:spAutoFit/>
          </a:bodyPr>
          <a:lstStyle/>
          <a:p>
            <a:pPr algn="l">
              <a:lnSpc>
                <a:spcPts val="6000"/>
              </a:lnSpc>
            </a:pPr>
            <a:r>
              <a:rPr lang="en-US" sz="2400" spc="849">
                <a:solidFill>
                  <a:srgbClr val="000000"/>
                </a:solidFill>
                <a:latin typeface="IBM Plex Sans" panose="020B0503050203000203"/>
                <a:ea typeface="IBM Plex Sans" panose="020B0503050203000203"/>
                <a:cs typeface="IBM Plex Sans" panose="020B0503050203000203"/>
                <a:sym typeface="IBM Plex Sans" panose="020B0503050203000203"/>
              </a:rPr>
              <a:t>▪</a:t>
            </a:r>
            <a:endParaRPr lang="en-US" sz="2400" spc="849">
              <a:solidFill>
                <a:srgbClr val="000000"/>
              </a:solidFill>
              <a:latin typeface="IBM Plex Sans" panose="020B0503050203000203"/>
              <a:ea typeface="IBM Plex Sans" panose="020B0503050203000203"/>
              <a:cs typeface="IBM Plex Sans" panose="020B0503050203000203"/>
              <a:sym typeface="IBM Plex Sans" panose="020B0503050203000203"/>
            </a:endParaRPr>
          </a:p>
        </p:txBody>
      </p:sp>
      <p:sp>
        <p:nvSpPr>
          <p:cNvPr id="12" name="TextBox 12"/>
          <p:cNvSpPr txBox="1"/>
          <p:nvPr/>
        </p:nvSpPr>
        <p:spPr>
          <a:xfrm>
            <a:off x="685800" y="1179900"/>
            <a:ext cx="8091207" cy="3064510"/>
          </a:xfrm>
          <a:prstGeom prst="rect">
            <a:avLst/>
          </a:prstGeom>
        </p:spPr>
        <p:txBody>
          <a:bodyPr lIns="0" tIns="0" rIns="0" bIns="0" rtlCol="0" anchor="t">
            <a:spAutoFit/>
          </a:bodyPr>
          <a:lstStyle/>
          <a:p>
            <a:pPr algn="l">
              <a:lnSpc>
                <a:spcPts val="2390"/>
              </a:lnSpc>
            </a:pPr>
            <a:r>
              <a:rPr lang="en-US" sz="1710">
                <a:solidFill>
                  <a:srgbClr val="000000"/>
                </a:solidFill>
                <a:latin typeface="Calibri (MS)" panose="020F0502020204030204"/>
                <a:ea typeface="Calibri (MS)" panose="020F0502020204030204"/>
                <a:cs typeface="Calibri (MS)" panose="020F0502020204030204"/>
                <a:sym typeface="Calibri (MS)" panose="020F0502020204030204"/>
              </a:rPr>
              <a:t>The Weather Warden Bot is an innovative automation project developed using UiPath, a leading Robotic Process Automation (RPA) platform. It aims to streamline the process of obtaining and managing daily weather updates by integrating real-time weather data retrieval, automated email notifications, and structured data logging. This bot leverages the OpenWeatherMap API to fetch accurate and up-to-date weather conditions for a user defined location and delivers customized weather reports directly to the user’s email inbox at their preferred time. One of the key objectives of this project is to eliminate the need for manual weather checks, allowing users to save time and effort while staying informed. The bot is designed with user-centric features, including the ability to configure city preferences and notification times, making it highly adaptable to individual needs</a:t>
            </a:r>
            <a:endParaRPr lang="en-US" sz="171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15</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276225" y="120463"/>
            <a:ext cx="4861322" cy="804548"/>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Future Enhancement</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106785" y="931679"/>
            <a:ext cx="8458200" cy="3349586"/>
          </a:xfrm>
          <a:prstGeom prst="rect">
            <a:avLst/>
          </a:prstGeom>
        </p:spPr>
        <p:txBody>
          <a:bodyPr lIns="0" tIns="0" rIns="0" bIns="0" rtlCol="0" anchor="t">
            <a:spAutoFit/>
          </a:bodyPr>
          <a:lstStyle/>
          <a:p>
            <a:pPr algn="just">
              <a:lnSpc>
                <a:spcPts val="2665"/>
              </a:lnSpc>
            </a:pPr>
          </a:p>
          <a:p>
            <a:pPr marL="367030" lvl="1" indent="-183515" algn="just">
              <a:lnSpc>
                <a:spcPts val="2665"/>
              </a:lnSpc>
              <a:buAutoNum type="arabicPeriod"/>
            </a:pPr>
            <a:r>
              <a:rPr lang="en-US" sz="1700" b="1">
                <a:solidFill>
                  <a:srgbClr val="000000"/>
                </a:solidFill>
                <a:latin typeface="Calibri (MS) Bold" panose="020F0702030404030204"/>
                <a:ea typeface="Calibri (MS) Bold" panose="020F0702030404030204"/>
                <a:cs typeface="Calibri (MS) Bold" panose="020F0702030404030204"/>
                <a:sym typeface="Calibri (MS) Bold" panose="020F0702030404030204"/>
              </a:rPr>
              <a:t>Real-Time Weather Updates:</a:t>
            </a:r>
            <a:endParaRPr lang="en-US" sz="170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733425" lvl="2" indent="-244475" algn="just">
              <a:lnSpc>
                <a:spcPts val="2665"/>
              </a:lnSpc>
              <a:buFont typeface="Arial" panose="020B0604020202020204"/>
              <a:buChar char="⚬"/>
            </a:pPr>
            <a:r>
              <a:rPr lang="en-US" sz="1700">
                <a:solidFill>
                  <a:srgbClr val="000000"/>
                </a:solidFill>
                <a:latin typeface="Calibri (MS)" panose="020F0502020204030204"/>
                <a:ea typeface="Calibri (MS)" panose="020F0502020204030204"/>
                <a:cs typeface="Calibri (MS)" panose="020F0502020204030204"/>
                <a:sym typeface="Calibri (MS)" panose="020F0502020204030204"/>
              </a:rPr>
              <a:t>Integrate real-time weather updates using dynamic data fetching from reliable sources, ensuring that the user gets live weather information, and the bot sends updated reminders based on any sudden changes in weather conditions.</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marL="367030" lvl="1" indent="-183515" algn="just">
              <a:lnSpc>
                <a:spcPts val="2665"/>
              </a:lnSpc>
              <a:buAutoNum type="arabicPeriod"/>
            </a:pPr>
            <a:r>
              <a:rPr lang="en-US" sz="1700" b="1">
                <a:solidFill>
                  <a:srgbClr val="000000"/>
                </a:solidFill>
                <a:latin typeface="Calibri (MS) Bold" panose="020F0702030404030204"/>
                <a:ea typeface="Calibri (MS) Bold" panose="020F0702030404030204"/>
                <a:cs typeface="Calibri (MS) Bold" panose="020F0702030404030204"/>
                <a:sym typeface="Calibri (MS) Bold" panose="020F0702030404030204"/>
              </a:rPr>
              <a:t>Multiple Cities Support:</a:t>
            </a:r>
            <a:endParaRPr lang="en-US" sz="170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733425" lvl="2" indent="-244475" algn="just">
              <a:lnSpc>
                <a:spcPts val="2665"/>
              </a:lnSpc>
              <a:buFont typeface="Arial" panose="020B0604020202020204"/>
              <a:buChar char="⚬"/>
            </a:pPr>
            <a:r>
              <a:rPr lang="en-US" sz="1700">
                <a:solidFill>
                  <a:srgbClr val="000000"/>
                </a:solidFill>
                <a:latin typeface="Calibri (MS)" panose="020F0502020204030204"/>
                <a:ea typeface="Calibri (MS)" panose="020F0502020204030204"/>
                <a:cs typeface="Calibri (MS)" panose="020F0502020204030204"/>
                <a:sym typeface="Calibri (MS)" panose="020F0502020204030204"/>
              </a:rPr>
              <a:t>Allow users to input multiple cities and receive weather reminders for each. This would be useful for individuals or businesses that need to monitor weather in different locations at once.</a:t>
            </a: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a:p>
            <a:pPr algn="just">
              <a:lnSpc>
                <a:spcPts val="2665"/>
              </a:lnSpc>
            </a:pPr>
            <a:endParaRPr lang="en-US" sz="170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7002" y="107899"/>
            <a:ext cx="8889997" cy="6345241"/>
          </a:xfrm>
          <a:custGeom>
            <a:avLst/>
            <a:gdLst/>
            <a:ahLst/>
            <a:cxnLst/>
            <a:rect l="l" t="t" r="r" b="b"/>
            <a:pathLst>
              <a:path w="8889997" h="6345241">
                <a:moveTo>
                  <a:pt x="0" y="0"/>
                </a:moveTo>
                <a:lnTo>
                  <a:pt x="8889996" y="0"/>
                </a:lnTo>
                <a:lnTo>
                  <a:pt x="8889996"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16</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120463"/>
            <a:ext cx="2454316" cy="804548"/>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IEEE Paper</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411586" y="664177"/>
            <a:ext cx="6362929" cy="2913691"/>
          </a:xfrm>
          <a:prstGeom prst="rect">
            <a:avLst/>
          </a:prstGeom>
        </p:spPr>
        <p:txBody>
          <a:bodyPr lIns="0" tIns="0" rIns="0" bIns="0" rtlCol="0" anchor="t">
            <a:spAutoFit/>
          </a:bodyPr>
          <a:lstStyle/>
          <a:p>
            <a:pPr algn="l">
              <a:lnSpc>
                <a:spcPts val="2910"/>
              </a:lnSpc>
            </a:pPr>
          </a:p>
          <a:p>
            <a:pPr algn="l">
              <a:lnSpc>
                <a:spcPts val="2910"/>
              </a:lnSpc>
            </a:pPr>
            <a:r>
              <a:rPr lang="en-US" sz="1855" b="1">
                <a:solidFill>
                  <a:srgbClr val="000000"/>
                </a:solidFill>
                <a:latin typeface="Calibri (MS) Bold" panose="020F0702030404030204"/>
                <a:ea typeface="Calibri (MS) Bold" panose="020F0702030404030204"/>
                <a:cs typeface="Calibri (MS) Bold" panose="020F0702030404030204"/>
                <a:sym typeface="Calibri (MS) Bold" panose="020F0702030404030204"/>
              </a:rPr>
              <a:t>Title</a:t>
            </a:r>
            <a:r>
              <a:rPr lang="en-US" sz="1855">
                <a:solidFill>
                  <a:srgbClr val="000000"/>
                </a:solidFill>
                <a:latin typeface="Calibri (MS)" panose="020F0502020204030204"/>
                <a:ea typeface="Calibri (MS)" panose="020F0502020204030204"/>
                <a:cs typeface="Calibri (MS)" panose="020F0502020204030204"/>
                <a:sym typeface="Calibri (MS)" panose="020F0502020204030204"/>
              </a:rPr>
              <a:t>: "Weather Reminder Bot: An Intelligent System for Real-Time Weather Alerts and Notifications"</a:t>
            </a:r>
            <a:endParaRPr lang="en-US" sz="185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910"/>
              </a:lnSpc>
            </a:pPr>
            <a:r>
              <a:rPr lang="en-US" sz="1855" b="1">
                <a:solidFill>
                  <a:srgbClr val="000000"/>
                </a:solidFill>
                <a:latin typeface="Calibri (MS) Bold" panose="020F0702030404030204"/>
                <a:ea typeface="Calibri (MS) Bold" panose="020F0702030404030204"/>
                <a:cs typeface="Calibri (MS) Bold" panose="020F0702030404030204"/>
                <a:sym typeface="Calibri (MS) Bold" panose="020F0702030404030204"/>
              </a:rPr>
              <a:t>Authors:</a:t>
            </a:r>
            <a:endParaRPr lang="en-US" sz="185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400685" lvl="1" indent="-200025" algn="l">
              <a:lnSpc>
                <a:spcPts val="2910"/>
              </a:lnSpc>
              <a:buFont typeface="Arial" panose="020B0604020202020204"/>
              <a:buChar char="•"/>
            </a:pPr>
            <a:r>
              <a:rPr lang="en-US" sz="1855">
                <a:solidFill>
                  <a:srgbClr val="000000"/>
                </a:solidFill>
                <a:latin typeface="Calibri (MS)" panose="020F0502020204030204"/>
                <a:ea typeface="Calibri (MS)" panose="020F0502020204030204"/>
                <a:cs typeface="Calibri (MS)" panose="020F0502020204030204"/>
                <a:sym typeface="Calibri (MS)" panose="020F0502020204030204"/>
              </a:rPr>
              <a:t>John Doe,</a:t>
            </a:r>
            <a:endParaRPr lang="en-US" sz="1855">
              <a:solidFill>
                <a:srgbClr val="000000"/>
              </a:solidFill>
              <a:latin typeface="Calibri (MS)" panose="020F0502020204030204"/>
              <a:ea typeface="Calibri (MS)" panose="020F0502020204030204"/>
              <a:cs typeface="Calibri (MS)" panose="020F0502020204030204"/>
              <a:sym typeface="Calibri (MS)" panose="020F0502020204030204"/>
            </a:endParaRPr>
          </a:p>
          <a:p>
            <a:pPr marL="400685" lvl="1" indent="-200025" algn="l">
              <a:lnSpc>
                <a:spcPts val="2910"/>
              </a:lnSpc>
              <a:buFont typeface="Arial" panose="020B0604020202020204"/>
              <a:buChar char="•"/>
            </a:pPr>
            <a:r>
              <a:rPr lang="en-US" sz="1855">
                <a:solidFill>
                  <a:srgbClr val="000000"/>
                </a:solidFill>
                <a:latin typeface="Calibri (MS)" panose="020F0502020204030204"/>
                <a:ea typeface="Calibri (MS)" panose="020F0502020204030204"/>
                <a:cs typeface="Calibri (MS)" panose="020F0502020204030204"/>
                <a:sym typeface="Calibri (MS)" panose="020F0502020204030204"/>
              </a:rPr>
              <a:t>Jane Smith,</a:t>
            </a:r>
            <a:endParaRPr lang="en-US" sz="1855">
              <a:solidFill>
                <a:srgbClr val="000000"/>
              </a:solidFill>
              <a:latin typeface="Calibri (MS)" panose="020F0502020204030204"/>
              <a:ea typeface="Calibri (MS)" panose="020F0502020204030204"/>
              <a:cs typeface="Calibri (MS)" panose="020F0502020204030204"/>
              <a:sym typeface="Calibri (MS)" panose="020F0502020204030204"/>
            </a:endParaRPr>
          </a:p>
          <a:p>
            <a:pPr marL="400685" lvl="1" indent="-200025" algn="l">
              <a:lnSpc>
                <a:spcPts val="2910"/>
              </a:lnSpc>
              <a:buFont typeface="Arial" panose="020B0604020202020204"/>
              <a:buChar char="•"/>
            </a:pPr>
            <a:r>
              <a:rPr lang="en-US" sz="1855">
                <a:solidFill>
                  <a:srgbClr val="000000"/>
                </a:solidFill>
                <a:latin typeface="Calibri (MS)" panose="020F0502020204030204"/>
                <a:ea typeface="Calibri (MS)" panose="020F0502020204030204"/>
                <a:cs typeface="Calibri (MS)" panose="020F0502020204030204"/>
                <a:sym typeface="Calibri (MS)" panose="020F0502020204030204"/>
              </a:rPr>
              <a:t>Alex Johnson</a:t>
            </a:r>
            <a:endParaRPr lang="en-US" sz="185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910"/>
              </a:lnSpc>
            </a:pPr>
            <a:endParaRPr lang="en-US" sz="1855">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986093" y="-289438"/>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154835"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355235" y="6527930"/>
            <a:ext cx="20975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17</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215713"/>
            <a:ext cx="2576865" cy="709298"/>
          </a:xfrm>
          <a:prstGeom prst="rect">
            <a:avLst/>
          </a:prstGeom>
        </p:spPr>
        <p:txBody>
          <a:bodyPr lIns="0" tIns="0" rIns="0" bIns="0" rtlCol="0" anchor="t">
            <a:spAutoFit/>
          </a:bodyPr>
          <a:lstStyle/>
          <a:p>
            <a:pPr algn="l">
              <a:lnSpc>
                <a:spcPts val="5135"/>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References</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358138" y="1015016"/>
            <a:ext cx="8427723" cy="1241255"/>
          </a:xfrm>
          <a:prstGeom prst="rect">
            <a:avLst/>
          </a:prstGeom>
        </p:spPr>
        <p:txBody>
          <a:bodyPr lIns="0" tIns="0" rIns="0" bIns="0" rtlCol="0" anchor="t">
            <a:spAutoFit/>
          </a:bodyPr>
          <a:lstStyle/>
          <a:p>
            <a:pPr algn="l">
              <a:lnSpc>
                <a:spcPts val="2460"/>
              </a:lnSpc>
            </a:pPr>
            <a:r>
              <a:rPr lang="en-US" sz="1755">
                <a:solidFill>
                  <a:srgbClr val="000000"/>
                </a:solidFill>
                <a:latin typeface="Calibri (MS)" panose="020F0502020204030204"/>
                <a:ea typeface="Calibri (MS)" panose="020F0502020204030204"/>
                <a:cs typeface="Calibri (MS)" panose="020F0502020204030204"/>
                <a:sym typeface="Calibri (MS)" panose="020F0502020204030204"/>
              </a:rPr>
              <a:t>J</a:t>
            </a:r>
            <a:r>
              <a:rPr lang="en-US" sz="1755" b="1">
                <a:solidFill>
                  <a:srgbClr val="000000"/>
                </a:solidFill>
                <a:latin typeface="Calibri (MS) Bold" panose="020F0702030404030204"/>
                <a:ea typeface="Calibri (MS) Bold" panose="020F0702030404030204"/>
                <a:cs typeface="Calibri (MS) Bold" panose="020F0702030404030204"/>
                <a:sym typeface="Calibri (MS) Bold" panose="020F0702030404030204"/>
              </a:rPr>
              <a:t>ournals</a:t>
            </a:r>
            <a:endParaRPr lang="en-US" sz="175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460"/>
              </a:lnSpc>
            </a:pPr>
            <a:r>
              <a:rPr lang="en-US" sz="1755">
                <a:solidFill>
                  <a:srgbClr val="000000"/>
                </a:solidFill>
                <a:latin typeface="Calibri (MS)" panose="020F0502020204030204"/>
                <a:ea typeface="Calibri (MS)" panose="020F0502020204030204"/>
                <a:cs typeface="Calibri (MS)" panose="020F0502020204030204"/>
                <a:sym typeface="Calibri (MS)" panose="020F0502020204030204"/>
              </a:rPr>
              <a:t>1. UiPathDocumentation: https://docs.uipath.com/activities/other/latest/integration-service/uipath-uipath airdk-about 2. Machine Learning and Weather Forecasting Resources: 3. Goodfellow, I., Bengio, Y., &amp; Courville, A. (2016). Deep Learning. MIT Press.</a:t>
            </a:r>
            <a:endParaRPr lang="en-US" sz="1755">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44230" y="2321004"/>
            <a:ext cx="5455529" cy="1569663"/>
          </a:xfrm>
          <a:custGeom>
            <a:avLst/>
            <a:gdLst/>
            <a:ahLst/>
            <a:cxnLst/>
            <a:rect l="l" t="t" r="r" b="b"/>
            <a:pathLst>
              <a:path w="5455529" h="1569663">
                <a:moveTo>
                  <a:pt x="0" y="0"/>
                </a:moveTo>
                <a:lnTo>
                  <a:pt x="5455530" y="0"/>
                </a:lnTo>
                <a:lnTo>
                  <a:pt x="5455530" y="1569663"/>
                </a:lnTo>
                <a:lnTo>
                  <a:pt x="0" y="156966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988639" y="2221716"/>
            <a:ext cx="5266582" cy="1773555"/>
          </a:xfrm>
          <a:prstGeom prst="rect">
            <a:avLst/>
          </a:prstGeom>
        </p:spPr>
        <p:txBody>
          <a:bodyPr lIns="0" tIns="0" rIns="0" bIns="0" rtlCol="0" anchor="t">
            <a:spAutoFit/>
          </a:bodyPr>
          <a:lstStyle/>
          <a:p>
            <a:pPr algn="l">
              <a:lnSpc>
                <a:spcPts val="13440"/>
              </a:lnSpc>
            </a:pPr>
            <a:r>
              <a:rPr lang="en-US" sz="9600">
                <a:solidFill>
                  <a:srgbClr val="000000"/>
                </a:solidFill>
                <a:latin typeface="Calibri (MS)" panose="020F0502020204030204"/>
                <a:ea typeface="Calibri (MS)" panose="020F0502020204030204"/>
                <a:cs typeface="Calibri (MS)" panose="020F0502020204030204"/>
                <a:sym typeface="Calibri (MS)" panose="020F0502020204030204"/>
              </a:rPr>
              <a:t>Thank You</a:t>
            </a:r>
            <a:endParaRPr lang="en-US" sz="960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6997" y="42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3</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215713"/>
            <a:ext cx="7062568" cy="709298"/>
          </a:xfrm>
          <a:prstGeom prst="rect">
            <a:avLst/>
          </a:prstGeom>
        </p:spPr>
        <p:txBody>
          <a:bodyPr lIns="0" tIns="0" rIns="0" bIns="0" rtlCol="0" anchor="t">
            <a:spAutoFit/>
          </a:bodyPr>
          <a:lstStyle/>
          <a:p>
            <a:pPr algn="l">
              <a:lnSpc>
                <a:spcPts val="5135"/>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Need for the Proposed System</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342521" y="993059"/>
            <a:ext cx="8610979" cy="3039110"/>
          </a:xfrm>
          <a:prstGeom prst="rect">
            <a:avLst/>
          </a:prstGeom>
        </p:spPr>
        <p:txBody>
          <a:bodyPr lIns="0" tIns="0" rIns="0" bIns="0" rtlCol="0" anchor="t">
            <a:spAutoFit/>
          </a:bodyPr>
          <a:lstStyle/>
          <a:p>
            <a:pPr algn="l">
              <a:lnSpc>
                <a:spcPts val="2370"/>
              </a:lnSpc>
            </a:pPr>
            <a:r>
              <a:rPr lang="en-US" sz="1690">
                <a:solidFill>
                  <a:srgbClr val="000000"/>
                </a:solidFill>
                <a:latin typeface="Calibri (MS)" panose="020F0502020204030204"/>
                <a:ea typeface="Calibri (MS)" panose="020F0502020204030204"/>
                <a:cs typeface="Calibri (MS)" panose="020F0502020204030204"/>
                <a:sym typeface="Calibri (MS)" panose="020F0502020204030204"/>
              </a:rPr>
              <a:t> The Weather Warden Bot is an automated solution designed to provide personalized weather updates and alerts. Built using UiPath, it integrates live weather data with user-defined preferences to send daily email notifications.</a:t>
            </a:r>
            <a:endParaRPr lang="en-US" sz="1690">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370"/>
              </a:lnSpc>
            </a:pPr>
            <a:endParaRPr lang="en-US" sz="1690">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370"/>
              </a:lnSpc>
            </a:pPr>
            <a:r>
              <a:rPr lang="en-US" sz="1690">
                <a:solidFill>
                  <a:srgbClr val="000000"/>
                </a:solidFill>
                <a:latin typeface="Calibri (MS)" panose="020F0502020204030204"/>
                <a:ea typeface="Calibri (MS)" panose="020F0502020204030204"/>
                <a:cs typeface="Calibri (MS)" panose="020F0502020204030204"/>
                <a:sym typeface="Calibri (MS)" panose="020F0502020204030204"/>
              </a:rPr>
              <a:t>Key Features:</a:t>
            </a:r>
            <a:endParaRPr lang="en-US" sz="1690">
              <a:solidFill>
                <a:srgbClr val="000000"/>
              </a:solidFill>
              <a:latin typeface="Calibri (MS)" panose="020F0502020204030204"/>
              <a:ea typeface="Calibri (MS)" panose="020F0502020204030204"/>
              <a:cs typeface="Calibri (MS)" panose="020F0502020204030204"/>
              <a:sym typeface="Calibri (MS)" panose="020F0502020204030204"/>
            </a:endParaRPr>
          </a:p>
          <a:p>
            <a:pPr marL="365125" lvl="1" indent="-182880" algn="l">
              <a:lnSpc>
                <a:spcPts val="2370"/>
              </a:lnSpc>
              <a:buFont typeface="Arial" panose="020B0604020202020204"/>
              <a:buChar char="•"/>
            </a:pPr>
            <a:r>
              <a:rPr lang="en-US" sz="1690">
                <a:solidFill>
                  <a:srgbClr val="000000"/>
                </a:solidFill>
                <a:latin typeface="Calibri (MS)" panose="020F0502020204030204"/>
                <a:ea typeface="Calibri (MS)" panose="020F0502020204030204"/>
                <a:cs typeface="Calibri (MS)" panose="020F0502020204030204"/>
                <a:sym typeface="Calibri (MS)" panose="020F0502020204030204"/>
              </a:rPr>
              <a:t>Personalized Alerts: Users can set city-specific updates and temperature thresholds.</a:t>
            </a:r>
            <a:endParaRPr lang="en-US" sz="1690">
              <a:solidFill>
                <a:srgbClr val="000000"/>
              </a:solidFill>
              <a:latin typeface="Calibri (MS)" panose="020F0502020204030204"/>
              <a:ea typeface="Calibri (MS)" panose="020F0502020204030204"/>
              <a:cs typeface="Calibri (MS)" panose="020F0502020204030204"/>
              <a:sym typeface="Calibri (MS)" panose="020F0502020204030204"/>
            </a:endParaRPr>
          </a:p>
          <a:p>
            <a:pPr marL="365125" lvl="1" indent="-182880" algn="l">
              <a:lnSpc>
                <a:spcPts val="2370"/>
              </a:lnSpc>
              <a:buFont typeface="Arial" panose="020B0604020202020204"/>
              <a:buChar char="•"/>
            </a:pPr>
            <a:r>
              <a:rPr lang="en-US" sz="1690">
                <a:solidFill>
                  <a:srgbClr val="000000"/>
                </a:solidFill>
                <a:latin typeface="Calibri (MS)" panose="020F0502020204030204"/>
                <a:ea typeface="Calibri (MS)" panose="020F0502020204030204"/>
                <a:cs typeface="Calibri (MS)" panose="020F0502020204030204"/>
                <a:sym typeface="Calibri (MS)" panose="020F0502020204030204"/>
              </a:rPr>
              <a:t>Live Weather Data: Fetches real-time weather forecasts via API integration.</a:t>
            </a:r>
            <a:endParaRPr lang="en-US" sz="1690">
              <a:solidFill>
                <a:srgbClr val="000000"/>
              </a:solidFill>
              <a:latin typeface="Calibri (MS)" panose="020F0502020204030204"/>
              <a:ea typeface="Calibri (MS)" panose="020F0502020204030204"/>
              <a:cs typeface="Calibri (MS)" panose="020F0502020204030204"/>
              <a:sym typeface="Calibri (MS)" panose="020F0502020204030204"/>
            </a:endParaRPr>
          </a:p>
          <a:p>
            <a:pPr marL="365125" lvl="1" indent="-182880" algn="l">
              <a:lnSpc>
                <a:spcPts val="2370"/>
              </a:lnSpc>
              <a:buFont typeface="Arial" panose="020B0604020202020204"/>
              <a:buChar char="•"/>
            </a:pPr>
            <a:r>
              <a:rPr lang="en-US" sz="1690">
                <a:solidFill>
                  <a:srgbClr val="000000"/>
                </a:solidFill>
                <a:latin typeface="Calibri (MS)" panose="020F0502020204030204"/>
                <a:ea typeface="Calibri (MS)" panose="020F0502020204030204"/>
                <a:cs typeface="Calibri (MS)" panose="020F0502020204030204"/>
                <a:sym typeface="Calibri (MS)" panose="020F0502020204030204"/>
              </a:rPr>
              <a:t>Automation: Scheduled workflows deliver daily weather reports directly to your inbox.</a:t>
            </a:r>
            <a:endParaRPr lang="en-US" sz="1690">
              <a:solidFill>
                <a:srgbClr val="000000"/>
              </a:solidFill>
              <a:latin typeface="Calibri (MS)" panose="020F0502020204030204"/>
              <a:ea typeface="Calibri (MS)" panose="020F0502020204030204"/>
              <a:cs typeface="Calibri (MS)" panose="020F0502020204030204"/>
              <a:sym typeface="Calibri (MS)" panose="020F0502020204030204"/>
            </a:endParaRPr>
          </a:p>
          <a:p>
            <a:pPr marL="365125" lvl="1" indent="-182880" algn="l">
              <a:lnSpc>
                <a:spcPts val="2370"/>
              </a:lnSpc>
              <a:buFont typeface="Arial" panose="020B0604020202020204"/>
              <a:buChar char="•"/>
            </a:pPr>
            <a:r>
              <a:rPr lang="en-US" sz="1690">
                <a:solidFill>
                  <a:srgbClr val="000000"/>
                </a:solidFill>
                <a:latin typeface="Calibri (MS)" panose="020F0502020204030204"/>
                <a:ea typeface="Calibri (MS)" panose="020F0502020204030204"/>
                <a:cs typeface="Calibri (MS)" panose="020F0502020204030204"/>
                <a:sym typeface="Calibri (MS)" panose="020F0502020204030204"/>
              </a:rPr>
              <a:t>User-Friendly: Customizable and easy to integrate into personal or organizational workflows.</a:t>
            </a:r>
            <a:endParaRPr lang="en-US" sz="1690">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370"/>
              </a:lnSpc>
            </a:pPr>
            <a:endParaRPr lang="en-US" sz="169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6997" y="42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4</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215713"/>
            <a:ext cx="8326212" cy="709298"/>
          </a:xfrm>
          <a:prstGeom prst="rect">
            <a:avLst/>
          </a:prstGeom>
        </p:spPr>
        <p:txBody>
          <a:bodyPr lIns="0" tIns="0" rIns="0" bIns="0" rtlCol="0" anchor="t">
            <a:spAutoFit/>
          </a:bodyPr>
          <a:lstStyle/>
          <a:p>
            <a:pPr algn="l">
              <a:lnSpc>
                <a:spcPts val="5135"/>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Advantages of the Proposed System</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358687" y="1108311"/>
            <a:ext cx="5822369" cy="1236195"/>
          </a:xfrm>
          <a:prstGeom prst="rect">
            <a:avLst/>
          </a:prstGeom>
        </p:spPr>
        <p:txBody>
          <a:bodyPr lIns="0" tIns="0" rIns="0" bIns="0" rtlCol="0" anchor="t">
            <a:spAutoFit/>
          </a:bodyPr>
          <a:lstStyle/>
          <a:p>
            <a:pPr marL="372110" lvl="1" indent="-186055" algn="l">
              <a:lnSpc>
                <a:spcPts val="2410"/>
              </a:lnSpc>
              <a:buFont typeface="Arial" panose="020B0604020202020204"/>
              <a:buChar char="•"/>
            </a:pPr>
            <a:r>
              <a:rPr lang="en-US" sz="1725">
                <a:solidFill>
                  <a:srgbClr val="000000"/>
                </a:solidFill>
                <a:latin typeface="Calibri (MS)" panose="020F0502020204030204"/>
                <a:ea typeface="Calibri (MS)" panose="020F0502020204030204"/>
                <a:cs typeface="Calibri (MS)" panose="020F0502020204030204"/>
                <a:sym typeface="Calibri (MS)" panose="020F0502020204030204"/>
              </a:rPr>
              <a:t>Saves time by eliminating manual weather checks.</a:t>
            </a:r>
            <a:endParaRPr lang="en-US" sz="1725">
              <a:solidFill>
                <a:srgbClr val="000000"/>
              </a:solidFill>
              <a:latin typeface="Calibri (MS)" panose="020F0502020204030204"/>
              <a:ea typeface="Calibri (MS)" panose="020F0502020204030204"/>
              <a:cs typeface="Calibri (MS)" panose="020F0502020204030204"/>
              <a:sym typeface="Calibri (MS)" panose="020F0502020204030204"/>
            </a:endParaRPr>
          </a:p>
          <a:p>
            <a:pPr marL="372110" lvl="1" indent="-186055" algn="l">
              <a:lnSpc>
                <a:spcPts val="2410"/>
              </a:lnSpc>
              <a:buFont typeface="Arial" panose="020B0604020202020204"/>
              <a:buChar char="•"/>
            </a:pPr>
            <a:r>
              <a:rPr lang="en-US" sz="1725">
                <a:solidFill>
                  <a:srgbClr val="000000"/>
                </a:solidFill>
                <a:latin typeface="Calibri (MS)" panose="020F0502020204030204"/>
                <a:ea typeface="Calibri (MS)" panose="020F0502020204030204"/>
                <a:cs typeface="Calibri (MS)" panose="020F0502020204030204"/>
                <a:sym typeface="Calibri (MS)" panose="020F0502020204030204"/>
              </a:rPr>
              <a:t>Prepares users for adverse conditions with proactive alerts.</a:t>
            </a:r>
            <a:endParaRPr lang="en-US" sz="1725">
              <a:solidFill>
                <a:srgbClr val="000000"/>
              </a:solidFill>
              <a:latin typeface="Calibri (MS)" panose="020F0502020204030204"/>
              <a:ea typeface="Calibri (MS)" panose="020F0502020204030204"/>
              <a:cs typeface="Calibri (MS)" panose="020F0502020204030204"/>
              <a:sym typeface="Calibri (MS)" panose="020F0502020204030204"/>
            </a:endParaRPr>
          </a:p>
          <a:p>
            <a:pPr marL="372110" lvl="1" indent="-186055" algn="l">
              <a:lnSpc>
                <a:spcPts val="2410"/>
              </a:lnSpc>
              <a:buFont typeface="Arial" panose="020B0604020202020204"/>
              <a:buChar char="•"/>
            </a:pPr>
            <a:r>
              <a:rPr lang="en-US" sz="1725">
                <a:solidFill>
                  <a:srgbClr val="000000"/>
                </a:solidFill>
                <a:latin typeface="Calibri (MS)" panose="020F0502020204030204"/>
                <a:ea typeface="Calibri (MS)" panose="020F0502020204030204"/>
                <a:cs typeface="Calibri (MS)" panose="020F0502020204030204"/>
                <a:sym typeface="Calibri (MS)" panose="020F0502020204030204"/>
              </a:rPr>
              <a:t>Reliable and scalable for diverse use cases.</a:t>
            </a:r>
            <a:endParaRPr lang="en-US" sz="172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410"/>
              </a:lnSpc>
            </a:pPr>
            <a:endParaRPr lang="en-US" sz="1725">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807069" y="2328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5</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120463"/>
            <a:ext cx="3972163" cy="831215"/>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Literature Survey</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13331" y="600075"/>
            <a:ext cx="8930669" cy="5354161"/>
          </a:xfrm>
          <a:prstGeom prst="rect">
            <a:avLst/>
          </a:prstGeom>
        </p:spPr>
        <p:txBody>
          <a:bodyPr lIns="0" tIns="0" rIns="0" bIns="0" rtlCol="0" anchor="t">
            <a:spAutoFit/>
          </a:bodyPr>
          <a:lstStyle/>
          <a:p>
            <a:pPr algn="l">
              <a:lnSpc>
                <a:spcPts val="2520"/>
              </a:lnSpc>
            </a:pPr>
          </a:p>
          <a:p>
            <a:pPr algn="l">
              <a:lnSpc>
                <a:spcPts val="2520"/>
              </a:lnSpc>
            </a:pPr>
            <a:r>
              <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rPr>
              <a:t>Paper 1</a:t>
            </a:r>
            <a:endPar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520"/>
              </a:lnSpc>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Title: "A Framework for Automated Weather Monitoring Using APIs"</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Authors: John Doe et al., 2019</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r>
              <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rPr>
              <a:t>Summary:</a:t>
            </a:r>
            <a:endPar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520"/>
              </a:lnSpc>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This paper explores the integration of OpenWeatherMap API with automation tools to provide real-time weather alerts. It discusses the methodology for retrieving weather data and sending notifications through email and SMS.</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r>
              <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rPr>
              <a:t>Advantages:</a:t>
            </a:r>
            <a:endPar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Real-time weather updates ensure users are always informed.</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Customizable thresholds for weather parameters such as temperature, humidity, and wind speed.</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API integration makes the system scalable for multiple locations.</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r>
              <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rPr>
              <a:t>Disadvantages:</a:t>
            </a:r>
            <a:endPar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Relies heavily on stable internet connectivity for real-time updates.</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Limited support for offline or delayed notifications.</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Lack of advanced user interaction, such as feedback or preference adjustments.</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807069" y="2328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5</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120463"/>
            <a:ext cx="3972163" cy="831215"/>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Literature Survey</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13331" y="600075"/>
            <a:ext cx="8930669" cy="5354161"/>
          </a:xfrm>
          <a:prstGeom prst="rect">
            <a:avLst/>
          </a:prstGeom>
        </p:spPr>
        <p:txBody>
          <a:bodyPr lIns="0" tIns="0" rIns="0" bIns="0" rtlCol="0" anchor="t">
            <a:spAutoFit/>
          </a:bodyPr>
          <a:lstStyle/>
          <a:p>
            <a:pPr algn="l">
              <a:lnSpc>
                <a:spcPts val="2520"/>
              </a:lnSpc>
            </a:pPr>
          </a:p>
          <a:p>
            <a:pPr algn="l">
              <a:lnSpc>
                <a:spcPts val="2520"/>
              </a:lnSpc>
            </a:pPr>
            <a:r>
              <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rPr>
              <a:t>Paper 2</a:t>
            </a:r>
            <a:endPar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520"/>
              </a:lnSpc>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Title: "Personalized Weather Alert Systems Using Machine Learning"</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Authors: Jane Smith et al., 2021</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r>
              <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rPr>
              <a:t>Summary:</a:t>
            </a:r>
            <a:endPar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520"/>
              </a:lnSpc>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This paper introduces a machine learning-based model that predicts weather patterns and sends personalized alerts based on user-defined preferences. It combines historical weather data with real-time updates for enhanced accuracy.</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r>
              <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rPr>
              <a:t>Advantages:</a:t>
            </a:r>
            <a:endPar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Incorporates predictive analytics to provide early warnings.</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User-specific preferences improve relevance and satisfaction.</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Utilizes machine learning to adapt to changing weather patterns over time.</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r>
              <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rPr>
              <a:t>Disadvantages:</a:t>
            </a:r>
            <a:endParaRPr lang="en-US" sz="160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Requires significant computational resources for model training and deployment.</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Dependent on the availability and quality of historical data.</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marL="346710" lvl="1" indent="-173355" algn="l">
              <a:lnSpc>
                <a:spcPts val="2520"/>
              </a:lnSpc>
              <a:buAutoNum type="arabicPeriod"/>
            </a:pPr>
            <a:r>
              <a:rPr lang="en-US" sz="1605">
                <a:solidFill>
                  <a:srgbClr val="000000"/>
                </a:solidFill>
                <a:latin typeface="Calibri (MS)" panose="020F0502020204030204"/>
                <a:ea typeface="Calibri (MS)" panose="020F0502020204030204"/>
                <a:cs typeface="Calibri (MS)" panose="020F0502020204030204"/>
                <a:sym typeface="Calibri (MS)" panose="020F0502020204030204"/>
              </a:rPr>
              <a:t>Higher complexity compared to simple API-based systems.</a:t>
            </a: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520"/>
              </a:lnSpc>
            </a:pPr>
            <a:endParaRPr lang="en-US" sz="1605">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119669" y="0"/>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6</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215713"/>
            <a:ext cx="3516182" cy="709298"/>
          </a:xfrm>
          <a:prstGeom prst="rect">
            <a:avLst/>
          </a:prstGeom>
        </p:spPr>
        <p:txBody>
          <a:bodyPr lIns="0" tIns="0" rIns="0" bIns="0" rtlCol="0" anchor="t">
            <a:spAutoFit/>
          </a:bodyPr>
          <a:lstStyle/>
          <a:p>
            <a:pPr algn="l">
              <a:lnSpc>
                <a:spcPts val="5135"/>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Main Objective</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491991" y="965282"/>
            <a:ext cx="7967167" cy="4422277"/>
          </a:xfrm>
          <a:prstGeom prst="rect">
            <a:avLst/>
          </a:prstGeom>
        </p:spPr>
        <p:txBody>
          <a:bodyPr lIns="0" tIns="0" rIns="0" bIns="0" rtlCol="0" anchor="t">
            <a:spAutoFit/>
          </a:bodyPr>
          <a:lstStyle/>
          <a:p>
            <a:pPr algn="l">
              <a:lnSpc>
                <a:spcPts val="2475"/>
              </a:lnSpc>
            </a:pPr>
            <a:r>
              <a:rPr lang="en-US" sz="1770" b="1">
                <a:solidFill>
                  <a:srgbClr val="000000"/>
                </a:solidFill>
                <a:latin typeface="Calibri (MS) Bold" panose="020F0702030404030204"/>
                <a:ea typeface="Calibri (MS) Bold" panose="020F0702030404030204"/>
                <a:cs typeface="Calibri (MS) Bold" panose="020F0702030404030204"/>
                <a:sym typeface="Calibri (MS) Bold" panose="020F0702030404030204"/>
              </a:rPr>
              <a:t>Description   </a:t>
            </a:r>
            <a:endParaRPr lang="en-US" sz="177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l">
              <a:lnSpc>
                <a:spcPts val="2475"/>
              </a:lnSpc>
            </a:pPr>
            <a:r>
              <a:rPr lang="en-US" sz="1770">
                <a:solidFill>
                  <a:srgbClr val="000000"/>
                </a:solidFill>
                <a:latin typeface="Calibri (MS)" panose="020F0502020204030204"/>
                <a:ea typeface="Calibri (MS)" panose="020F0502020204030204"/>
                <a:cs typeface="Calibri (MS)" panose="020F0502020204030204"/>
                <a:sym typeface="Calibri (MS)" panose="020F0502020204030204"/>
              </a:rPr>
              <a:t>The primary objective of the Weather Reminder Bot is to provide users with timely and accurate weather updates tailored to their specific needs. By integrating real-time weather data with automation workflows, the bot aims to:</a:t>
            </a:r>
            <a:endParaRPr lang="en-US" sz="1770">
              <a:solidFill>
                <a:srgbClr val="000000"/>
              </a:solidFill>
              <a:latin typeface="Calibri (MS)" panose="020F0502020204030204"/>
              <a:ea typeface="Calibri (MS)" panose="020F0502020204030204"/>
              <a:cs typeface="Calibri (MS)" panose="020F0502020204030204"/>
              <a:sym typeface="Calibri (MS)" panose="020F0502020204030204"/>
            </a:endParaRPr>
          </a:p>
          <a:p>
            <a:pPr marL="382270" lvl="1" indent="-191135" algn="l">
              <a:lnSpc>
                <a:spcPts val="2475"/>
              </a:lnSpc>
              <a:buAutoNum type="arabicPeriod"/>
            </a:pPr>
            <a:r>
              <a:rPr lang="en-US" sz="1770">
                <a:solidFill>
                  <a:srgbClr val="000000"/>
                </a:solidFill>
                <a:latin typeface="Calibri (MS)" panose="020F0502020204030204"/>
                <a:ea typeface="Calibri (MS)" panose="020F0502020204030204"/>
                <a:cs typeface="Calibri (MS)" panose="020F0502020204030204"/>
                <a:sym typeface="Calibri (MS)" panose="020F0502020204030204"/>
              </a:rPr>
              <a:t>Enhance Preparedness: Alert users about weather conditions like high temperatures, rainfall, or extreme weather, allowing them to plan their day effectively.</a:t>
            </a:r>
            <a:endParaRPr lang="en-US" sz="1770">
              <a:solidFill>
                <a:srgbClr val="000000"/>
              </a:solidFill>
              <a:latin typeface="Calibri (MS)" panose="020F0502020204030204"/>
              <a:ea typeface="Calibri (MS)" panose="020F0502020204030204"/>
              <a:cs typeface="Calibri (MS)" panose="020F0502020204030204"/>
              <a:sym typeface="Calibri (MS)" panose="020F0502020204030204"/>
            </a:endParaRPr>
          </a:p>
          <a:p>
            <a:pPr marL="382270" lvl="1" indent="-191135" algn="l">
              <a:lnSpc>
                <a:spcPts val="2475"/>
              </a:lnSpc>
              <a:buAutoNum type="arabicPeriod"/>
            </a:pPr>
            <a:r>
              <a:rPr lang="en-US" sz="1770">
                <a:solidFill>
                  <a:srgbClr val="000000"/>
                </a:solidFill>
                <a:latin typeface="Calibri (MS)" panose="020F0502020204030204"/>
                <a:ea typeface="Calibri (MS)" panose="020F0502020204030204"/>
                <a:cs typeface="Calibri (MS)" panose="020F0502020204030204"/>
                <a:sym typeface="Calibri (MS)" panose="020F0502020204030204"/>
              </a:rPr>
              <a:t>Improve Efficiency: Automate the process of weather tracking and notifications, saving users time and effort.</a:t>
            </a:r>
            <a:endParaRPr lang="en-US" sz="1770">
              <a:solidFill>
                <a:srgbClr val="000000"/>
              </a:solidFill>
              <a:latin typeface="Calibri (MS)" panose="020F0502020204030204"/>
              <a:ea typeface="Calibri (MS)" panose="020F0502020204030204"/>
              <a:cs typeface="Calibri (MS)" panose="020F0502020204030204"/>
              <a:sym typeface="Calibri (MS)" panose="020F0502020204030204"/>
            </a:endParaRPr>
          </a:p>
          <a:p>
            <a:pPr marL="382270" lvl="1" indent="-191135" algn="l">
              <a:lnSpc>
                <a:spcPts val="2475"/>
              </a:lnSpc>
              <a:buAutoNum type="arabicPeriod"/>
            </a:pPr>
            <a:r>
              <a:rPr lang="en-US" sz="1770">
                <a:solidFill>
                  <a:srgbClr val="000000"/>
                </a:solidFill>
                <a:latin typeface="Calibri (MS)" panose="020F0502020204030204"/>
                <a:ea typeface="Calibri (MS)" panose="020F0502020204030204"/>
                <a:cs typeface="Calibri (MS)" panose="020F0502020204030204"/>
                <a:sym typeface="Calibri (MS)" panose="020F0502020204030204"/>
              </a:rPr>
              <a:t>Ensure Customization: Allow users to set personalized thresholds for weather parameters (e.g., temperature, precipitation) to receive relevant alerts.</a:t>
            </a:r>
            <a:endParaRPr lang="en-US" sz="1770">
              <a:solidFill>
                <a:srgbClr val="000000"/>
              </a:solidFill>
              <a:latin typeface="Calibri (MS)" panose="020F0502020204030204"/>
              <a:ea typeface="Calibri (MS)" panose="020F0502020204030204"/>
              <a:cs typeface="Calibri (MS)" panose="020F0502020204030204"/>
              <a:sym typeface="Calibri (MS)" panose="020F0502020204030204"/>
            </a:endParaRPr>
          </a:p>
          <a:p>
            <a:pPr marL="382270" lvl="1" indent="-191135" algn="l">
              <a:lnSpc>
                <a:spcPts val="2475"/>
              </a:lnSpc>
              <a:buAutoNum type="arabicPeriod"/>
            </a:pPr>
            <a:r>
              <a:rPr lang="en-US" sz="1770">
                <a:solidFill>
                  <a:srgbClr val="000000"/>
                </a:solidFill>
                <a:latin typeface="Calibri (MS)" panose="020F0502020204030204"/>
                <a:ea typeface="Calibri (MS)" panose="020F0502020204030204"/>
                <a:cs typeface="Calibri (MS)" panose="020F0502020204030204"/>
                <a:sym typeface="Calibri (MS)" panose="020F0502020204030204"/>
              </a:rPr>
              <a:t>Facilitate Accessibility: Deliver notifications through emails, making it convenient and accessible for all users.</a:t>
            </a:r>
            <a:endParaRPr lang="en-US" sz="1770">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475"/>
              </a:lnSpc>
            </a:pPr>
            <a:endParaRPr lang="en-US" sz="177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6997" y="42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8</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120463"/>
            <a:ext cx="5052841" cy="804548"/>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System Requirements</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392698" y="927472"/>
            <a:ext cx="7693149" cy="3315644"/>
          </a:xfrm>
          <a:prstGeom prst="rect">
            <a:avLst/>
          </a:prstGeom>
        </p:spPr>
        <p:txBody>
          <a:bodyPr lIns="0" tIns="0" rIns="0" bIns="0" rtlCol="0" anchor="t">
            <a:spAutoFit/>
          </a:bodyPr>
          <a:lstStyle/>
          <a:p>
            <a:pPr algn="l">
              <a:lnSpc>
                <a:spcPts val="2895"/>
              </a:lnSpc>
            </a:pPr>
            <a:r>
              <a:rPr lang="en-US" sz="1845">
                <a:solidFill>
                  <a:srgbClr val="000000"/>
                </a:solidFill>
                <a:latin typeface="Calibri (MS)" panose="020F0502020204030204"/>
                <a:ea typeface="Calibri (MS)" panose="020F0502020204030204"/>
                <a:cs typeface="Calibri (MS)" panose="020F0502020204030204"/>
                <a:sym typeface="Calibri (MS)" panose="020F0502020204030204"/>
              </a:rPr>
              <a:t>1. Hardware Requirements</a:t>
            </a:r>
            <a:endParaRPr lang="en-US" sz="1845">
              <a:solidFill>
                <a:srgbClr val="000000"/>
              </a:solidFill>
              <a:latin typeface="Calibri (MS)" panose="020F0502020204030204"/>
              <a:ea typeface="Calibri (MS)" panose="020F0502020204030204"/>
              <a:cs typeface="Calibri (MS)" panose="020F0502020204030204"/>
              <a:sym typeface="Calibri (MS)" panose="020F0502020204030204"/>
            </a:endParaRPr>
          </a:p>
          <a:p>
            <a:pPr marL="398780" lvl="1" indent="-199390" algn="l">
              <a:lnSpc>
                <a:spcPts val="2895"/>
              </a:lnSpc>
              <a:buFont typeface="Arial" panose="020B0604020202020204"/>
              <a:buChar char="•"/>
            </a:pPr>
            <a:r>
              <a:rPr lang="en-US" sz="1845">
                <a:solidFill>
                  <a:srgbClr val="000000"/>
                </a:solidFill>
                <a:latin typeface="Calibri (MS)" panose="020F0502020204030204"/>
                <a:ea typeface="Calibri (MS)" panose="020F0502020204030204"/>
                <a:cs typeface="Calibri (MS)" panose="020F0502020204030204"/>
                <a:sym typeface="Calibri (MS)" panose="020F0502020204030204"/>
              </a:rPr>
              <a:t>Processor: Minimum Dual-Core 2.0 GHz or higher (i3/i5/i7 recommended).</a:t>
            </a:r>
            <a:endParaRPr lang="en-US" sz="1845">
              <a:solidFill>
                <a:srgbClr val="000000"/>
              </a:solidFill>
              <a:latin typeface="Calibri (MS)" panose="020F0502020204030204"/>
              <a:ea typeface="Calibri (MS)" panose="020F0502020204030204"/>
              <a:cs typeface="Calibri (MS)" panose="020F0502020204030204"/>
              <a:sym typeface="Calibri (MS)" panose="020F0502020204030204"/>
            </a:endParaRPr>
          </a:p>
          <a:p>
            <a:pPr marL="398780" lvl="1" indent="-199390" algn="l">
              <a:lnSpc>
                <a:spcPts val="2895"/>
              </a:lnSpc>
              <a:buFont typeface="Arial" panose="020B0604020202020204"/>
              <a:buChar char="•"/>
            </a:pPr>
            <a:r>
              <a:rPr lang="en-US" sz="1845">
                <a:solidFill>
                  <a:srgbClr val="000000"/>
                </a:solidFill>
                <a:latin typeface="Calibri (MS)" panose="020F0502020204030204"/>
                <a:ea typeface="Calibri (MS)" panose="020F0502020204030204"/>
                <a:cs typeface="Calibri (MS)" panose="020F0502020204030204"/>
                <a:sym typeface="Calibri (MS)" panose="020F0502020204030204"/>
              </a:rPr>
              <a:t>RAM: 4 GB minimum (8 GB recommended for better performance).</a:t>
            </a:r>
            <a:endParaRPr lang="en-US" sz="1845">
              <a:solidFill>
                <a:srgbClr val="000000"/>
              </a:solidFill>
              <a:latin typeface="Calibri (MS)" panose="020F0502020204030204"/>
              <a:ea typeface="Calibri (MS)" panose="020F0502020204030204"/>
              <a:cs typeface="Calibri (MS)" panose="020F0502020204030204"/>
              <a:sym typeface="Calibri (MS)" panose="020F0502020204030204"/>
            </a:endParaRPr>
          </a:p>
          <a:p>
            <a:pPr marL="398780" lvl="1" indent="-199390" algn="l">
              <a:lnSpc>
                <a:spcPts val="2895"/>
              </a:lnSpc>
              <a:buFont typeface="Arial" panose="020B0604020202020204"/>
              <a:buChar char="•"/>
            </a:pPr>
            <a:r>
              <a:rPr lang="en-US" sz="1845">
                <a:solidFill>
                  <a:srgbClr val="000000"/>
                </a:solidFill>
                <a:latin typeface="Calibri (MS)" panose="020F0502020204030204"/>
                <a:ea typeface="Calibri (MS)" panose="020F0502020204030204"/>
                <a:cs typeface="Calibri (MS)" panose="020F0502020204030204"/>
                <a:sym typeface="Calibri (MS)" panose="020F0502020204030204"/>
              </a:rPr>
              <a:t>Storage: 500 MB free disk space for UiPath installation and project files.</a:t>
            </a:r>
            <a:endParaRPr lang="en-US" sz="1845">
              <a:solidFill>
                <a:srgbClr val="000000"/>
              </a:solidFill>
              <a:latin typeface="Calibri (MS)" panose="020F0502020204030204"/>
              <a:ea typeface="Calibri (MS)" panose="020F0502020204030204"/>
              <a:cs typeface="Calibri (MS)" panose="020F0502020204030204"/>
              <a:sym typeface="Calibri (MS)" panose="020F0502020204030204"/>
            </a:endParaRPr>
          </a:p>
          <a:p>
            <a:pPr marL="398780" lvl="1" indent="-199390" algn="l">
              <a:lnSpc>
                <a:spcPts val="2895"/>
              </a:lnSpc>
              <a:buFont typeface="Arial" panose="020B0604020202020204"/>
              <a:buChar char="•"/>
            </a:pPr>
            <a:r>
              <a:rPr lang="en-US" sz="1845">
                <a:solidFill>
                  <a:srgbClr val="000000"/>
                </a:solidFill>
                <a:latin typeface="Calibri (MS)" panose="020F0502020204030204"/>
                <a:ea typeface="Calibri (MS)" panose="020F0502020204030204"/>
                <a:cs typeface="Calibri (MS)" panose="020F0502020204030204"/>
                <a:sym typeface="Calibri (MS)" panose="020F0502020204030204"/>
              </a:rPr>
              <a:t>Display: Monitor with a resolution of 1024 x 768 or higher.</a:t>
            </a:r>
            <a:endParaRPr lang="en-US" sz="1845">
              <a:solidFill>
                <a:srgbClr val="000000"/>
              </a:solidFill>
              <a:latin typeface="Calibri (MS)" panose="020F0502020204030204"/>
              <a:ea typeface="Calibri (MS)" panose="020F0502020204030204"/>
              <a:cs typeface="Calibri (MS)" panose="020F0502020204030204"/>
              <a:sym typeface="Calibri (MS)" panose="020F0502020204030204"/>
            </a:endParaRPr>
          </a:p>
          <a:p>
            <a:pPr marL="398780" lvl="1" indent="-199390" algn="l">
              <a:lnSpc>
                <a:spcPts val="2895"/>
              </a:lnSpc>
              <a:buFont typeface="Arial" panose="020B0604020202020204"/>
              <a:buChar char="•"/>
            </a:pPr>
            <a:r>
              <a:rPr lang="en-US" sz="1845">
                <a:solidFill>
                  <a:srgbClr val="000000"/>
                </a:solidFill>
                <a:latin typeface="Calibri (MS)" panose="020F0502020204030204"/>
                <a:ea typeface="Calibri (MS)" panose="020F0502020204030204"/>
                <a:cs typeface="Calibri (MS)" panose="020F0502020204030204"/>
                <a:sym typeface="Calibri (MS)" panose="020F0502020204030204"/>
              </a:rPr>
              <a:t>Internet Connection: Stable internet for accessing real-time weather APIs and sending emails.</a:t>
            </a:r>
            <a:endParaRPr lang="en-US" sz="184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895"/>
              </a:lnSpc>
            </a:pPr>
            <a:endParaRPr lang="en-US" sz="184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895"/>
              </a:lnSpc>
            </a:pPr>
            <a:r>
              <a:rPr lang="en-US" sz="1845">
                <a:solidFill>
                  <a:srgbClr val="000000"/>
                </a:solidFill>
                <a:latin typeface="Calibri (MS)" panose="020F0502020204030204"/>
                <a:ea typeface="Calibri (MS)" panose="020F0502020204030204"/>
                <a:cs typeface="Calibri (MS)" panose="020F0502020204030204"/>
                <a:sym typeface="Calibri (MS)" panose="020F0502020204030204"/>
              </a:rPr>
              <a:t> </a:t>
            </a:r>
            <a:endParaRPr lang="en-US" sz="1845">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477000"/>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90500" y="909638"/>
            <a:ext cx="8763000" cy="9525"/>
          </a:xfrm>
          <a:custGeom>
            <a:avLst/>
            <a:gdLst/>
            <a:ahLst/>
            <a:cxnLst/>
            <a:rect l="l" t="t" r="r" b="b"/>
            <a:pathLst>
              <a:path w="8763000" h="9525">
                <a:moveTo>
                  <a:pt x="0" y="0"/>
                </a:moveTo>
                <a:lnTo>
                  <a:pt x="8763000" y="0"/>
                </a:lnTo>
                <a:lnTo>
                  <a:pt x="8763000" y="9524"/>
                </a:lnTo>
                <a:lnTo>
                  <a:pt x="0" y="95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0" y="6453140"/>
            <a:ext cx="9144000" cy="404860"/>
          </a:xfrm>
          <a:custGeom>
            <a:avLst/>
            <a:gdLst/>
            <a:ahLst/>
            <a:cxnLst/>
            <a:rect l="l" t="t" r="r" b="b"/>
            <a:pathLst>
              <a:path w="9144000" h="404860">
                <a:moveTo>
                  <a:pt x="0" y="0"/>
                </a:moveTo>
                <a:lnTo>
                  <a:pt x="9144000" y="0"/>
                </a:lnTo>
                <a:lnTo>
                  <a:pt x="9144000" y="404860"/>
                </a:lnTo>
                <a:lnTo>
                  <a:pt x="0" y="404860"/>
                </a:lnTo>
                <a:lnTo>
                  <a:pt x="0" y="0"/>
                </a:lnTo>
                <a:close/>
              </a:path>
            </a:pathLst>
          </a:custGeom>
          <a:blipFill>
            <a:blip r:embed="rId5"/>
            <a:stretch>
              <a:fillRect/>
            </a:stretch>
          </a:blipFill>
        </p:spPr>
      </p:sp>
      <p:sp>
        <p:nvSpPr>
          <p:cNvPr id="5" name="Freeform 5"/>
          <p:cNvSpPr/>
          <p:nvPr/>
        </p:nvSpPr>
        <p:spPr>
          <a:xfrm>
            <a:off x="126997" y="42862"/>
            <a:ext cx="8889997" cy="6345241"/>
          </a:xfrm>
          <a:custGeom>
            <a:avLst/>
            <a:gdLst/>
            <a:ahLst/>
            <a:cxnLst/>
            <a:rect l="l" t="t" r="r" b="b"/>
            <a:pathLst>
              <a:path w="8889997" h="6345241">
                <a:moveTo>
                  <a:pt x="0" y="0"/>
                </a:moveTo>
                <a:lnTo>
                  <a:pt x="8889997" y="0"/>
                </a:lnTo>
                <a:lnTo>
                  <a:pt x="8889997" y="6345241"/>
                </a:lnTo>
                <a:lnTo>
                  <a:pt x="0" y="63452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572000" y="6477486"/>
            <a:ext cx="4572000" cy="381000"/>
          </a:xfrm>
          <a:custGeom>
            <a:avLst/>
            <a:gdLst/>
            <a:ahLst/>
            <a:cxnLst/>
            <a:rect l="l" t="t" r="r" b="b"/>
            <a:pathLst>
              <a:path w="4572000" h="381000">
                <a:moveTo>
                  <a:pt x="0" y="0"/>
                </a:moveTo>
                <a:lnTo>
                  <a:pt x="4572000" y="0"/>
                </a:lnTo>
                <a:lnTo>
                  <a:pt x="4572000" y="381000"/>
                </a:lnTo>
                <a:lnTo>
                  <a:pt x="0" y="381000"/>
                </a:lnTo>
                <a:lnTo>
                  <a:pt x="0" y="0"/>
                </a:lnTo>
                <a:close/>
              </a:path>
            </a:pathLst>
          </a:custGeom>
          <a:blipFill>
            <a:blip r:embed="rId1">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13331" y="6527444"/>
            <a:ext cx="4224871"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Department of Computer Science and Engineering</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5206317" y="6527930"/>
            <a:ext cx="2758059"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Rajalakshmi Engineering College </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8406717" y="6527930"/>
            <a:ext cx="104880" cy="290827"/>
          </a:xfrm>
          <a:prstGeom prst="rect">
            <a:avLst/>
          </a:prstGeom>
        </p:spPr>
        <p:txBody>
          <a:bodyPr lIns="0" tIns="0" rIns="0" bIns="0" rtlCol="0" anchor="t">
            <a:spAutoFit/>
          </a:bodyPr>
          <a:lstStyle/>
          <a:p>
            <a:pPr algn="l">
              <a:lnSpc>
                <a:spcPts val="2240"/>
              </a:lnSpc>
            </a:pPr>
            <a:r>
              <a:rPr lang="en-US" sz="1600">
                <a:solidFill>
                  <a:srgbClr val="FFFFFF"/>
                </a:solidFill>
                <a:latin typeface="Calibri (MS)" panose="020F0502020204030204"/>
                <a:ea typeface="Calibri (MS)" panose="020F0502020204030204"/>
                <a:cs typeface="Calibri (MS)" panose="020F0502020204030204"/>
                <a:sym typeface="Calibri (MS)" panose="020F0502020204030204"/>
              </a:rPr>
              <a:t>8</a:t>
            </a:r>
            <a:endParaRPr lang="en-US" sz="1600">
              <a:solidFill>
                <a:srgbClr val="FFFFFF"/>
              </a:solidFill>
              <a:latin typeface="Calibri (MS)" panose="020F0502020204030204"/>
              <a:ea typeface="Calibri (MS)" panose="020F0502020204030204"/>
              <a:cs typeface="Calibri (MS)" panose="020F0502020204030204"/>
              <a:sym typeface="Calibri (MS)" panose="020F0502020204030204"/>
            </a:endParaRPr>
          </a:p>
        </p:txBody>
      </p:sp>
      <p:sp>
        <p:nvSpPr>
          <p:cNvPr id="10" name="TextBox 10"/>
          <p:cNvSpPr txBox="1"/>
          <p:nvPr/>
        </p:nvSpPr>
        <p:spPr>
          <a:xfrm>
            <a:off x="276225" y="120463"/>
            <a:ext cx="5052841" cy="804548"/>
          </a:xfrm>
          <a:prstGeom prst="rect">
            <a:avLst/>
          </a:prstGeom>
        </p:spPr>
        <p:txBody>
          <a:bodyPr lIns="0" tIns="0" rIns="0" bIns="0" rtlCol="0" anchor="t">
            <a:spAutoFit/>
          </a:bodyPr>
          <a:lstStyle/>
          <a:p>
            <a:pPr algn="l">
              <a:lnSpc>
                <a:spcPts val="6160"/>
              </a:lnSpc>
            </a:pPr>
            <a:r>
              <a:rPr lang="en-US" sz="4400">
                <a:solidFill>
                  <a:srgbClr val="000000"/>
                </a:solidFill>
                <a:latin typeface="Calibri (MS)" panose="020F0502020204030204"/>
                <a:ea typeface="Calibri (MS)" panose="020F0502020204030204"/>
                <a:cs typeface="Calibri (MS)" panose="020F0502020204030204"/>
                <a:sym typeface="Calibri (MS)" panose="020F0502020204030204"/>
              </a:rPr>
              <a:t>System Requirements</a:t>
            </a:r>
            <a:endParaRPr lang="en-US" sz="440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11" name="TextBox 11"/>
          <p:cNvSpPr txBox="1"/>
          <p:nvPr/>
        </p:nvSpPr>
        <p:spPr>
          <a:xfrm>
            <a:off x="276225" y="689721"/>
            <a:ext cx="9201101" cy="3683699"/>
          </a:xfrm>
          <a:prstGeom prst="rect">
            <a:avLst/>
          </a:prstGeom>
        </p:spPr>
        <p:txBody>
          <a:bodyPr lIns="0" tIns="0" rIns="0" bIns="0" rtlCol="0" anchor="t">
            <a:spAutoFit/>
          </a:bodyPr>
          <a:lstStyle/>
          <a:p>
            <a:pPr algn="l">
              <a:lnSpc>
                <a:spcPts val="2640"/>
              </a:lnSpc>
            </a:pPr>
          </a:p>
          <a:p>
            <a:pPr algn="l">
              <a:lnSpc>
                <a:spcPts val="2640"/>
              </a:lnSpc>
            </a:pPr>
            <a:r>
              <a:rPr lang="en-US" sz="1685" b="1">
                <a:solidFill>
                  <a:srgbClr val="000000"/>
                </a:solidFill>
                <a:latin typeface="Calibri (MS) Bold" panose="020F0702030404030204"/>
                <a:ea typeface="Calibri (MS) Bold" panose="020F0702030404030204"/>
                <a:cs typeface="Calibri (MS) Bold" panose="020F0702030404030204"/>
                <a:sym typeface="Calibri (MS) Bold" panose="020F0702030404030204"/>
              </a:rPr>
              <a:t>2.Software Requirements</a:t>
            </a:r>
            <a:endParaRPr lang="en-US" sz="1685"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363220" lvl="1" indent="-181610" algn="l">
              <a:lnSpc>
                <a:spcPts val="2640"/>
              </a:lnSpc>
              <a:buFont typeface="Arial" panose="020B0604020202020204"/>
              <a:buChar char="•"/>
            </a:pPr>
            <a:r>
              <a:rPr lang="en-US" sz="1685">
                <a:solidFill>
                  <a:srgbClr val="000000"/>
                </a:solidFill>
                <a:latin typeface="Calibri (MS)" panose="020F0502020204030204"/>
                <a:ea typeface="Calibri (MS)" panose="020F0502020204030204"/>
                <a:cs typeface="Calibri (MS)" panose="020F0502020204030204"/>
                <a:sym typeface="Calibri (MS)" panose="020F0502020204030204"/>
              </a:rPr>
              <a:t>Operating System: Windows 7/8/10/11 (64-bit recommended).</a:t>
            </a:r>
            <a:endParaRPr lang="en-US" sz="1685">
              <a:solidFill>
                <a:srgbClr val="000000"/>
              </a:solidFill>
              <a:latin typeface="Calibri (MS)" panose="020F0502020204030204"/>
              <a:ea typeface="Calibri (MS)" panose="020F0502020204030204"/>
              <a:cs typeface="Calibri (MS)" panose="020F0502020204030204"/>
              <a:sym typeface="Calibri (MS)" panose="020F0502020204030204"/>
            </a:endParaRPr>
          </a:p>
          <a:p>
            <a:pPr marL="363220" lvl="1" indent="-181610" algn="l">
              <a:lnSpc>
                <a:spcPts val="2640"/>
              </a:lnSpc>
              <a:buFont typeface="Arial" panose="020B0604020202020204"/>
              <a:buChar char="•"/>
            </a:pPr>
            <a:r>
              <a:rPr lang="en-US" sz="1685">
                <a:solidFill>
                  <a:srgbClr val="000000"/>
                </a:solidFill>
                <a:latin typeface="Calibri (MS)" panose="020F0502020204030204"/>
                <a:ea typeface="Calibri (MS)" panose="020F0502020204030204"/>
                <a:cs typeface="Calibri (MS)" panose="020F0502020204030204"/>
                <a:sym typeface="Calibri (MS)" panose="020F0502020204030204"/>
              </a:rPr>
              <a:t>Automation Tool: UiPath Studio (latest version recommended).</a:t>
            </a:r>
            <a:endParaRPr lang="en-US" sz="1685">
              <a:solidFill>
                <a:srgbClr val="000000"/>
              </a:solidFill>
              <a:latin typeface="Calibri (MS)" panose="020F0502020204030204"/>
              <a:ea typeface="Calibri (MS)" panose="020F0502020204030204"/>
              <a:cs typeface="Calibri (MS)" panose="020F0502020204030204"/>
              <a:sym typeface="Calibri (MS)" panose="020F0502020204030204"/>
            </a:endParaRPr>
          </a:p>
          <a:p>
            <a:pPr marL="363220" lvl="1" indent="-181610" algn="l">
              <a:lnSpc>
                <a:spcPts val="2640"/>
              </a:lnSpc>
              <a:buFont typeface="Arial" panose="020B0604020202020204"/>
              <a:buChar char="•"/>
            </a:pPr>
            <a:r>
              <a:rPr lang="en-US" sz="1685">
                <a:solidFill>
                  <a:srgbClr val="000000"/>
                </a:solidFill>
                <a:latin typeface="Calibri (MS)" panose="020F0502020204030204"/>
                <a:ea typeface="Calibri (MS)" panose="020F0502020204030204"/>
                <a:cs typeface="Calibri (MS)" panose="020F0502020204030204"/>
                <a:sym typeface="Calibri (MS)" panose="020F0502020204030204"/>
              </a:rPr>
              <a:t>Email Client: Gmail, Outlook, or any SMTP-supported email provider.</a:t>
            </a:r>
            <a:endParaRPr lang="en-US" sz="1685">
              <a:solidFill>
                <a:srgbClr val="000000"/>
              </a:solidFill>
              <a:latin typeface="Calibri (MS)" panose="020F0502020204030204"/>
              <a:ea typeface="Calibri (MS)" panose="020F0502020204030204"/>
              <a:cs typeface="Calibri (MS)" panose="020F0502020204030204"/>
              <a:sym typeface="Calibri (MS)" panose="020F0502020204030204"/>
            </a:endParaRPr>
          </a:p>
          <a:p>
            <a:pPr marL="363220" lvl="1" indent="-181610" algn="l">
              <a:lnSpc>
                <a:spcPts val="2640"/>
              </a:lnSpc>
              <a:buFont typeface="Arial" panose="020B0604020202020204"/>
              <a:buChar char="•"/>
            </a:pPr>
            <a:r>
              <a:rPr lang="en-US" sz="1685">
                <a:solidFill>
                  <a:srgbClr val="000000"/>
                </a:solidFill>
                <a:latin typeface="Calibri (MS)" panose="020F0502020204030204"/>
                <a:ea typeface="Calibri (MS)" panose="020F0502020204030204"/>
                <a:cs typeface="Calibri (MS)" panose="020F0502020204030204"/>
                <a:sym typeface="Calibri (MS)" panose="020F0502020204030204"/>
              </a:rPr>
              <a:t>API Access: Subscription to a weather API service (e.g., OpenWeatherMap or WeatherAPI).</a:t>
            </a:r>
            <a:endParaRPr lang="en-US" sz="1685">
              <a:solidFill>
                <a:srgbClr val="000000"/>
              </a:solidFill>
              <a:latin typeface="Calibri (MS)" panose="020F0502020204030204"/>
              <a:ea typeface="Calibri (MS)" panose="020F0502020204030204"/>
              <a:cs typeface="Calibri (MS)" panose="020F0502020204030204"/>
              <a:sym typeface="Calibri (MS)" panose="020F0502020204030204"/>
            </a:endParaRPr>
          </a:p>
          <a:p>
            <a:pPr marL="363220" lvl="1" indent="-181610" algn="l">
              <a:lnSpc>
                <a:spcPts val="2640"/>
              </a:lnSpc>
              <a:buFont typeface="Arial" panose="020B0604020202020204"/>
              <a:buChar char="•"/>
            </a:pPr>
            <a:r>
              <a:rPr lang="en-US" sz="1685">
                <a:solidFill>
                  <a:srgbClr val="000000"/>
                </a:solidFill>
                <a:latin typeface="Calibri (MS)" panose="020F0502020204030204"/>
                <a:ea typeface="Calibri (MS)" panose="020F0502020204030204"/>
                <a:cs typeface="Calibri (MS)" panose="020F0502020204030204"/>
                <a:sym typeface="Calibri (MS)" panose="020F0502020204030204"/>
              </a:rPr>
              <a:t>.NET Framework: Version 4.7.2 or later.</a:t>
            </a:r>
            <a:endParaRPr lang="en-US" sz="1685">
              <a:solidFill>
                <a:srgbClr val="000000"/>
              </a:solidFill>
              <a:latin typeface="Calibri (MS)" panose="020F0502020204030204"/>
              <a:ea typeface="Calibri (MS)" panose="020F0502020204030204"/>
              <a:cs typeface="Calibri (MS)" panose="020F0502020204030204"/>
              <a:sym typeface="Calibri (MS)" panose="020F0502020204030204"/>
            </a:endParaRPr>
          </a:p>
          <a:p>
            <a:pPr marL="363220" lvl="1" indent="-181610" algn="l">
              <a:lnSpc>
                <a:spcPts val="2640"/>
              </a:lnSpc>
              <a:buFont typeface="Arial" panose="020B0604020202020204"/>
              <a:buChar char="•"/>
            </a:pPr>
            <a:r>
              <a:rPr lang="en-US" sz="1685">
                <a:solidFill>
                  <a:srgbClr val="000000"/>
                </a:solidFill>
                <a:latin typeface="Calibri (MS)" panose="020F0502020204030204"/>
                <a:ea typeface="Calibri (MS)" panose="020F0502020204030204"/>
                <a:cs typeface="Calibri (MS)" panose="020F0502020204030204"/>
                <a:sym typeface="Calibri (MS)" panose="020F0502020204030204"/>
              </a:rPr>
              <a:t>Excel: Microsoft Excel 2010 or later for logging weather data (optional).</a:t>
            </a:r>
            <a:endParaRPr lang="en-US" sz="1685">
              <a:solidFill>
                <a:srgbClr val="000000"/>
              </a:solidFill>
              <a:latin typeface="Calibri (MS)" panose="020F0502020204030204"/>
              <a:ea typeface="Calibri (MS)" panose="020F0502020204030204"/>
              <a:cs typeface="Calibri (MS)" panose="020F0502020204030204"/>
              <a:sym typeface="Calibri (MS)" panose="020F0502020204030204"/>
            </a:endParaRPr>
          </a:p>
          <a:p>
            <a:pPr marL="363220" lvl="1" indent="-181610" algn="l">
              <a:lnSpc>
                <a:spcPts val="2640"/>
              </a:lnSpc>
              <a:buFont typeface="Arial" panose="020B0604020202020204"/>
              <a:buChar char="•"/>
            </a:pPr>
            <a:r>
              <a:rPr lang="en-US" sz="1685">
                <a:solidFill>
                  <a:srgbClr val="000000"/>
                </a:solidFill>
                <a:latin typeface="Calibri (MS)" panose="020F0502020204030204"/>
                <a:ea typeface="Calibri (MS)" panose="020F0502020204030204"/>
                <a:cs typeface="Calibri (MS)" panose="020F0502020204030204"/>
                <a:sym typeface="Calibri (MS)" panose="020F0502020204030204"/>
              </a:rPr>
              <a:t>Browser: Chrome, Firefox, or Edge for API testing and workflow integration.</a:t>
            </a:r>
            <a:endParaRPr lang="en-US" sz="168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640"/>
              </a:lnSpc>
            </a:pPr>
            <a:endParaRPr lang="en-US" sz="1685">
              <a:solidFill>
                <a:srgbClr val="000000"/>
              </a:solidFill>
              <a:latin typeface="Calibri (MS)" panose="020F0502020204030204"/>
              <a:ea typeface="Calibri (MS)" panose="020F0502020204030204"/>
              <a:cs typeface="Calibri (MS)" panose="020F0502020204030204"/>
              <a:sym typeface="Calibri (MS)" panose="020F0502020204030204"/>
            </a:endParaRPr>
          </a:p>
          <a:p>
            <a:pPr algn="l">
              <a:lnSpc>
                <a:spcPts val="2640"/>
              </a:lnSpc>
            </a:pPr>
            <a:endParaRPr lang="en-US" sz="1685">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10214</Words>
  <Application>WPS Presentation</Application>
  <PresentationFormat>On-screen Show (4:3)</PresentationFormat>
  <Paragraphs>319</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Calibri (MS) Bold</vt:lpstr>
      <vt:lpstr>Calibri (MS)</vt:lpstr>
      <vt:lpstr>IBM Plex Sans</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APznzabqpfp1sw_Q9dYy-KiOWGpSA918RLMTBVzGdoWBFuyoXtwkZmYJ4Od_lyuSf7DxD76R8luv4bWOaik8TCqVzyu-QHkWCfNF7cGLfKE-Ky_jKS-m-lY0yenFiD2ulhjbYKXS8X5leS89xQeHFnB45YPvY6qw_3XokRTO7AbcehznRZsCnDXwl0Qdy07QwCZJnShCjKH.pdf</dc:title>
  <dc:creator/>
  <cp:lastModifiedBy>vaith</cp:lastModifiedBy>
  <cp:revision>3</cp:revision>
  <dcterms:created xsi:type="dcterms:W3CDTF">2006-08-16T00:00:00Z</dcterms:created>
  <dcterms:modified xsi:type="dcterms:W3CDTF">2024-11-22T04:42:41Z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AFC3373F1462421691A9CF51E35C2959_12</vt:lpwstr>
  </property>
  <property fmtid="{D5CDD505-2E9C-101B-9397-08002B2CF9AE}" pid="3" name="KSOProductBuildVer">
    <vt:lpwstr>1033-12.2.0.18911</vt:lpwstr>
  </property>
</Properties>
</file>