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9" r:id="rId3"/>
    <p:sldId id="280" r:id="rId4"/>
    <p:sldId id="278" r:id="rId5"/>
    <p:sldId id="283" r:id="rId6"/>
    <p:sldId id="279" r:id="rId7"/>
    <p:sldId id="260" r:id="rId8"/>
    <p:sldId id="258" r:id="rId9"/>
    <p:sldId id="259" r:id="rId10"/>
    <p:sldId id="265" r:id="rId11"/>
    <p:sldId id="266" r:id="rId12"/>
    <p:sldId id="262" r:id="rId13"/>
    <p:sldId id="274" r:id="rId14"/>
    <p:sldId id="275" r:id="rId15"/>
    <p:sldId id="271" r:id="rId16"/>
    <p:sldId id="272" r:id="rId17"/>
    <p:sldId id="281" r:id="rId18"/>
    <p:sldId id="270" r:id="rId19"/>
    <p:sldId id="268"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3E7A9-364C-4E5D-B290-7CD6D09A5864}" type="datetimeFigureOut">
              <a:rPr lang="en-IN" smtClean="0"/>
              <a:t>07-09-2020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57A09-9F88-4915-9F94-EEBD26031885}" type="slidenum">
              <a:rPr lang="en-IN" smtClean="0"/>
              <a:t>‹#›</a:t>
            </a:fld>
            <a:endParaRPr lang="en-IN"/>
          </a:p>
        </p:txBody>
      </p:sp>
    </p:spTree>
    <p:extLst>
      <p:ext uri="{BB962C8B-B14F-4D97-AF65-F5344CB8AC3E}">
        <p14:creationId xmlns:p14="http://schemas.microsoft.com/office/powerpoint/2010/main" val="53377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3D79CD-4E7C-473B-9353-0ED9A85B7867}" type="datetime1">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08501-4175-49EF-A4FF-3F40435FAABA}" type="slidenum">
              <a:rPr lang="en-IN" smtClean="0"/>
              <a:t>‹#›</a:t>
            </a:fld>
            <a:endParaRPr lang="en-IN"/>
          </a:p>
        </p:txBody>
      </p:sp>
    </p:spTree>
    <p:extLst>
      <p:ext uri="{BB962C8B-B14F-4D97-AF65-F5344CB8AC3E}">
        <p14:creationId xmlns:p14="http://schemas.microsoft.com/office/powerpoint/2010/main" val="348251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20A72E-E503-493E-BB69-5784DA5A2D2B}" type="datetime1">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08501-4175-49EF-A4FF-3F40435FAABA}" type="slidenum">
              <a:rPr lang="en-IN" smtClean="0"/>
              <a:t>‹#›</a:t>
            </a:fld>
            <a:endParaRPr lang="en-IN"/>
          </a:p>
        </p:txBody>
      </p:sp>
    </p:spTree>
    <p:extLst>
      <p:ext uri="{BB962C8B-B14F-4D97-AF65-F5344CB8AC3E}">
        <p14:creationId xmlns:p14="http://schemas.microsoft.com/office/powerpoint/2010/main" val="415470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987A54-234C-4DD5-BA1C-697B842166B5}" type="datetime1">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08501-4175-49EF-A4FF-3F40435FAABA}" type="slidenum">
              <a:rPr lang="en-IN" smtClean="0"/>
              <a:t>‹#›</a:t>
            </a:fld>
            <a:endParaRPr lang="en-IN"/>
          </a:p>
        </p:txBody>
      </p:sp>
    </p:spTree>
    <p:extLst>
      <p:ext uri="{BB962C8B-B14F-4D97-AF65-F5344CB8AC3E}">
        <p14:creationId xmlns:p14="http://schemas.microsoft.com/office/powerpoint/2010/main" val="297596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EA95D4-AAE7-454C-94E0-A3B9E8F14A22}" type="datetime1">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08501-4175-49EF-A4FF-3F40435FAABA}" type="slidenum">
              <a:rPr lang="en-IN" smtClean="0"/>
              <a:t>‹#›</a:t>
            </a:fld>
            <a:endParaRPr lang="en-IN"/>
          </a:p>
        </p:txBody>
      </p:sp>
    </p:spTree>
    <p:extLst>
      <p:ext uri="{BB962C8B-B14F-4D97-AF65-F5344CB8AC3E}">
        <p14:creationId xmlns:p14="http://schemas.microsoft.com/office/powerpoint/2010/main" val="178141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F69574-E750-4825-BCBC-0CD9B4D1B2E1}" type="datetime1">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08501-4175-49EF-A4FF-3F40435FAABA}" type="slidenum">
              <a:rPr lang="en-IN" smtClean="0"/>
              <a:t>‹#›</a:t>
            </a:fld>
            <a:endParaRPr lang="en-IN"/>
          </a:p>
        </p:txBody>
      </p:sp>
    </p:spTree>
    <p:extLst>
      <p:ext uri="{BB962C8B-B14F-4D97-AF65-F5344CB8AC3E}">
        <p14:creationId xmlns:p14="http://schemas.microsoft.com/office/powerpoint/2010/main" val="419399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75F4EE-AC7C-469E-AC3C-FB47FEE0CAC6}" type="datetime1">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608501-4175-49EF-A4FF-3F40435FAABA}" type="slidenum">
              <a:rPr lang="en-IN" smtClean="0"/>
              <a:t>‹#›</a:t>
            </a:fld>
            <a:endParaRPr lang="en-IN"/>
          </a:p>
        </p:txBody>
      </p:sp>
    </p:spTree>
    <p:extLst>
      <p:ext uri="{BB962C8B-B14F-4D97-AF65-F5344CB8AC3E}">
        <p14:creationId xmlns:p14="http://schemas.microsoft.com/office/powerpoint/2010/main" val="137655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065E2D-1A12-45C6-841A-FADC43640445}" type="datetime1">
              <a:rPr lang="en-IN" smtClean="0"/>
              <a:t>07-09-2020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608501-4175-49EF-A4FF-3F40435FAABA}" type="slidenum">
              <a:rPr lang="en-IN" smtClean="0"/>
              <a:t>‹#›</a:t>
            </a:fld>
            <a:endParaRPr lang="en-IN"/>
          </a:p>
        </p:txBody>
      </p:sp>
    </p:spTree>
    <p:extLst>
      <p:ext uri="{BB962C8B-B14F-4D97-AF65-F5344CB8AC3E}">
        <p14:creationId xmlns:p14="http://schemas.microsoft.com/office/powerpoint/2010/main" val="280882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737787-28FB-430F-8484-01691637F5AF}" type="datetime1">
              <a:rPr lang="en-IN" smtClean="0"/>
              <a:t>07-09-2020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608501-4175-49EF-A4FF-3F40435FAABA}" type="slidenum">
              <a:rPr lang="en-IN" smtClean="0"/>
              <a:t>‹#›</a:t>
            </a:fld>
            <a:endParaRPr lang="en-IN"/>
          </a:p>
        </p:txBody>
      </p:sp>
    </p:spTree>
    <p:extLst>
      <p:ext uri="{BB962C8B-B14F-4D97-AF65-F5344CB8AC3E}">
        <p14:creationId xmlns:p14="http://schemas.microsoft.com/office/powerpoint/2010/main" val="241229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A881E-BD8E-4F3F-AD7F-1266A4A8D35A}" type="datetime1">
              <a:rPr lang="en-IN" smtClean="0"/>
              <a:t>07-09-2020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608501-4175-49EF-A4FF-3F40435FAABA}" type="slidenum">
              <a:rPr lang="en-IN" smtClean="0"/>
              <a:t>‹#›</a:t>
            </a:fld>
            <a:endParaRPr lang="en-IN"/>
          </a:p>
        </p:txBody>
      </p:sp>
    </p:spTree>
    <p:extLst>
      <p:ext uri="{BB962C8B-B14F-4D97-AF65-F5344CB8AC3E}">
        <p14:creationId xmlns:p14="http://schemas.microsoft.com/office/powerpoint/2010/main" val="184337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9FB703-FCBD-4DE3-B276-CBBB97D95C5B}" type="datetime1">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608501-4175-49EF-A4FF-3F40435FAABA}" type="slidenum">
              <a:rPr lang="en-IN" smtClean="0"/>
              <a:t>‹#›</a:t>
            </a:fld>
            <a:endParaRPr lang="en-IN"/>
          </a:p>
        </p:txBody>
      </p:sp>
    </p:spTree>
    <p:extLst>
      <p:ext uri="{BB962C8B-B14F-4D97-AF65-F5344CB8AC3E}">
        <p14:creationId xmlns:p14="http://schemas.microsoft.com/office/powerpoint/2010/main" val="320270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7D745-5145-4D2F-B586-3B19A72C9B89}" type="datetime1">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608501-4175-49EF-A4FF-3F40435FAABA}" type="slidenum">
              <a:rPr lang="en-IN" smtClean="0"/>
              <a:t>‹#›</a:t>
            </a:fld>
            <a:endParaRPr lang="en-IN"/>
          </a:p>
        </p:txBody>
      </p:sp>
    </p:spTree>
    <p:extLst>
      <p:ext uri="{BB962C8B-B14F-4D97-AF65-F5344CB8AC3E}">
        <p14:creationId xmlns:p14="http://schemas.microsoft.com/office/powerpoint/2010/main" val="392486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5D445-236C-4ADC-8B06-4C801815E780}" type="datetime1">
              <a:rPr lang="en-IN" smtClean="0"/>
              <a:t>07-09-2020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08501-4175-49EF-A4FF-3F40435FAABA}" type="slidenum">
              <a:rPr lang="en-IN" smtClean="0"/>
              <a:t>‹#›</a:t>
            </a:fld>
            <a:endParaRPr lang="en-IN"/>
          </a:p>
        </p:txBody>
      </p:sp>
    </p:spTree>
    <p:extLst>
      <p:ext uri="{BB962C8B-B14F-4D97-AF65-F5344CB8AC3E}">
        <p14:creationId xmlns:p14="http://schemas.microsoft.com/office/powerpoint/2010/main" val="653552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37" y="174170"/>
            <a:ext cx="11913325" cy="1289277"/>
          </a:xfrm>
        </p:spPr>
        <p:txBody>
          <a:bodyPr>
            <a:normAutofit fontScale="90000"/>
          </a:bodyPr>
          <a:lstStyle/>
          <a:p>
            <a:r>
              <a:rPr lang="en-IN" sz="4000" b="1" i="1" dirty="0" smtClean="0">
                <a:latin typeface="Times New Roman" panose="02020603050405020304" pitchFamily="18" charset="0"/>
                <a:cs typeface="Times New Roman" panose="02020603050405020304" pitchFamily="18" charset="0"/>
              </a:rPr>
              <a:t>Development of electrochemical treatment to remove the total dissolved solids from </a:t>
            </a:r>
            <a:r>
              <a:rPr lang="en-IN" sz="4000" b="1" i="1" dirty="0" err="1" smtClean="0">
                <a:latin typeface="Times New Roman" panose="02020603050405020304" pitchFamily="18" charset="0"/>
                <a:cs typeface="Times New Roman" panose="02020603050405020304" pitchFamily="18" charset="0"/>
              </a:rPr>
              <a:t>kaleesuwari</a:t>
            </a:r>
            <a:r>
              <a:rPr lang="en-IN" sz="4000" b="1" i="1" dirty="0" smtClean="0">
                <a:latin typeface="Times New Roman" panose="02020603050405020304" pitchFamily="18" charset="0"/>
                <a:cs typeface="Times New Roman" panose="02020603050405020304" pitchFamily="18" charset="0"/>
              </a:rPr>
              <a:t> refineries surface water</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9337" y="1576251"/>
            <a:ext cx="11913325" cy="5164183"/>
          </a:xfrm>
        </p:spPr>
        <p:txBody>
          <a:bodyPr>
            <a:normAutofit/>
          </a:bodyPr>
          <a:lstStyle/>
          <a:p>
            <a:endParaRPr lang="en-IN" dirty="0" smtClean="0"/>
          </a:p>
          <a:p>
            <a:r>
              <a:rPr lang="en-IN" i="1" dirty="0" smtClean="0">
                <a:solidFill>
                  <a:srgbClr val="FF0000"/>
                </a:solidFill>
                <a:latin typeface="Times New Roman" panose="02020603050405020304" pitchFamily="18" charset="0"/>
                <a:cs typeface="Times New Roman" panose="02020603050405020304" pitchFamily="18" charset="0"/>
              </a:rPr>
              <a:t>By</a:t>
            </a:r>
            <a:endParaRPr lang="en-IN" i="1" dirty="0" smtClean="0">
              <a:latin typeface="Times New Roman" panose="02020603050405020304" pitchFamily="18" charset="0"/>
              <a:cs typeface="Times New Roman" panose="02020603050405020304" pitchFamily="18" charset="0"/>
            </a:endParaRPr>
          </a:p>
          <a:p>
            <a:r>
              <a:rPr lang="en-IN" b="1" i="1" dirty="0" err="1" smtClean="0">
                <a:latin typeface="Times New Roman" panose="02020603050405020304" pitchFamily="18" charset="0"/>
                <a:cs typeface="Times New Roman" panose="02020603050405020304" pitchFamily="18" charset="0"/>
              </a:rPr>
              <a:t>Nitheesh</a:t>
            </a:r>
            <a:r>
              <a:rPr lang="en-IN" b="1" i="1" dirty="0" smtClean="0">
                <a:latin typeface="Times New Roman" panose="02020603050405020304" pitchFamily="18" charset="0"/>
                <a:cs typeface="Times New Roman" panose="02020603050405020304" pitchFamily="18" charset="0"/>
              </a:rPr>
              <a:t> T.R. [160301065]</a:t>
            </a:r>
          </a:p>
          <a:p>
            <a:r>
              <a:rPr lang="en-IN" b="1" i="1" dirty="0" err="1" smtClean="0">
                <a:latin typeface="Times New Roman" panose="02020603050405020304" pitchFamily="18" charset="0"/>
                <a:cs typeface="Times New Roman" panose="02020603050405020304" pitchFamily="18" charset="0"/>
              </a:rPr>
              <a:t>Vaithiyanathan</a:t>
            </a:r>
            <a:r>
              <a:rPr lang="en-IN" b="1" i="1" dirty="0" smtClean="0">
                <a:latin typeface="Times New Roman" panose="02020603050405020304" pitchFamily="18" charset="0"/>
                <a:cs typeface="Times New Roman" panose="02020603050405020304" pitchFamily="18" charset="0"/>
              </a:rPr>
              <a:t> P [160301105]</a:t>
            </a:r>
          </a:p>
          <a:p>
            <a:r>
              <a:rPr lang="en-IN" b="1" i="1" dirty="0" err="1">
                <a:latin typeface="Times New Roman" panose="02020603050405020304" pitchFamily="18" charset="0"/>
                <a:cs typeface="Times New Roman" panose="02020603050405020304" pitchFamily="18" charset="0"/>
              </a:rPr>
              <a:t>YeswanthKumar</a:t>
            </a:r>
            <a:r>
              <a:rPr lang="en-IN" b="1" i="1" dirty="0">
                <a:latin typeface="Times New Roman" panose="02020603050405020304" pitchFamily="18" charset="0"/>
                <a:cs typeface="Times New Roman" panose="02020603050405020304" pitchFamily="18" charset="0"/>
              </a:rPr>
              <a:t> J [160301113</a:t>
            </a:r>
            <a:r>
              <a:rPr lang="en-IN" b="1" i="1" dirty="0" smtClean="0">
                <a:latin typeface="Times New Roman" panose="02020603050405020304" pitchFamily="18" charset="0"/>
                <a:cs typeface="Times New Roman" panose="02020603050405020304" pitchFamily="18" charset="0"/>
              </a:rPr>
              <a:t>]</a:t>
            </a:r>
          </a:p>
          <a:p>
            <a:r>
              <a:rPr lang="en-IN" b="1" i="1" dirty="0" smtClean="0">
                <a:latin typeface="Times New Roman" panose="02020603050405020304" pitchFamily="18" charset="0"/>
                <a:cs typeface="Times New Roman" panose="02020603050405020304" pitchFamily="18" charset="0"/>
              </a:rPr>
              <a:t>Department of Chemical Engineering</a:t>
            </a:r>
          </a:p>
          <a:p>
            <a:r>
              <a:rPr lang="en-IN" b="1" i="1" dirty="0" smtClean="0">
                <a:latin typeface="Times New Roman" panose="02020603050405020304" pitchFamily="18" charset="0"/>
                <a:cs typeface="Times New Roman" panose="02020603050405020304" pitchFamily="18" charset="0"/>
              </a:rPr>
              <a:t>Sri </a:t>
            </a:r>
            <a:r>
              <a:rPr lang="en-IN" b="1" i="1" dirty="0" err="1" smtClean="0">
                <a:latin typeface="Times New Roman" panose="02020603050405020304" pitchFamily="18" charset="0"/>
                <a:cs typeface="Times New Roman" panose="02020603050405020304" pitchFamily="18" charset="0"/>
              </a:rPr>
              <a:t>Venkateswara</a:t>
            </a:r>
            <a:r>
              <a:rPr lang="en-IN" b="1" i="1" dirty="0" smtClean="0">
                <a:latin typeface="Times New Roman" panose="02020603050405020304" pitchFamily="18" charset="0"/>
                <a:cs typeface="Times New Roman" panose="02020603050405020304" pitchFamily="18" charset="0"/>
              </a:rPr>
              <a:t> college of Engineering</a:t>
            </a:r>
          </a:p>
          <a:p>
            <a:r>
              <a:rPr lang="en-IN" i="1" dirty="0" smtClean="0">
                <a:solidFill>
                  <a:srgbClr val="FF0000"/>
                </a:solidFill>
                <a:latin typeface="Times New Roman" panose="02020603050405020304" pitchFamily="18" charset="0"/>
                <a:cs typeface="Times New Roman" panose="02020603050405020304" pitchFamily="18" charset="0"/>
              </a:rPr>
              <a:t>Mentor</a:t>
            </a:r>
          </a:p>
          <a:p>
            <a:r>
              <a:rPr lang="en-IN" b="1" i="1" dirty="0" err="1" smtClean="0">
                <a:latin typeface="Times New Roman" panose="02020603050405020304" pitchFamily="18" charset="0"/>
                <a:cs typeface="Times New Roman" panose="02020603050405020304" pitchFamily="18" charset="0"/>
              </a:rPr>
              <a:t>Dr.</a:t>
            </a:r>
            <a:r>
              <a:rPr lang="en-IN" b="1" i="1" dirty="0" smtClean="0">
                <a:latin typeface="Times New Roman" panose="02020603050405020304" pitchFamily="18" charset="0"/>
                <a:cs typeface="Times New Roman" panose="02020603050405020304" pitchFamily="18" charset="0"/>
              </a:rPr>
              <a:t> N. P. </a:t>
            </a:r>
            <a:r>
              <a:rPr lang="en-IN" b="1" i="1" dirty="0" err="1" smtClean="0">
                <a:latin typeface="Times New Roman" panose="02020603050405020304" pitchFamily="18" charset="0"/>
                <a:cs typeface="Times New Roman" panose="02020603050405020304" pitchFamily="18" charset="0"/>
              </a:rPr>
              <a:t>Kavitha</a:t>
            </a:r>
            <a:endParaRPr lang="en-IN" b="1" i="1" dirty="0" smtClean="0">
              <a:latin typeface="Times New Roman" panose="02020603050405020304" pitchFamily="18" charset="0"/>
              <a:cs typeface="Times New Roman" panose="02020603050405020304" pitchFamily="18" charset="0"/>
            </a:endParaRPr>
          </a:p>
          <a:p>
            <a:r>
              <a:rPr lang="en-IN" b="1" i="1" dirty="0" smtClean="0">
                <a:latin typeface="Times New Roman" panose="02020603050405020304" pitchFamily="18" charset="0"/>
                <a:cs typeface="Times New Roman" panose="02020603050405020304" pitchFamily="18" charset="0"/>
              </a:rPr>
              <a:t>Department of Chemical Engineering</a:t>
            </a:r>
          </a:p>
          <a:p>
            <a:r>
              <a:rPr lang="en-IN" b="1" i="1" dirty="0" smtClean="0">
                <a:latin typeface="Times New Roman" panose="02020603050405020304" pitchFamily="18" charset="0"/>
                <a:cs typeface="Times New Roman" panose="02020603050405020304" pitchFamily="18" charset="0"/>
              </a:rPr>
              <a:t>Sri </a:t>
            </a:r>
            <a:r>
              <a:rPr lang="en-IN" b="1" i="1" dirty="0" err="1" smtClean="0">
                <a:latin typeface="Times New Roman" panose="02020603050405020304" pitchFamily="18" charset="0"/>
                <a:cs typeface="Times New Roman" panose="02020603050405020304" pitchFamily="18" charset="0"/>
              </a:rPr>
              <a:t>Venkateswara</a:t>
            </a:r>
            <a:r>
              <a:rPr lang="en-IN" b="1" i="1" dirty="0" smtClean="0">
                <a:latin typeface="Times New Roman" panose="02020603050405020304" pitchFamily="18" charset="0"/>
                <a:cs typeface="Times New Roman" panose="02020603050405020304" pitchFamily="18" charset="0"/>
              </a:rPr>
              <a:t> college of Engineering</a:t>
            </a:r>
            <a:endParaRPr lang="en-IN"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F608501-4175-49EF-A4FF-3F40435FAABA}" type="slidenum">
              <a:rPr lang="en-IN" smtClean="0"/>
              <a:t>1</a:t>
            </a:fld>
            <a:endParaRPr lang="en-IN"/>
          </a:p>
        </p:txBody>
      </p:sp>
    </p:spTree>
    <p:extLst>
      <p:ext uri="{BB962C8B-B14F-4D97-AF65-F5344CB8AC3E}">
        <p14:creationId xmlns:p14="http://schemas.microsoft.com/office/powerpoint/2010/main" val="1565350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0257"/>
            <a:ext cx="12192000" cy="688611"/>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MECHANISM OF ELECTROCOAGULATION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3211" y="1201782"/>
            <a:ext cx="11956869" cy="5640704"/>
          </a:xfrm>
        </p:spPr>
        <p:txBody>
          <a:bodyPr>
            <a:normAutofit fontScale="92500" lnSpcReduction="20000"/>
          </a:bodyPr>
          <a:lstStyle/>
          <a:p>
            <a:pPr marL="0" indent="0">
              <a:buNone/>
            </a:pPr>
            <a:endParaRPr lang="en-IN" sz="2400" b="1" dirty="0" smtClean="0"/>
          </a:p>
          <a:p>
            <a:pPr>
              <a:lnSpc>
                <a:spcPct val="150000"/>
              </a:lnSpc>
            </a:pPr>
            <a:r>
              <a:rPr lang="en-IN" sz="1800" dirty="0">
                <a:latin typeface="Times New Roman" panose="02020603050405020304" pitchFamily="18" charset="0"/>
                <a:cs typeface="Times New Roman" panose="02020603050405020304" pitchFamily="18" charset="0"/>
              </a:rPr>
              <a:t>The electrocoagulation process operates on the base of the principle that the cations produced </a:t>
            </a:r>
            <a:r>
              <a:rPr lang="en-IN" sz="1800" dirty="0" smtClean="0">
                <a:latin typeface="Times New Roman" panose="02020603050405020304" pitchFamily="18" charset="0"/>
                <a:cs typeface="Times New Roman" panose="02020603050405020304" pitchFamily="18" charset="0"/>
              </a:rPr>
              <a:t>electrochemically </a:t>
            </a:r>
            <a:r>
              <a:rPr lang="en-IN" sz="1800" dirty="0">
                <a:latin typeface="Times New Roman" panose="02020603050405020304" pitchFamily="18" charset="0"/>
                <a:cs typeface="Times New Roman" panose="02020603050405020304" pitchFamily="18" charset="0"/>
              </a:rPr>
              <a:t>from iron and/or </a:t>
            </a:r>
            <a:r>
              <a:rPr lang="en-IN" sz="1800" dirty="0" err="1" smtClean="0">
                <a:latin typeface="Times New Roman" panose="02020603050405020304" pitchFamily="18" charset="0"/>
                <a:cs typeface="Times New Roman" panose="02020603050405020304" pitchFamily="18" charset="0"/>
              </a:rPr>
              <a:t>aluminum</a:t>
            </a:r>
            <a:r>
              <a:rPr lang="en-IN" sz="1800" dirty="0" smtClean="0">
                <a:latin typeface="Times New Roman" panose="02020603050405020304" pitchFamily="18" charset="0"/>
                <a:cs typeface="Times New Roman" panose="02020603050405020304" pitchFamily="18" charset="0"/>
              </a:rPr>
              <a:t> anodes, </a:t>
            </a:r>
            <a:r>
              <a:rPr lang="en-IN" sz="1800" dirty="0">
                <a:latin typeface="Times New Roman" panose="02020603050405020304" pitchFamily="18" charset="0"/>
                <a:cs typeface="Times New Roman" panose="02020603050405020304" pitchFamily="18" charset="0"/>
              </a:rPr>
              <a:t>which is responsible for the increasing of the coagulation of contaminants from an aqueous medium. </a:t>
            </a:r>
            <a:endParaRPr lang="en-IN" sz="1800" dirty="0" smtClean="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These cations neutralize the negative charge of the particles moved towards the anodes by production of polyvalent cations from the oxidation of the sacrificial anodes (Fe and Al) and the electrolysis gases like </a:t>
            </a:r>
            <a:r>
              <a:rPr lang="en-IN" sz="1800" dirty="0" smtClean="0">
                <a:latin typeface="Times New Roman" panose="02020603050405020304" pitchFamily="18" charset="0"/>
                <a:cs typeface="Times New Roman" panose="02020603050405020304" pitchFamily="18" charset="0"/>
              </a:rPr>
              <a:t>Hydrogen </a:t>
            </a:r>
            <a:r>
              <a:rPr lang="en-IN" sz="1800" dirty="0">
                <a:latin typeface="Times New Roman" panose="02020603050405020304" pitchFamily="18" charset="0"/>
                <a:cs typeface="Times New Roman" panose="02020603050405020304" pitchFamily="18" charset="0"/>
              </a:rPr>
              <a:t>evolved </a:t>
            </a:r>
            <a:r>
              <a:rPr lang="en-IN" sz="1800" dirty="0" smtClean="0">
                <a:latin typeface="Times New Roman" panose="02020603050405020304" pitchFamily="18" charset="0"/>
                <a:cs typeface="Times New Roman" panose="02020603050405020304" pitchFamily="18" charset="0"/>
              </a:rPr>
              <a:t>at </a:t>
            </a:r>
            <a:r>
              <a:rPr lang="en-IN" sz="1800" dirty="0">
                <a:latin typeface="Times New Roman" panose="02020603050405020304" pitchFamily="18" charset="0"/>
                <a:cs typeface="Times New Roman" panose="02020603050405020304" pitchFamily="18" charset="0"/>
              </a:rPr>
              <a:t>the anode and oxygen evolved at the </a:t>
            </a:r>
            <a:r>
              <a:rPr lang="en-IN" sz="1800" dirty="0" smtClean="0">
                <a:latin typeface="Times New Roman" panose="02020603050405020304" pitchFamily="18" charset="0"/>
                <a:cs typeface="Times New Roman" panose="02020603050405020304" pitchFamily="18" charset="0"/>
              </a:rPr>
              <a:t>cathode.</a:t>
            </a:r>
          </a:p>
          <a:p>
            <a:pPr marL="0" indent="0">
              <a:lnSpc>
                <a:spcPct val="150000"/>
              </a:lnSpc>
              <a:buNone/>
            </a:pPr>
            <a:r>
              <a:rPr lang="pt-BR" sz="1800" dirty="0">
                <a:latin typeface="Times New Roman" panose="02020603050405020304" pitchFamily="18" charset="0"/>
                <a:cs typeface="Times New Roman" panose="02020603050405020304" pitchFamily="18" charset="0"/>
              </a:rPr>
              <a:t>Anode: </a:t>
            </a:r>
            <a:endParaRPr lang="pt-BR" sz="1800" dirty="0" smtClean="0">
              <a:latin typeface="Times New Roman" panose="02020603050405020304" pitchFamily="18" charset="0"/>
              <a:cs typeface="Times New Roman" panose="02020603050405020304" pitchFamily="18" charset="0"/>
            </a:endParaRPr>
          </a:p>
          <a:p>
            <a:pPr>
              <a:lnSpc>
                <a:spcPct val="150000"/>
              </a:lnSpc>
            </a:pPr>
            <a:r>
              <a:rPr lang="pt-BR" sz="1800" dirty="0" smtClean="0">
                <a:latin typeface="Times New Roman" panose="02020603050405020304" pitchFamily="18" charset="0"/>
                <a:cs typeface="Times New Roman" panose="02020603050405020304" pitchFamily="18" charset="0"/>
              </a:rPr>
              <a:t>4Fe(s</a:t>
            </a:r>
            <a:r>
              <a:rPr lang="pt-BR" sz="1800" dirty="0">
                <a:latin typeface="Times New Roman" panose="02020603050405020304" pitchFamily="18" charset="0"/>
                <a:cs typeface="Times New Roman" panose="02020603050405020304" pitchFamily="18" charset="0"/>
              </a:rPr>
              <a:t>) → </a:t>
            </a:r>
            <a:r>
              <a:rPr lang="pt-BR" sz="1800" dirty="0" smtClean="0">
                <a:latin typeface="Times New Roman" panose="02020603050405020304" pitchFamily="18" charset="0"/>
                <a:cs typeface="Times New Roman" panose="02020603050405020304" pitchFamily="18" charset="0"/>
              </a:rPr>
              <a:t>4Fe +2(aq</a:t>
            </a:r>
            <a:r>
              <a:rPr lang="pt-BR" sz="1800" dirty="0">
                <a:latin typeface="Times New Roman" panose="02020603050405020304" pitchFamily="18" charset="0"/>
                <a:cs typeface="Times New Roman" panose="02020603050405020304" pitchFamily="18" charset="0"/>
              </a:rPr>
              <a:t>) + 8e </a:t>
            </a:r>
            <a:endParaRPr lang="pt-BR" sz="1800" dirty="0" smtClean="0">
              <a:latin typeface="Times New Roman" panose="02020603050405020304" pitchFamily="18" charset="0"/>
              <a:cs typeface="Times New Roman" panose="02020603050405020304" pitchFamily="18" charset="0"/>
            </a:endParaRPr>
          </a:p>
          <a:p>
            <a:pPr>
              <a:lnSpc>
                <a:spcPct val="150000"/>
              </a:lnSpc>
            </a:pPr>
            <a:r>
              <a:rPr lang="pt-BR" sz="1800" dirty="0" smtClean="0">
                <a:latin typeface="Times New Roman" panose="02020603050405020304" pitchFamily="18" charset="0"/>
                <a:cs typeface="Times New Roman" panose="02020603050405020304" pitchFamily="18" charset="0"/>
              </a:rPr>
              <a:t> </a:t>
            </a:r>
            <a:r>
              <a:rPr lang="pt-BR" sz="1800" dirty="0">
                <a:latin typeface="Times New Roman" panose="02020603050405020304" pitchFamily="18" charset="0"/>
                <a:cs typeface="Times New Roman" panose="02020603050405020304" pitchFamily="18" charset="0"/>
              </a:rPr>
              <a:t>4Fe+2 (aq) + 10H</a:t>
            </a:r>
            <a:r>
              <a:rPr lang="pt-BR" sz="1800" baseline="-25000" dirty="0">
                <a:latin typeface="Times New Roman" panose="02020603050405020304" pitchFamily="18" charset="0"/>
                <a:cs typeface="Times New Roman" panose="02020603050405020304" pitchFamily="18" charset="0"/>
              </a:rPr>
              <a:t>2</a:t>
            </a:r>
            <a:r>
              <a:rPr lang="pt-BR" sz="1800" dirty="0">
                <a:latin typeface="Times New Roman" panose="02020603050405020304" pitchFamily="18" charset="0"/>
                <a:cs typeface="Times New Roman" panose="02020603050405020304" pitchFamily="18" charset="0"/>
              </a:rPr>
              <a:t>O(l) + O</a:t>
            </a:r>
            <a:r>
              <a:rPr lang="pt-BR" sz="1800" baseline="-25000" dirty="0">
                <a:latin typeface="Times New Roman" panose="02020603050405020304" pitchFamily="18" charset="0"/>
                <a:cs typeface="Times New Roman" panose="02020603050405020304" pitchFamily="18" charset="0"/>
              </a:rPr>
              <a:t>2</a:t>
            </a:r>
            <a:r>
              <a:rPr lang="pt-BR" sz="1800" dirty="0">
                <a:latin typeface="Times New Roman" panose="02020603050405020304" pitchFamily="18" charset="0"/>
                <a:cs typeface="Times New Roman" panose="02020603050405020304" pitchFamily="18" charset="0"/>
              </a:rPr>
              <a:t>(g) → 4Fe( OH)</a:t>
            </a:r>
            <a:r>
              <a:rPr lang="pt-BR" sz="1800" baseline="-25000" dirty="0">
                <a:latin typeface="Times New Roman" panose="02020603050405020304" pitchFamily="18" charset="0"/>
                <a:cs typeface="Times New Roman" panose="02020603050405020304" pitchFamily="18" charset="0"/>
              </a:rPr>
              <a:t>3</a:t>
            </a:r>
            <a:r>
              <a:rPr lang="pt-BR" sz="1800" dirty="0">
                <a:latin typeface="Times New Roman" panose="02020603050405020304" pitchFamily="18" charset="0"/>
                <a:cs typeface="Times New Roman" panose="02020603050405020304" pitchFamily="18" charset="0"/>
              </a:rPr>
              <a:t>(s) + </a:t>
            </a:r>
            <a:r>
              <a:rPr lang="pt-BR" sz="1800" dirty="0" smtClean="0">
                <a:latin typeface="Times New Roman" panose="02020603050405020304" pitchFamily="18" charset="0"/>
                <a:cs typeface="Times New Roman" panose="02020603050405020304" pitchFamily="18" charset="0"/>
              </a:rPr>
              <a:t>8H + </a:t>
            </a:r>
            <a:r>
              <a:rPr lang="pt-BR" sz="1800" dirty="0">
                <a:latin typeface="Times New Roman" panose="02020603050405020304" pitchFamily="18" charset="0"/>
                <a:cs typeface="Times New Roman" panose="02020603050405020304" pitchFamily="18" charset="0"/>
              </a:rPr>
              <a:t>(aq) </a:t>
            </a:r>
            <a:endParaRPr lang="pt-BR" sz="1800" dirty="0" smtClean="0">
              <a:latin typeface="Times New Roman" panose="02020603050405020304" pitchFamily="18" charset="0"/>
              <a:cs typeface="Times New Roman" panose="02020603050405020304" pitchFamily="18" charset="0"/>
            </a:endParaRPr>
          </a:p>
          <a:p>
            <a:pPr marL="0" indent="0">
              <a:lnSpc>
                <a:spcPct val="150000"/>
              </a:lnSpc>
              <a:buNone/>
            </a:pPr>
            <a:r>
              <a:rPr lang="pt-BR" sz="1800" dirty="0" smtClean="0">
                <a:latin typeface="Times New Roman" panose="02020603050405020304" pitchFamily="18" charset="0"/>
                <a:cs typeface="Times New Roman" panose="02020603050405020304" pitchFamily="18" charset="0"/>
              </a:rPr>
              <a:t> </a:t>
            </a:r>
            <a:r>
              <a:rPr lang="pt-BR" sz="1800" dirty="0">
                <a:latin typeface="Times New Roman" panose="02020603050405020304" pitchFamily="18" charset="0"/>
                <a:cs typeface="Times New Roman" panose="02020603050405020304" pitchFamily="18" charset="0"/>
              </a:rPr>
              <a:t>Cathode: </a:t>
            </a:r>
            <a:endParaRPr lang="pt-BR" sz="1800" dirty="0" smtClean="0">
              <a:latin typeface="Times New Roman" panose="02020603050405020304" pitchFamily="18" charset="0"/>
              <a:cs typeface="Times New Roman" panose="02020603050405020304" pitchFamily="18" charset="0"/>
            </a:endParaRPr>
          </a:p>
          <a:p>
            <a:pPr>
              <a:lnSpc>
                <a:spcPct val="150000"/>
              </a:lnSpc>
            </a:pPr>
            <a:r>
              <a:rPr lang="pt-BR" sz="1800" dirty="0" smtClean="0">
                <a:latin typeface="Times New Roman" panose="02020603050405020304" pitchFamily="18" charset="0"/>
                <a:cs typeface="Times New Roman" panose="02020603050405020304" pitchFamily="18" charset="0"/>
              </a:rPr>
              <a:t>8H</a:t>
            </a:r>
            <a:r>
              <a:rPr lang="pt-BR" sz="1800" dirty="0">
                <a:latin typeface="Times New Roman" panose="02020603050405020304" pitchFamily="18" charset="0"/>
                <a:cs typeface="Times New Roman" panose="02020603050405020304" pitchFamily="18" charset="0"/>
              </a:rPr>
              <a:t>+ (aq) + 8e → 4H</a:t>
            </a:r>
            <a:r>
              <a:rPr lang="pt-BR" sz="1800" baseline="-25000" dirty="0">
                <a:latin typeface="Times New Roman" panose="02020603050405020304" pitchFamily="18" charset="0"/>
                <a:cs typeface="Times New Roman" panose="02020603050405020304" pitchFamily="18" charset="0"/>
              </a:rPr>
              <a:t>2</a:t>
            </a:r>
            <a:r>
              <a:rPr lang="pt-BR" sz="1800" dirty="0">
                <a:latin typeface="Times New Roman" panose="02020603050405020304" pitchFamily="18" charset="0"/>
                <a:cs typeface="Times New Roman" panose="02020603050405020304" pitchFamily="18" charset="0"/>
              </a:rPr>
              <a:t>(g) </a:t>
            </a:r>
            <a:endParaRPr lang="pt-BR" sz="1800" dirty="0" smtClean="0">
              <a:latin typeface="Times New Roman" panose="02020603050405020304" pitchFamily="18" charset="0"/>
              <a:cs typeface="Times New Roman" panose="02020603050405020304" pitchFamily="18" charset="0"/>
            </a:endParaRPr>
          </a:p>
          <a:p>
            <a:pPr marL="0" indent="0">
              <a:lnSpc>
                <a:spcPct val="150000"/>
              </a:lnSpc>
              <a:buNone/>
            </a:pPr>
            <a:r>
              <a:rPr lang="pt-BR" sz="1800" dirty="0" smtClean="0">
                <a:latin typeface="Times New Roman" panose="02020603050405020304" pitchFamily="18" charset="0"/>
                <a:cs typeface="Times New Roman" panose="02020603050405020304" pitchFamily="18" charset="0"/>
              </a:rPr>
              <a:t>Overall</a:t>
            </a:r>
            <a:r>
              <a:rPr lang="pt-BR" sz="1800" dirty="0">
                <a:latin typeface="Times New Roman" panose="02020603050405020304" pitchFamily="18" charset="0"/>
                <a:cs typeface="Times New Roman" panose="02020603050405020304" pitchFamily="18" charset="0"/>
              </a:rPr>
              <a:t>: </a:t>
            </a:r>
            <a:endParaRPr lang="pt-BR" sz="1800" dirty="0" smtClean="0">
              <a:latin typeface="Times New Roman" panose="02020603050405020304" pitchFamily="18" charset="0"/>
              <a:cs typeface="Times New Roman" panose="02020603050405020304" pitchFamily="18" charset="0"/>
            </a:endParaRPr>
          </a:p>
          <a:p>
            <a:pPr>
              <a:lnSpc>
                <a:spcPct val="150000"/>
              </a:lnSpc>
            </a:pPr>
            <a:r>
              <a:rPr lang="pt-BR" sz="1800" dirty="0" smtClean="0">
                <a:latin typeface="Times New Roman" panose="02020603050405020304" pitchFamily="18" charset="0"/>
                <a:cs typeface="Times New Roman" panose="02020603050405020304" pitchFamily="18" charset="0"/>
              </a:rPr>
              <a:t>4Fe(s</a:t>
            </a:r>
            <a:r>
              <a:rPr lang="pt-BR" sz="1800" dirty="0">
                <a:latin typeface="Times New Roman" panose="02020603050405020304" pitchFamily="18" charset="0"/>
                <a:cs typeface="Times New Roman" panose="02020603050405020304" pitchFamily="18" charset="0"/>
              </a:rPr>
              <a:t>) + 10 H</a:t>
            </a:r>
            <a:r>
              <a:rPr lang="pt-BR" sz="1800" baseline="-25000" dirty="0">
                <a:latin typeface="Times New Roman" panose="02020603050405020304" pitchFamily="18" charset="0"/>
                <a:cs typeface="Times New Roman" panose="02020603050405020304" pitchFamily="18" charset="0"/>
              </a:rPr>
              <a:t>2</a:t>
            </a:r>
            <a:r>
              <a:rPr lang="pt-BR" sz="1800" dirty="0">
                <a:latin typeface="Times New Roman" panose="02020603050405020304" pitchFamily="18" charset="0"/>
                <a:cs typeface="Times New Roman" panose="02020603050405020304" pitchFamily="18" charset="0"/>
              </a:rPr>
              <a:t>O(l) + O</a:t>
            </a:r>
            <a:r>
              <a:rPr lang="pt-BR" sz="1800" baseline="-25000" dirty="0">
                <a:latin typeface="Times New Roman" panose="02020603050405020304" pitchFamily="18" charset="0"/>
                <a:cs typeface="Times New Roman" panose="02020603050405020304" pitchFamily="18" charset="0"/>
              </a:rPr>
              <a:t>2</a:t>
            </a:r>
            <a:r>
              <a:rPr lang="pt-BR" sz="1800" dirty="0">
                <a:latin typeface="Times New Roman" panose="02020603050405020304" pitchFamily="18" charset="0"/>
                <a:cs typeface="Times New Roman" panose="02020603050405020304" pitchFamily="18" charset="0"/>
              </a:rPr>
              <a:t>(g) → 4Fe(OH)</a:t>
            </a:r>
            <a:r>
              <a:rPr lang="pt-BR" sz="1800" baseline="-25000" dirty="0">
                <a:latin typeface="Times New Roman" panose="02020603050405020304" pitchFamily="18" charset="0"/>
                <a:cs typeface="Times New Roman" panose="02020603050405020304" pitchFamily="18" charset="0"/>
              </a:rPr>
              <a:t>3</a:t>
            </a:r>
            <a:r>
              <a:rPr lang="pt-BR" sz="1800" dirty="0">
                <a:latin typeface="Times New Roman" panose="02020603050405020304" pitchFamily="18" charset="0"/>
                <a:cs typeface="Times New Roman" panose="02020603050405020304" pitchFamily="18" charset="0"/>
              </a:rPr>
              <a:t>(s) + 4H</a:t>
            </a:r>
            <a:r>
              <a:rPr lang="pt-BR" sz="1800" baseline="-25000" dirty="0">
                <a:latin typeface="Times New Roman" panose="02020603050405020304" pitchFamily="18" charset="0"/>
                <a:cs typeface="Times New Roman" panose="02020603050405020304" pitchFamily="18" charset="0"/>
              </a:rPr>
              <a:t>2</a:t>
            </a:r>
            <a:r>
              <a:rPr lang="pt-BR" sz="1800" dirty="0">
                <a:latin typeface="Times New Roman" panose="02020603050405020304" pitchFamily="18" charset="0"/>
                <a:cs typeface="Times New Roman" panose="02020603050405020304" pitchFamily="18" charset="0"/>
              </a:rPr>
              <a:t>(g) </a:t>
            </a:r>
            <a:endParaRPr lang="en-IN" sz="18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F608501-4175-49EF-A4FF-3F40435FAABA}" type="slidenum">
              <a:rPr lang="en-IN" smtClean="0"/>
              <a:t>10</a:t>
            </a:fld>
            <a:endParaRPr lang="en-IN"/>
          </a:p>
        </p:txBody>
      </p:sp>
      <p:sp>
        <p:nvSpPr>
          <p:cNvPr id="6" name="TextBox 5"/>
          <p:cNvSpPr txBox="1"/>
          <p:nvPr/>
        </p:nvSpPr>
        <p:spPr>
          <a:xfrm>
            <a:off x="5817326" y="6473154"/>
            <a:ext cx="6374674" cy="369332"/>
          </a:xfrm>
          <a:prstGeom prst="rect">
            <a:avLst/>
          </a:prstGeom>
          <a:noFill/>
        </p:spPr>
        <p:txBody>
          <a:bodyPr wrap="square" rtlCol="0">
            <a:spAutoFit/>
          </a:bodyPr>
          <a:lstStyle/>
          <a:p>
            <a:r>
              <a:rPr lang="en-IN" dirty="0" smtClean="0"/>
              <a:t>Fig 2. Schematic representation of Electrocoagulation mechanism</a:t>
            </a:r>
            <a:endParaRPr lang="en-IN"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817326" y="3213463"/>
            <a:ext cx="6252754" cy="3259691"/>
          </a:xfrm>
          <a:prstGeom prst="rect">
            <a:avLst/>
          </a:prstGeom>
        </p:spPr>
      </p:pic>
    </p:spTree>
    <p:extLst>
      <p:ext uri="{BB962C8B-B14F-4D97-AF65-F5344CB8AC3E}">
        <p14:creationId xmlns:p14="http://schemas.microsoft.com/office/powerpoint/2010/main" val="4079515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943"/>
          </a:xfrm>
        </p:spPr>
        <p:txBody>
          <a:bodyPr>
            <a:normAutofit fontScale="90000"/>
          </a:bodyPr>
          <a:lstStyle/>
          <a:p>
            <a:pPr algn="ctr"/>
            <a:r>
              <a:rPr lang="en-IN" sz="4000" b="1" dirty="0" smtClean="0"/>
              <a:t>MECHANISM OF OZONATION</a:t>
            </a:r>
            <a:endParaRPr lang="en-IN" sz="4000" b="1" dirty="0"/>
          </a:p>
        </p:txBody>
      </p:sp>
      <p:sp>
        <p:nvSpPr>
          <p:cNvPr id="3" name="Content Placeholder 2"/>
          <p:cNvSpPr>
            <a:spLocks noGrp="1"/>
          </p:cNvSpPr>
          <p:nvPr>
            <p:ph idx="1"/>
          </p:nvPr>
        </p:nvSpPr>
        <p:spPr>
          <a:xfrm>
            <a:off x="134983" y="1114696"/>
            <a:ext cx="11922033" cy="5743303"/>
          </a:xfrm>
        </p:spPr>
        <p:txBody>
          <a:bodyPr>
            <a:normAutofit/>
          </a:bodyPr>
          <a:lstStyle/>
          <a:p>
            <a:pPr marL="0" indent="0">
              <a:buNone/>
            </a:pPr>
            <a:endParaRPr lang="en-IN" sz="2400" b="1" dirty="0" smtClean="0"/>
          </a:p>
          <a:p>
            <a:pPr>
              <a:lnSpc>
                <a:spcPct val="150000"/>
              </a:lnSpc>
            </a:pPr>
            <a:r>
              <a:rPr lang="en-IN" sz="1800" dirty="0">
                <a:latin typeface="Times New Roman" panose="02020603050405020304" pitchFamily="18" charset="0"/>
                <a:cs typeface="Times New Roman" panose="02020603050405020304" pitchFamily="18" charset="0"/>
              </a:rPr>
              <a:t>Ozone </a:t>
            </a:r>
            <a:r>
              <a:rPr lang="en-IN" sz="1800" dirty="0" smtClean="0">
                <a:latin typeface="Times New Roman" panose="02020603050405020304" pitchFamily="18" charset="0"/>
                <a:cs typeface="Times New Roman" panose="02020603050405020304" pitchFamily="18" charset="0"/>
              </a:rPr>
              <a:t>[O</a:t>
            </a:r>
            <a:r>
              <a:rPr lang="en-IN" sz="1800" baseline="-25000" dirty="0" smtClean="0">
                <a:latin typeface="Times New Roman" panose="02020603050405020304" pitchFamily="18" charset="0"/>
                <a:cs typeface="Times New Roman" panose="02020603050405020304" pitchFamily="18" charset="0"/>
              </a:rPr>
              <a:t>3</a:t>
            </a:r>
            <a:r>
              <a:rPr lang="en-IN" sz="1800" dirty="0" smtClean="0">
                <a:latin typeface="Times New Roman" panose="02020603050405020304" pitchFamily="18" charset="0"/>
                <a:cs typeface="Times New Roman" panose="02020603050405020304" pitchFamily="18" charset="0"/>
              </a:rPr>
              <a:t>] has </a:t>
            </a:r>
            <a:r>
              <a:rPr lang="en-IN" sz="1800" dirty="0">
                <a:latin typeface="Times New Roman" panose="02020603050405020304" pitchFamily="18" charset="0"/>
                <a:cs typeface="Times New Roman" panose="02020603050405020304" pitchFamily="18" charset="0"/>
              </a:rPr>
              <a:t>a greater disinfection effectiveness against bacteria and viruses compared to chlorination.  </a:t>
            </a:r>
            <a:endParaRPr lang="en-IN" sz="1800" dirty="0" smtClean="0">
              <a:latin typeface="Times New Roman" panose="02020603050405020304" pitchFamily="18" charset="0"/>
              <a:cs typeface="Times New Roman" panose="02020603050405020304" pitchFamily="18" charset="0"/>
            </a:endParaRPr>
          </a:p>
          <a:p>
            <a:pPr>
              <a:lnSpc>
                <a:spcPct val="150000"/>
              </a:lnSpc>
            </a:pPr>
            <a:r>
              <a:rPr lang="en-IN" sz="1800" dirty="0" smtClean="0">
                <a:latin typeface="Times New Roman" panose="02020603050405020304" pitchFamily="18" charset="0"/>
                <a:cs typeface="Times New Roman" panose="02020603050405020304" pitchFamily="18" charset="0"/>
              </a:rPr>
              <a:t>In </a:t>
            </a:r>
            <a:r>
              <a:rPr lang="en-IN" sz="1800" dirty="0">
                <a:latin typeface="Times New Roman" panose="02020603050405020304" pitchFamily="18" charset="0"/>
                <a:cs typeface="Times New Roman" panose="02020603050405020304" pitchFamily="18" charset="0"/>
              </a:rPr>
              <a:t>addition, the oxidizing properties can also reduce the concentration of iron, manganese, </a:t>
            </a:r>
            <a:r>
              <a:rPr lang="en-IN" sz="1800" dirty="0" err="1">
                <a:latin typeface="Times New Roman" panose="02020603050405020304" pitchFamily="18" charset="0"/>
                <a:cs typeface="Times New Roman" panose="02020603050405020304" pitchFamily="18" charset="0"/>
              </a:rPr>
              <a:t>sulfur</a:t>
            </a:r>
            <a:r>
              <a:rPr lang="en-IN" sz="1800" dirty="0">
                <a:latin typeface="Times New Roman" panose="02020603050405020304" pitchFamily="18" charset="0"/>
                <a:cs typeface="Times New Roman" panose="02020603050405020304" pitchFamily="18" charset="0"/>
              </a:rPr>
              <a:t> and reduce or eliminate taste and </a:t>
            </a:r>
            <a:r>
              <a:rPr lang="en-IN" sz="1800" dirty="0" smtClean="0">
                <a:latin typeface="Times New Roman" panose="02020603050405020304" pitchFamily="18" charset="0"/>
                <a:cs typeface="Times New Roman" panose="02020603050405020304" pitchFamily="18" charset="0"/>
              </a:rPr>
              <a:t>odour </a:t>
            </a:r>
            <a:r>
              <a:rPr lang="en-IN" sz="1800" dirty="0">
                <a:latin typeface="Times New Roman" panose="02020603050405020304" pitchFamily="18" charset="0"/>
                <a:cs typeface="Times New Roman" panose="02020603050405020304" pitchFamily="18" charset="0"/>
              </a:rPr>
              <a:t>problems.  </a:t>
            </a:r>
            <a:endParaRPr lang="en-IN" sz="1800" dirty="0" smtClean="0">
              <a:latin typeface="Times New Roman" panose="02020603050405020304" pitchFamily="18" charset="0"/>
              <a:cs typeface="Times New Roman" panose="02020603050405020304" pitchFamily="18" charset="0"/>
            </a:endParaRPr>
          </a:p>
          <a:p>
            <a:pPr>
              <a:lnSpc>
                <a:spcPct val="150000"/>
              </a:lnSpc>
            </a:pPr>
            <a:r>
              <a:rPr lang="en-IN" sz="1800" dirty="0" smtClean="0">
                <a:latin typeface="Times New Roman" panose="02020603050405020304" pitchFamily="18" charset="0"/>
                <a:cs typeface="Times New Roman" panose="02020603050405020304" pitchFamily="18" charset="0"/>
              </a:rPr>
              <a:t>Ozone </a:t>
            </a:r>
            <a:r>
              <a:rPr lang="en-IN" sz="1800" dirty="0">
                <a:latin typeface="Times New Roman" panose="02020603050405020304" pitchFamily="18" charset="0"/>
                <a:cs typeface="Times New Roman" panose="02020603050405020304" pitchFamily="18" charset="0"/>
              </a:rPr>
              <a:t>oxides the iron, manganese, and </a:t>
            </a:r>
            <a:r>
              <a:rPr lang="en-IN" sz="1800" dirty="0" err="1">
                <a:latin typeface="Times New Roman" panose="02020603050405020304" pitchFamily="18" charset="0"/>
                <a:cs typeface="Times New Roman" panose="02020603050405020304" pitchFamily="18" charset="0"/>
              </a:rPr>
              <a:t>sulfur</a:t>
            </a:r>
            <a:r>
              <a:rPr lang="en-IN" sz="1800" dirty="0">
                <a:latin typeface="Times New Roman" panose="02020603050405020304" pitchFamily="18" charset="0"/>
                <a:cs typeface="Times New Roman" panose="02020603050405020304" pitchFamily="18" charset="0"/>
              </a:rPr>
              <a:t> in the water to form insoluble metal oxides or elemental </a:t>
            </a:r>
            <a:r>
              <a:rPr lang="en-IN" sz="1800" dirty="0" err="1">
                <a:latin typeface="Times New Roman" panose="02020603050405020304" pitchFamily="18" charset="0"/>
                <a:cs typeface="Times New Roman" panose="02020603050405020304" pitchFamily="18" charset="0"/>
              </a:rPr>
              <a:t>sulfur</a:t>
            </a: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a:lnSpc>
                <a:spcPct val="150000"/>
              </a:lnSpc>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These insoluble particles are then removed by post-filtration.</a:t>
            </a:r>
            <a:endParaRPr lang="en-IN" sz="1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926" y="4249783"/>
            <a:ext cx="3901441" cy="2106567"/>
          </a:xfrm>
          <a:prstGeom prst="rect">
            <a:avLst/>
          </a:prstGeom>
          <a:ln w="88900" cap="sq" cmpd="thickThin">
            <a:solidFill>
              <a:srgbClr val="000000"/>
            </a:solidFill>
            <a:prstDash val="solid"/>
            <a:miter lim="800000"/>
          </a:ln>
          <a:effectLst>
            <a:innerShdw blurRad="76200">
              <a:srgbClr val="000000"/>
            </a:innerShdw>
          </a:effectLst>
        </p:spPr>
      </p:pic>
      <p:sp>
        <p:nvSpPr>
          <p:cNvPr id="5" name="Slide Number Placeholder 4"/>
          <p:cNvSpPr>
            <a:spLocks noGrp="1"/>
          </p:cNvSpPr>
          <p:nvPr>
            <p:ph type="sldNum" sz="quarter" idx="12"/>
          </p:nvPr>
        </p:nvSpPr>
        <p:spPr/>
        <p:txBody>
          <a:bodyPr/>
          <a:lstStyle/>
          <a:p>
            <a:fld id="{2F608501-4175-49EF-A4FF-3F40435FAABA}" type="slidenum">
              <a:rPr lang="en-IN" smtClean="0"/>
              <a:t>11</a:t>
            </a:fld>
            <a:endParaRPr lang="en-IN"/>
          </a:p>
        </p:txBody>
      </p:sp>
      <p:sp>
        <p:nvSpPr>
          <p:cNvPr id="6" name="TextBox 5"/>
          <p:cNvSpPr txBox="1"/>
          <p:nvPr/>
        </p:nvSpPr>
        <p:spPr>
          <a:xfrm>
            <a:off x="5686696" y="6546395"/>
            <a:ext cx="5556070" cy="369332"/>
          </a:xfrm>
          <a:prstGeom prst="rect">
            <a:avLst/>
          </a:prstGeom>
          <a:noFill/>
        </p:spPr>
        <p:txBody>
          <a:bodyPr wrap="square" rtlCol="0">
            <a:spAutoFit/>
          </a:bodyPr>
          <a:lstStyle/>
          <a:p>
            <a:r>
              <a:rPr lang="en-IN" dirty="0" smtClean="0"/>
              <a:t>Fig 4. Schematic representation of </a:t>
            </a:r>
            <a:r>
              <a:rPr lang="en-IN" dirty="0" err="1" smtClean="0"/>
              <a:t>Ozonation</a:t>
            </a:r>
            <a:r>
              <a:rPr lang="en-IN" dirty="0" smtClean="0"/>
              <a:t> mechanism</a:t>
            </a:r>
            <a:endParaRPr lang="en-IN" dirty="0"/>
          </a:p>
        </p:txBody>
      </p:sp>
    </p:spTree>
    <p:extLst>
      <p:ext uri="{BB962C8B-B14F-4D97-AF65-F5344CB8AC3E}">
        <p14:creationId xmlns:p14="http://schemas.microsoft.com/office/powerpoint/2010/main" val="240196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9960"/>
            <a:ext cx="12192000" cy="706029"/>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INITIAL PARAMETERS ANALYSIS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525" y="1863634"/>
            <a:ext cx="11834949" cy="4850675"/>
          </a:xfrm>
        </p:spPr>
        <p:txBody>
          <a:bodyPr/>
          <a:lstStyle/>
          <a:p>
            <a:pPr marL="0" indent="0">
              <a:buNone/>
            </a:pPr>
            <a:endParaRPr lang="en-IN" dirty="0"/>
          </a:p>
          <a:p>
            <a:pPr marL="0" indent="0">
              <a:buNone/>
            </a:pPr>
            <a:r>
              <a:rPr lang="en-IN" dirty="0" smtClean="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01418891"/>
              </p:ext>
            </p:extLst>
          </p:nvPr>
        </p:nvGraphicFramePr>
        <p:xfrm>
          <a:off x="944880" y="2063933"/>
          <a:ext cx="10302240" cy="4650376"/>
        </p:xfrm>
        <a:graphic>
          <a:graphicData uri="http://schemas.openxmlformats.org/drawingml/2006/table">
            <a:tbl>
              <a:tblPr firstRow="1" bandRow="1">
                <a:tableStyleId>{5940675A-B579-460E-94D1-54222C63F5DA}</a:tableStyleId>
              </a:tblPr>
              <a:tblGrid>
                <a:gridCol w="1717040">
                  <a:extLst>
                    <a:ext uri="{9D8B030D-6E8A-4147-A177-3AD203B41FA5}">
                      <a16:colId xmlns:a16="http://schemas.microsoft.com/office/drawing/2014/main" val="497397242"/>
                    </a:ext>
                  </a:extLst>
                </a:gridCol>
                <a:gridCol w="1717040">
                  <a:extLst>
                    <a:ext uri="{9D8B030D-6E8A-4147-A177-3AD203B41FA5}">
                      <a16:colId xmlns:a16="http://schemas.microsoft.com/office/drawing/2014/main" val="2876412900"/>
                    </a:ext>
                  </a:extLst>
                </a:gridCol>
                <a:gridCol w="1717040">
                  <a:extLst>
                    <a:ext uri="{9D8B030D-6E8A-4147-A177-3AD203B41FA5}">
                      <a16:colId xmlns:a16="http://schemas.microsoft.com/office/drawing/2014/main" val="2918460911"/>
                    </a:ext>
                  </a:extLst>
                </a:gridCol>
                <a:gridCol w="1717040">
                  <a:extLst>
                    <a:ext uri="{9D8B030D-6E8A-4147-A177-3AD203B41FA5}">
                      <a16:colId xmlns:a16="http://schemas.microsoft.com/office/drawing/2014/main" val="297570057"/>
                    </a:ext>
                  </a:extLst>
                </a:gridCol>
                <a:gridCol w="1717040">
                  <a:extLst>
                    <a:ext uri="{9D8B030D-6E8A-4147-A177-3AD203B41FA5}">
                      <a16:colId xmlns:a16="http://schemas.microsoft.com/office/drawing/2014/main" val="269933186"/>
                    </a:ext>
                  </a:extLst>
                </a:gridCol>
                <a:gridCol w="1717040">
                  <a:extLst>
                    <a:ext uri="{9D8B030D-6E8A-4147-A177-3AD203B41FA5}">
                      <a16:colId xmlns:a16="http://schemas.microsoft.com/office/drawing/2014/main" val="2389890934"/>
                    </a:ext>
                  </a:extLst>
                </a:gridCol>
              </a:tblGrid>
              <a:tr h="1609118">
                <a:tc>
                  <a:txBody>
                    <a:bodyPr/>
                    <a:lstStyle/>
                    <a:p>
                      <a:endParaRPr lang="en-IN" sz="2000" dirty="0" smtClean="0">
                        <a:latin typeface="Times New Roman" panose="02020603050405020304" pitchFamily="18" charset="0"/>
                        <a:cs typeface="Times New Roman" panose="02020603050405020304" pitchFamily="18" charset="0"/>
                      </a:endParaRPr>
                    </a:p>
                    <a:p>
                      <a:pPr algn="ctr"/>
                      <a:endParaRPr lang="en-IN" sz="2000" b="0" dirty="0" smtClean="0">
                        <a:latin typeface="Times New Roman" panose="02020603050405020304" pitchFamily="18" charset="0"/>
                        <a:cs typeface="Times New Roman" panose="02020603050405020304" pitchFamily="18" charset="0"/>
                      </a:endParaRPr>
                    </a:p>
                    <a:p>
                      <a:pPr algn="ctr"/>
                      <a:r>
                        <a:rPr lang="en-IN" sz="2000" b="1" dirty="0" smtClean="0">
                          <a:latin typeface="Times New Roman" panose="02020603050405020304" pitchFamily="18" charset="0"/>
                          <a:cs typeface="Times New Roman" panose="02020603050405020304" pitchFamily="18" charset="0"/>
                        </a:rPr>
                        <a:t> SAMPLE</a:t>
                      </a:r>
                      <a:endParaRPr lang="en-IN" sz="2000" b="1"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       TDS</a:t>
                      </a:r>
                    </a:p>
                    <a:p>
                      <a:r>
                        <a:rPr lang="en-IN" sz="2000" b="1" dirty="0" smtClean="0">
                          <a:latin typeface="Times New Roman" panose="02020603050405020304" pitchFamily="18" charset="0"/>
                          <a:cs typeface="Times New Roman" panose="02020603050405020304" pitchFamily="18" charset="0"/>
                        </a:rPr>
                        <a:t>      [ppm]</a:t>
                      </a:r>
                      <a:endParaRPr lang="en-IN" sz="2000" b="1"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TSS</a:t>
                      </a:r>
                    </a:p>
                    <a:p>
                      <a:r>
                        <a:rPr lang="en-IN" sz="2000" b="1" dirty="0" smtClean="0">
                          <a:latin typeface="Times New Roman" panose="02020603050405020304" pitchFamily="18" charset="0"/>
                          <a:cs typeface="Times New Roman" panose="02020603050405020304" pitchFamily="18" charset="0"/>
                        </a:rPr>
                        <a:t>      [ppm]</a:t>
                      </a:r>
                      <a:endParaRPr lang="en-IN" sz="2000" b="1"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       COD</a:t>
                      </a:r>
                    </a:p>
                    <a:p>
                      <a:r>
                        <a:rPr lang="en-IN" sz="2000" b="1" dirty="0" smtClean="0">
                          <a:latin typeface="Times New Roman" panose="02020603050405020304" pitchFamily="18" charset="0"/>
                          <a:cs typeface="Times New Roman" panose="02020603050405020304" pitchFamily="18" charset="0"/>
                        </a:rPr>
                        <a:t>       [ppm]</a:t>
                      </a:r>
                      <a:endParaRPr lang="en-IN" sz="2000" b="1"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      </a:t>
                      </a:r>
                      <a:r>
                        <a:rPr lang="en-IN" sz="2000" b="1" baseline="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TS</a:t>
                      </a:r>
                    </a:p>
                    <a:p>
                      <a:r>
                        <a:rPr lang="en-IN" sz="2000" b="1" dirty="0" smtClean="0">
                          <a:latin typeface="Times New Roman" panose="02020603050405020304" pitchFamily="18" charset="0"/>
                          <a:cs typeface="Times New Roman" panose="02020603050405020304" pitchFamily="18" charset="0"/>
                        </a:rPr>
                        <a:t>      [ppm]</a:t>
                      </a:r>
                      <a:endParaRPr lang="en-IN" sz="2000" b="1" dirty="0">
                        <a:latin typeface="Times New Roman" panose="02020603050405020304" pitchFamily="18" charset="0"/>
                        <a:cs typeface="Times New Roman" panose="02020603050405020304" pitchFamily="18" charset="0"/>
                      </a:endParaRPr>
                    </a:p>
                  </a:txBody>
                  <a:tcPr/>
                </a:tc>
                <a:tc>
                  <a:txBody>
                    <a:bodyPr/>
                    <a:lstStyle/>
                    <a:p>
                      <a:endParaRPr lang="en-IN" sz="2000" b="1" dirty="0" smtClean="0">
                        <a:latin typeface="Times New Roman" panose="02020603050405020304" pitchFamily="18" charset="0"/>
                        <a:cs typeface="Times New Roman" panose="02020603050405020304" pitchFamily="18" charset="0"/>
                      </a:endParaRPr>
                    </a:p>
                    <a:p>
                      <a:endParaRPr lang="en-IN" sz="2000" b="1" dirty="0" smtClean="0">
                        <a:latin typeface="Times New Roman" panose="02020603050405020304" pitchFamily="18" charset="0"/>
                        <a:cs typeface="Times New Roman" panose="02020603050405020304" pitchFamily="18" charset="0"/>
                      </a:endParaRPr>
                    </a:p>
                    <a:p>
                      <a:r>
                        <a:rPr lang="en-IN" sz="2000" b="1" baseline="0" dirty="0">
                          <a:latin typeface="Times New Roman" panose="02020603050405020304" pitchFamily="18" charset="0"/>
                          <a:cs typeface="Times New Roman" panose="02020603050405020304" pitchFamily="18" charset="0"/>
                        </a:rPr>
                        <a:t> </a:t>
                      </a:r>
                      <a:r>
                        <a:rPr lang="en-IN" sz="2000" b="1" baseline="0" dirty="0" smtClean="0">
                          <a:latin typeface="Times New Roman" panose="02020603050405020304" pitchFamily="18" charset="0"/>
                          <a:cs typeface="Times New Roman" panose="02020603050405020304" pitchFamily="18" charset="0"/>
                        </a:rPr>
                        <a:t>       pH</a:t>
                      </a:r>
                      <a:endParaRPr lang="en-IN" sz="2000" b="1"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2243726"/>
                  </a:ext>
                </a:extLst>
              </a:tr>
              <a:tr h="1520629">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Sample</a:t>
                      </a:r>
                      <a:r>
                        <a:rPr lang="en-IN" sz="2000" b="1" baseline="0" dirty="0" smtClean="0">
                          <a:latin typeface="Times New Roman" panose="02020603050405020304" pitchFamily="18" charset="0"/>
                          <a:cs typeface="Times New Roman" panose="02020603050405020304" pitchFamily="18" charset="0"/>
                        </a:rPr>
                        <a:t> 1</a:t>
                      </a:r>
                      <a:endParaRPr lang="en-IN" sz="2000" b="1"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2300</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50</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640</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2350</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7.5</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415197"/>
                  </a:ext>
                </a:extLst>
              </a:tr>
              <a:tr h="1520629">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Sample 2</a:t>
                      </a:r>
                      <a:endParaRPr lang="en-IN" sz="2000" b="1"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IN" sz="2000" baseline="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2130</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r>
                        <a:rPr lang="en-IN" sz="2000" baseline="0" dirty="0" smtClean="0">
                          <a:latin typeface="Times New Roman" panose="02020603050405020304" pitchFamily="18" charset="0"/>
                          <a:cs typeface="Times New Roman" panose="02020603050405020304" pitchFamily="18" charset="0"/>
                        </a:rPr>
                        <a:t>  60</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576</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2190</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baseline="0" dirty="0">
                          <a:latin typeface="Times New Roman" panose="02020603050405020304" pitchFamily="18" charset="0"/>
                          <a:cs typeface="Times New Roman" panose="02020603050405020304" pitchFamily="18" charset="0"/>
                        </a:rPr>
                        <a:t> </a:t>
                      </a:r>
                      <a:r>
                        <a:rPr lang="en-IN" sz="2000" baseline="0" dirty="0" smtClean="0">
                          <a:latin typeface="Times New Roman" panose="02020603050405020304" pitchFamily="18" charset="0"/>
                          <a:cs typeface="Times New Roman" panose="02020603050405020304" pitchFamily="18" charset="0"/>
                        </a:rPr>
                        <a:t>         7.3</a:t>
                      </a:r>
                      <a:endParaRPr lang="en-IN" sz="20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7220095"/>
                  </a:ext>
                </a:extLst>
              </a:tr>
            </a:tbl>
          </a:graphicData>
        </a:graphic>
      </p:graphicFrame>
      <p:sp>
        <p:nvSpPr>
          <p:cNvPr id="5" name="Slide Number Placeholder 4"/>
          <p:cNvSpPr>
            <a:spLocks noGrp="1"/>
          </p:cNvSpPr>
          <p:nvPr>
            <p:ph type="sldNum" sz="quarter" idx="12"/>
          </p:nvPr>
        </p:nvSpPr>
        <p:spPr/>
        <p:txBody>
          <a:bodyPr/>
          <a:lstStyle/>
          <a:p>
            <a:fld id="{2F608501-4175-49EF-A4FF-3F40435FAABA}" type="slidenum">
              <a:rPr lang="en-IN" smtClean="0"/>
              <a:t>12</a:t>
            </a:fld>
            <a:endParaRPr lang="en-IN"/>
          </a:p>
        </p:txBody>
      </p:sp>
      <p:sp>
        <p:nvSpPr>
          <p:cNvPr id="7" name="TextBox 6"/>
          <p:cNvSpPr txBox="1"/>
          <p:nvPr/>
        </p:nvSpPr>
        <p:spPr>
          <a:xfrm>
            <a:off x="944880" y="1306288"/>
            <a:ext cx="9771017"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Table 1.  Initial parameters of the sample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528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608501-4175-49EF-A4FF-3F40435FAABA}" type="slidenum">
              <a:rPr lang="en-IN" smtClean="0"/>
              <a:t>13</a:t>
            </a:fld>
            <a:endParaRPr lang="en-IN"/>
          </a:p>
        </p:txBody>
      </p:sp>
      <p:sp>
        <p:nvSpPr>
          <p:cNvPr id="9" name="TextBox 8"/>
          <p:cNvSpPr txBox="1"/>
          <p:nvPr/>
        </p:nvSpPr>
        <p:spPr>
          <a:xfrm>
            <a:off x="0" y="259672"/>
            <a:ext cx="12191999" cy="954107"/>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OZONATION – OPTIMIZED </a:t>
            </a:r>
            <a:r>
              <a:rPr lang="en-IN" sz="3200" b="1" dirty="0" smtClean="0">
                <a:latin typeface="Times New Roman" panose="02020603050405020304" pitchFamily="18" charset="0"/>
                <a:cs typeface="Times New Roman" panose="02020603050405020304" pitchFamily="18" charset="0"/>
              </a:rPr>
              <a:t>PARAMETERS</a:t>
            </a:r>
          </a:p>
          <a:p>
            <a:pPr algn="ctr"/>
            <a:r>
              <a:rPr lang="en-IN" sz="2400" b="1" dirty="0" smtClean="0">
                <a:latin typeface="Times New Roman" panose="02020603050405020304" pitchFamily="18" charset="0"/>
                <a:cs typeface="Times New Roman" panose="02020603050405020304" pitchFamily="18" charset="0"/>
              </a:rPr>
              <a:t>EFFECT OF pH IN OZONATION</a:t>
            </a:r>
            <a:endParaRPr lang="en-IN" sz="2400" b="1" dirty="0" smtClean="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37" y="1650274"/>
            <a:ext cx="5797550" cy="4550773"/>
          </a:xfrm>
          <a:prstGeom prst="rect">
            <a:avLst/>
          </a:prstGeom>
          <a:noFill/>
          <a:ln>
            <a:noFill/>
          </a:ln>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6887" y="1650274"/>
            <a:ext cx="5906770" cy="4628606"/>
          </a:xfrm>
          <a:prstGeom prst="rect">
            <a:avLst/>
          </a:prstGeom>
          <a:noFill/>
          <a:ln>
            <a:noFill/>
          </a:ln>
        </p:spPr>
      </p:pic>
    </p:spTree>
    <p:extLst>
      <p:ext uri="{BB962C8B-B14F-4D97-AF65-F5344CB8AC3E}">
        <p14:creationId xmlns:p14="http://schemas.microsoft.com/office/powerpoint/2010/main" val="523920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608501-4175-49EF-A4FF-3F40435FAABA}" type="slidenum">
              <a:rPr lang="en-IN" smtClean="0"/>
              <a:t>14</a:t>
            </a:fld>
            <a:endParaRPr lang="en-IN"/>
          </a:p>
        </p:txBody>
      </p:sp>
      <p:sp>
        <p:nvSpPr>
          <p:cNvPr id="6" name="Rectangle 5"/>
          <p:cNvSpPr/>
          <p:nvPr/>
        </p:nvSpPr>
        <p:spPr>
          <a:xfrm>
            <a:off x="0" y="339601"/>
            <a:ext cx="12192000" cy="954107"/>
          </a:xfrm>
          <a:prstGeom prst="rect">
            <a:avLst/>
          </a:prstGeom>
        </p:spPr>
        <p:txBody>
          <a:bodyPr wrap="square">
            <a:spAutoFit/>
          </a:bodyPr>
          <a:lstStyle/>
          <a:p>
            <a:pPr algn="ctr"/>
            <a:r>
              <a:rPr lang="en-IN" sz="3200" b="1" dirty="0">
                <a:latin typeface="Times New Roman" panose="02020603050405020304" pitchFamily="18" charset="0"/>
                <a:cs typeface="Times New Roman" panose="02020603050405020304" pitchFamily="18" charset="0"/>
              </a:rPr>
              <a:t>OZONATION – OPTIMIZED </a:t>
            </a:r>
            <a:r>
              <a:rPr lang="en-IN" sz="3200" b="1" dirty="0" smtClean="0">
                <a:latin typeface="Times New Roman" panose="02020603050405020304" pitchFamily="18" charset="0"/>
                <a:cs typeface="Times New Roman" panose="02020603050405020304" pitchFamily="18" charset="0"/>
              </a:rPr>
              <a:t>PARAMETERS</a:t>
            </a:r>
          </a:p>
          <a:p>
            <a:pPr algn="ctr"/>
            <a:r>
              <a:rPr lang="en-IN" sz="2400" b="1" dirty="0" smtClean="0">
                <a:latin typeface="Times New Roman" panose="02020603050405020304" pitchFamily="18" charset="0"/>
                <a:cs typeface="Times New Roman" panose="02020603050405020304" pitchFamily="18" charset="0"/>
              </a:rPr>
              <a:t>EFFECT OF FLOWRATE IN OZONATION</a:t>
            </a:r>
            <a:endParaRPr lang="en-IN" sz="24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56327"/>
            <a:ext cx="5974080" cy="4846864"/>
          </a:xfrm>
          <a:prstGeom prst="rect">
            <a:avLst/>
          </a:prstGeom>
          <a:noFill/>
          <a:ln>
            <a:noFill/>
          </a:ln>
        </p:spPr>
      </p:pic>
      <p:pic>
        <p:nvPicPr>
          <p:cNvPr id="10" name="Picture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4020" y="1582420"/>
            <a:ext cx="5859780" cy="4773930"/>
          </a:xfrm>
          <a:prstGeom prst="rect">
            <a:avLst/>
          </a:prstGeom>
          <a:noFill/>
          <a:ln>
            <a:noFill/>
          </a:ln>
        </p:spPr>
      </p:pic>
    </p:spTree>
    <p:extLst>
      <p:ext uri="{BB962C8B-B14F-4D97-AF65-F5344CB8AC3E}">
        <p14:creationId xmlns:p14="http://schemas.microsoft.com/office/powerpoint/2010/main" val="284451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9332"/>
            <a:ext cx="12192000" cy="1054371"/>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ELECTROFENTON </a:t>
            </a:r>
            <a:r>
              <a:rPr lang="en-IN" sz="3200" b="1" dirty="0" smtClean="0">
                <a:latin typeface="Times New Roman" panose="02020603050405020304" pitchFamily="18" charset="0"/>
                <a:cs typeface="Times New Roman" panose="02020603050405020304" pitchFamily="18" charset="0"/>
              </a:rPr>
              <a:t>- RESULTS</a:t>
            </a:r>
            <a:br>
              <a:rPr lang="en-IN" sz="32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EFFECT OF VOLTAGE ON TDS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23703"/>
            <a:ext cx="12192000" cy="5474649"/>
          </a:xfrm>
        </p:spPr>
        <p:txBody>
          <a:bodyPr/>
          <a:lstStyle/>
          <a:p>
            <a:pPr marL="0" indent="0">
              <a:buNone/>
            </a:pPr>
            <a:r>
              <a:rPr lang="en-IN" dirty="0" smtClean="0"/>
              <a:t>          </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r>
              <a:rPr lang="en-IN" dirty="0" smtClean="0"/>
              <a:t>                   </a:t>
            </a:r>
            <a:endParaRPr lang="en-IN" dirty="0"/>
          </a:p>
        </p:txBody>
      </p:sp>
      <p:sp>
        <p:nvSpPr>
          <p:cNvPr id="4" name="Slide Number Placeholder 3"/>
          <p:cNvSpPr>
            <a:spLocks noGrp="1"/>
          </p:cNvSpPr>
          <p:nvPr>
            <p:ph type="sldNum" sz="quarter" idx="12"/>
          </p:nvPr>
        </p:nvSpPr>
        <p:spPr/>
        <p:txBody>
          <a:bodyPr/>
          <a:lstStyle/>
          <a:p>
            <a:fld id="{2F608501-4175-49EF-A4FF-3F40435FAABA}" type="slidenum">
              <a:rPr lang="en-IN" smtClean="0"/>
              <a:t>15</a:t>
            </a:fld>
            <a:endParaRPr lang="en-IN"/>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079568" y="1566684"/>
            <a:ext cx="6032864" cy="4789666"/>
          </a:xfrm>
          <a:prstGeom prst="rect">
            <a:avLst/>
          </a:prstGeom>
          <a:noFill/>
          <a:ln>
            <a:noFill/>
          </a:ln>
        </p:spPr>
      </p:pic>
    </p:spTree>
    <p:extLst>
      <p:ext uri="{BB962C8B-B14F-4D97-AF65-F5344CB8AC3E}">
        <p14:creationId xmlns:p14="http://schemas.microsoft.com/office/powerpoint/2010/main" val="396059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608501-4175-49EF-A4FF-3F40435FAABA}" type="slidenum">
              <a:rPr lang="en-IN" smtClean="0"/>
              <a:t>16</a:t>
            </a:fld>
            <a:endParaRPr lang="en-IN"/>
          </a:p>
        </p:txBody>
      </p:sp>
      <p:sp>
        <p:nvSpPr>
          <p:cNvPr id="2" name="Title 1"/>
          <p:cNvSpPr>
            <a:spLocks noGrp="1"/>
          </p:cNvSpPr>
          <p:nvPr>
            <p:ph type="title" idx="4294967295"/>
          </p:nvPr>
        </p:nvSpPr>
        <p:spPr>
          <a:xfrm>
            <a:off x="0" y="173037"/>
            <a:ext cx="12192000" cy="1333545"/>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ELECTRO-</a:t>
            </a:r>
            <a:r>
              <a:rPr lang="en-IN" sz="3200" b="1" dirty="0">
                <a:latin typeface="Times New Roman" panose="02020603050405020304" pitchFamily="18" charset="0"/>
                <a:cs typeface="Times New Roman" panose="02020603050405020304" pitchFamily="18" charset="0"/>
              </a:rPr>
              <a:t>O</a:t>
            </a:r>
            <a:r>
              <a:rPr lang="en-IN" sz="3200" b="1" dirty="0" smtClean="0">
                <a:latin typeface="Times New Roman" panose="02020603050405020304" pitchFamily="18" charset="0"/>
                <a:cs typeface="Times New Roman" panose="02020603050405020304" pitchFamily="18" charset="0"/>
              </a:rPr>
              <a:t>XIDATION </a:t>
            </a:r>
            <a:r>
              <a:rPr lang="en-IN" sz="3200" b="1" dirty="0" smtClean="0">
                <a:latin typeface="Times New Roman" panose="02020603050405020304" pitchFamily="18" charset="0"/>
                <a:cs typeface="Times New Roman" panose="02020603050405020304" pitchFamily="18" charset="0"/>
              </a:rPr>
              <a:t>– RESULTS</a:t>
            </a:r>
            <a:br>
              <a:rPr lang="en-IN" sz="32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EFFECT OF pH ON COD</a:t>
            </a:r>
            <a:endParaRPr lang="en-IN" sz="32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8930" y="1303337"/>
            <a:ext cx="6092190" cy="5167132"/>
          </a:xfrm>
          <a:prstGeom prst="rect">
            <a:avLst/>
          </a:prstGeom>
          <a:noFill/>
          <a:ln>
            <a:noFill/>
          </a:ln>
        </p:spPr>
      </p:pic>
    </p:spTree>
    <p:extLst>
      <p:ext uri="{BB962C8B-B14F-4D97-AF65-F5344CB8AC3E}">
        <p14:creationId xmlns:p14="http://schemas.microsoft.com/office/powerpoint/2010/main" val="26852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744"/>
            <a:ext cx="12192000" cy="819240"/>
          </a:xfrm>
        </p:spPr>
        <p:txBody>
          <a:bodyPr>
            <a:normAutofit/>
          </a:bodyPr>
          <a:lstStyle/>
          <a:p>
            <a:r>
              <a:rPr lang="en-IN" sz="3200" b="1" dirty="0" smtClean="0">
                <a:latin typeface="Times New Roman" panose="02020603050405020304" pitchFamily="18" charset="0"/>
                <a:cs typeface="Times New Roman" panose="02020603050405020304" pitchFamily="18" charset="0"/>
              </a:rPr>
              <a:t>					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018902"/>
            <a:ext cx="12192000" cy="5839097"/>
          </a:xfrm>
        </p:spPr>
        <p:txBody>
          <a:bodyPr>
            <a:normAutofit/>
          </a:bodyPr>
          <a:lstStyle/>
          <a:p>
            <a:pPr marL="0" indent="0">
              <a:buNone/>
            </a:pPr>
            <a:r>
              <a:rPr lang="en-US" sz="1900" b="1" dirty="0" smtClean="0">
                <a:latin typeface="Times New Roman" panose="02020603050405020304" pitchFamily="18" charset="0"/>
                <a:cs typeface="Times New Roman" panose="02020603050405020304" pitchFamily="18" charset="0"/>
              </a:rPr>
              <a:t>SUMMARY</a:t>
            </a:r>
            <a:endParaRPr lang="en-IN" sz="19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Three electrochemical treatments were done for the surface water of </a:t>
            </a:r>
            <a:r>
              <a:rPr lang="en-US" sz="1800" dirty="0" err="1">
                <a:latin typeface="Times New Roman" panose="02020603050405020304" pitchFamily="18" charset="0"/>
                <a:cs typeface="Times New Roman" panose="02020603050405020304" pitchFamily="18" charset="0"/>
              </a:rPr>
              <a:t>Kaleesuwari</a:t>
            </a:r>
            <a:r>
              <a:rPr lang="en-US" sz="1800" dirty="0">
                <a:latin typeface="Times New Roman" panose="02020603050405020304" pitchFamily="18" charset="0"/>
                <a:cs typeface="Times New Roman" panose="02020603050405020304" pitchFamily="18" charset="0"/>
              </a:rPr>
              <a:t> Refineries Limited and the results obtained were mentioned below</a:t>
            </a:r>
            <a:endParaRPr lang="en-IN"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Ozonation-28.5% of COD reduction, 30% of TDS reduction</a:t>
            </a:r>
            <a:endParaRPr lang="en-IN"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Electro-Fenton-35% of TDS reduction and</a:t>
            </a:r>
            <a:endParaRPr lang="en-IN"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Electro-Oxidation-30.1% of COD removal, does not impact TDS much.</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removal efficiency obtained from the two electrochemical treatments for the surface water was around 30%.Ozonation process acts as a supporting process in removing the COD and TDS as its main purpose is to avoid the biofilm formation in the system. In future, if these electrochemical treatments were integrated with </a:t>
            </a:r>
            <a:r>
              <a:rPr lang="en-US" sz="1800" dirty="0" err="1">
                <a:latin typeface="Times New Roman" panose="02020603050405020304" pitchFamily="18" charset="0"/>
                <a:cs typeface="Times New Roman" panose="02020603050405020304" pitchFamily="18" charset="0"/>
              </a:rPr>
              <a:t>ozonation</a:t>
            </a:r>
            <a:r>
              <a:rPr lang="en-US" sz="1800" dirty="0">
                <a:latin typeface="Times New Roman" panose="02020603050405020304" pitchFamily="18" charset="0"/>
                <a:cs typeface="Times New Roman" panose="02020603050405020304" pitchFamily="18" charset="0"/>
              </a:rPr>
              <a:t> process, we could obtain high percentage of COD and TDS </a:t>
            </a:r>
            <a:r>
              <a:rPr lang="en-US" sz="1800" dirty="0" smtClean="0">
                <a:latin typeface="Times New Roman" panose="02020603050405020304" pitchFamily="18" charset="0"/>
                <a:cs typeface="Times New Roman" panose="02020603050405020304" pitchFamily="18" charset="0"/>
              </a:rPr>
              <a:t>reduction.</a:t>
            </a:r>
            <a:endParaRPr lang="en-IN" dirty="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SCOPE </a:t>
            </a:r>
            <a:r>
              <a:rPr lang="en-US" sz="1800" b="1" dirty="0">
                <a:latin typeface="Times New Roman" panose="02020603050405020304" pitchFamily="18" charset="0"/>
                <a:cs typeface="Times New Roman" panose="02020603050405020304" pitchFamily="18" charset="0"/>
              </a:rPr>
              <a:t>&amp; FUTURE OF THE WORK</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Developed a electrochemical treatment for </a:t>
            </a:r>
            <a:r>
              <a:rPr lang="en-IN" sz="1800" dirty="0" err="1">
                <a:latin typeface="Times New Roman" panose="02020603050405020304" pitchFamily="18" charset="0"/>
                <a:cs typeface="Times New Roman" panose="02020603050405020304" pitchFamily="18" charset="0"/>
              </a:rPr>
              <a:t>Kaleesuwari</a:t>
            </a:r>
            <a:r>
              <a:rPr lang="en-IN" sz="1800" dirty="0">
                <a:latin typeface="Times New Roman" panose="02020603050405020304" pitchFamily="18" charset="0"/>
                <a:cs typeface="Times New Roman" panose="02020603050405020304" pitchFamily="18" charset="0"/>
              </a:rPr>
              <a:t> Refineries Ltd., to remove TDS and COD from their surface water which was used for steam generation.</a:t>
            </a:r>
          </a:p>
          <a:p>
            <a:r>
              <a:rPr lang="en-IN" sz="1800" dirty="0">
                <a:latin typeface="Times New Roman" panose="02020603050405020304" pitchFamily="18" charset="0"/>
                <a:cs typeface="Times New Roman" panose="02020603050405020304" pitchFamily="18" charset="0"/>
              </a:rPr>
              <a:t>Various Electrochemical processes such as Adsorption, Electro Dialysis, Sand Filtration, Non Thermal Plasma process, Reverse Osmosis, Electro Coagulation and Membrane Technology could be adopted for the treatment of surface water which will increase the removal of total dissolved solids and total organic contents. </a:t>
            </a: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F608501-4175-49EF-A4FF-3F40435FAABA}" type="slidenum">
              <a:rPr lang="en-IN" smtClean="0"/>
              <a:t>17</a:t>
            </a:fld>
            <a:endParaRPr lang="en-IN"/>
          </a:p>
        </p:txBody>
      </p:sp>
    </p:spTree>
    <p:extLst>
      <p:ext uri="{BB962C8B-B14F-4D97-AF65-F5344CB8AC3E}">
        <p14:creationId xmlns:p14="http://schemas.microsoft.com/office/powerpoint/2010/main" val="418792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35090"/>
            <a:ext cx="12192000" cy="740864"/>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WORK TO BE DONE</a:t>
            </a:r>
            <a:endParaRPr lang="en-IN"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13211" y="1375954"/>
            <a:ext cx="11974286" cy="5408023"/>
          </a:xfrm>
        </p:spPr>
        <p:txBody>
          <a:bodyPr/>
          <a:lstStyle/>
          <a:p>
            <a:pPr marL="0" indent="0">
              <a:lnSpc>
                <a:spcPct val="150000"/>
              </a:lnSpc>
              <a:buNone/>
            </a:pPr>
            <a:endParaRPr lang="en-IN" sz="1800" b="1" dirty="0" smtClean="0">
              <a:latin typeface="Times New Roman" panose="02020603050405020304" pitchFamily="18" charset="0"/>
              <a:cs typeface="Times New Roman" panose="02020603050405020304" pitchFamily="18" charset="0"/>
            </a:endParaRPr>
          </a:p>
          <a:p>
            <a:pPr marL="0" indent="0">
              <a:lnSpc>
                <a:spcPct val="150000"/>
              </a:lnSpc>
              <a:buNone/>
            </a:pPr>
            <a:r>
              <a:rPr lang="en-IN" sz="1800" b="1" dirty="0" smtClean="0">
                <a:latin typeface="Times New Roman" panose="02020603050405020304" pitchFamily="18" charset="0"/>
                <a:cs typeface="Times New Roman" panose="02020603050405020304" pitchFamily="18" charset="0"/>
              </a:rPr>
              <a:t>Electro-oxidation</a:t>
            </a:r>
          </a:p>
          <a:p>
            <a:pPr>
              <a:lnSpc>
                <a:spcPct val="150000"/>
              </a:lnSpc>
            </a:pPr>
            <a:r>
              <a:rPr lang="en-IN" sz="1800" dirty="0" smtClean="0">
                <a:latin typeface="Times New Roman" panose="02020603050405020304" pitchFamily="18" charset="0"/>
                <a:cs typeface="Times New Roman" panose="02020603050405020304" pitchFamily="18" charset="0"/>
              </a:rPr>
              <a:t>To determine the optimized current density , reaction time to obtain required removal efficiency.</a:t>
            </a:r>
          </a:p>
          <a:p>
            <a:pPr marL="0" indent="0">
              <a:lnSpc>
                <a:spcPct val="150000"/>
              </a:lnSpc>
              <a:buNone/>
            </a:pPr>
            <a:r>
              <a:rPr lang="en-IN" sz="1800" b="1" dirty="0" err="1" smtClean="0">
                <a:latin typeface="Times New Roman" panose="02020603050405020304" pitchFamily="18" charset="0"/>
                <a:cs typeface="Times New Roman" panose="02020603050405020304" pitchFamily="18" charset="0"/>
              </a:rPr>
              <a:t>Electrofenton</a:t>
            </a:r>
            <a:r>
              <a:rPr lang="en-IN" sz="1800" b="1" dirty="0" smtClean="0">
                <a:latin typeface="Times New Roman" panose="02020603050405020304" pitchFamily="18" charset="0"/>
                <a:cs typeface="Times New Roman" panose="02020603050405020304" pitchFamily="18" charset="0"/>
              </a:rPr>
              <a:t>, Electrocoagulation</a:t>
            </a:r>
            <a:endParaRPr lang="en-IN" sz="1800" dirty="0" smtClean="0">
              <a:latin typeface="Times New Roman" panose="02020603050405020304" pitchFamily="18" charset="0"/>
              <a:cs typeface="Times New Roman" panose="02020603050405020304" pitchFamily="18" charset="0"/>
            </a:endParaRPr>
          </a:p>
          <a:p>
            <a:pPr>
              <a:lnSpc>
                <a:spcPct val="150000"/>
              </a:lnSpc>
            </a:pPr>
            <a:r>
              <a:rPr lang="en-IN" sz="1800" dirty="0" smtClean="0">
                <a:latin typeface="Times New Roman" panose="02020603050405020304" pitchFamily="18" charset="0"/>
                <a:cs typeface="Times New Roman" panose="02020603050405020304" pitchFamily="18" charset="0"/>
              </a:rPr>
              <a:t> To determine the optimized current density, pH ,reaction time to obtain required removal efficiency.</a:t>
            </a:r>
          </a:p>
          <a:p>
            <a:pPr>
              <a:lnSpc>
                <a:spcPct val="150000"/>
              </a:lnSpc>
            </a:pPr>
            <a:r>
              <a:rPr lang="en-IN" sz="1800" dirty="0" smtClean="0">
                <a:latin typeface="Times New Roman" panose="02020603050405020304" pitchFamily="18" charset="0"/>
                <a:cs typeface="Times New Roman" panose="02020603050405020304" pitchFamily="18" charset="0"/>
              </a:rPr>
              <a:t>To carry out integrated process EO+O, </a:t>
            </a:r>
            <a:r>
              <a:rPr lang="en-IN" sz="1800" dirty="0" smtClean="0">
                <a:latin typeface="Times New Roman" panose="02020603050405020304" pitchFamily="18" charset="0"/>
                <a:cs typeface="Times New Roman" panose="02020603050405020304" pitchFamily="18" charset="0"/>
              </a:rPr>
              <a:t>EF+O and </a:t>
            </a:r>
            <a:r>
              <a:rPr lang="en-IN" sz="1800" dirty="0" smtClean="0">
                <a:latin typeface="Times New Roman" panose="02020603050405020304" pitchFamily="18" charset="0"/>
                <a:cs typeface="Times New Roman" panose="02020603050405020304" pitchFamily="18" charset="0"/>
              </a:rPr>
              <a:t>a comparative study among these methods.</a:t>
            </a:r>
          </a:p>
          <a:p>
            <a:endParaRPr lang="en-IN" dirty="0" smtClean="0"/>
          </a:p>
          <a:p>
            <a:pPr marL="0" indent="0">
              <a:buNone/>
            </a:pPr>
            <a:r>
              <a:rPr lang="en-IN" dirty="0" smtClean="0"/>
              <a:t> </a:t>
            </a:r>
          </a:p>
          <a:p>
            <a:endParaRPr lang="en-IN" dirty="0" smtClean="0"/>
          </a:p>
          <a:p>
            <a:endParaRPr lang="en-IN" dirty="0"/>
          </a:p>
        </p:txBody>
      </p:sp>
      <p:sp>
        <p:nvSpPr>
          <p:cNvPr id="2" name="Slide Number Placeholder 1"/>
          <p:cNvSpPr>
            <a:spLocks noGrp="1"/>
          </p:cNvSpPr>
          <p:nvPr>
            <p:ph type="sldNum" sz="quarter" idx="12"/>
          </p:nvPr>
        </p:nvSpPr>
        <p:spPr/>
        <p:txBody>
          <a:bodyPr/>
          <a:lstStyle/>
          <a:p>
            <a:fld id="{2F608501-4175-49EF-A4FF-3F40435FAABA}" type="slidenum">
              <a:rPr lang="en-IN" smtClean="0"/>
              <a:t>18</a:t>
            </a:fld>
            <a:endParaRPr lang="en-IN"/>
          </a:p>
        </p:txBody>
      </p:sp>
    </p:spTree>
    <p:extLst>
      <p:ext uri="{BB962C8B-B14F-4D97-AF65-F5344CB8AC3E}">
        <p14:creationId xmlns:p14="http://schemas.microsoft.com/office/powerpoint/2010/main" val="1148204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65126"/>
            <a:ext cx="12192000" cy="653778"/>
          </a:xfrm>
        </p:spPr>
        <p:txBody>
          <a:bodyPr>
            <a:normAutofit fontScale="90000"/>
          </a:bodyPr>
          <a:lstStyle/>
          <a:p>
            <a:pPr algn="ctr"/>
            <a:r>
              <a:rPr lang="en-IN" b="1" dirty="0" smtClean="0">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91440" y="1820410"/>
            <a:ext cx="12009119" cy="5037590"/>
          </a:xfrm>
        </p:spPr>
        <p:txBody>
          <a:bodyPr>
            <a:normAutofit/>
          </a:bodyPr>
          <a:lstStyle/>
          <a:p>
            <a:pPr marL="0" indent="0">
              <a:lnSpc>
                <a:spcPct val="150000"/>
              </a:lnSpc>
              <a:buNone/>
            </a:pPr>
            <a:r>
              <a:rPr lang="en-IN" sz="1800" dirty="0" smtClean="0">
                <a:latin typeface="Times New Roman" panose="02020603050405020304" pitchFamily="18" charset="0"/>
                <a:cs typeface="Times New Roman" panose="02020603050405020304" pitchFamily="18" charset="0"/>
              </a:rPr>
              <a:t>1] </a:t>
            </a:r>
            <a:r>
              <a:rPr lang="en-IN" sz="1800" dirty="0" err="1" smtClean="0">
                <a:latin typeface="Times New Roman" panose="02020603050405020304" pitchFamily="18" charset="0"/>
                <a:cs typeface="Times New Roman" panose="02020603050405020304" pitchFamily="18" charset="0"/>
              </a:rPr>
              <a:t>Kavitha</a:t>
            </a:r>
            <a:r>
              <a:rPr lang="en-IN" sz="1800" dirty="0" smtClean="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Nagarasampatti</a:t>
            </a:r>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Palani</a:t>
            </a:r>
            <a:r>
              <a:rPr lang="en-IN" sz="1800" dirty="0" smtClean="0">
                <a:latin typeface="Times New Roman" panose="02020603050405020304" pitchFamily="18" charset="0"/>
                <a:cs typeface="Times New Roman" panose="02020603050405020304" pitchFamily="18" charset="0"/>
              </a:rPr>
              <a:t> </a:t>
            </a:r>
            <a:r>
              <a:rPr lang="en-IN" sz="1800" i="1" dirty="0" smtClean="0">
                <a:latin typeface="Times New Roman" panose="02020603050405020304" pitchFamily="18" charset="0"/>
                <a:cs typeface="Times New Roman" panose="02020603050405020304" pitchFamily="18" charset="0"/>
              </a:rPr>
              <a:t>et al</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Thanigaivel</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Shanmugam</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Sundar</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Balasubramanium</a:t>
            </a:r>
            <a:r>
              <a:rPr lang="en-IN" sz="1800" dirty="0" smtClean="0">
                <a:latin typeface="Times New Roman" panose="02020603050405020304" pitchFamily="18" charset="0"/>
                <a:cs typeface="Times New Roman" panose="02020603050405020304" pitchFamily="18" charset="0"/>
              </a:rPr>
              <a:t> – Efficacy </a:t>
            </a:r>
            <a:r>
              <a:rPr lang="en-IN" sz="1800" dirty="0">
                <a:latin typeface="Times New Roman" panose="02020603050405020304" pitchFamily="18" charset="0"/>
                <a:cs typeface="Times New Roman" panose="02020603050405020304" pitchFamily="18" charset="0"/>
              </a:rPr>
              <a:t>of organic pollutant removal from pharmaceutical wastewater using rotating disc electrochemical </a:t>
            </a:r>
            <a:r>
              <a:rPr lang="en-IN" sz="1800" dirty="0" smtClean="0">
                <a:latin typeface="Times New Roman" panose="02020603050405020304" pitchFamily="18" charset="0"/>
                <a:cs typeface="Times New Roman" panose="02020603050405020304" pitchFamily="18" charset="0"/>
              </a:rPr>
              <a:t>reactor – 2018.</a:t>
            </a:r>
          </a:p>
          <a:p>
            <a:pPr marL="0" indent="0">
              <a:lnSpc>
                <a:spcPct val="150000"/>
              </a:lnSpc>
              <a:buNone/>
            </a:pPr>
            <a:r>
              <a:rPr lang="en-IN" sz="1800" dirty="0" smtClean="0">
                <a:latin typeface="Times New Roman" panose="02020603050405020304" pitchFamily="18" charset="0"/>
                <a:cs typeface="Times New Roman" panose="02020603050405020304" pitchFamily="18" charset="0"/>
              </a:rPr>
              <a:t>2] </a:t>
            </a:r>
            <a:r>
              <a:rPr lang="en-IN" sz="1800" dirty="0" err="1" smtClean="0">
                <a:latin typeface="Times New Roman" panose="02020603050405020304" pitchFamily="18" charset="0"/>
                <a:cs typeface="Times New Roman" panose="02020603050405020304" pitchFamily="18" charset="0"/>
              </a:rPr>
              <a:t>M.Kobya</a:t>
            </a:r>
            <a:r>
              <a:rPr lang="en-IN" sz="1800" dirty="0" smtClean="0">
                <a:latin typeface="Times New Roman" panose="02020603050405020304" pitchFamily="18" charset="0"/>
                <a:cs typeface="Times New Roman" panose="02020603050405020304" pitchFamily="18" charset="0"/>
              </a:rPr>
              <a:t> </a:t>
            </a:r>
            <a:r>
              <a:rPr lang="en-IN" sz="1800" i="1" dirty="0" smtClean="0">
                <a:latin typeface="Times New Roman" panose="02020603050405020304" pitchFamily="18" charset="0"/>
                <a:cs typeface="Times New Roman" panose="02020603050405020304" pitchFamily="18" charset="0"/>
              </a:rPr>
              <a:t>et al</a:t>
            </a:r>
            <a:r>
              <a:rPr lang="en-IN" sz="1800" dirty="0" smtClean="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F.Ulu</a:t>
            </a:r>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U.Gebologu</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Removal </a:t>
            </a:r>
            <a:r>
              <a:rPr lang="en-IN" sz="1800" dirty="0">
                <a:latin typeface="Times New Roman" panose="02020603050405020304" pitchFamily="18" charset="0"/>
                <a:cs typeface="Times New Roman" panose="02020603050405020304" pitchFamily="18" charset="0"/>
              </a:rPr>
              <a:t>of arsenic from drinking water by Electrocoagulation using Fe and Al </a:t>
            </a:r>
            <a:r>
              <a:rPr lang="en-IN" sz="1800" dirty="0" smtClean="0">
                <a:latin typeface="Times New Roman" panose="02020603050405020304" pitchFamily="18" charset="0"/>
                <a:cs typeface="Times New Roman" panose="02020603050405020304" pitchFamily="18" charset="0"/>
              </a:rPr>
              <a:t>electrodes – 2010.</a:t>
            </a:r>
          </a:p>
          <a:p>
            <a:pPr marL="0" indent="0">
              <a:lnSpc>
                <a:spcPct val="150000"/>
              </a:lnSpc>
              <a:buNone/>
            </a:pPr>
            <a:r>
              <a:rPr lang="en-IN" sz="1800" dirty="0" smtClean="0">
                <a:latin typeface="Times New Roman" panose="02020603050405020304" pitchFamily="18" charset="0"/>
                <a:cs typeface="Times New Roman" panose="02020603050405020304" pitchFamily="18" charset="0"/>
              </a:rPr>
              <a:t>3]</a:t>
            </a:r>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Vagidhabanu</a:t>
            </a:r>
            <a:r>
              <a:rPr lang="en-IN" sz="1800" dirty="0" smtClean="0">
                <a:latin typeface="Times New Roman" panose="02020603050405020304" pitchFamily="18" charset="0"/>
                <a:cs typeface="Times New Roman" panose="02020603050405020304" pitchFamily="18" charset="0"/>
              </a:rPr>
              <a:t> S </a:t>
            </a:r>
            <a:r>
              <a:rPr lang="en-IN" sz="1800" i="1" dirty="0" smtClean="0">
                <a:latin typeface="Times New Roman" panose="02020603050405020304" pitchFamily="18" charset="0"/>
                <a:cs typeface="Times New Roman" panose="02020603050405020304" pitchFamily="18" charset="0"/>
              </a:rPr>
              <a:t>et al</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Abilash</a:t>
            </a:r>
            <a:r>
              <a:rPr lang="en-IN" sz="1800" dirty="0" smtClean="0">
                <a:latin typeface="Times New Roman" panose="02020603050405020304" pitchFamily="18" charset="0"/>
                <a:cs typeface="Times New Roman" panose="02020603050405020304" pitchFamily="18" charset="0"/>
              </a:rPr>
              <a:t> Stephen Johnson, </a:t>
            </a:r>
            <a:r>
              <a:rPr lang="en-IN" sz="1800" dirty="0" err="1" smtClean="0">
                <a:latin typeface="Times New Roman" panose="02020603050405020304" pitchFamily="18" charset="0"/>
                <a:cs typeface="Times New Roman" panose="02020603050405020304" pitchFamily="18" charset="0"/>
              </a:rPr>
              <a:t>AnanthaKumar</a:t>
            </a:r>
            <a:r>
              <a:rPr lang="en-IN" sz="1800" dirty="0" smtClean="0">
                <a:latin typeface="Times New Roman" panose="02020603050405020304" pitchFamily="18" charset="0"/>
                <a:cs typeface="Times New Roman" panose="02020603050405020304" pitchFamily="18" charset="0"/>
              </a:rPr>
              <a:t> S, Ramesh </a:t>
            </a:r>
            <a:r>
              <a:rPr lang="en-IN" sz="1800" dirty="0" err="1" smtClean="0">
                <a:latin typeface="Times New Roman" panose="02020603050405020304" pitchFamily="18" charset="0"/>
                <a:cs typeface="Times New Roman" panose="02020603050405020304" pitchFamily="18" charset="0"/>
              </a:rPr>
              <a:t>Babu</a:t>
            </a:r>
            <a:r>
              <a:rPr lang="en-IN" sz="1800" dirty="0" smtClean="0">
                <a:latin typeface="Times New Roman" panose="02020603050405020304" pitchFamily="18" charset="0"/>
                <a:cs typeface="Times New Roman" panose="02020603050405020304" pitchFamily="18" charset="0"/>
              </a:rPr>
              <a:t> B – Effect </a:t>
            </a:r>
            <a:r>
              <a:rPr lang="en-IN" sz="1800" dirty="0">
                <a:latin typeface="Times New Roman" panose="02020603050405020304" pitchFamily="18" charset="0"/>
                <a:cs typeface="Times New Roman" panose="02020603050405020304" pitchFamily="18" charset="0"/>
              </a:rPr>
              <a:t>of Ruthenium oxide/Titanium anode on electro oxidation of pharmaceutical </a:t>
            </a:r>
            <a:r>
              <a:rPr lang="en-IN" sz="1800" dirty="0" smtClean="0">
                <a:latin typeface="Times New Roman" panose="02020603050405020304" pitchFamily="18" charset="0"/>
                <a:cs typeface="Times New Roman" panose="02020603050405020304" pitchFamily="18" charset="0"/>
              </a:rPr>
              <a:t>effluent – 2015.</a:t>
            </a:r>
          </a:p>
          <a:p>
            <a:pPr marL="0" indent="0">
              <a:lnSpc>
                <a:spcPct val="150000"/>
              </a:lnSpc>
              <a:buNone/>
            </a:pPr>
            <a:r>
              <a:rPr lang="en-IN" sz="1800" dirty="0" smtClean="0">
                <a:latin typeface="Times New Roman" panose="02020603050405020304" pitchFamily="18" charset="0"/>
                <a:cs typeface="Times New Roman" panose="02020603050405020304" pitchFamily="18" charset="0"/>
              </a:rPr>
              <a:t>4] Rice </a:t>
            </a:r>
            <a:r>
              <a:rPr lang="en-IN" sz="1800" i="1" dirty="0" smtClean="0">
                <a:latin typeface="Times New Roman" panose="02020603050405020304" pitchFamily="18" charset="0"/>
                <a:cs typeface="Times New Roman" panose="02020603050405020304" pitchFamily="18" charset="0"/>
              </a:rPr>
              <a:t>et al</a:t>
            </a:r>
            <a:r>
              <a:rPr lang="en-IN" sz="1800" dirty="0" smtClean="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Uses of Ozone in drinking water treatment </a:t>
            </a:r>
            <a:r>
              <a:rPr lang="en-IN" sz="1800" dirty="0" smtClean="0">
                <a:latin typeface="Times New Roman" panose="02020603050405020304" pitchFamily="18" charset="0"/>
                <a:cs typeface="Times New Roman" panose="02020603050405020304" pitchFamily="18" charset="0"/>
              </a:rPr>
              <a:t>– 1981</a:t>
            </a:r>
          </a:p>
          <a:p>
            <a:pPr marL="0" indent="0">
              <a:lnSpc>
                <a:spcPct val="150000"/>
              </a:lnSpc>
              <a:buNone/>
            </a:pPr>
            <a:r>
              <a:rPr lang="en-IN" sz="1800" dirty="0" smtClean="0">
                <a:latin typeface="Times New Roman" panose="02020603050405020304" pitchFamily="18" charset="0"/>
                <a:cs typeface="Times New Roman" panose="02020603050405020304" pitchFamily="18" charset="0"/>
              </a:rPr>
              <a:t>5] </a:t>
            </a:r>
            <a:r>
              <a:rPr lang="en-IN" sz="1800" dirty="0" err="1" smtClean="0">
                <a:latin typeface="Times New Roman" panose="02020603050405020304" pitchFamily="18" charset="0"/>
                <a:cs typeface="Times New Roman" panose="02020603050405020304" pitchFamily="18" charset="0"/>
              </a:rPr>
              <a:t>Yujie</a:t>
            </a:r>
            <a:r>
              <a:rPr lang="en-IN" sz="1800" dirty="0" smtClean="0">
                <a:latin typeface="Times New Roman" panose="02020603050405020304" pitchFamily="18" charset="0"/>
                <a:cs typeface="Times New Roman" panose="02020603050405020304" pitchFamily="18" charset="0"/>
              </a:rPr>
              <a:t> Feng </a:t>
            </a:r>
            <a:r>
              <a:rPr lang="en-IN" sz="1800" i="1" dirty="0" smtClean="0">
                <a:latin typeface="Times New Roman" panose="02020603050405020304" pitchFamily="18" charset="0"/>
                <a:cs typeface="Times New Roman" panose="02020603050405020304" pitchFamily="18" charset="0"/>
              </a:rPr>
              <a:t>et al.,</a:t>
            </a:r>
            <a:r>
              <a:rPr lang="en-IN" sz="1800" i="1" dirty="0" err="1" smtClean="0">
                <a:latin typeface="Times New Roman" panose="02020603050405020304" pitchFamily="18" charset="0"/>
                <a:cs typeface="Times New Roman" panose="02020603050405020304" pitchFamily="18" charset="0"/>
              </a:rPr>
              <a:t>Lisha</a:t>
            </a:r>
            <a:r>
              <a:rPr lang="en-IN" sz="1800" i="1" dirty="0" smtClean="0">
                <a:latin typeface="Times New Roman" panose="02020603050405020304" pitchFamily="18" charset="0"/>
                <a:cs typeface="Times New Roman" panose="02020603050405020304" pitchFamily="18" charset="0"/>
              </a:rPr>
              <a:t> yang - </a:t>
            </a:r>
            <a:r>
              <a:rPr lang="en-IN" sz="1800" dirty="0">
                <a:latin typeface="Times New Roman" panose="02020603050405020304" pitchFamily="18" charset="0"/>
                <a:cs typeface="Times New Roman" panose="02020603050405020304" pitchFamily="18" charset="0"/>
              </a:rPr>
              <a:t>Electrochemical Technologies for Wastewater Treatment and Resource </a:t>
            </a:r>
            <a:r>
              <a:rPr lang="en-IN" sz="1800" dirty="0" smtClean="0">
                <a:latin typeface="Times New Roman" panose="02020603050405020304" pitchFamily="18" charset="0"/>
                <a:cs typeface="Times New Roman" panose="02020603050405020304" pitchFamily="18" charset="0"/>
              </a:rPr>
              <a:t>Reclamation – 2016.</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2400" i="1" dirty="0"/>
          </a:p>
          <a:p>
            <a:pPr marL="0" indent="0">
              <a:buNone/>
            </a:pPr>
            <a:endParaRPr lang="en-IN" sz="2400" dirty="0"/>
          </a:p>
          <a:p>
            <a:endParaRPr lang="en-IN" sz="2400" dirty="0" smtClean="0"/>
          </a:p>
          <a:p>
            <a:endParaRPr lang="en-IN" sz="2400" dirty="0"/>
          </a:p>
        </p:txBody>
      </p:sp>
      <p:sp>
        <p:nvSpPr>
          <p:cNvPr id="2" name="Slide Number Placeholder 1"/>
          <p:cNvSpPr>
            <a:spLocks noGrp="1"/>
          </p:cNvSpPr>
          <p:nvPr>
            <p:ph type="sldNum" sz="quarter" idx="12"/>
          </p:nvPr>
        </p:nvSpPr>
        <p:spPr/>
        <p:txBody>
          <a:bodyPr/>
          <a:lstStyle/>
          <a:p>
            <a:fld id="{2F608501-4175-49EF-A4FF-3F40435FAABA}" type="slidenum">
              <a:rPr lang="en-IN" smtClean="0"/>
              <a:t>19</a:t>
            </a:fld>
            <a:endParaRPr lang="en-IN"/>
          </a:p>
        </p:txBody>
      </p:sp>
    </p:spTree>
    <p:extLst>
      <p:ext uri="{BB962C8B-B14F-4D97-AF65-F5344CB8AC3E}">
        <p14:creationId xmlns:p14="http://schemas.microsoft.com/office/powerpoint/2010/main" val="1627651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608501-4175-49EF-A4FF-3F40435FAABA}" type="slidenum">
              <a:rPr lang="en-IN" smtClean="0"/>
              <a:t>2</a:t>
            </a:fld>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3154" y="400594"/>
            <a:ext cx="7909748" cy="6082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0496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8834" y="2029097"/>
            <a:ext cx="10162903" cy="1938992"/>
          </a:xfrm>
          <a:prstGeom prst="rect">
            <a:avLst/>
          </a:prstGeom>
          <a:noFill/>
        </p:spPr>
        <p:txBody>
          <a:bodyPr wrap="square" rtlCol="0">
            <a:spAutoFit/>
          </a:bodyPr>
          <a:lstStyle/>
          <a:p>
            <a:r>
              <a:rPr lang="en-IN" sz="12000" b="1" dirty="0" smtClean="0">
                <a:solidFill>
                  <a:srgbClr val="FFC000"/>
                </a:solidFill>
              </a:rPr>
              <a:t>THANK YOU</a:t>
            </a:r>
            <a:endParaRPr lang="en-IN" sz="12000" b="1" dirty="0">
              <a:solidFill>
                <a:srgbClr val="FFC000"/>
              </a:solidFill>
            </a:endParaRPr>
          </a:p>
        </p:txBody>
      </p:sp>
      <p:sp>
        <p:nvSpPr>
          <p:cNvPr id="3" name="Slide Number Placeholder 2"/>
          <p:cNvSpPr>
            <a:spLocks noGrp="1"/>
          </p:cNvSpPr>
          <p:nvPr>
            <p:ph type="sldNum" sz="quarter" idx="12"/>
          </p:nvPr>
        </p:nvSpPr>
        <p:spPr/>
        <p:txBody>
          <a:bodyPr/>
          <a:lstStyle/>
          <a:p>
            <a:fld id="{2F608501-4175-49EF-A4FF-3F40435FAABA}" type="slidenum">
              <a:rPr lang="en-IN" smtClean="0"/>
              <a:t>20</a:t>
            </a:fld>
            <a:endParaRPr lang="en-IN"/>
          </a:p>
        </p:txBody>
      </p:sp>
    </p:spTree>
    <p:extLst>
      <p:ext uri="{BB962C8B-B14F-4D97-AF65-F5344CB8AC3E}">
        <p14:creationId xmlns:p14="http://schemas.microsoft.com/office/powerpoint/2010/main" val="2325841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851898"/>
            <a:ext cx="12192000" cy="706937"/>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0" y="1846217"/>
            <a:ext cx="12192000" cy="5011782"/>
          </a:xfrm>
        </p:spPr>
        <p:txBody>
          <a:bodyPr>
            <a:normAutofit/>
          </a:bodyPr>
          <a:lstStyle/>
          <a:p>
            <a:pPr>
              <a:lnSpc>
                <a:spcPct val="150000"/>
              </a:lnSpc>
            </a:pPr>
            <a:r>
              <a:rPr lang="en-IN" sz="1800" b="1" dirty="0">
                <a:latin typeface="Times New Roman" panose="02020603050405020304" pitchFamily="18" charset="0"/>
                <a:cs typeface="Times New Roman" panose="02020603050405020304" pitchFamily="18" charset="0"/>
              </a:rPr>
              <a:t>KALEESUWARI REFINERIES LTD., </a:t>
            </a:r>
            <a:r>
              <a:rPr lang="en-IN" sz="1800" dirty="0">
                <a:latin typeface="Times New Roman" panose="02020603050405020304" pitchFamily="18" charset="0"/>
                <a:cs typeface="Times New Roman" panose="02020603050405020304" pitchFamily="18" charset="0"/>
              </a:rPr>
              <a:t>currently uses multi-stage RO system to remove the dissolved solids from their surface water as it causes scale formation, staining in boilers and pipelines. They have planned to implement other techniques for further optimised system by reducing the number of stages without affecting the required water parameters to reduce the operating cost and energy consumption. We decided to carry out electrochemical pre-treatment process namely </a:t>
            </a:r>
            <a:r>
              <a:rPr lang="en-IN" sz="1800" dirty="0" err="1">
                <a:latin typeface="Times New Roman" panose="02020603050405020304" pitchFamily="18" charset="0"/>
                <a:cs typeface="Times New Roman" panose="02020603050405020304" pitchFamily="18" charset="0"/>
              </a:rPr>
              <a:t>electrofenton</a:t>
            </a:r>
            <a:r>
              <a:rPr lang="en-IN" sz="1800" dirty="0">
                <a:latin typeface="Times New Roman" panose="02020603050405020304" pitchFamily="18" charset="0"/>
                <a:cs typeface="Times New Roman" panose="02020603050405020304" pitchFamily="18" charset="0"/>
              </a:rPr>
              <a:t>, electrocoagulation, electro-oxidation, </a:t>
            </a:r>
            <a:r>
              <a:rPr lang="en-IN" sz="1800" dirty="0" err="1">
                <a:latin typeface="Times New Roman" panose="02020603050405020304" pitchFamily="18" charset="0"/>
                <a:cs typeface="Times New Roman" panose="02020603050405020304" pitchFamily="18" charset="0"/>
              </a:rPr>
              <a:t>ozonation</a:t>
            </a:r>
            <a:r>
              <a:rPr lang="en-IN" sz="1800" dirty="0">
                <a:latin typeface="Times New Roman" panose="02020603050405020304" pitchFamily="18" charset="0"/>
                <a:cs typeface="Times New Roman" panose="02020603050405020304" pitchFamily="18" charset="0"/>
              </a:rPr>
              <a:t> and suggest the best suitable method.</a:t>
            </a:r>
          </a:p>
          <a:p>
            <a:pPr>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2F608501-4175-49EF-A4FF-3F40435FAABA}" type="slidenum">
              <a:rPr lang="en-IN" smtClean="0"/>
              <a:t>3</a:t>
            </a:fld>
            <a:endParaRPr lang="en-IN"/>
          </a:p>
        </p:txBody>
      </p:sp>
    </p:spTree>
    <p:extLst>
      <p:ext uri="{BB962C8B-B14F-4D97-AF65-F5344CB8AC3E}">
        <p14:creationId xmlns:p14="http://schemas.microsoft.com/office/powerpoint/2010/main" val="177468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65126"/>
            <a:ext cx="12192000" cy="653778"/>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0" y="1463040"/>
            <a:ext cx="12192000" cy="5394960"/>
          </a:xfrm>
        </p:spPr>
        <p:txBody>
          <a:bodyPr/>
          <a:lstStyle/>
          <a:p>
            <a:pPr>
              <a:lnSpc>
                <a:spcPct val="150000"/>
              </a:lnSpc>
            </a:pPr>
            <a:r>
              <a:rPr lang="en-IN" sz="1800" dirty="0">
                <a:latin typeface="Times New Roman" panose="02020603050405020304" pitchFamily="18" charset="0"/>
                <a:cs typeface="Times New Roman" panose="02020603050405020304" pitchFamily="18" charset="0"/>
              </a:rPr>
              <a:t>Industrial </a:t>
            </a:r>
            <a:r>
              <a:rPr lang="en-IN" sz="1800" dirty="0" smtClean="0">
                <a:latin typeface="Times New Roman" panose="02020603050405020304" pitchFamily="18" charset="0"/>
                <a:cs typeface="Times New Roman" panose="02020603050405020304" pitchFamily="18" charset="0"/>
              </a:rPr>
              <a:t>electrochemistry  </a:t>
            </a:r>
            <a:r>
              <a:rPr lang="en-IN" sz="1800" dirty="0">
                <a:latin typeface="Times New Roman" panose="02020603050405020304" pitchFamily="18" charset="0"/>
                <a:cs typeface="Times New Roman" panose="02020603050405020304" pitchFamily="18" charset="0"/>
              </a:rPr>
              <a:t>has undergone development towards cleaner processes and more environmentally friendly products, which is one of the strategies </a:t>
            </a:r>
            <a:r>
              <a:rPr lang="en-IN" sz="1800" dirty="0" smtClean="0">
                <a:latin typeface="Times New Roman" panose="02020603050405020304" pitchFamily="18" charset="0"/>
                <a:cs typeface="Times New Roman" panose="02020603050405020304" pitchFamily="18" charset="0"/>
              </a:rPr>
              <a:t>for purification of water and waste water.</a:t>
            </a:r>
          </a:p>
          <a:p>
            <a:pPr>
              <a:lnSpc>
                <a:spcPct val="150000"/>
              </a:lnSpc>
            </a:pPr>
            <a:r>
              <a:rPr lang="en-IN" sz="1800" dirty="0">
                <a:latin typeface="Times New Roman" panose="02020603050405020304" pitchFamily="18" charset="0"/>
                <a:cs typeface="Times New Roman" panose="02020603050405020304" pitchFamily="18" charset="0"/>
              </a:rPr>
              <a:t>From the viewpoint of high efficiency and low resource consumption, </a:t>
            </a:r>
            <a:r>
              <a:rPr lang="en-IN" sz="1800" b="1" dirty="0">
                <a:latin typeface="Times New Roman" panose="02020603050405020304" pitchFamily="18" charset="0"/>
                <a:cs typeface="Times New Roman" panose="02020603050405020304" pitchFamily="18" charset="0"/>
              </a:rPr>
              <a:t>electrochemical technologies</a:t>
            </a:r>
            <a:r>
              <a:rPr lang="en-IN" sz="1800" dirty="0">
                <a:latin typeface="Times New Roman" panose="02020603050405020304" pitchFamily="18" charset="0"/>
                <a:cs typeface="Times New Roman" panose="02020603050405020304" pitchFamily="18" charset="0"/>
              </a:rPr>
              <a:t> can be used either as a </a:t>
            </a:r>
            <a:r>
              <a:rPr lang="en-IN" sz="1800" dirty="0" smtClean="0">
                <a:latin typeface="Times New Roman" panose="02020603050405020304" pitchFamily="18" charset="0"/>
                <a:cs typeface="Times New Roman" panose="02020603050405020304" pitchFamily="18" charset="0"/>
              </a:rPr>
              <a:t>pre-treatment </a:t>
            </a:r>
            <a:r>
              <a:rPr lang="en-IN" sz="1800" dirty="0">
                <a:latin typeface="Times New Roman" panose="02020603050405020304" pitchFamily="18" charset="0"/>
                <a:cs typeface="Times New Roman" panose="02020603050405020304" pitchFamily="18" charset="0"/>
              </a:rPr>
              <a:t>step to increase the biodegradability of a pollutant or as an advanced treatment method further to reduce </a:t>
            </a:r>
            <a:r>
              <a:rPr lang="en-IN" sz="1800" dirty="0" smtClean="0">
                <a:latin typeface="Times New Roman" panose="02020603050405020304" pitchFamily="18" charset="0"/>
                <a:cs typeface="Times New Roman" panose="02020603050405020304" pitchFamily="18" charset="0"/>
              </a:rPr>
              <a:t>COD,  </a:t>
            </a:r>
            <a:r>
              <a:rPr lang="en-IN" sz="1800" dirty="0" smtClean="0">
                <a:latin typeface="Times New Roman" panose="02020603050405020304" pitchFamily="18" charset="0"/>
                <a:cs typeface="Times New Roman" panose="02020603050405020304" pitchFamily="18" charset="0"/>
              </a:rPr>
              <a:t>TDS </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color</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 the water to achieve relevant effluent standards</a:t>
            </a:r>
            <a:r>
              <a:rPr lang="en-IN" sz="1800" dirty="0" smtClean="0">
                <a:latin typeface="Times New Roman" panose="02020603050405020304" pitchFamily="18" charset="0"/>
                <a:cs typeface="Times New Roman" panose="02020603050405020304" pitchFamily="18" charset="0"/>
              </a:rPr>
              <a:t>.</a:t>
            </a:r>
          </a:p>
          <a:p>
            <a:pPr>
              <a:lnSpc>
                <a:spcPct val="150000"/>
              </a:lnSpc>
            </a:pPr>
            <a:r>
              <a:rPr lang="en-IN" sz="1800" dirty="0">
                <a:latin typeface="Times New Roman" panose="02020603050405020304" pitchFamily="18" charset="0"/>
                <a:cs typeface="Times New Roman" panose="02020603050405020304" pitchFamily="18" charset="0"/>
              </a:rPr>
              <a:t>Water quality is characterized  by the presence of parameters such as TDS, TSS, COD, </a:t>
            </a:r>
            <a:r>
              <a:rPr lang="en-IN" sz="1800" dirty="0" smtClean="0">
                <a:latin typeface="Times New Roman" panose="02020603050405020304" pitchFamily="18" charset="0"/>
                <a:cs typeface="Times New Roman" panose="02020603050405020304" pitchFamily="18" charset="0"/>
              </a:rPr>
              <a:t>BOD.</a:t>
            </a:r>
          </a:p>
          <a:p>
            <a:pPr marL="285750" indent="-285750" algn="just">
              <a:lnSpc>
                <a:spcPct val="150000"/>
              </a:lnSpc>
            </a:pPr>
            <a:r>
              <a:rPr lang="en-IN" sz="1800" dirty="0">
                <a:latin typeface="Times New Roman" panose="02020603050405020304" pitchFamily="18" charset="0"/>
                <a:cs typeface="Times New Roman" panose="02020603050405020304" pitchFamily="18" charset="0"/>
              </a:rPr>
              <a:t>High TDS level in water leads to adverse </a:t>
            </a:r>
            <a:r>
              <a:rPr lang="en-IN" sz="1800" dirty="0" smtClean="0">
                <a:latin typeface="Times New Roman" panose="02020603050405020304" pitchFamily="18" charset="0"/>
                <a:cs typeface="Times New Roman" panose="02020603050405020304" pitchFamily="18" charset="0"/>
              </a:rPr>
              <a:t>effects. Calcium </a:t>
            </a:r>
            <a:r>
              <a:rPr lang="en-IN" sz="1800" dirty="0">
                <a:latin typeface="Times New Roman" panose="02020603050405020304" pitchFamily="18" charset="0"/>
                <a:cs typeface="Times New Roman" panose="02020603050405020304" pitchFamily="18" charset="0"/>
              </a:rPr>
              <a:t>and magnesium, two minerals commonly found in TDS, can cause water hardness, scale formation, and </a:t>
            </a:r>
            <a:r>
              <a:rPr lang="en-IN" sz="1800" dirty="0" smtClean="0">
                <a:latin typeface="Times New Roman" panose="02020603050405020304" pitchFamily="18" charset="0"/>
                <a:cs typeface="Times New Roman" panose="02020603050405020304" pitchFamily="18" charset="0"/>
              </a:rPr>
              <a:t>staining</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and leads to loss of efficiency in heat transfer and boiler </a:t>
            </a:r>
            <a:r>
              <a:rPr lang="en-IN" sz="1800" dirty="0" err="1" smtClean="0">
                <a:latin typeface="Times New Roman" panose="02020603050405020304" pitchFamily="18" charset="0"/>
                <a:cs typeface="Times New Roman" panose="02020603050405020304" pitchFamily="18" charset="0"/>
              </a:rPr>
              <a:t>equipments</a:t>
            </a:r>
            <a:r>
              <a:rPr lang="en-IN" sz="1800" dirty="0" smtClean="0">
                <a:latin typeface="Times New Roman" panose="02020603050405020304" pitchFamily="18" charset="0"/>
                <a:cs typeface="Times New Roman" panose="02020603050405020304" pitchFamily="18" charset="0"/>
              </a:rPr>
              <a:t>.</a:t>
            </a:r>
            <a:endParaRPr lang="en-IN" sz="1800" dirty="0" smtClean="0">
              <a:latin typeface="Times New Roman" panose="02020603050405020304" pitchFamily="18" charset="0"/>
              <a:cs typeface="Times New Roman" panose="02020603050405020304" pitchFamily="18" charset="0"/>
            </a:endParaRPr>
          </a:p>
          <a:p>
            <a:pPr marL="285750" indent="-285750" algn="just">
              <a:lnSpc>
                <a:spcPct val="150000"/>
              </a:lnSpc>
            </a:pPr>
            <a:r>
              <a:rPr lang="en-IN" sz="1800" dirty="0">
                <a:latin typeface="Times New Roman" panose="02020603050405020304" pitchFamily="18" charset="0"/>
                <a:cs typeface="Times New Roman" panose="02020603050405020304" pitchFamily="18" charset="0"/>
              </a:rPr>
              <a:t>Thus our work is  to reduce </a:t>
            </a: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TDS in the water </a:t>
            </a:r>
            <a:r>
              <a:rPr lang="en-IN" sz="1800" dirty="0" smtClean="0">
                <a:latin typeface="Times New Roman" panose="02020603050405020304" pitchFamily="18" charset="0"/>
                <a:cs typeface="Times New Roman" panose="02020603050405020304" pitchFamily="18" charset="0"/>
              </a:rPr>
              <a:t>used by KALEESUWARI REFINERIES.LTD, in order to avoid the </a:t>
            </a:r>
            <a:r>
              <a:rPr lang="en-IN" sz="1800" dirty="0">
                <a:latin typeface="Times New Roman" panose="02020603050405020304" pitchFamily="18" charset="0"/>
                <a:cs typeface="Times New Roman" panose="02020603050405020304" pitchFamily="18" charset="0"/>
              </a:rPr>
              <a:t>fouling inside the pipelines ,boiler, heat exchangers </a:t>
            </a:r>
            <a:r>
              <a:rPr lang="en-IN" sz="1800" dirty="0" smtClean="0">
                <a:latin typeface="Times New Roman" panose="02020603050405020304" pitchFamily="18" charset="0"/>
                <a:cs typeface="Times New Roman" panose="02020603050405020304" pitchFamily="18" charset="0"/>
              </a:rPr>
              <a:t>in the plant.</a:t>
            </a:r>
            <a:endParaRPr lang="en-IN" sz="1800" dirty="0">
              <a:latin typeface="Times New Roman" panose="02020603050405020304" pitchFamily="18" charset="0"/>
              <a:cs typeface="Times New Roman" panose="02020603050405020304" pitchFamily="18" charset="0"/>
            </a:endParaRPr>
          </a:p>
          <a:p>
            <a:pPr marL="285750" indent="-285750" algn="just">
              <a:lnSpc>
                <a:spcPct val="150000"/>
              </a:lnSpc>
            </a:pPr>
            <a:endParaRPr lang="en-IN" sz="1800" dirty="0" smtClean="0">
              <a:latin typeface="Times New Roman" panose="02020603050405020304" pitchFamily="18" charset="0"/>
              <a:cs typeface="Times New Roman" panose="02020603050405020304" pitchFamily="18" charset="0"/>
            </a:endParaRPr>
          </a:p>
          <a:p>
            <a:pPr marL="285750" indent="-285750" algn="just"/>
            <a:endParaRPr lang="en-IN" sz="1800" dirty="0"/>
          </a:p>
          <a:p>
            <a:pPr>
              <a:lnSpc>
                <a:spcPct val="150000"/>
              </a:lnSpc>
            </a:pPr>
            <a:endParaRPr lang="en-IN" sz="1800" dirty="0" smtClean="0"/>
          </a:p>
          <a:p>
            <a:pPr>
              <a:lnSpc>
                <a:spcPct val="150000"/>
              </a:lnSpc>
            </a:pPr>
            <a:endParaRPr lang="en-IN" sz="1800" dirty="0" smtClean="0"/>
          </a:p>
          <a:p>
            <a:pPr>
              <a:lnSpc>
                <a:spcPct val="150000"/>
              </a:lnSpc>
            </a:pPr>
            <a:endParaRPr lang="en-IN" sz="1800" dirty="0"/>
          </a:p>
        </p:txBody>
      </p:sp>
      <p:sp>
        <p:nvSpPr>
          <p:cNvPr id="4" name="Slide Number Placeholder 3"/>
          <p:cNvSpPr>
            <a:spLocks noGrp="1"/>
          </p:cNvSpPr>
          <p:nvPr>
            <p:ph type="sldNum" sz="quarter" idx="12"/>
          </p:nvPr>
        </p:nvSpPr>
        <p:spPr/>
        <p:txBody>
          <a:bodyPr/>
          <a:lstStyle/>
          <a:p>
            <a:fld id="{2F608501-4175-49EF-A4FF-3F40435FAABA}" type="slidenum">
              <a:rPr lang="en-IN" smtClean="0"/>
              <a:t>4</a:t>
            </a:fld>
            <a:endParaRPr lang="en-IN"/>
          </a:p>
        </p:txBody>
      </p:sp>
    </p:spTree>
    <p:extLst>
      <p:ext uri="{BB962C8B-B14F-4D97-AF65-F5344CB8AC3E}">
        <p14:creationId xmlns:p14="http://schemas.microsoft.com/office/powerpoint/2010/main" val="403428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86091785"/>
              </p:ext>
            </p:extLst>
          </p:nvPr>
        </p:nvGraphicFramePr>
        <p:xfrm>
          <a:off x="190820" y="618564"/>
          <a:ext cx="11765280" cy="6296714"/>
        </p:xfrm>
        <a:graphic>
          <a:graphicData uri="http://schemas.openxmlformats.org/drawingml/2006/table">
            <a:tbl>
              <a:tblPr firstRow="1">
                <a:tableStyleId>{F5AB1C69-6EDB-4FF4-983F-18BD219EF322}</a:tableStyleId>
              </a:tblPr>
              <a:tblGrid>
                <a:gridCol w="3921760">
                  <a:extLst>
                    <a:ext uri="{9D8B030D-6E8A-4147-A177-3AD203B41FA5}">
                      <a16:colId xmlns:a16="http://schemas.microsoft.com/office/drawing/2014/main" val="3952592534"/>
                    </a:ext>
                  </a:extLst>
                </a:gridCol>
                <a:gridCol w="3921760">
                  <a:extLst>
                    <a:ext uri="{9D8B030D-6E8A-4147-A177-3AD203B41FA5}">
                      <a16:colId xmlns:a16="http://schemas.microsoft.com/office/drawing/2014/main" val="658245315"/>
                    </a:ext>
                  </a:extLst>
                </a:gridCol>
                <a:gridCol w="3921760">
                  <a:extLst>
                    <a:ext uri="{9D8B030D-6E8A-4147-A177-3AD203B41FA5}">
                      <a16:colId xmlns:a16="http://schemas.microsoft.com/office/drawing/2014/main" val="2939124838"/>
                    </a:ext>
                  </a:extLst>
                </a:gridCol>
              </a:tblGrid>
              <a:tr h="873063">
                <a:tc>
                  <a:txBody>
                    <a:bodyPr/>
                    <a:lstStyle/>
                    <a:p>
                      <a:endParaRPr lang="en-IN" dirty="0" smtClean="0"/>
                    </a:p>
                    <a:p>
                      <a:r>
                        <a:rPr lang="en-IN" dirty="0" smtClean="0"/>
                        <a:t>  TITLE &amp; YEAR</a:t>
                      </a:r>
                      <a:endParaRPr lang="en-IN" dirty="0"/>
                    </a:p>
                  </a:txBody>
                  <a:tcPr/>
                </a:tc>
                <a:tc>
                  <a:txBody>
                    <a:bodyPr/>
                    <a:lstStyle/>
                    <a:p>
                      <a:endParaRPr lang="en-IN" dirty="0" smtClean="0"/>
                    </a:p>
                    <a:p>
                      <a:r>
                        <a:rPr lang="en-IN" dirty="0" smtClean="0"/>
                        <a:t>  AUTHOR</a:t>
                      </a:r>
                      <a:endParaRPr lang="en-IN" dirty="0"/>
                    </a:p>
                  </a:txBody>
                  <a:tcPr/>
                </a:tc>
                <a:tc>
                  <a:txBody>
                    <a:bodyPr/>
                    <a:lstStyle/>
                    <a:p>
                      <a:endParaRPr lang="en-IN" dirty="0" smtClean="0"/>
                    </a:p>
                    <a:p>
                      <a:r>
                        <a:rPr lang="en-IN" dirty="0" smtClean="0"/>
                        <a:t>   HIGHLIGHTS</a:t>
                      </a:r>
                      <a:endParaRPr lang="en-IN" dirty="0"/>
                    </a:p>
                  </a:txBody>
                  <a:tcPr/>
                </a:tc>
                <a:extLst>
                  <a:ext uri="{0D108BD9-81ED-4DB2-BD59-A6C34878D82A}">
                    <a16:rowId xmlns:a16="http://schemas.microsoft.com/office/drawing/2014/main" val="3235381100"/>
                  </a:ext>
                </a:extLst>
              </a:tr>
              <a:tr h="140821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Uses of Ozone in drinking water treatment</a:t>
                      </a:r>
                      <a:r>
                        <a:rPr lang="en-IN" baseline="0" dirty="0" smtClean="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1981.</a:t>
                      </a:r>
                    </a:p>
                  </a:txBody>
                  <a:tcPr/>
                </a:tc>
                <a:tc>
                  <a:txBody>
                    <a:bodyPr/>
                    <a:lstStyle/>
                    <a:p>
                      <a:endParaRPr lang="en-IN"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Rice</a:t>
                      </a:r>
                      <a:r>
                        <a:rPr lang="en-IN" baseline="0" dirty="0" smtClean="0">
                          <a:latin typeface="Times New Roman" panose="02020603050405020304" pitchFamily="18" charset="0"/>
                          <a:cs typeface="Times New Roman" panose="02020603050405020304" pitchFamily="18" charset="0"/>
                        </a:rPr>
                        <a:t> </a:t>
                      </a:r>
                      <a:r>
                        <a:rPr lang="en-IN" i="1" baseline="0" dirty="0" smtClean="0">
                          <a:latin typeface="Times New Roman" panose="02020603050405020304" pitchFamily="18" charset="0"/>
                          <a:cs typeface="Times New Roman" panose="02020603050405020304" pitchFamily="18" charset="0"/>
                        </a:rPr>
                        <a:t>et al</a:t>
                      </a:r>
                      <a:r>
                        <a:rPr lang="en-IN" baseline="0"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Eliminate wide variety of inorganic , organic and microbiological waste.</a:t>
                      </a:r>
                    </a:p>
                    <a:p>
                      <a:pPr marL="285750" indent="-285750" algn="just">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Strong oxidizing</a:t>
                      </a:r>
                      <a:r>
                        <a:rPr lang="en-IN" baseline="0" dirty="0" smtClean="0">
                          <a:latin typeface="Times New Roman" panose="02020603050405020304" pitchFamily="18" charset="0"/>
                          <a:cs typeface="Times New Roman" panose="02020603050405020304" pitchFamily="18" charset="0"/>
                        </a:rPr>
                        <a:t> power in short reaction time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7351456"/>
                  </a:ext>
                </a:extLst>
              </a:tr>
              <a:tr h="1408217">
                <a:tc>
                  <a:txBody>
                    <a:bodyPr/>
                    <a:lstStyle/>
                    <a:p>
                      <a:pPr algn="just"/>
                      <a:r>
                        <a:rPr lang="en-IN" dirty="0" smtClean="0">
                          <a:latin typeface="Times New Roman" panose="02020603050405020304" pitchFamily="18" charset="0"/>
                          <a:cs typeface="Times New Roman" panose="02020603050405020304" pitchFamily="18" charset="0"/>
                        </a:rPr>
                        <a:t>Removal of arsenic from drinking water by Electrocoagulation</a:t>
                      </a:r>
                      <a:r>
                        <a:rPr lang="en-IN" baseline="0" dirty="0" smtClean="0">
                          <a:latin typeface="Times New Roman" panose="02020603050405020304" pitchFamily="18" charset="0"/>
                          <a:cs typeface="Times New Roman" panose="02020603050405020304" pitchFamily="18" charset="0"/>
                        </a:rPr>
                        <a:t> using Fe and Al electrodes - 2010.</a:t>
                      </a:r>
                    </a:p>
                  </a:txBody>
                  <a:tcPr/>
                </a:tc>
                <a:tc>
                  <a:txBody>
                    <a:bodyPr/>
                    <a:lstStyle/>
                    <a:p>
                      <a:r>
                        <a:rPr lang="en-IN" baseline="0" dirty="0" smtClean="0">
                          <a:latin typeface="Times New Roman" panose="02020603050405020304" pitchFamily="18" charset="0"/>
                          <a:cs typeface="Times New Roman" panose="02020603050405020304" pitchFamily="18" charset="0"/>
                        </a:rPr>
                        <a:t> </a:t>
                      </a:r>
                    </a:p>
                    <a:p>
                      <a:r>
                        <a:rPr lang="en-IN" baseline="0" dirty="0" err="1" smtClean="0">
                          <a:latin typeface="Times New Roman" panose="02020603050405020304" pitchFamily="18" charset="0"/>
                          <a:cs typeface="Times New Roman" panose="02020603050405020304" pitchFamily="18" charset="0"/>
                        </a:rPr>
                        <a:t>Kobya</a:t>
                      </a:r>
                      <a:r>
                        <a:rPr lang="en-IN" baseline="0" dirty="0" smtClean="0">
                          <a:latin typeface="Times New Roman" panose="02020603050405020304" pitchFamily="18" charset="0"/>
                          <a:cs typeface="Times New Roman" panose="02020603050405020304" pitchFamily="18" charset="0"/>
                        </a:rPr>
                        <a:t> </a:t>
                      </a:r>
                      <a:r>
                        <a:rPr lang="en-IN" i="1" baseline="0" dirty="0" smtClean="0">
                          <a:latin typeface="Times New Roman" panose="02020603050405020304" pitchFamily="18" charset="0"/>
                          <a:cs typeface="Times New Roman" panose="02020603050405020304" pitchFamily="18" charset="0"/>
                        </a:rPr>
                        <a:t>et al</a:t>
                      </a:r>
                      <a:r>
                        <a:rPr lang="en-IN" baseline="0"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Efficiency of removal</a:t>
                      </a:r>
                      <a:r>
                        <a:rPr lang="en-IN" baseline="0" dirty="0" smtClean="0">
                          <a:latin typeface="Times New Roman" panose="02020603050405020304" pitchFamily="18" charset="0"/>
                          <a:cs typeface="Times New Roman" panose="02020603050405020304" pitchFamily="18" charset="0"/>
                        </a:rPr>
                        <a:t> – 92%</a:t>
                      </a:r>
                    </a:p>
                    <a:p>
                      <a:pPr marL="285750" indent="-285750" algn="just">
                        <a:buFont typeface="Wingdings" panose="05000000000000000000" pitchFamily="2" charset="2"/>
                        <a:buChar char="v"/>
                      </a:pPr>
                      <a:r>
                        <a:rPr lang="en-IN" baseline="0" dirty="0" smtClean="0">
                          <a:latin typeface="Times New Roman" panose="02020603050405020304" pitchFamily="18" charset="0"/>
                          <a:cs typeface="Times New Roman" panose="02020603050405020304" pitchFamily="18" charset="0"/>
                        </a:rPr>
                        <a:t>No need of chemicals</a:t>
                      </a:r>
                    </a:p>
                    <a:p>
                      <a:pPr marL="285750" indent="-285750" algn="just">
                        <a:buFont typeface="Wingdings" panose="05000000000000000000" pitchFamily="2" charset="2"/>
                        <a:buChar char="v"/>
                      </a:pPr>
                      <a:r>
                        <a:rPr lang="en-IN" baseline="0" dirty="0" smtClean="0">
                          <a:latin typeface="Times New Roman" panose="02020603050405020304" pitchFamily="18" charset="0"/>
                          <a:cs typeface="Times New Roman" panose="02020603050405020304" pitchFamily="18" charset="0"/>
                        </a:rPr>
                        <a:t>Low operating and </a:t>
                      </a:r>
                      <a:r>
                        <a:rPr lang="en-IN" baseline="0" dirty="0" err="1" smtClean="0">
                          <a:latin typeface="Times New Roman" panose="02020603050405020304" pitchFamily="18" charset="0"/>
                          <a:cs typeface="Times New Roman" panose="02020603050405020304" pitchFamily="18" charset="0"/>
                        </a:rPr>
                        <a:t>maintainence</a:t>
                      </a:r>
                      <a:r>
                        <a:rPr lang="en-IN" baseline="0" dirty="0" smtClean="0">
                          <a:latin typeface="Times New Roman" panose="02020603050405020304" pitchFamily="18" charset="0"/>
                          <a:cs typeface="Times New Roman" panose="02020603050405020304" pitchFamily="18" charset="0"/>
                        </a:rPr>
                        <a:t> cost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2888766"/>
                  </a:ext>
                </a:extLst>
              </a:tr>
              <a:tr h="1144177">
                <a:tc>
                  <a:txBody>
                    <a:bodyPr/>
                    <a:lstStyle/>
                    <a:p>
                      <a:pPr algn="just"/>
                      <a:r>
                        <a:rPr lang="en-IN" dirty="0" smtClean="0">
                          <a:latin typeface="Times New Roman" panose="02020603050405020304" pitchFamily="18" charset="0"/>
                          <a:cs typeface="Times New Roman" panose="02020603050405020304" pitchFamily="18" charset="0"/>
                        </a:rPr>
                        <a:t>Effect of Ruthenium</a:t>
                      </a:r>
                      <a:r>
                        <a:rPr lang="en-IN" baseline="0" dirty="0" smtClean="0">
                          <a:latin typeface="Times New Roman" panose="02020603050405020304" pitchFamily="18" charset="0"/>
                          <a:cs typeface="Times New Roman" panose="02020603050405020304" pitchFamily="18" charset="0"/>
                        </a:rPr>
                        <a:t> oxide/Titanium anode on electro oxidation of pharmaceutical effluent – 2015.</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smtClean="0">
                        <a:latin typeface="Times New Roman" panose="02020603050405020304" pitchFamily="18" charset="0"/>
                        <a:cs typeface="Times New Roman" panose="02020603050405020304" pitchFamily="18" charset="0"/>
                      </a:endParaRPr>
                    </a:p>
                    <a:p>
                      <a:r>
                        <a:rPr lang="en-IN" dirty="0" err="1" smtClean="0">
                          <a:latin typeface="Times New Roman" panose="02020603050405020304" pitchFamily="18" charset="0"/>
                          <a:cs typeface="Times New Roman" panose="02020603050405020304" pitchFamily="18" charset="0"/>
                        </a:rPr>
                        <a:t>Vahidhabanu</a:t>
                      </a:r>
                      <a:r>
                        <a:rPr lang="en-IN" dirty="0" smtClean="0">
                          <a:latin typeface="Times New Roman" panose="02020603050405020304" pitchFamily="18" charset="0"/>
                          <a:cs typeface="Times New Roman" panose="02020603050405020304" pitchFamily="18" charset="0"/>
                        </a:rPr>
                        <a:t> </a:t>
                      </a:r>
                      <a:r>
                        <a:rPr lang="en-IN" i="1" dirty="0" smtClean="0">
                          <a:latin typeface="Times New Roman" panose="02020603050405020304" pitchFamily="18" charset="0"/>
                          <a:cs typeface="Times New Roman" panose="02020603050405020304" pitchFamily="18" charset="0"/>
                        </a:rPr>
                        <a:t>et</a:t>
                      </a:r>
                      <a:r>
                        <a:rPr lang="en-IN" i="1" baseline="0" dirty="0" smtClean="0">
                          <a:latin typeface="Times New Roman" panose="02020603050405020304" pitchFamily="18" charset="0"/>
                          <a:cs typeface="Times New Roman" panose="02020603050405020304" pitchFamily="18" charset="0"/>
                        </a:rPr>
                        <a:t> al</a:t>
                      </a:r>
                      <a:r>
                        <a:rPr lang="en-IN" baseline="0"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just"/>
                      <a:endParaRPr lang="en-IN" baseline="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baseline="0" dirty="0" smtClean="0">
                          <a:latin typeface="Times New Roman" panose="02020603050405020304" pitchFamily="18" charset="0"/>
                          <a:cs typeface="Times New Roman" panose="02020603050405020304" pitchFamily="18" charset="0"/>
                        </a:rPr>
                        <a:t>Efficiency on removal – 80%</a:t>
                      </a: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929280"/>
                  </a:ext>
                </a:extLst>
              </a:tr>
              <a:tr h="1144177">
                <a:tc>
                  <a:txBody>
                    <a:bodyPr/>
                    <a:lstStyle/>
                    <a:p>
                      <a:pPr algn="just"/>
                      <a:r>
                        <a:rPr lang="en-IN" dirty="0" smtClean="0">
                          <a:latin typeface="Times New Roman" panose="02020603050405020304" pitchFamily="18" charset="0"/>
                          <a:cs typeface="Times New Roman" panose="02020603050405020304" pitchFamily="18" charset="0"/>
                        </a:rPr>
                        <a:t>Efficacy of organic pollutant removal from</a:t>
                      </a:r>
                      <a:r>
                        <a:rPr lang="en-IN" baseline="0" dirty="0" smtClean="0">
                          <a:latin typeface="Times New Roman" panose="02020603050405020304" pitchFamily="18" charset="0"/>
                          <a:cs typeface="Times New Roman" panose="02020603050405020304" pitchFamily="18" charset="0"/>
                        </a:rPr>
                        <a:t> pharmaceutical wastewater using rotating disc electrochemical reactor – 2018</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Kavitha</a:t>
                      </a:r>
                      <a:r>
                        <a:rPr lang="en-IN" dirty="0" smtClean="0">
                          <a:latin typeface="Times New Roman" panose="02020603050405020304" pitchFamily="18" charset="0"/>
                          <a:cs typeface="Times New Roman" panose="02020603050405020304" pitchFamily="18" charset="0"/>
                        </a:rPr>
                        <a:t> </a:t>
                      </a:r>
                      <a:r>
                        <a:rPr lang="en-IN" i="1" dirty="0" smtClean="0">
                          <a:latin typeface="Times New Roman" panose="02020603050405020304" pitchFamily="18" charset="0"/>
                          <a:cs typeface="Times New Roman" panose="02020603050405020304" pitchFamily="18" charset="0"/>
                        </a:rPr>
                        <a:t>et</a:t>
                      </a:r>
                      <a:r>
                        <a:rPr lang="en-IN" i="1" baseline="0" dirty="0" smtClean="0">
                          <a:latin typeface="Times New Roman" panose="02020603050405020304" pitchFamily="18" charset="0"/>
                          <a:cs typeface="Times New Roman" panose="02020603050405020304" pitchFamily="18" charset="0"/>
                        </a:rPr>
                        <a:t> al.,</a:t>
                      </a:r>
                      <a:endParaRPr lang="en-IN" i="1" dirty="0" smtClean="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Efficiency on removal</a:t>
                      </a:r>
                      <a:r>
                        <a:rPr lang="en-IN" baseline="0" dirty="0" smtClean="0">
                          <a:latin typeface="Times New Roman" panose="02020603050405020304" pitchFamily="18" charset="0"/>
                          <a:cs typeface="Times New Roman" panose="02020603050405020304" pitchFamily="18" charset="0"/>
                        </a:rPr>
                        <a:t> – 95%</a:t>
                      </a:r>
                    </a:p>
                    <a:p>
                      <a:pPr marL="285750" indent="-285750" algn="just">
                        <a:buFont typeface="Wingdings" panose="05000000000000000000" pitchFamily="2" charset="2"/>
                        <a:buChar char="v"/>
                      </a:pPr>
                      <a:r>
                        <a:rPr lang="en-IN" baseline="0" dirty="0" smtClean="0">
                          <a:latin typeface="Times New Roman" panose="02020603050405020304" pitchFamily="18" charset="0"/>
                          <a:cs typeface="Times New Roman" panose="02020603050405020304" pitchFamily="18" charset="0"/>
                        </a:rPr>
                        <a:t>Shorter operating time</a:t>
                      </a:r>
                    </a:p>
                    <a:p>
                      <a:pPr marL="285750" indent="-285750" algn="just">
                        <a:buFont typeface="Wingdings" panose="05000000000000000000" pitchFamily="2" charset="2"/>
                        <a:buChar char="v"/>
                      </a:pPr>
                      <a:r>
                        <a:rPr lang="en-IN" baseline="0" dirty="0" smtClean="0">
                          <a:latin typeface="Times New Roman" panose="02020603050405020304" pitchFamily="18" charset="0"/>
                          <a:cs typeface="Times New Roman" panose="02020603050405020304" pitchFamily="18" charset="0"/>
                        </a:rPr>
                        <a:t>High removal efficiency compared to others</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2104781"/>
                  </a:ext>
                </a:extLst>
              </a:tr>
            </a:tbl>
          </a:graphicData>
        </a:graphic>
      </p:graphicFrame>
      <p:sp>
        <p:nvSpPr>
          <p:cNvPr id="2" name="TextBox 1"/>
          <p:cNvSpPr txBox="1"/>
          <p:nvPr/>
        </p:nvSpPr>
        <p:spPr>
          <a:xfrm>
            <a:off x="3307976" y="-150877"/>
            <a:ext cx="6463553" cy="707886"/>
          </a:xfrm>
          <a:prstGeom prst="rect">
            <a:avLst/>
          </a:prstGeom>
          <a:noFill/>
        </p:spPr>
        <p:txBody>
          <a:bodyPr wrap="square" rtlCol="0">
            <a:spAutoFit/>
          </a:bodyPr>
          <a:lstStyle/>
          <a:p>
            <a:r>
              <a:rPr lang="en-IN" sz="4000" b="1" dirty="0" smtClean="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F608501-4175-49EF-A4FF-3F40435FAABA}" type="slidenum">
              <a:rPr lang="en-IN" smtClean="0"/>
              <a:t>5</a:t>
            </a:fld>
            <a:endParaRPr lang="en-IN"/>
          </a:p>
        </p:txBody>
      </p:sp>
    </p:spTree>
    <p:extLst>
      <p:ext uri="{BB962C8B-B14F-4D97-AF65-F5344CB8AC3E}">
        <p14:creationId xmlns:p14="http://schemas.microsoft.com/office/powerpoint/2010/main" val="140456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66248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OBJECTIVE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06286"/>
            <a:ext cx="12192000" cy="5551714"/>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The  </a:t>
            </a:r>
            <a:r>
              <a:rPr lang="en-IN" sz="1800" b="1" dirty="0">
                <a:latin typeface="Times New Roman" panose="02020603050405020304" pitchFamily="18" charset="0"/>
                <a:cs typeface="Times New Roman" panose="02020603050405020304" pitchFamily="18" charset="0"/>
              </a:rPr>
              <a:t>main objective is</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To develop an electrochemical </a:t>
            </a:r>
            <a:r>
              <a:rPr lang="en-IN" sz="1800" dirty="0" smtClean="0">
                <a:latin typeface="Times New Roman" panose="02020603050405020304" pitchFamily="18" charset="0"/>
                <a:cs typeface="Times New Roman" panose="02020603050405020304" pitchFamily="18" charset="0"/>
              </a:rPr>
              <a:t>treatment </a:t>
            </a:r>
            <a:r>
              <a:rPr lang="en-IN" sz="1800" dirty="0">
                <a:latin typeface="Times New Roman" panose="02020603050405020304" pitchFamily="18" charset="0"/>
                <a:cs typeface="Times New Roman" panose="02020603050405020304" pitchFamily="18" charset="0"/>
              </a:rPr>
              <a:t>method to remove the total dissolved solids and organic content from </a:t>
            </a:r>
            <a:r>
              <a:rPr lang="en-IN" sz="1800" dirty="0" err="1" smtClean="0">
                <a:latin typeface="Times New Roman" panose="02020603050405020304" pitchFamily="18" charset="0"/>
                <a:cs typeface="Times New Roman" panose="02020603050405020304" pitchFamily="18" charset="0"/>
              </a:rPr>
              <a:t>Kaleesuwari</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Refineries surface water. </a:t>
            </a:r>
          </a:p>
          <a:p>
            <a:pPr marL="0" indent="0">
              <a:lnSpc>
                <a:spcPct val="150000"/>
              </a:lnSpc>
              <a:buNone/>
            </a:pPr>
            <a:r>
              <a:rPr lang="en-IN" sz="1800" b="1" dirty="0">
                <a:latin typeface="Times New Roman" panose="02020603050405020304" pitchFamily="18" charset="0"/>
                <a:cs typeface="Times New Roman" panose="02020603050405020304" pitchFamily="18" charset="0"/>
              </a:rPr>
              <a:t>The sub-objectives are</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Optimisation of observed results of </a:t>
            </a:r>
            <a:r>
              <a:rPr lang="en-IN" sz="1800" dirty="0" err="1" smtClean="0">
                <a:latin typeface="Times New Roman" panose="02020603050405020304" pitchFamily="18" charset="0"/>
                <a:cs typeface="Times New Roman" panose="02020603050405020304" pitchFamily="18" charset="0"/>
              </a:rPr>
              <a:t>Electrofenton</a:t>
            </a:r>
            <a:r>
              <a:rPr lang="en-IN" sz="1800" dirty="0" smtClean="0">
                <a:latin typeface="Times New Roman" panose="02020603050405020304" pitchFamily="18" charset="0"/>
                <a:cs typeface="Times New Roman" panose="02020603050405020304" pitchFamily="18" charset="0"/>
              </a:rPr>
              <a:t>, Electro-oxidation and </a:t>
            </a:r>
            <a:r>
              <a:rPr lang="en-IN" sz="1800" dirty="0" err="1" smtClean="0">
                <a:latin typeface="Times New Roman" panose="02020603050405020304" pitchFamily="18" charset="0"/>
                <a:cs typeface="Times New Roman" panose="02020603050405020304" pitchFamily="18" charset="0"/>
              </a:rPr>
              <a:t>ozonation</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F608501-4175-49EF-A4FF-3F40435FAABA}" type="slidenum">
              <a:rPr lang="en-IN" smtClean="0"/>
              <a:t>6</a:t>
            </a:fld>
            <a:endParaRPr lang="en-IN"/>
          </a:p>
        </p:txBody>
      </p:sp>
    </p:spTree>
    <p:extLst>
      <p:ext uri="{BB962C8B-B14F-4D97-AF65-F5344CB8AC3E}">
        <p14:creationId xmlns:p14="http://schemas.microsoft.com/office/powerpoint/2010/main" val="127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6045" y="289169"/>
            <a:ext cx="11925683" cy="6453249"/>
            <a:chOff x="176045" y="289169"/>
            <a:chExt cx="11925683" cy="6453249"/>
          </a:xfrm>
        </p:grpSpPr>
        <p:grpSp>
          <p:nvGrpSpPr>
            <p:cNvPr id="5" name="Group 4"/>
            <p:cNvGrpSpPr/>
            <p:nvPr/>
          </p:nvGrpSpPr>
          <p:grpSpPr>
            <a:xfrm>
              <a:off x="343210" y="289169"/>
              <a:ext cx="9389946" cy="6453249"/>
              <a:chOff x="600891" y="313508"/>
              <a:chExt cx="9629413" cy="6022571"/>
            </a:xfrm>
          </p:grpSpPr>
          <p:sp>
            <p:nvSpPr>
              <p:cNvPr id="15" name="Rounded Rectangle 2"/>
              <p:cNvSpPr/>
              <p:nvPr/>
            </p:nvSpPr>
            <p:spPr>
              <a:xfrm>
                <a:off x="1639389" y="313508"/>
                <a:ext cx="6740434" cy="4528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Kaleesuwari Refineries underground water </a:t>
                </a:r>
                <a:endParaRPr lang="en-IN" b="1" dirty="0"/>
              </a:p>
            </p:txBody>
          </p:sp>
          <p:cxnSp>
            <p:nvCxnSpPr>
              <p:cNvPr id="16" name="Straight Arrow Connector 18"/>
              <p:cNvCxnSpPr>
                <a:cxnSpLocks/>
                <a:stCxn id="15" idx="2"/>
              </p:cNvCxnSpPr>
              <p:nvPr/>
            </p:nvCxnSpPr>
            <p:spPr>
              <a:xfrm>
                <a:off x="5009606" y="766354"/>
                <a:ext cx="0" cy="322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20"/>
              <p:cNvCxnSpPr>
                <a:cxnSpLocks/>
              </p:cNvCxnSpPr>
              <p:nvPr/>
            </p:nvCxnSpPr>
            <p:spPr>
              <a:xfrm>
                <a:off x="1071154" y="1071154"/>
                <a:ext cx="8055429" cy="1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22"/>
              <p:cNvCxnSpPr>
                <a:cxnSpLocks/>
              </p:cNvCxnSpPr>
              <p:nvPr/>
            </p:nvCxnSpPr>
            <p:spPr>
              <a:xfrm>
                <a:off x="1071154" y="1079863"/>
                <a:ext cx="8709" cy="31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7"/>
              <p:cNvCxnSpPr>
                <a:cxnSpLocks/>
              </p:cNvCxnSpPr>
              <p:nvPr/>
            </p:nvCxnSpPr>
            <p:spPr>
              <a:xfrm>
                <a:off x="3971108" y="1088571"/>
                <a:ext cx="8709" cy="322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29"/>
              <p:cNvCxnSpPr>
                <a:cxnSpLocks/>
              </p:cNvCxnSpPr>
              <p:nvPr/>
            </p:nvCxnSpPr>
            <p:spPr>
              <a:xfrm>
                <a:off x="6690360" y="1104126"/>
                <a:ext cx="8709" cy="322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3"/>
              <p:cNvCxnSpPr>
                <a:cxnSpLocks/>
              </p:cNvCxnSpPr>
              <p:nvPr/>
            </p:nvCxnSpPr>
            <p:spPr>
              <a:xfrm flipH="1">
                <a:off x="9116007" y="1071154"/>
                <a:ext cx="10576" cy="355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34"/>
              <p:cNvSpPr/>
              <p:nvPr/>
            </p:nvSpPr>
            <p:spPr>
              <a:xfrm>
                <a:off x="600891" y="1402080"/>
                <a:ext cx="2076995" cy="4870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Electro-Oxidation</a:t>
                </a:r>
                <a:endParaRPr lang="en-IN" b="1" dirty="0"/>
              </a:p>
            </p:txBody>
          </p:sp>
          <p:sp>
            <p:nvSpPr>
              <p:cNvPr id="23" name="Rounded Rectangle 35"/>
              <p:cNvSpPr/>
              <p:nvPr/>
            </p:nvSpPr>
            <p:spPr>
              <a:xfrm>
                <a:off x="3076304" y="1409543"/>
                <a:ext cx="2018520" cy="4795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Electro-</a:t>
                </a:r>
                <a:r>
                  <a:rPr lang="en-IN" b="1" dirty="0"/>
                  <a:t>F</a:t>
                </a:r>
                <a:r>
                  <a:rPr lang="en-IN" b="1" dirty="0" smtClean="0"/>
                  <a:t>enton</a:t>
                </a:r>
                <a:endParaRPr lang="en-IN" b="1" dirty="0"/>
              </a:p>
            </p:txBody>
          </p:sp>
          <p:sp>
            <p:nvSpPr>
              <p:cNvPr id="24" name="Rounded Rectangle 36"/>
              <p:cNvSpPr/>
              <p:nvPr/>
            </p:nvSpPr>
            <p:spPr>
              <a:xfrm>
                <a:off x="5409276" y="1410788"/>
                <a:ext cx="2295008" cy="4783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Electrocoagulation</a:t>
                </a:r>
                <a:endParaRPr lang="en-IN" b="1" dirty="0"/>
              </a:p>
            </p:txBody>
          </p:sp>
          <p:sp>
            <p:nvSpPr>
              <p:cNvPr id="25" name="Rounded Rectangle 37"/>
              <p:cNvSpPr/>
              <p:nvPr/>
            </p:nvSpPr>
            <p:spPr>
              <a:xfrm>
                <a:off x="7980153" y="1426344"/>
                <a:ext cx="1877175" cy="4627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err="1" smtClean="0"/>
                  <a:t>Ozonation</a:t>
                </a:r>
                <a:endParaRPr lang="en-IN" b="1" dirty="0"/>
              </a:p>
            </p:txBody>
          </p:sp>
          <p:cxnSp>
            <p:nvCxnSpPr>
              <p:cNvPr id="26" name="Straight Arrow Connector 44"/>
              <p:cNvCxnSpPr>
                <a:cxnSpLocks/>
              </p:cNvCxnSpPr>
              <p:nvPr/>
            </p:nvCxnSpPr>
            <p:spPr>
              <a:xfrm>
                <a:off x="4600111" y="1872883"/>
                <a:ext cx="8427" cy="220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47"/>
              <p:cNvCxnSpPr>
                <a:cxnSpLocks/>
              </p:cNvCxnSpPr>
              <p:nvPr/>
            </p:nvCxnSpPr>
            <p:spPr>
              <a:xfrm>
                <a:off x="7142751" y="1855544"/>
                <a:ext cx="41833" cy="218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53"/>
              <p:cNvSpPr/>
              <p:nvPr/>
            </p:nvSpPr>
            <p:spPr>
              <a:xfrm>
                <a:off x="1854881" y="4049758"/>
                <a:ext cx="1863634" cy="9579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smtClean="0"/>
                  <a:t>Electro-Oxidation</a:t>
                </a:r>
              </a:p>
              <a:p>
                <a:pPr algn="ctr"/>
                <a:r>
                  <a:rPr lang="en-IN" sz="1600" b="1" dirty="0" smtClean="0"/>
                  <a:t>+ </a:t>
                </a:r>
              </a:p>
              <a:p>
                <a:pPr algn="ctr"/>
                <a:r>
                  <a:rPr lang="en-IN" sz="1600" b="1" dirty="0" err="1" smtClean="0"/>
                  <a:t>Ozonation</a:t>
                </a:r>
                <a:endParaRPr lang="en-IN" sz="1600" b="1" dirty="0"/>
              </a:p>
            </p:txBody>
          </p:sp>
          <p:sp>
            <p:nvSpPr>
              <p:cNvPr id="29" name="Rounded Rectangle 54"/>
              <p:cNvSpPr/>
              <p:nvPr/>
            </p:nvSpPr>
            <p:spPr>
              <a:xfrm>
                <a:off x="4466907" y="4053502"/>
                <a:ext cx="1863634" cy="9579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smtClean="0"/>
                  <a:t>Electro-Fenton</a:t>
                </a:r>
              </a:p>
              <a:p>
                <a:pPr algn="ctr"/>
                <a:r>
                  <a:rPr lang="en-IN" sz="1600" b="1" dirty="0" smtClean="0"/>
                  <a:t>+</a:t>
                </a:r>
              </a:p>
              <a:p>
                <a:pPr algn="ctr"/>
                <a:r>
                  <a:rPr lang="en-IN" sz="1600" b="1" dirty="0" err="1" smtClean="0"/>
                  <a:t>ozonation</a:t>
                </a:r>
                <a:endParaRPr lang="en-IN" sz="1600" b="1" dirty="0"/>
              </a:p>
            </p:txBody>
          </p:sp>
          <p:sp>
            <p:nvSpPr>
              <p:cNvPr id="30" name="Rounded Rectangle 55"/>
              <p:cNvSpPr/>
              <p:nvPr/>
            </p:nvSpPr>
            <p:spPr>
              <a:xfrm>
                <a:off x="7030909" y="4049758"/>
                <a:ext cx="1863634" cy="9579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smtClean="0"/>
                  <a:t>Electrocoagulation +</a:t>
                </a:r>
              </a:p>
              <a:p>
                <a:pPr algn="ctr"/>
                <a:r>
                  <a:rPr lang="en-IN" sz="1600" b="1" dirty="0" err="1" smtClean="0"/>
                  <a:t>ozonation</a:t>
                </a:r>
                <a:endParaRPr lang="en-IN" sz="1600" b="1" dirty="0"/>
              </a:p>
            </p:txBody>
          </p:sp>
          <p:sp>
            <p:nvSpPr>
              <p:cNvPr id="31" name="Rounded Rectangle 5"/>
              <p:cNvSpPr/>
              <p:nvPr/>
            </p:nvSpPr>
            <p:spPr>
              <a:xfrm>
                <a:off x="2084926" y="2317621"/>
                <a:ext cx="1382095" cy="16540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sz="1400" b="1" dirty="0" smtClean="0"/>
                  <a:t>Optimized Parameters</a:t>
                </a:r>
              </a:p>
              <a:p>
                <a:r>
                  <a:rPr lang="en-IN" sz="1400" b="1" dirty="0" smtClean="0"/>
                  <a:t>1]Current density</a:t>
                </a:r>
              </a:p>
              <a:p>
                <a:r>
                  <a:rPr lang="en-IN" sz="1400" b="1" dirty="0" smtClean="0"/>
                  <a:t>2]pH</a:t>
                </a:r>
              </a:p>
              <a:p>
                <a:r>
                  <a:rPr lang="en-IN" sz="1400" b="1" dirty="0" smtClean="0"/>
                  <a:t>3]Time</a:t>
                </a:r>
                <a:endParaRPr lang="en-IN" sz="1400" b="1" dirty="0"/>
              </a:p>
            </p:txBody>
          </p:sp>
          <p:sp>
            <p:nvSpPr>
              <p:cNvPr id="32" name="Rounded Rectangle 23"/>
              <p:cNvSpPr/>
              <p:nvPr/>
            </p:nvSpPr>
            <p:spPr>
              <a:xfrm>
                <a:off x="4729048" y="2355254"/>
                <a:ext cx="1372433" cy="16164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sz="1400" b="1" dirty="0" smtClean="0"/>
                  <a:t>Optimized parameters</a:t>
                </a:r>
              </a:p>
              <a:p>
                <a:r>
                  <a:rPr lang="en-IN" sz="1400" b="1" baseline="-25000" dirty="0" smtClean="0"/>
                  <a:t> </a:t>
                </a:r>
                <a:r>
                  <a:rPr lang="en-IN" sz="1400" b="1" dirty="0" smtClean="0"/>
                  <a:t>Fe-H</a:t>
                </a:r>
                <a:r>
                  <a:rPr lang="en-IN" sz="1400" b="1" baseline="-25000" dirty="0" smtClean="0"/>
                  <a:t>2 </a:t>
                </a:r>
                <a:r>
                  <a:rPr lang="en-IN" sz="1400" b="1" dirty="0" smtClean="0"/>
                  <a:t>O</a:t>
                </a:r>
                <a:r>
                  <a:rPr lang="en-IN" sz="1400" b="1" baseline="-25000" dirty="0" smtClean="0"/>
                  <a:t>2</a:t>
                </a:r>
                <a:r>
                  <a:rPr lang="en-IN" sz="1400" b="1" dirty="0" smtClean="0"/>
                  <a:t>ratio</a:t>
                </a:r>
              </a:p>
              <a:p>
                <a:r>
                  <a:rPr lang="en-IN" sz="1400" b="1" dirty="0" smtClean="0"/>
                  <a:t>2]Current density</a:t>
                </a:r>
              </a:p>
              <a:p>
                <a:r>
                  <a:rPr lang="en-IN" sz="1400" b="1" dirty="0" smtClean="0"/>
                  <a:t>3]pH</a:t>
                </a:r>
              </a:p>
              <a:p>
                <a:r>
                  <a:rPr lang="en-IN" sz="1400" b="1" dirty="0" smtClean="0"/>
                  <a:t>4]Time</a:t>
                </a:r>
                <a:endParaRPr lang="en-IN" sz="1400" b="1" dirty="0"/>
              </a:p>
            </p:txBody>
          </p:sp>
          <p:sp>
            <p:nvSpPr>
              <p:cNvPr id="33" name="Rounded Rectangle 24"/>
              <p:cNvSpPr/>
              <p:nvPr/>
            </p:nvSpPr>
            <p:spPr>
              <a:xfrm>
                <a:off x="7262261" y="2355254"/>
                <a:ext cx="1340856" cy="16164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sz="1200" b="1" dirty="0" smtClean="0"/>
                  <a:t>Optimized parameters</a:t>
                </a:r>
              </a:p>
              <a:p>
                <a:r>
                  <a:rPr lang="en-IN" sz="1200" b="1" dirty="0" smtClean="0"/>
                  <a:t>1]Comparison of electrodes Al &amp; Fe</a:t>
                </a:r>
              </a:p>
              <a:p>
                <a:r>
                  <a:rPr lang="en-IN" sz="1200" b="1" dirty="0" smtClean="0"/>
                  <a:t>2]Current density</a:t>
                </a:r>
              </a:p>
              <a:p>
                <a:r>
                  <a:rPr lang="en-IN" sz="1200" b="1" dirty="0" smtClean="0"/>
                  <a:t>3]pH </a:t>
                </a:r>
                <a:endParaRPr lang="en-IN" sz="1200" b="1" dirty="0"/>
              </a:p>
              <a:p>
                <a:r>
                  <a:rPr lang="en-IN" sz="1200" b="1" dirty="0" smtClean="0"/>
                  <a:t>4] Time</a:t>
                </a:r>
                <a:r>
                  <a:rPr lang="en-IN" sz="1400" dirty="0" smtClean="0"/>
                  <a:t> </a:t>
                </a:r>
                <a:endParaRPr lang="en-IN" sz="1400" dirty="0"/>
              </a:p>
            </p:txBody>
          </p:sp>
          <p:sp>
            <p:nvSpPr>
              <p:cNvPr id="34" name="Rounded Rectangle 25"/>
              <p:cNvSpPr/>
              <p:nvPr/>
            </p:nvSpPr>
            <p:spPr>
              <a:xfrm>
                <a:off x="8983609" y="2355254"/>
                <a:ext cx="1246695" cy="16164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IN" sz="1400" b="1" dirty="0" smtClean="0"/>
                  <a:t>Optimized </a:t>
                </a:r>
                <a:r>
                  <a:rPr lang="en-IN" sz="1400" b="1" dirty="0" err="1" smtClean="0"/>
                  <a:t>parametrs</a:t>
                </a:r>
                <a:endParaRPr lang="en-IN" sz="1400" b="1" dirty="0" smtClean="0"/>
              </a:p>
              <a:p>
                <a:r>
                  <a:rPr lang="en-IN" sz="1400" b="1" dirty="0" smtClean="0"/>
                  <a:t>1]Flowrate</a:t>
                </a:r>
              </a:p>
              <a:p>
                <a:r>
                  <a:rPr lang="en-IN" sz="1400" b="1" dirty="0" smtClean="0"/>
                  <a:t>2]Time</a:t>
                </a:r>
                <a:endParaRPr lang="en-IN" sz="1400" b="1" dirty="0"/>
              </a:p>
            </p:txBody>
          </p:sp>
          <p:cxnSp>
            <p:nvCxnSpPr>
              <p:cNvPr id="35" name="Straight Arrow Connector 9"/>
              <p:cNvCxnSpPr>
                <a:cxnSpLocks/>
              </p:cNvCxnSpPr>
              <p:nvPr/>
            </p:nvCxnSpPr>
            <p:spPr>
              <a:xfrm>
                <a:off x="2735788" y="5007701"/>
                <a:ext cx="0" cy="240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11"/>
              <p:cNvCxnSpPr>
                <a:cxnSpLocks/>
                <a:stCxn id="29" idx="2"/>
              </p:cNvCxnSpPr>
              <p:nvPr/>
            </p:nvCxnSpPr>
            <p:spPr>
              <a:xfrm>
                <a:off x="5398725" y="5011445"/>
                <a:ext cx="10551" cy="236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19"/>
              <p:cNvCxnSpPr>
                <a:cxnSpLocks/>
                <a:stCxn id="30" idx="2"/>
              </p:cNvCxnSpPr>
              <p:nvPr/>
            </p:nvCxnSpPr>
            <p:spPr>
              <a:xfrm>
                <a:off x="7962726" y="5007702"/>
                <a:ext cx="17426" cy="240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26"/>
              <p:cNvCxnSpPr>
                <a:cxnSpLocks/>
              </p:cNvCxnSpPr>
              <p:nvPr/>
            </p:nvCxnSpPr>
            <p:spPr>
              <a:xfrm flipV="1">
                <a:off x="2735788" y="5248150"/>
                <a:ext cx="5226937" cy="21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a:off x="5398386" y="5270241"/>
                <a:ext cx="9330" cy="18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46"/>
              <p:cNvSpPr/>
              <p:nvPr/>
            </p:nvSpPr>
            <p:spPr>
              <a:xfrm>
                <a:off x="3630235" y="5472029"/>
                <a:ext cx="3554963" cy="367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1" dirty="0" smtClean="0"/>
                  <a:t>Comparative &amp; Feasibility studies</a:t>
                </a:r>
                <a:endParaRPr lang="en-IN" sz="1400" b="1" dirty="0"/>
              </a:p>
            </p:txBody>
          </p:sp>
          <p:cxnSp>
            <p:nvCxnSpPr>
              <p:cNvPr id="41" name="Straight Arrow Connector 42"/>
              <p:cNvCxnSpPr>
                <a:cxnSpLocks/>
                <a:stCxn id="40" idx="2"/>
              </p:cNvCxnSpPr>
              <p:nvPr/>
            </p:nvCxnSpPr>
            <p:spPr>
              <a:xfrm>
                <a:off x="5407717" y="5839034"/>
                <a:ext cx="7547" cy="128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9"/>
              <p:cNvSpPr/>
              <p:nvPr/>
            </p:nvSpPr>
            <p:spPr>
              <a:xfrm>
                <a:off x="3629621" y="5969075"/>
                <a:ext cx="3554963" cy="367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1" dirty="0" smtClean="0"/>
                  <a:t>Project Report &amp; Manuscript preparation</a:t>
                </a:r>
                <a:endParaRPr lang="en-IN" sz="1400" b="1" dirty="0"/>
              </a:p>
            </p:txBody>
          </p:sp>
        </p:grpSp>
        <p:cxnSp>
          <p:nvCxnSpPr>
            <p:cNvPr id="6" name="Straight Connector 5"/>
            <p:cNvCxnSpPr/>
            <p:nvPr/>
          </p:nvCxnSpPr>
          <p:spPr>
            <a:xfrm flipH="1" flipV="1">
              <a:off x="3201074" y="2149019"/>
              <a:ext cx="5011095" cy="8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197414" y="2149018"/>
              <a:ext cx="7317" cy="212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212169" y="1977473"/>
              <a:ext cx="1" cy="171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827309" y="2149018"/>
              <a:ext cx="17046" cy="2143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30990" y="1968329"/>
              <a:ext cx="0" cy="2297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206487" y="2105949"/>
              <a:ext cx="49225" cy="2184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171289" y="2351314"/>
              <a:ext cx="1930439" cy="1754326"/>
            </a:xfrm>
            <a:prstGeom prst="rect">
              <a:avLst/>
            </a:prstGeom>
            <a:noFill/>
            <a:ln w="28575">
              <a:solidFill>
                <a:schemeClr val="tx1"/>
              </a:solidFill>
            </a:ln>
          </p:spPr>
          <p:txBody>
            <a:bodyPr wrap="square" rtlCol="0">
              <a:spAutoFit/>
            </a:bodyPr>
            <a:lstStyle/>
            <a:p>
              <a:pPr algn="just"/>
              <a:r>
                <a:rPr lang="en-IN" b="1" dirty="0" smtClean="0"/>
                <a:t>Water treatment analysis</a:t>
              </a:r>
            </a:p>
            <a:p>
              <a:pPr algn="just"/>
              <a:r>
                <a:rPr lang="en-IN" b="1" dirty="0" smtClean="0"/>
                <a:t>1]COD</a:t>
              </a:r>
            </a:p>
            <a:p>
              <a:pPr algn="just"/>
              <a:r>
                <a:rPr lang="en-IN" b="1" dirty="0" smtClean="0"/>
                <a:t>2]TDS</a:t>
              </a:r>
            </a:p>
            <a:p>
              <a:pPr algn="just"/>
              <a:r>
                <a:rPr lang="en-IN" b="1" dirty="0" smtClean="0"/>
                <a:t>3]TSS</a:t>
              </a:r>
            </a:p>
            <a:p>
              <a:pPr algn="just"/>
              <a:r>
                <a:rPr lang="en-IN" b="1" dirty="0" smtClean="0"/>
                <a:t>4]TOC</a:t>
              </a:r>
              <a:endParaRPr lang="en-IN" b="1" dirty="0"/>
            </a:p>
          </p:txBody>
        </p:sp>
        <p:sp>
          <p:nvSpPr>
            <p:cNvPr id="13" name="TextBox 12"/>
            <p:cNvSpPr txBox="1"/>
            <p:nvPr/>
          </p:nvSpPr>
          <p:spPr>
            <a:xfrm>
              <a:off x="176045" y="979963"/>
              <a:ext cx="9776177" cy="4820356"/>
            </a:xfrm>
            <a:prstGeom prst="rect">
              <a:avLst/>
            </a:prstGeom>
            <a:noFill/>
            <a:ln w="57150">
              <a:solidFill>
                <a:srgbClr val="FF0000"/>
              </a:solidFill>
              <a:prstDash val="sysDash"/>
            </a:ln>
          </p:spPr>
          <p:txBody>
            <a:bodyPr wrap="square" rtlCol="0">
              <a:spAutoFit/>
            </a:bodyPr>
            <a:lstStyle/>
            <a:p>
              <a:endParaRPr lang="en-IN" dirty="0"/>
            </a:p>
          </p:txBody>
        </p:sp>
        <p:cxnSp>
          <p:nvCxnSpPr>
            <p:cNvPr id="14" name="Straight Arrow Connector 13"/>
            <p:cNvCxnSpPr/>
            <p:nvPr/>
          </p:nvCxnSpPr>
          <p:spPr>
            <a:xfrm>
              <a:off x="9922933" y="3443111"/>
              <a:ext cx="24835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Slide Number Placeholder 6"/>
          <p:cNvSpPr>
            <a:spLocks noGrp="1"/>
          </p:cNvSpPr>
          <p:nvPr>
            <p:ph type="sldNum" sz="quarter" idx="12"/>
          </p:nvPr>
        </p:nvSpPr>
        <p:spPr/>
        <p:txBody>
          <a:bodyPr/>
          <a:lstStyle/>
          <a:p>
            <a:fld id="{547AF444-3251-464A-99F6-20A0C118F2B4}" type="slidenum">
              <a:rPr lang="en-IN" smtClean="0"/>
              <a:t>7</a:t>
            </a:fld>
            <a:endParaRPr lang="en-IN"/>
          </a:p>
        </p:txBody>
      </p:sp>
    </p:spTree>
    <p:extLst>
      <p:ext uri="{BB962C8B-B14F-4D97-AF65-F5344CB8AC3E}">
        <p14:creationId xmlns:p14="http://schemas.microsoft.com/office/powerpoint/2010/main" val="1599952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908"/>
            <a:ext cx="12192000" cy="653778"/>
          </a:xfrm>
        </p:spPr>
        <p:txBody>
          <a:bodyPr>
            <a:normAutofit fontScale="90000"/>
          </a:bodyPr>
          <a:lstStyle/>
          <a:p>
            <a:r>
              <a:rPr lang="en-IN" b="1" i="1" dirty="0" smtClean="0"/>
              <a:t>			 </a:t>
            </a:r>
            <a:r>
              <a:rPr lang="en-IN" sz="3600" b="1" dirty="0" smtClean="0">
                <a:latin typeface="Times New Roman" panose="02020603050405020304" pitchFamily="18" charset="0"/>
                <a:cs typeface="Times New Roman" panose="02020603050405020304" pitchFamily="18" charset="0"/>
              </a:rPr>
              <a:t>MECHANISM OF ELECTROFENTON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793472"/>
            <a:ext cx="12192000" cy="6064528"/>
          </a:xfrm>
        </p:spPr>
        <p:txBody>
          <a:bodyPr/>
          <a:lstStyle/>
          <a:p>
            <a:pPr algn="just">
              <a:lnSpc>
                <a:spcPct val="150000"/>
              </a:lnSpc>
            </a:pPr>
            <a:r>
              <a:rPr lang="en-IN" sz="1800" dirty="0" smtClean="0">
                <a:latin typeface="Times New Roman" panose="02020603050405020304" pitchFamily="18" charset="0"/>
                <a:cs typeface="Times New Roman" panose="02020603050405020304" pitchFamily="18" charset="0"/>
              </a:rPr>
              <a:t>Electro-Fenton </a:t>
            </a:r>
            <a:r>
              <a:rPr lang="en-IN" sz="1800" dirty="0">
                <a:latin typeface="Times New Roman" panose="02020603050405020304" pitchFamily="18" charset="0"/>
                <a:cs typeface="Times New Roman" panose="02020603050405020304" pitchFamily="18" charset="0"/>
              </a:rPr>
              <a:t>process is an emerging treatment technology for water and </a:t>
            </a:r>
            <a:r>
              <a:rPr lang="en-IN" sz="1800" dirty="0" smtClean="0">
                <a:latin typeface="Times New Roman" panose="02020603050405020304" pitchFamily="18" charset="0"/>
                <a:cs typeface="Times New Roman" panose="02020603050405020304" pitchFamily="18" charset="0"/>
              </a:rPr>
              <a:t> wastewater </a:t>
            </a:r>
            <a:r>
              <a:rPr lang="en-IN" sz="1800" dirty="0">
                <a:latin typeface="Times New Roman" panose="02020603050405020304" pitchFamily="18" charset="0"/>
                <a:cs typeface="Times New Roman" panose="02020603050405020304" pitchFamily="18" charset="0"/>
              </a:rPr>
              <a:t>treatment. </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most general layout comprises two electrodes, operating as anode and cathode, connected to a power source</a:t>
            </a:r>
            <a:r>
              <a:rPr lang="en-IN" sz="1800" dirty="0" smtClean="0">
                <a:latin typeface="Times New Roman" panose="02020603050405020304" pitchFamily="18" charset="0"/>
                <a:cs typeface="Times New Roman" panose="02020603050405020304" pitchFamily="18" charset="0"/>
              </a:rPr>
              <a:t>.</a:t>
            </a:r>
          </a:p>
          <a:p>
            <a:pPr algn="just">
              <a:lnSpc>
                <a:spcPct val="150000"/>
              </a:lnSpc>
            </a:pPr>
            <a:r>
              <a:rPr lang="en-IN" sz="1800" dirty="0" smtClean="0">
                <a:latin typeface="Times New Roman" panose="02020603050405020304" pitchFamily="18" charset="0"/>
                <a:cs typeface="Times New Roman" panose="02020603050405020304" pitchFamily="18" charset="0"/>
              </a:rPr>
              <a:t>Electro-Fenton </a:t>
            </a:r>
            <a:r>
              <a:rPr lang="en-IN" sz="1800" dirty="0">
                <a:latin typeface="Times New Roman" panose="02020603050405020304" pitchFamily="18" charset="0"/>
                <a:cs typeface="Times New Roman" panose="02020603050405020304" pitchFamily="18" charset="0"/>
              </a:rPr>
              <a:t>utilizes hydroxyl radicals to oxidize hazardous contaminants and is especially useful to treat recalcitrant compounds that are not easily degraded in conventional water and wastewater treatment plants. </a:t>
            </a:r>
            <a:endParaRPr lang="en-IN" sz="18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   </a:t>
            </a:r>
          </a:p>
          <a:p>
            <a:pPr marL="0" indent="0">
              <a:lnSpc>
                <a:spcPct val="150000"/>
              </a:lnSpc>
              <a:buNone/>
            </a:pP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    </a:t>
            </a:r>
            <a:r>
              <a:rPr lang="pt-BR" sz="1800" dirty="0" smtClean="0">
                <a:latin typeface="Times New Roman" panose="02020603050405020304" pitchFamily="18" charset="0"/>
                <a:cs typeface="Times New Roman" panose="02020603050405020304" pitchFamily="18" charset="0"/>
              </a:rPr>
              <a:t>Fe</a:t>
            </a:r>
            <a:r>
              <a:rPr lang="pt-BR" sz="1800" baseline="30000" dirty="0" smtClean="0">
                <a:latin typeface="Times New Roman" panose="02020603050405020304" pitchFamily="18" charset="0"/>
                <a:cs typeface="Times New Roman" panose="02020603050405020304" pitchFamily="18" charset="0"/>
              </a:rPr>
              <a:t>2</a:t>
            </a:r>
            <a:r>
              <a:rPr lang="pt-BR" sz="1800" baseline="30000" dirty="0">
                <a:latin typeface="Times New Roman" panose="02020603050405020304" pitchFamily="18" charset="0"/>
                <a:cs typeface="Times New Roman" panose="02020603050405020304" pitchFamily="18" charset="0"/>
              </a:rPr>
              <a:t>+</a:t>
            </a:r>
            <a:r>
              <a:rPr lang="pt-BR" sz="1800" dirty="0">
                <a:latin typeface="Times New Roman" panose="02020603050405020304" pitchFamily="18" charset="0"/>
                <a:cs typeface="Times New Roman" panose="02020603050405020304" pitchFamily="18" charset="0"/>
              </a:rPr>
              <a:t> + H</a:t>
            </a:r>
            <a:r>
              <a:rPr lang="pt-BR" sz="1800" baseline="-25000" dirty="0">
                <a:latin typeface="Times New Roman" panose="02020603050405020304" pitchFamily="18" charset="0"/>
                <a:cs typeface="Times New Roman" panose="02020603050405020304" pitchFamily="18" charset="0"/>
              </a:rPr>
              <a:t>2</a:t>
            </a:r>
            <a:r>
              <a:rPr lang="pt-BR" sz="1800" dirty="0">
                <a:latin typeface="Times New Roman" panose="02020603050405020304" pitchFamily="18" charset="0"/>
                <a:cs typeface="Times New Roman" panose="02020603050405020304" pitchFamily="18" charset="0"/>
              </a:rPr>
              <a:t>O</a:t>
            </a:r>
            <a:r>
              <a:rPr lang="pt-BR" sz="1800" baseline="-25000" dirty="0">
                <a:latin typeface="Times New Roman" panose="02020603050405020304" pitchFamily="18" charset="0"/>
                <a:cs typeface="Times New Roman" panose="02020603050405020304" pitchFamily="18" charset="0"/>
              </a:rPr>
              <a:t>2</a:t>
            </a:r>
            <a:r>
              <a:rPr lang="pt-BR" sz="1800" dirty="0">
                <a:latin typeface="Times New Roman" panose="02020603050405020304" pitchFamily="18" charset="0"/>
                <a:cs typeface="Times New Roman" panose="02020603050405020304" pitchFamily="18" charset="0"/>
              </a:rPr>
              <a:t> → Fe</a:t>
            </a:r>
            <a:r>
              <a:rPr lang="pt-BR" sz="1800" baseline="30000" dirty="0">
                <a:latin typeface="Times New Roman" panose="02020603050405020304" pitchFamily="18" charset="0"/>
                <a:cs typeface="Times New Roman" panose="02020603050405020304" pitchFamily="18" charset="0"/>
              </a:rPr>
              <a:t>3+</a:t>
            </a:r>
            <a:r>
              <a:rPr lang="pt-BR" sz="1800" dirty="0">
                <a:latin typeface="Times New Roman" panose="02020603050405020304" pitchFamily="18" charset="0"/>
                <a:cs typeface="Times New Roman" panose="02020603050405020304" pitchFamily="18" charset="0"/>
              </a:rPr>
              <a:t> + OH</a:t>
            </a:r>
            <a:r>
              <a:rPr lang="pt-BR" sz="1800" baseline="30000" dirty="0">
                <a:latin typeface="Times New Roman" panose="02020603050405020304" pitchFamily="18" charset="0"/>
                <a:cs typeface="Times New Roman" panose="02020603050405020304" pitchFamily="18" charset="0"/>
              </a:rPr>
              <a:t>-</a:t>
            </a:r>
            <a:r>
              <a:rPr lang="pt-BR" sz="1800" dirty="0">
                <a:latin typeface="Times New Roman" panose="02020603050405020304" pitchFamily="18" charset="0"/>
                <a:cs typeface="Times New Roman" panose="02020603050405020304" pitchFamily="18" charset="0"/>
              </a:rPr>
              <a:t> + </a:t>
            </a:r>
            <a:r>
              <a:rPr lang="pt-BR" sz="1800" dirty="0" smtClean="0">
                <a:latin typeface="Times New Roman" panose="02020603050405020304" pitchFamily="18" charset="0"/>
                <a:cs typeface="Times New Roman" panose="02020603050405020304" pitchFamily="18" charset="0"/>
              </a:rPr>
              <a:t>HO </a:t>
            </a:r>
          </a:p>
          <a:p>
            <a:pPr marL="0" indent="0">
              <a:lnSpc>
                <a:spcPct val="150000"/>
              </a:lnSpc>
              <a:buNone/>
            </a:pPr>
            <a:r>
              <a:rPr lang="pt-BR" sz="1800" dirty="0">
                <a:latin typeface="Times New Roman" panose="02020603050405020304" pitchFamily="18" charset="0"/>
                <a:cs typeface="Times New Roman" panose="02020603050405020304" pitchFamily="18" charset="0"/>
              </a:rPr>
              <a:t> </a:t>
            </a:r>
            <a:r>
              <a:rPr lang="pt-BR" sz="1800" dirty="0" smtClean="0">
                <a:latin typeface="Times New Roman" panose="02020603050405020304" pitchFamily="18" charset="0"/>
                <a:cs typeface="Times New Roman" panose="02020603050405020304" pitchFamily="18" charset="0"/>
              </a:rPr>
              <a:t>    RH </a:t>
            </a:r>
            <a:r>
              <a:rPr lang="pt-BR" sz="1800" dirty="0">
                <a:latin typeface="Times New Roman" panose="02020603050405020304" pitchFamily="18" charset="0"/>
                <a:cs typeface="Times New Roman" panose="02020603050405020304" pitchFamily="18" charset="0"/>
              </a:rPr>
              <a:t>+ HO. → R. + H</a:t>
            </a:r>
            <a:r>
              <a:rPr lang="pt-BR" sz="1800" baseline="-25000" dirty="0">
                <a:latin typeface="Times New Roman" panose="02020603050405020304" pitchFamily="18" charset="0"/>
                <a:cs typeface="Times New Roman" panose="02020603050405020304" pitchFamily="18" charset="0"/>
              </a:rPr>
              <a:t>2</a:t>
            </a:r>
            <a:r>
              <a:rPr lang="pt-BR" sz="1800" dirty="0">
                <a:latin typeface="Times New Roman" panose="02020603050405020304" pitchFamily="18" charset="0"/>
                <a:cs typeface="Times New Roman" panose="02020603050405020304" pitchFamily="18" charset="0"/>
              </a:rPr>
              <a:t>O</a:t>
            </a:r>
            <a:endParaRPr lang="en-IN" sz="1800" b="1" dirty="0" smtClean="0">
              <a:latin typeface="Times New Roman" panose="02020603050405020304" pitchFamily="18" charset="0"/>
              <a:cs typeface="Times New Roman" panose="02020603050405020304" pitchFamily="18" charset="0"/>
            </a:endParaRPr>
          </a:p>
          <a:p>
            <a:pPr marL="0" indent="0">
              <a:buNone/>
            </a:pPr>
            <a:endParaRPr lang="en-IN"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086" y="3091542"/>
            <a:ext cx="6718663" cy="28738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2F608501-4175-49EF-A4FF-3F40435FAABA}" type="slidenum">
              <a:rPr lang="en-IN" smtClean="0"/>
              <a:t>8</a:t>
            </a:fld>
            <a:endParaRPr lang="en-IN"/>
          </a:p>
        </p:txBody>
      </p:sp>
      <p:sp>
        <p:nvSpPr>
          <p:cNvPr id="6" name="TextBox 5"/>
          <p:cNvSpPr txBox="1"/>
          <p:nvPr/>
        </p:nvSpPr>
        <p:spPr>
          <a:xfrm>
            <a:off x="5079274" y="6259564"/>
            <a:ext cx="5878285" cy="369332"/>
          </a:xfrm>
          <a:prstGeom prst="rect">
            <a:avLst/>
          </a:prstGeom>
          <a:noFill/>
        </p:spPr>
        <p:txBody>
          <a:bodyPr wrap="square" rtlCol="0">
            <a:spAutoFit/>
          </a:bodyPr>
          <a:lstStyle/>
          <a:p>
            <a:r>
              <a:rPr lang="en-IN" dirty="0" smtClean="0"/>
              <a:t>Fig 1. Schematic representation of </a:t>
            </a:r>
            <a:r>
              <a:rPr lang="en-IN" dirty="0" err="1" smtClean="0"/>
              <a:t>electrofenton</a:t>
            </a:r>
            <a:r>
              <a:rPr lang="en-IN" dirty="0" smtClean="0"/>
              <a:t> mechanis</a:t>
            </a:r>
            <a:r>
              <a:rPr lang="en-IN" dirty="0"/>
              <a:t>m</a:t>
            </a:r>
          </a:p>
        </p:txBody>
      </p:sp>
    </p:spTree>
    <p:extLst>
      <p:ext uri="{BB962C8B-B14F-4D97-AF65-F5344CB8AC3E}">
        <p14:creationId xmlns:p14="http://schemas.microsoft.com/office/powerpoint/2010/main" val="4144144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549275"/>
          </a:xfrm>
        </p:spPr>
        <p:txBody>
          <a:bodyPr>
            <a:noAutofit/>
          </a:bodyPr>
          <a:lstStyle/>
          <a:p>
            <a:pPr algn="ctr"/>
            <a:r>
              <a:rPr lang="en-IN" sz="3200" b="1" dirty="0" smtClean="0">
                <a:latin typeface="Times New Roman" panose="02020603050405020304" pitchFamily="18" charset="0"/>
                <a:cs typeface="Times New Roman" panose="02020603050405020304" pitchFamily="18" charset="0"/>
              </a:rPr>
              <a:t>MECHANISM OF ELECTRO-OXIDATION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629" y="1123406"/>
            <a:ext cx="11939451" cy="5634445"/>
          </a:xfrm>
        </p:spPr>
        <p:txBody>
          <a:bodyPr>
            <a:normAutofit/>
          </a:bodyPr>
          <a:lstStyle/>
          <a:p>
            <a:pPr>
              <a:lnSpc>
                <a:spcPct val="150000"/>
              </a:lnSpc>
            </a:pPr>
            <a:r>
              <a:rPr lang="en-IN" sz="1800" b="1" dirty="0" smtClean="0">
                <a:latin typeface="Times New Roman" panose="02020603050405020304" pitchFamily="18" charset="0"/>
                <a:cs typeface="Times New Roman" panose="02020603050405020304" pitchFamily="18" charset="0"/>
              </a:rPr>
              <a:t>Electro-oxidation</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(EO)</a:t>
            </a:r>
            <a:r>
              <a:rPr lang="en-IN" sz="1800" dirty="0">
                <a:latin typeface="Times New Roman" panose="02020603050405020304" pitchFamily="18" charset="0"/>
                <a:cs typeface="Times New Roman" panose="02020603050405020304" pitchFamily="18" charset="0"/>
              </a:rPr>
              <a:t>, also known as </a:t>
            </a:r>
            <a:r>
              <a:rPr lang="en-IN" sz="1800" b="1" dirty="0">
                <a:latin typeface="Times New Roman" panose="02020603050405020304" pitchFamily="18" charset="0"/>
                <a:cs typeface="Times New Roman" panose="02020603050405020304" pitchFamily="18" charset="0"/>
              </a:rPr>
              <a:t>anodic oxidation</a:t>
            </a:r>
            <a:r>
              <a:rPr lang="en-IN" sz="1800" dirty="0">
                <a:latin typeface="Times New Roman" panose="02020603050405020304" pitchFamily="18" charset="0"/>
                <a:cs typeface="Times New Roman" panose="02020603050405020304" pitchFamily="18" charset="0"/>
              </a:rPr>
              <a:t>, is a technique used for wastewater treatment, mainly for industrial effluents, and is a type of advanced oxidation process (AOP).</a:t>
            </a:r>
            <a:endParaRPr lang="en-IN" sz="1800" baseline="300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 The most general layout comprises two electrodes, operating as anode and cathode, connected to a power source.</a:t>
            </a:r>
          </a:p>
          <a:p>
            <a:pPr>
              <a:lnSpc>
                <a:spcPct val="150000"/>
              </a:lnSpc>
            </a:pPr>
            <a:r>
              <a:rPr lang="en-IN" sz="1800" dirty="0">
                <a:latin typeface="Times New Roman" panose="02020603050405020304" pitchFamily="18" charset="0"/>
                <a:cs typeface="Times New Roman" panose="02020603050405020304" pitchFamily="18" charset="0"/>
              </a:rPr>
              <a:t> When an energy input and sufficient supporting electrolyte are provided to the system, strong oxidizing species are formed, which interact with the contaminants and degrade them. </a:t>
            </a:r>
            <a:endParaRPr lang="en-IN" sz="1800" b="1" dirty="0">
              <a:latin typeface="Times New Roman" panose="02020603050405020304" pitchFamily="18" charset="0"/>
              <a:cs typeface="Times New Roman" panose="02020603050405020304" pitchFamily="18" charset="0"/>
            </a:endParaRPr>
          </a:p>
          <a:p>
            <a:pPr>
              <a:lnSpc>
                <a:spcPct val="150000"/>
              </a:lnSpc>
            </a:pPr>
            <a:endParaRPr lang="en-IN" sz="1800" dirty="0" smtClean="0">
              <a:latin typeface="Times New Roman" panose="02020603050405020304" pitchFamily="18" charset="0"/>
              <a:cs typeface="Times New Roman" panose="02020603050405020304" pitchFamily="18" charset="0"/>
            </a:endParaRPr>
          </a:p>
          <a:p>
            <a:pPr>
              <a:lnSpc>
                <a:spcPct val="150000"/>
              </a:lnSpc>
            </a:pPr>
            <a:r>
              <a:rPr lang="en-IN" sz="1800" dirty="0" smtClean="0">
                <a:latin typeface="Times New Roman" panose="02020603050405020304" pitchFamily="18" charset="0"/>
                <a:cs typeface="Times New Roman" panose="02020603050405020304" pitchFamily="18" charset="0"/>
              </a:rPr>
              <a:t>RuO</a:t>
            </a:r>
            <a:r>
              <a:rPr lang="en-IN" sz="1800" baseline="-25000" dirty="0" smtClean="0">
                <a:latin typeface="Times New Roman" panose="02020603050405020304" pitchFamily="18" charset="0"/>
                <a:cs typeface="Times New Roman" panose="02020603050405020304" pitchFamily="18" charset="0"/>
              </a:rPr>
              <a:t>x</a:t>
            </a:r>
            <a:r>
              <a:rPr lang="en-IN" sz="1800" dirty="0" smtClean="0">
                <a:latin typeface="Times New Roman" panose="02020603050405020304" pitchFamily="18" charset="0"/>
                <a:cs typeface="Times New Roman" panose="02020603050405020304" pitchFamily="18" charset="0"/>
              </a:rPr>
              <a:t> – TiO</a:t>
            </a:r>
            <a:r>
              <a:rPr lang="en-IN" sz="1800" baseline="-25000" dirty="0" smtClean="0">
                <a:latin typeface="Times New Roman" panose="02020603050405020304" pitchFamily="18" charset="0"/>
                <a:cs typeface="Times New Roman" panose="02020603050405020304" pitchFamily="18" charset="0"/>
              </a:rPr>
              <a:t>x </a:t>
            </a:r>
            <a:r>
              <a:rPr lang="en-IN" sz="1800" dirty="0" smtClean="0">
                <a:latin typeface="Times New Roman" panose="02020603050405020304" pitchFamily="18" charset="0"/>
                <a:cs typeface="Times New Roman" panose="02020603050405020304" pitchFamily="18" charset="0"/>
              </a:rPr>
              <a:t>+ H</a:t>
            </a:r>
            <a:r>
              <a:rPr lang="en-IN" sz="1800" baseline="-25000" dirty="0" smtClean="0">
                <a:latin typeface="Times New Roman" panose="02020603050405020304" pitchFamily="18" charset="0"/>
                <a:cs typeface="Times New Roman" panose="02020603050405020304" pitchFamily="18" charset="0"/>
              </a:rPr>
              <a:t>2</a:t>
            </a:r>
            <a:r>
              <a:rPr lang="en-IN" sz="1800" dirty="0" smtClean="0">
                <a:latin typeface="Times New Roman" panose="02020603050405020304" pitchFamily="18" charset="0"/>
                <a:cs typeface="Times New Roman" panose="02020603050405020304" pitchFamily="18" charset="0"/>
              </a:rPr>
              <a:t>O </a:t>
            </a:r>
            <a:r>
              <a:rPr lang="en-IN" sz="1800" dirty="0" smtClean="0">
                <a:latin typeface="Times New Roman" panose="02020603050405020304" pitchFamily="18" charset="0"/>
                <a:cs typeface="Times New Roman" panose="02020603050405020304" pitchFamily="18" charset="0"/>
                <a:sym typeface="Wingdings" panose="05000000000000000000" pitchFamily="2" charset="2"/>
              </a:rPr>
              <a:t> RuO</a:t>
            </a:r>
            <a:r>
              <a:rPr lang="en-IN" sz="1800" baseline="-25000" dirty="0" smtClean="0">
                <a:latin typeface="Times New Roman" panose="02020603050405020304" pitchFamily="18" charset="0"/>
                <a:cs typeface="Times New Roman" panose="02020603050405020304" pitchFamily="18" charset="0"/>
                <a:sym typeface="Wingdings" panose="05000000000000000000" pitchFamily="2" charset="2"/>
              </a:rPr>
              <a:t>x</a:t>
            </a:r>
            <a:r>
              <a:rPr lang="en-IN" sz="1800" dirty="0" smtClean="0">
                <a:latin typeface="Times New Roman" panose="02020603050405020304" pitchFamily="18" charset="0"/>
                <a:cs typeface="Times New Roman" panose="02020603050405020304" pitchFamily="18" charset="0"/>
                <a:sym typeface="Wingdings" panose="05000000000000000000" pitchFamily="2" charset="2"/>
              </a:rPr>
              <a:t> – TiO</a:t>
            </a:r>
            <a:r>
              <a:rPr lang="en-IN" sz="1800" baseline="-25000" dirty="0" smtClean="0">
                <a:latin typeface="Times New Roman" panose="02020603050405020304" pitchFamily="18" charset="0"/>
                <a:cs typeface="Times New Roman" panose="02020603050405020304" pitchFamily="18" charset="0"/>
                <a:sym typeface="Wingdings" panose="05000000000000000000" pitchFamily="2" charset="2"/>
              </a:rPr>
              <a:t>x</a:t>
            </a:r>
            <a:r>
              <a:rPr lang="en-IN" sz="1800" dirty="0" smtClean="0">
                <a:latin typeface="Times New Roman" panose="02020603050405020304" pitchFamily="18" charset="0"/>
                <a:cs typeface="Times New Roman" panose="02020603050405020304" pitchFamily="18" charset="0"/>
                <a:sym typeface="Wingdings" panose="05000000000000000000" pitchFamily="2" charset="2"/>
              </a:rPr>
              <a:t>(OH) + H</a:t>
            </a:r>
            <a:r>
              <a:rPr lang="en-IN" sz="1800" baseline="30000" dirty="0" smtClean="0">
                <a:latin typeface="Times New Roman" panose="02020603050405020304" pitchFamily="18" charset="0"/>
                <a:cs typeface="Times New Roman" panose="02020603050405020304" pitchFamily="18" charset="0"/>
                <a:sym typeface="Wingdings" panose="05000000000000000000" pitchFamily="2" charset="2"/>
              </a:rPr>
              <a:t>+</a:t>
            </a:r>
            <a:r>
              <a:rPr lang="en-IN" sz="1800" dirty="0" smtClean="0">
                <a:latin typeface="Times New Roman" panose="02020603050405020304" pitchFamily="18" charset="0"/>
                <a:cs typeface="Times New Roman" panose="02020603050405020304" pitchFamily="18" charset="0"/>
                <a:sym typeface="Wingdings" panose="05000000000000000000" pitchFamily="2" charset="2"/>
              </a:rPr>
              <a:t> + e</a:t>
            </a:r>
            <a:r>
              <a:rPr lang="en-IN" sz="1800" baseline="30000" dirty="0" smtClean="0">
                <a:latin typeface="Times New Roman" panose="02020603050405020304" pitchFamily="18" charset="0"/>
                <a:cs typeface="Times New Roman" panose="02020603050405020304" pitchFamily="18" charset="0"/>
                <a:sym typeface="Wingdings" panose="05000000000000000000" pitchFamily="2" charset="2"/>
              </a:rPr>
              <a:t>-</a:t>
            </a:r>
          </a:p>
          <a:p>
            <a:pPr>
              <a:lnSpc>
                <a:spcPct val="150000"/>
              </a:lnSpc>
            </a:pPr>
            <a:r>
              <a:rPr lang="en-IN" sz="1800" dirty="0">
                <a:latin typeface="Times New Roman" panose="02020603050405020304" pitchFamily="18" charset="0"/>
                <a:cs typeface="Times New Roman" panose="02020603050405020304" pitchFamily="18" charset="0"/>
                <a:sym typeface="Wingdings" panose="05000000000000000000" pitchFamily="2" charset="2"/>
              </a:rPr>
              <a:t>RuO</a:t>
            </a:r>
            <a:r>
              <a:rPr lang="en-IN" sz="1800" baseline="-25000" dirty="0">
                <a:latin typeface="Times New Roman" panose="02020603050405020304" pitchFamily="18" charset="0"/>
                <a:cs typeface="Times New Roman" panose="02020603050405020304" pitchFamily="18" charset="0"/>
                <a:sym typeface="Wingdings" panose="05000000000000000000" pitchFamily="2" charset="2"/>
              </a:rPr>
              <a:t>x</a:t>
            </a:r>
            <a:r>
              <a:rPr lang="en-IN" sz="1800" dirty="0">
                <a:latin typeface="Times New Roman" panose="02020603050405020304" pitchFamily="18" charset="0"/>
                <a:cs typeface="Times New Roman" panose="02020603050405020304" pitchFamily="18" charset="0"/>
                <a:sym typeface="Wingdings" panose="05000000000000000000" pitchFamily="2" charset="2"/>
              </a:rPr>
              <a:t> – TiO</a:t>
            </a:r>
            <a:r>
              <a:rPr lang="en-IN" sz="1800" baseline="-25000" dirty="0">
                <a:latin typeface="Times New Roman" panose="02020603050405020304" pitchFamily="18" charset="0"/>
                <a:cs typeface="Times New Roman" panose="02020603050405020304" pitchFamily="18" charset="0"/>
                <a:sym typeface="Wingdings" panose="05000000000000000000" pitchFamily="2" charset="2"/>
              </a:rPr>
              <a:t>x</a:t>
            </a:r>
            <a:r>
              <a:rPr lang="en-IN" sz="1800" dirty="0">
                <a:latin typeface="Times New Roman" panose="02020603050405020304" pitchFamily="18" charset="0"/>
                <a:cs typeface="Times New Roman" panose="02020603050405020304" pitchFamily="18" charset="0"/>
                <a:sym typeface="Wingdings" panose="05000000000000000000" pitchFamily="2" charset="2"/>
              </a:rPr>
              <a:t>(OH</a:t>
            </a:r>
            <a:r>
              <a:rPr lang="en-IN" sz="1800" dirty="0" smtClean="0">
                <a:latin typeface="Times New Roman" panose="02020603050405020304" pitchFamily="18" charset="0"/>
                <a:cs typeface="Times New Roman" panose="02020603050405020304" pitchFamily="18" charset="0"/>
                <a:sym typeface="Wingdings" panose="05000000000000000000" pitchFamily="2" charset="2"/>
              </a:rPr>
              <a:t>) + Cl</a:t>
            </a:r>
            <a:r>
              <a:rPr lang="en-IN" sz="1800" baseline="30000" dirty="0" smtClean="0">
                <a:latin typeface="Times New Roman" panose="02020603050405020304" pitchFamily="18" charset="0"/>
                <a:cs typeface="Times New Roman" panose="02020603050405020304" pitchFamily="18" charset="0"/>
                <a:sym typeface="Wingdings" panose="05000000000000000000" pitchFamily="2" charset="2"/>
              </a:rPr>
              <a:t>-</a:t>
            </a:r>
            <a:r>
              <a:rPr lang="en-IN" sz="1800" dirty="0" smtClean="0">
                <a:latin typeface="Times New Roman" panose="02020603050405020304" pitchFamily="18" charset="0"/>
                <a:cs typeface="Times New Roman" panose="02020603050405020304" pitchFamily="18" charset="0"/>
                <a:sym typeface="Wingdings" panose="05000000000000000000" pitchFamily="2" charset="2"/>
              </a:rPr>
              <a:t>  RuO</a:t>
            </a:r>
            <a:r>
              <a:rPr lang="en-IN" sz="1800" baseline="-25000" dirty="0" smtClean="0">
                <a:latin typeface="Times New Roman" panose="02020603050405020304" pitchFamily="18" charset="0"/>
                <a:cs typeface="Times New Roman" panose="02020603050405020304" pitchFamily="18" charset="0"/>
                <a:sym typeface="Wingdings" panose="05000000000000000000" pitchFamily="2" charset="2"/>
              </a:rPr>
              <a:t>x</a:t>
            </a:r>
            <a:r>
              <a:rPr lang="en-IN" sz="1800" dirty="0" smtClean="0">
                <a:latin typeface="Times New Roman" panose="02020603050405020304" pitchFamily="18" charset="0"/>
                <a:cs typeface="Times New Roman" panose="02020603050405020304" pitchFamily="18" charset="0"/>
                <a:sym typeface="Wingdings" panose="05000000000000000000" pitchFamily="2" charset="2"/>
              </a:rPr>
              <a:t> – TiO</a:t>
            </a:r>
            <a:r>
              <a:rPr lang="en-IN" sz="1800" baseline="-25000" dirty="0" smtClean="0">
                <a:latin typeface="Times New Roman" panose="02020603050405020304" pitchFamily="18" charset="0"/>
                <a:cs typeface="Times New Roman" panose="02020603050405020304" pitchFamily="18" charset="0"/>
                <a:sym typeface="Wingdings" panose="05000000000000000000" pitchFamily="2" charset="2"/>
              </a:rPr>
              <a:t>x</a:t>
            </a:r>
            <a:r>
              <a:rPr lang="en-IN" sz="1800" dirty="0" smtClean="0">
                <a:latin typeface="Times New Roman" panose="02020603050405020304" pitchFamily="18" charset="0"/>
                <a:cs typeface="Times New Roman" panose="02020603050405020304" pitchFamily="18" charset="0"/>
                <a:sym typeface="Wingdings" panose="05000000000000000000" pitchFamily="2" charset="2"/>
              </a:rPr>
              <a:t>(*</a:t>
            </a:r>
            <a:r>
              <a:rPr lang="en-IN" sz="1800" dirty="0" err="1" smtClean="0">
                <a:latin typeface="Times New Roman" panose="02020603050405020304" pitchFamily="18" charset="0"/>
                <a:cs typeface="Times New Roman" panose="02020603050405020304" pitchFamily="18" charset="0"/>
                <a:sym typeface="Wingdings" panose="05000000000000000000" pitchFamily="2" charset="2"/>
              </a:rPr>
              <a:t>OCl</a:t>
            </a:r>
            <a:r>
              <a:rPr lang="en-IN" sz="1800" dirty="0" smtClean="0">
                <a:latin typeface="Times New Roman" panose="02020603050405020304" pitchFamily="18" charset="0"/>
                <a:cs typeface="Times New Roman" panose="02020603050405020304" pitchFamily="18" charset="0"/>
                <a:sym typeface="Wingdings" panose="05000000000000000000" pitchFamily="2" charset="2"/>
              </a:rPr>
              <a:t>) + H</a:t>
            </a:r>
            <a:r>
              <a:rPr lang="en-IN" sz="1800" baseline="30000" dirty="0" smtClean="0">
                <a:latin typeface="Times New Roman" panose="02020603050405020304" pitchFamily="18" charset="0"/>
                <a:cs typeface="Times New Roman" panose="02020603050405020304" pitchFamily="18" charset="0"/>
                <a:sym typeface="Wingdings" panose="05000000000000000000" pitchFamily="2" charset="2"/>
              </a:rPr>
              <a:t>+</a:t>
            </a:r>
            <a:r>
              <a:rPr lang="en-IN" sz="1800" dirty="0" smtClean="0">
                <a:latin typeface="Times New Roman" panose="02020603050405020304" pitchFamily="18" charset="0"/>
                <a:cs typeface="Times New Roman" panose="02020603050405020304" pitchFamily="18" charset="0"/>
                <a:sym typeface="Wingdings" panose="05000000000000000000" pitchFamily="2" charset="2"/>
              </a:rPr>
              <a:t> + 2e</a:t>
            </a:r>
            <a:r>
              <a:rPr lang="en-IN" sz="1800" baseline="30000"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IN" sz="1800" baseline="30000" dirty="0">
              <a:latin typeface="Times New Roman" panose="02020603050405020304" pitchFamily="18" charset="0"/>
              <a:cs typeface="Times New Roman" panose="02020603050405020304" pitchFamily="18" charset="0"/>
            </a:endParaRPr>
          </a:p>
        </p:txBody>
      </p:sp>
      <p:sp>
        <p:nvSpPr>
          <p:cNvPr id="6" name="AutoShape 5" descr="Image result for electro oxidation reaction mechanis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069" y="3506799"/>
            <a:ext cx="4439193" cy="26405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2F608501-4175-49EF-A4FF-3F40435FAABA}" type="slidenum">
              <a:rPr lang="en-IN" smtClean="0"/>
              <a:t>9</a:t>
            </a:fld>
            <a:endParaRPr lang="en-IN"/>
          </a:p>
        </p:txBody>
      </p:sp>
      <p:sp>
        <p:nvSpPr>
          <p:cNvPr id="5" name="TextBox 4"/>
          <p:cNvSpPr txBox="1"/>
          <p:nvPr/>
        </p:nvSpPr>
        <p:spPr>
          <a:xfrm>
            <a:off x="6096000" y="6356350"/>
            <a:ext cx="6601097" cy="369332"/>
          </a:xfrm>
          <a:prstGeom prst="rect">
            <a:avLst/>
          </a:prstGeom>
          <a:noFill/>
        </p:spPr>
        <p:txBody>
          <a:bodyPr wrap="square" rtlCol="0">
            <a:spAutoFit/>
          </a:bodyPr>
          <a:lstStyle/>
          <a:p>
            <a:r>
              <a:rPr lang="en-IN" dirty="0" smtClean="0"/>
              <a:t>Fig 3. Schematic representation of Electro-oxidation mechanism</a:t>
            </a:r>
            <a:endParaRPr lang="en-IN" dirty="0"/>
          </a:p>
        </p:txBody>
      </p:sp>
    </p:spTree>
    <p:extLst>
      <p:ext uri="{BB962C8B-B14F-4D97-AF65-F5344CB8AC3E}">
        <p14:creationId xmlns:p14="http://schemas.microsoft.com/office/powerpoint/2010/main" val="2295939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2565</TotalTime>
  <Words>1576</Words>
  <Application>Microsoft Office PowerPoint</Application>
  <PresentationFormat>Widescreen</PresentationFormat>
  <Paragraphs>255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Development of electrochemical treatment to remove the total dissolved solids from kaleesuwari refineries surface water</vt:lpstr>
      <vt:lpstr>PowerPoint Presentation</vt:lpstr>
      <vt:lpstr>PROBLEM STATEMENT</vt:lpstr>
      <vt:lpstr>INTRODUCTION</vt:lpstr>
      <vt:lpstr>PowerPoint Presentation</vt:lpstr>
      <vt:lpstr>OBJECTIVE</vt:lpstr>
      <vt:lpstr>PowerPoint Presentation</vt:lpstr>
      <vt:lpstr>    MECHANISM OF ELECTROFENTON </vt:lpstr>
      <vt:lpstr>MECHANISM OF ELECTRO-OXIDATION</vt:lpstr>
      <vt:lpstr>MECHANISM OF ELECTROCOAGULATION</vt:lpstr>
      <vt:lpstr>MECHANISM OF OZONATION</vt:lpstr>
      <vt:lpstr>INITIAL PARAMETERS ANALYSIS </vt:lpstr>
      <vt:lpstr>PowerPoint Presentation</vt:lpstr>
      <vt:lpstr>PowerPoint Presentation</vt:lpstr>
      <vt:lpstr>ELECTROFENTON - RESULTS EFFECT OF VOLTAGE ON TDS</vt:lpstr>
      <vt:lpstr>ELECTRO-OXIDATION – RESULTS EFFECT OF pH ON COD</vt:lpstr>
      <vt:lpstr>     CONCLUSION</vt:lpstr>
      <vt:lpstr>WORK TO BE DONE</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electrochemical treatment to remove the total dissolved solids from surface water</dc:title>
  <dc:creator>admin</dc:creator>
  <cp:lastModifiedBy>admin</cp:lastModifiedBy>
  <cp:revision>104</cp:revision>
  <dcterms:created xsi:type="dcterms:W3CDTF">2020-01-31T16:17:18Z</dcterms:created>
  <dcterms:modified xsi:type="dcterms:W3CDTF">2020-09-07T09:25:42Z</dcterms:modified>
</cp:coreProperties>
</file>