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83" r:id="rId10"/>
    <p:sldId id="279" r:id="rId11"/>
    <p:sldId id="277" r:id="rId12"/>
    <p:sldId id="280" r:id="rId13"/>
    <p:sldId id="276" r:id="rId14"/>
    <p:sldId id="281" r:id="rId15"/>
    <p:sldId id="278" r:id="rId16"/>
    <p:sldId id="282" r:id="rId17"/>
    <p:sldId id="273" r:id="rId18"/>
    <p:sldId id="274" r:id="rId19"/>
  </p:sldIdLst>
  <p:sldSz cx="9144000" cy="5143500"/>
  <p:notesSz cx="6797675" cy="9926320"/>
  <p:embeddedFontLst>
    <p:embeddedFont>
      <p:font typeface="Bookman Old Style" panose="02050604050505020204"/>
      <p:regular r:id="rId23"/>
    </p:embeddedFont>
    <p:embeddedFont>
      <p:font typeface="Gill Sans" panose="020B0502020104020203"/>
      <p:regular r:id="rId24"/>
    </p:embeddedFont>
    <p:embeddedFont>
      <p:font typeface="Calibri" panose="020F0502020204030204"/>
      <p:regular r:id="rId25"/>
      <p:bold r:id="rId26"/>
      <p:italic r:id="rId27"/>
      <p:boldItalic r:id="rId28"/>
    </p:embeddedFont>
    <p:embeddedFont>
      <p:font typeface="Gill Sans MT" panose="020B0502020104020203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5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6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9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6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9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6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18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19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2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3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4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5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7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9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6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9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" name="Google Shape;23;p21"/>
          <p:cNvSpPr txBox="1"/>
          <p:nvPr>
            <p:ph type="body" idx="1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type="body" idx="2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type="body" idx="1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02" name="Google Shape;102;p31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Google Shape;103;p31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cxnSp>
        <p:nvCxnSpPr>
          <p:cNvPr id="104" name="Google Shape;104;p31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0" name="Google Shape;30;p22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6" name="Google Shape;36;p23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 panose="02050604050505020204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type="subTitle" idx="1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type="dt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type="ft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type="sldNum" idx="12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3" name="Google Shape;43;p24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44" name="Google Shape;44;p24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45" name="Google Shape;45;p24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46" name="Google Shape;46;p24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 panose="02050604050505020204"/>
              <a:buNone/>
              <a:defRPr sz="3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type="body" idx="1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type="dt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type="ft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type="sldNum" idx="12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3" name="Google Shape;53;p25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54" name="Google Shape;54;p25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 panose="02050604050505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type="body" idx="1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type="body" idx="2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2" name="Google Shape;62;p26"/>
          <p:cNvSpPr txBox="1"/>
          <p:nvPr>
            <p:ph type="body" idx="3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type="body" idx="4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68" name="Google Shape;68;p2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Google Shape;69;p2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 panose="020B0502020104020203"/>
              <a:buNone/>
              <a:defRPr sz="2000" b="1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type="body" idx="1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80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76" name="Google Shape;76;p28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" name="Google Shape;77;p28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28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79" name="Google Shape;79;p28"/>
          <p:cNvSpPr txBox="1"/>
          <p:nvPr>
            <p:ph type="body" idx="2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 panose="02050604050505020204"/>
              <a:buNone/>
              <a:defRPr sz="2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/>
          <p:nvPr>
            <p:ph type="pic" idx="2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9"/>
          <p:cNvSpPr txBox="1"/>
          <p:nvPr>
            <p:ph type="body" idx="1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064"/>
              <a:buFont typeface="Gill Sans" panose="020B0502020104020203"/>
              <a:buNone/>
              <a:defRPr sz="1400"/>
            </a:lvl1pPr>
            <a:lvl2pPr marL="914400" lvl="1" indent="-286385" algn="l">
              <a:spcBef>
                <a:spcPts val="500"/>
              </a:spcBef>
              <a:spcAft>
                <a:spcPts val="0"/>
              </a:spcAft>
              <a:buSzPts val="912"/>
              <a:defRPr sz="1200"/>
            </a:lvl2pPr>
            <a:lvl3pPr marL="1371600" lvl="2" indent="-276860" algn="l">
              <a:spcBef>
                <a:spcPts val="500"/>
              </a:spcBef>
              <a:spcAft>
                <a:spcPts val="0"/>
              </a:spcAft>
              <a:buSzPts val="760"/>
              <a:defRPr sz="1000"/>
            </a:lvl3pPr>
            <a:lvl4pPr marL="1828800" lvl="3" indent="-268605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5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87" name="Google Shape;87;p29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29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89" name="Google Shape;89;p2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 amt="29000"/>
          </a:blip>
          <a:tile tx="0" ty="0" sx="100000" sy="100000" flip="none" algn="tl"/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 panose="02050604050505020204"/>
              <a:buNone/>
              <a:defRPr sz="3200" b="0" i="0" u="none" strike="noStrike" cap="none">
                <a:solidFill>
                  <a:schemeClr val="dk2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defRPr sz="2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3397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defRPr sz="23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2512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defRPr sz="1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defRPr sz="1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defRPr sz="1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defRPr sz="1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5" name="Google Shape;15;p20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Google Shape;16;p20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Google Shape;17;p20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93B9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None/>
            </a:pPr>
            <a:r>
              <a:rPr lang="en-US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– DATABASE MANAGEMENT SYSTEM</a:t>
            </a: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None/>
            </a:pP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62000" y="991367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rgbClr val="41414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Artificial Intelligence and Data Science</a:t>
            </a:r>
            <a:endParaRPr lang="en-US"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Academic Year: 2024 – 2025 (</a:t>
            </a:r>
            <a:r>
              <a:rPr lang="en-IN" alt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Even</a:t>
            </a: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Semester)</a:t>
            </a:r>
            <a:endParaRPr lang="en-US"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Register Number	</a:t>
            </a:r>
            <a:r>
              <a:rPr lang="en-IN" alt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</a:t>
            </a: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2303811724321119</a:t>
            </a:r>
            <a:endParaRPr lang="en-US"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Name					: Vaithyanadhan S G</a:t>
            </a:r>
            <a:endParaRPr lang="en-US"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Year					: II Year</a:t>
            </a:r>
            <a:endParaRPr lang="en-US"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Semester				: I</a:t>
            </a:r>
            <a:r>
              <a:rPr lang="en-IN" alt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</a:t>
            </a:r>
            <a:endParaRPr lang="en-US"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Section				: B</a:t>
            </a:r>
            <a:endParaRPr lang="en-US"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Date					: 04-</a:t>
            </a:r>
            <a:r>
              <a:rPr lang="en-IN" alt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US" altLang="en-IN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</a:t>
            </a: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-202</a:t>
            </a:r>
            <a:r>
              <a:rPr lang="en-IN" alt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</a:t>
            </a:r>
            <a:endParaRPr lang="en-IN" altLang="en-US"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p1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" name="Google Shape;238;p16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57200" y="108775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N">
                <a:latin typeface="Gill Sans MT" panose="020B0502020104020203" charset="0"/>
                <a:cs typeface="Gill Sans MT" panose="020B0502020104020203" charset="0"/>
              </a:rPr>
              <a:t>Admin </a:t>
            </a:r>
            <a:r>
              <a:rPr lang="en-IN" altLang="en-US">
                <a:latin typeface="Gill Sans MT" panose="020B0502020104020203" charset="0"/>
                <a:cs typeface="Gill Sans MT" panose="020B0502020104020203" charset="0"/>
              </a:rPr>
              <a:t>Login:</a:t>
            </a:r>
            <a:endParaRPr lang="en-IN" altLang="en-US">
              <a:latin typeface="Gill Sans MT" panose="020B0502020104020203" charset="0"/>
              <a:cs typeface="Gill Sans MT" panose="020B0502020104020203" charset="0"/>
            </a:endParaRPr>
          </a:p>
        </p:txBody>
      </p:sp>
      <p:pic>
        <p:nvPicPr>
          <p:cNvPr id="3" name="Picture 2" descr="E:\DBMS\ppt\admin 1.pngadmin 1"/>
          <p:cNvPicPr>
            <a:picLocks noChangeAspect="1"/>
          </p:cNvPicPr>
          <p:nvPr/>
        </p:nvPicPr>
        <p:blipFill>
          <a:blip r:embed="rId1"/>
          <a:srcRect l="8299" r="8299"/>
          <a:stretch>
            <a:fillRect/>
          </a:stretch>
        </p:blipFill>
        <p:spPr>
          <a:xfrm>
            <a:off x="612775" y="1763395"/>
            <a:ext cx="3645535" cy="2306955"/>
          </a:xfrm>
          <a:prstGeom prst="rect">
            <a:avLst/>
          </a:prstGeom>
        </p:spPr>
      </p:pic>
      <p:pic>
        <p:nvPicPr>
          <p:cNvPr id="8" name="Picture 7" descr="E:\DBMS\ppt\admin 2.pngadmin 2"/>
          <p:cNvPicPr>
            <a:picLocks noChangeAspect="1"/>
          </p:cNvPicPr>
          <p:nvPr/>
        </p:nvPicPr>
        <p:blipFill>
          <a:blip r:embed="rId2"/>
          <a:srcRect t="575" b="575"/>
          <a:stretch>
            <a:fillRect/>
          </a:stretch>
        </p:blipFill>
        <p:spPr>
          <a:xfrm>
            <a:off x="4904105" y="1162050"/>
            <a:ext cx="3203575" cy="1702435"/>
          </a:xfrm>
          <a:prstGeom prst="rect">
            <a:avLst/>
          </a:prstGeom>
        </p:spPr>
      </p:pic>
      <p:pic>
        <p:nvPicPr>
          <p:cNvPr id="9" name="Picture 8" descr="E:\DBMS\ppt\admin 3.pngadmin 3"/>
          <p:cNvPicPr>
            <a:picLocks noChangeAspect="1"/>
          </p:cNvPicPr>
          <p:nvPr/>
        </p:nvPicPr>
        <p:blipFill>
          <a:blip r:embed="rId3"/>
          <a:srcRect t="8920" b="8920"/>
          <a:stretch>
            <a:fillRect/>
          </a:stretch>
        </p:blipFill>
        <p:spPr>
          <a:xfrm>
            <a:off x="4904105" y="3112135"/>
            <a:ext cx="3203575" cy="1407795"/>
          </a:xfrm>
          <a:prstGeom prst="rect">
            <a:avLst/>
          </a:prstGeom>
        </p:spPr>
      </p:pic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0" name="Elbow Connector 9"/>
          <p:cNvCxnSpPr>
            <a:stCxn id="1" idx="3"/>
            <a:endCxn id="8" idx="1"/>
          </p:cNvCxnSpPr>
          <p:nvPr/>
        </p:nvCxnSpPr>
        <p:spPr>
          <a:xfrm flipV="1">
            <a:off x="4258310" y="2013585"/>
            <a:ext cx="645795" cy="903605"/>
          </a:xfrm>
          <a:prstGeom prst="bentConnector3">
            <a:avLst>
              <a:gd name="adj1" fmla="val 500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" idx="3"/>
            <a:endCxn id="9" idx="1"/>
          </p:cNvCxnSpPr>
          <p:nvPr/>
        </p:nvCxnSpPr>
        <p:spPr>
          <a:xfrm>
            <a:off x="4258310" y="2917190"/>
            <a:ext cx="645795" cy="899160"/>
          </a:xfrm>
          <a:prstGeom prst="bentConnector3">
            <a:avLst>
              <a:gd name="adj1" fmla="val 500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 Description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9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57200" y="85725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/>
              <a:buNone/>
            </a:pPr>
            <a:r>
              <a:rPr lang="en-US" altLang="en-US" sz="2800" b="1"/>
              <a:t>Driver Modules:</a:t>
            </a:r>
            <a:endParaRPr lang="en-US" altLang="en-US" sz="2800" b="1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/>
              <a:buNone/>
            </a:pPr>
            <a:endParaRPr lang="en-US" altLang="en-US" sz="1400"/>
          </a:p>
          <a:p>
            <a:pPr marL="28575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r>
              <a:rPr lang="en-US" altLang="en-US" sz="2000" b="1"/>
              <a:t>Driver Login</a:t>
            </a:r>
            <a:r>
              <a:rPr lang="en-IN" altLang="en-US" sz="2000" b="1"/>
              <a:t>:</a:t>
            </a:r>
            <a:r>
              <a:rPr lang="en-IN" altLang="en-US" sz="2000"/>
              <a:t> </a:t>
            </a:r>
            <a:r>
              <a:rPr lang="en-US" altLang="en-US" sz="2000"/>
              <a:t>Authenticates driver access using predefined database credentials.</a:t>
            </a:r>
            <a:endParaRPr lang="en-US" altLang="en-US" sz="2000"/>
          </a:p>
          <a:p>
            <a:pPr marL="28575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r>
              <a:rPr lang="en-US" altLang="en-US" sz="2000" b="1"/>
              <a:t>Driver Dashboard:</a:t>
            </a:r>
            <a:r>
              <a:rPr lang="en-IN" altLang="en-US" sz="2000"/>
              <a:t> </a:t>
            </a:r>
            <a:r>
              <a:rPr lang="en-US" altLang="en-US" sz="2000"/>
              <a:t>Shows available ride requests and allows drivers to manage rides.</a:t>
            </a:r>
            <a:endParaRPr lang="en-US" altLang="en-US" sz="2000"/>
          </a:p>
          <a:p>
            <a:pPr marL="28575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r>
              <a:rPr lang="en-US" altLang="en-US" sz="2000" b="1"/>
              <a:t>Ride Assignment:</a:t>
            </a:r>
            <a:r>
              <a:rPr lang="en-IN" altLang="en-US" sz="2000"/>
              <a:t> </a:t>
            </a:r>
            <a:r>
              <a:rPr lang="en-US" altLang="en-US" sz="2000"/>
              <a:t> Enables drivers to accept rides manually and prevents double booking.</a:t>
            </a:r>
            <a:endParaRPr lang="en-US" altLang="en-US" sz="2000"/>
          </a:p>
          <a:p>
            <a:pPr marL="28575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r>
              <a:rPr lang="en-US" altLang="en-US" sz="2000" b="1"/>
              <a:t>Driver Earnings Tracker:</a:t>
            </a:r>
            <a:r>
              <a:rPr lang="en-IN" altLang="en-US" sz="2000"/>
              <a:t> </a:t>
            </a:r>
            <a:r>
              <a:rPr lang="en-US" altLang="en-US" sz="2000"/>
              <a:t>Tracks and displays driver income from completed or cancelled rides.</a:t>
            </a:r>
            <a:endParaRPr lang="en-US" altLang="en-US" sz="180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None/>
            </a:pPr>
            <a:endParaRPr lang="en-US" altLang="en-US" sz="1800"/>
          </a:p>
        </p:txBody>
      </p:sp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" name="Google Shape;238;p16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57200" y="115697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N">
                <a:latin typeface="Gill Sans MT" panose="020B0502020104020203" charset="0"/>
                <a:cs typeface="Gill Sans MT" panose="020B0502020104020203" charset="0"/>
              </a:rPr>
              <a:t>Driver </a:t>
            </a:r>
            <a:r>
              <a:rPr lang="en-IN" altLang="en-US">
                <a:latin typeface="Gill Sans MT" panose="020B0502020104020203" charset="0"/>
                <a:cs typeface="Gill Sans MT" panose="020B0502020104020203" charset="0"/>
              </a:rPr>
              <a:t>Login:</a:t>
            </a:r>
            <a:endParaRPr lang="en-IN" altLang="en-US">
              <a:latin typeface="Gill Sans MT" panose="020B0502020104020203" charset="0"/>
              <a:cs typeface="Gill Sans MT" panose="020B0502020104020203" charset="0"/>
            </a:endParaRPr>
          </a:p>
        </p:txBody>
      </p:sp>
      <p:pic>
        <p:nvPicPr>
          <p:cNvPr id="3" name="Picture 2" descr="E:\DBMS\ppt\driver 1.pngdriver 1"/>
          <p:cNvPicPr>
            <a:picLocks noChangeAspect="1"/>
          </p:cNvPicPr>
          <p:nvPr/>
        </p:nvPicPr>
        <p:blipFill>
          <a:blip r:embed="rId1"/>
          <a:srcRect l="8423" r="8423"/>
          <a:stretch>
            <a:fillRect/>
          </a:stretch>
        </p:blipFill>
        <p:spPr>
          <a:xfrm>
            <a:off x="612775" y="1763395"/>
            <a:ext cx="3645535" cy="2306955"/>
          </a:xfrm>
          <a:prstGeom prst="rect">
            <a:avLst/>
          </a:prstGeom>
        </p:spPr>
      </p:pic>
      <p:pic>
        <p:nvPicPr>
          <p:cNvPr id="8" name="Picture 7" descr="E:\DBMS\ppt\driver 2.pngdriver 2"/>
          <p:cNvPicPr>
            <a:picLocks noChangeAspect="1"/>
          </p:cNvPicPr>
          <p:nvPr/>
        </p:nvPicPr>
        <p:blipFill>
          <a:blip r:embed="rId2"/>
          <a:srcRect l="149" r="149"/>
          <a:stretch>
            <a:fillRect/>
          </a:stretch>
        </p:blipFill>
        <p:spPr>
          <a:xfrm>
            <a:off x="4904105" y="1162050"/>
            <a:ext cx="3203575" cy="1702435"/>
          </a:xfrm>
          <a:prstGeom prst="rect">
            <a:avLst/>
          </a:prstGeom>
        </p:spPr>
      </p:pic>
      <p:pic>
        <p:nvPicPr>
          <p:cNvPr id="9" name="Picture 8" descr="E:\DBMS\ppt\driver 3.pngdriver 3"/>
          <p:cNvPicPr>
            <a:picLocks noChangeAspect="1"/>
          </p:cNvPicPr>
          <p:nvPr/>
        </p:nvPicPr>
        <p:blipFill>
          <a:blip r:embed="rId3"/>
          <a:srcRect t="8593" b="8593"/>
          <a:stretch>
            <a:fillRect/>
          </a:stretch>
        </p:blipFill>
        <p:spPr>
          <a:xfrm>
            <a:off x="4904105" y="3112135"/>
            <a:ext cx="3203575" cy="1407795"/>
          </a:xfrm>
          <a:prstGeom prst="rect">
            <a:avLst/>
          </a:prstGeom>
        </p:spPr>
      </p:pic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0" name="Elbow Connector 9"/>
          <p:cNvCxnSpPr>
            <a:stCxn id="1" idx="3"/>
            <a:endCxn id="8" idx="1"/>
          </p:cNvCxnSpPr>
          <p:nvPr/>
        </p:nvCxnSpPr>
        <p:spPr>
          <a:xfrm flipV="1">
            <a:off x="4258310" y="2013585"/>
            <a:ext cx="645795" cy="903605"/>
          </a:xfrm>
          <a:prstGeom prst="bentConnector3">
            <a:avLst>
              <a:gd name="adj1" fmla="val 500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" idx="3"/>
            <a:endCxn id="9" idx="1"/>
          </p:cNvCxnSpPr>
          <p:nvPr/>
        </p:nvCxnSpPr>
        <p:spPr>
          <a:xfrm>
            <a:off x="4258310" y="2917190"/>
            <a:ext cx="645795" cy="899160"/>
          </a:xfrm>
          <a:prstGeom prst="bentConnector3">
            <a:avLst>
              <a:gd name="adj1" fmla="val 500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 Description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9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None/>
            </a:pPr>
            <a:r>
              <a:rPr lang="en-US" altLang="en-US" sz="2800" b="1"/>
              <a:t>History &amp; Calculation Modules:</a:t>
            </a:r>
            <a:endParaRPr lang="en-US" altLang="en-US" sz="2800" b="1"/>
          </a:p>
          <a:p>
            <a:pPr marL="28575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r>
              <a:rPr lang="en-US" altLang="en-US" sz="2000" b="1"/>
              <a:t>To track ride:</a:t>
            </a:r>
            <a:r>
              <a:rPr lang="en-US" altLang="en-US" sz="2000"/>
              <a:t> completed/canceled rides, user refund eligibility, and driver earnings.</a:t>
            </a:r>
            <a:endParaRPr lang="en-US" altLang="en-US" sz="2000"/>
          </a:p>
          <a:p>
            <a:pPr marL="28575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r>
              <a:rPr lang="en-US" altLang="en-US" sz="2000" b="1"/>
              <a:t>User Ride History:</a:t>
            </a:r>
            <a:r>
              <a:rPr lang="en-US" altLang="en-US" sz="2000"/>
              <a:t> Shows list of past rides with fare and refund status.</a:t>
            </a:r>
            <a:endParaRPr lang="en-US" altLang="en-US" sz="2000"/>
          </a:p>
          <a:p>
            <a:pPr marL="28575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r>
              <a:rPr lang="en-US" altLang="en-US" sz="2000" b="1"/>
              <a:t>Driver Ride History:</a:t>
            </a:r>
            <a:r>
              <a:rPr lang="en-US" altLang="en-US" sz="2000"/>
              <a:t> Lists all accepted rides, status, and earnings.</a:t>
            </a:r>
            <a:endParaRPr lang="en-US" altLang="en-US" sz="2000"/>
          </a:p>
          <a:p>
            <a:pPr marL="28575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r>
              <a:rPr lang="en-US" altLang="en-US" sz="2000" b="1"/>
              <a:t>Refund Logic:</a:t>
            </a:r>
            <a:r>
              <a:rPr lang="en-US" altLang="en-US" sz="2000"/>
              <a:t> Applies full or 50% refund based on driver assignment.</a:t>
            </a:r>
            <a:endParaRPr lang="en-US" altLang="en-US" sz="2000"/>
          </a:p>
          <a:p>
            <a:pPr marL="28575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r>
              <a:rPr lang="en-US" altLang="en-US" sz="2000" b="1"/>
              <a:t>Earnings Table: </a:t>
            </a:r>
            <a:r>
              <a:rPr lang="en-US" altLang="en-US" sz="2000"/>
              <a:t>Displays per-driver summary with total amount earned.</a:t>
            </a:r>
            <a:endParaRPr lang="en-US" altLang="en-US" sz="2000"/>
          </a:p>
        </p:txBody>
      </p:sp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" name="Google Shape;238;p16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57200" y="108775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N">
                <a:latin typeface="Gill Sans MT" panose="020B0502020104020203" charset="0"/>
                <a:cs typeface="Gill Sans MT" panose="020B0502020104020203" charset="0"/>
              </a:rPr>
              <a:t>Register New User</a:t>
            </a:r>
            <a:r>
              <a:rPr lang="en-IN" altLang="en-US">
                <a:latin typeface="Gill Sans MT" panose="020B0502020104020203" charset="0"/>
                <a:cs typeface="Gill Sans MT" panose="020B0502020104020203" charset="0"/>
              </a:rPr>
              <a:t>:</a:t>
            </a:r>
            <a:endParaRPr lang="en-IN" altLang="en-US">
              <a:latin typeface="Gill Sans MT" panose="020B0502020104020203" charset="0"/>
              <a:cs typeface="Gill Sans MT" panose="020B0502020104020203" charset="0"/>
            </a:endParaRPr>
          </a:p>
        </p:txBody>
      </p:sp>
      <p:pic>
        <p:nvPicPr>
          <p:cNvPr id="3" name="Picture 2" descr="E:\DBMS\ppt\new register.pngnew register"/>
          <p:cNvPicPr>
            <a:picLocks noChangeAspect="1"/>
          </p:cNvPicPr>
          <p:nvPr/>
        </p:nvPicPr>
        <p:blipFill>
          <a:blip r:embed="rId1"/>
          <a:srcRect l="8106" r="8106"/>
          <a:stretch>
            <a:fillRect/>
          </a:stretch>
        </p:blipFill>
        <p:spPr>
          <a:xfrm>
            <a:off x="612775" y="1763395"/>
            <a:ext cx="3645535" cy="2306955"/>
          </a:xfrm>
          <a:prstGeom prst="rect">
            <a:avLst/>
          </a:prstGeom>
        </p:spPr>
      </p:pic>
      <p:pic>
        <p:nvPicPr>
          <p:cNvPr id="8" name="Picture 7" descr="E:\DBMS\ppt\new issue register.pngnew issue register"/>
          <p:cNvPicPr>
            <a:picLocks noChangeAspect="1"/>
          </p:cNvPicPr>
          <p:nvPr/>
        </p:nvPicPr>
        <p:blipFill>
          <a:blip r:embed="rId2"/>
          <a:srcRect t="89" b="89"/>
          <a:stretch>
            <a:fillRect/>
          </a:stretch>
        </p:blipFill>
        <p:spPr>
          <a:xfrm>
            <a:off x="4904105" y="1762760"/>
            <a:ext cx="3203575" cy="2307590"/>
          </a:xfrm>
          <a:prstGeom prst="rect">
            <a:avLst/>
          </a:prstGeom>
        </p:spPr>
      </p:pic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0" name="Elbow Connector 9"/>
          <p:cNvCxnSpPr>
            <a:stCxn id="1" idx="3"/>
            <a:endCxn id="8" idx="1"/>
          </p:cNvCxnSpPr>
          <p:nvPr/>
        </p:nvCxnSpPr>
        <p:spPr>
          <a:xfrm flipV="1">
            <a:off x="4258310" y="2916555"/>
            <a:ext cx="645795" cy="635"/>
          </a:xfrm>
          <a:prstGeom prst="bentConnector3">
            <a:avLst>
              <a:gd name="adj1" fmla="val 500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 &amp; Future Scope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0" name="Google Shape;260;p18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61" name="Google Shape;261;p18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9525" lvl="0" indent="-9525" algn="just" rtl="0">
              <a:spcBef>
                <a:spcPts val="0"/>
              </a:spcBef>
              <a:spcAft>
                <a:spcPts val="0"/>
              </a:spcAft>
              <a:buSzPts val="1976"/>
            </a:pPr>
            <a:r>
              <a:rPr lang="en-US" altLang="en-US" sz="2800" b="1"/>
              <a:t>Conclusion:</a:t>
            </a:r>
            <a:endParaRPr lang="en-US" altLang="en-US" sz="2800" b="1"/>
          </a:p>
          <a:p>
            <a:pPr marL="9525" lvl="0" indent="-9525" algn="just" rtl="0">
              <a:spcBef>
                <a:spcPts val="0"/>
              </a:spcBef>
              <a:spcAft>
                <a:spcPts val="0"/>
              </a:spcAft>
              <a:buSzPts val="1976"/>
            </a:pPr>
            <a:r>
              <a:rPr lang="en-US" altLang="en-US" sz="2000"/>
              <a:t>The Cab Booking System effectively demonstrates the application of Database Management System (DBMS) principles by managing user, driver, and ride data efficiently through structured MySQL integration.</a:t>
            </a:r>
            <a:endParaRPr lang="en-US" altLang="en-US" sz="2000"/>
          </a:p>
          <a:p>
            <a:pPr marL="9525" lvl="0" indent="-9525" algn="just" rtl="0">
              <a:spcBef>
                <a:spcPts val="0"/>
              </a:spcBef>
              <a:spcAft>
                <a:spcPts val="0"/>
              </a:spcAft>
              <a:buSzPts val="1976"/>
            </a:pPr>
            <a:endParaRPr lang="en-US" altLang="en-US" sz="2800"/>
          </a:p>
          <a:p>
            <a:pPr marL="9525" lvl="0" indent="-9525" algn="just" rtl="0">
              <a:spcBef>
                <a:spcPts val="0"/>
              </a:spcBef>
              <a:spcAft>
                <a:spcPts val="0"/>
              </a:spcAft>
              <a:buSzPts val="1976"/>
            </a:pPr>
            <a:r>
              <a:rPr lang="en-US" altLang="en-US" sz="28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</a:t>
            </a:r>
            <a:r>
              <a:rPr lang="en-US" altLang="en-US" sz="2800" b="1"/>
              <a:t>uture Scope:</a:t>
            </a:r>
            <a:endParaRPr lang="en-US" altLang="en-US" sz="2800" b="1"/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+mj-lt"/>
              <a:buAutoNum type="arabicPeriod"/>
            </a:pPr>
            <a:r>
              <a:rPr lang="en-US" altLang="en-US" sz="2000"/>
              <a:t>Introduce advanced SQL procedures and triggers to automate refund and wallet updates.</a:t>
            </a:r>
            <a:endParaRPr lang="en-US" altLang="en-US" sz="2000"/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+mj-lt"/>
              <a:buAutoNum type="arabicPeriod"/>
            </a:pPr>
            <a:r>
              <a:rPr lang="en-US" altLang="en-US" sz="2000"/>
              <a:t>Integrate real-time GPS tracking and location-based cab suggestions using spatial databases to enhance ride assignment accuracy.</a:t>
            </a:r>
            <a:endParaRPr lang="en-US" altLang="en-US" sz="2000"/>
          </a:p>
        </p:txBody>
      </p:sp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None/>
            </a:pPr>
            <a:r>
              <a:rPr lang="en-US" sz="4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 You</a:t>
            </a:r>
            <a:endParaRPr sz="4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8" name="Google Shape;268;p19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69" name="Google Shape;269;p19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rgbClr val="EDF0C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 panose="02050604050505020204"/>
              <a:buNone/>
            </a:pPr>
            <a:endParaRPr sz="3600" b="0" i="0" u="none" strike="noStrike" cap="none">
              <a:solidFill>
                <a:schemeClr val="lt1"/>
              </a:solidFill>
              <a:latin typeface="Bookman Old Style" panose="02050604050505020204"/>
              <a:ea typeface="Bookman Old Style" panose="02050604050505020204"/>
              <a:cs typeface="Bookman Old Style" panose="02050604050505020204"/>
              <a:sym typeface="Bookman Old Style" panose="02050604050505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 panose="02020603050405020304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ANY QUERIES??? </a:t>
            </a:r>
            <a:endParaRPr lang="en-US" sz="36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9" name="Google Shape;119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rgbClr val="41414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48590" algn="ctr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</a:p>
          <a:p>
            <a:pPr marL="274320" lvl="0" indent="-148590" algn="ctr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</a:p>
          <a:p>
            <a:pPr marL="274320" lvl="0" indent="-148590" algn="ctr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   </a:t>
            </a:r>
            <a:r>
              <a:rPr lang="en-IN" altLang="en-US"/>
              <a:t>Cab Website </a:t>
            </a:r>
            <a:r>
              <a:rPr lang="en-IN" altLang="en-US"/>
              <a:t>for a Company</a:t>
            </a:r>
            <a:endParaRPr lang="en-IN" alt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" name="Google Shape;125;p3"/>
          <p:cNvSpPr txBox="1"/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Title</a:t>
            </a:r>
            <a:endParaRPr sz="4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Identification</a:t>
            </a:r>
            <a:r>
              <a:rPr 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4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3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8" name="Google Shape;128;p3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lnSpc>
                <a:spcPct val="140000"/>
              </a:lnSpc>
              <a:buClr>
                <a:srgbClr val="000000"/>
              </a:buClr>
              <a:buSzPct val="110000"/>
              <a:buFont typeface="+mj-lt"/>
              <a:buAutoNum type="arabicPeriod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Delays in Cab Allocation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Employees wait too long for cabs due to manual assignment.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-457200" algn="just">
              <a:lnSpc>
                <a:spcPct val="140000"/>
              </a:lnSpc>
              <a:buClr>
                <a:srgbClr val="000000"/>
              </a:buClr>
              <a:buSzPct val="110000"/>
              <a:buFont typeface="+mj-lt"/>
              <a:buAutoNum type="arabicPeriod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Unclear Fare Calculation 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No proper fare estimation, leading to overcharging and confusion.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-457200" algn="just">
              <a:lnSpc>
                <a:spcPct val="140000"/>
              </a:lnSpc>
              <a:buClr>
                <a:srgbClr val="000000"/>
              </a:buClr>
              <a:buSzPct val="110000"/>
              <a:buFont typeface="+mj-lt"/>
              <a:buAutoNum type="arabicPeriod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Driver Management Issues 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No proper system to assign and manage driver schedules.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-457200" algn="just">
              <a:lnSpc>
                <a:spcPct val="140000"/>
              </a:lnSpc>
              <a:buClr>
                <a:srgbClr val="000000"/>
              </a:buClr>
              <a:buSzPct val="110000"/>
              <a:buFont typeface="+mj-lt"/>
              <a:buAutoNum type="arabicPeriod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Lack of Ride History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Companies cannot easily track past rides and expenses.</a:t>
            </a:r>
            <a:endParaRPr lang="en-US" altLang="en-US" sz="1800" i="0" u="none" strike="noStrike" cap="none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6" name="Google Shape;136;p4"/>
          <p:cNvSpPr txBox="1"/>
          <p:nvPr>
            <p:ph type="body" idx="1"/>
          </p:nvPr>
        </p:nvSpPr>
        <p:spPr>
          <a:xfrm>
            <a:off x="411480" y="948690"/>
            <a:ext cx="8533765" cy="394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4505" indent="-457200" algn="just">
              <a:lnSpc>
                <a:spcPct val="140000"/>
              </a:lnSpc>
              <a:buClr>
                <a:srgbClr val="000000"/>
              </a:buClr>
              <a:buSzTx/>
              <a:buFont typeface="+mj-lt"/>
              <a:buAutoNum type="arabicPeriod"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 Login &amp; Management: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Employees and admins can register, log in, and manage profiles.</a:t>
            </a:r>
            <a:endParaRPr lang="en-US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84505" indent="-457200" algn="just">
              <a:lnSpc>
                <a:spcPct val="140000"/>
              </a:lnSpc>
              <a:buClr>
                <a:srgbClr val="000000"/>
              </a:buClr>
              <a:buSzTx/>
              <a:buFont typeface="+mj-lt"/>
              <a:buAutoNum type="arabicPeriod"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Cab Booking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Users can book a cab, and the system assigns an available driver.</a:t>
            </a:r>
            <a:endParaRPr lang="en-US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84505" indent="-457200" algn="just">
              <a:lnSpc>
                <a:spcPct val="140000"/>
              </a:lnSpc>
              <a:buClr>
                <a:srgbClr val="000000"/>
              </a:buClr>
              <a:buSzTx/>
              <a:buFont typeface="+mj-lt"/>
              <a:buAutoNum type="arabicPeriod"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Fare Calculation: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system calculates the fare based on distance and time.</a:t>
            </a:r>
            <a:endParaRPr lang="en-US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84505" indent="-457200" algn="just">
              <a:lnSpc>
                <a:spcPct val="140000"/>
              </a:lnSpc>
              <a:buClr>
                <a:srgbClr val="000000"/>
              </a:buClr>
              <a:buSzTx/>
              <a:buFont typeface="+mj-lt"/>
              <a:buAutoNum type="arabicPeriod"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Driver Management: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system assigns and updates driver availability.</a:t>
            </a:r>
            <a:endParaRPr lang="en-US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84505" indent="-457200" algn="just">
              <a:lnSpc>
                <a:spcPct val="140000"/>
              </a:lnSpc>
              <a:buClr>
                <a:srgbClr val="000000"/>
              </a:buClr>
              <a:buSzTx/>
              <a:buFont typeface="+mj-lt"/>
              <a:buAutoNum type="arabicPeriod"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Ride History: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Users and admins can view past bookings and payments.</a:t>
            </a:r>
            <a:endParaRPr lang="en-US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Google Shape;125;p3"/>
          <p:cNvSpPr txBox="1"/>
          <p:nvPr/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wrap="square" lIns="91425" tIns="45700" rIns="91425" bIns="45700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man Old Style" panose="02050604050505020204"/>
              <a:buNone/>
              <a:defRPr sz="3200" b="0" i="0" u="none" strike="noStrike" cap="none">
                <a:solidFill>
                  <a:schemeClr val="dk2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sz="4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  <a:endParaRPr lang="en-US" sz="4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Picture 3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" y="926465"/>
            <a:ext cx="6949440" cy="3656965"/>
          </a:xfrm>
          <a:prstGeom prst="rect">
            <a:avLst/>
          </a:prstGeom>
        </p:spPr>
      </p:pic>
      <p:sp>
        <p:nvSpPr>
          <p:cNvPr id="2" name="Google Shape;125;p3"/>
          <p:cNvSpPr txBox="1"/>
          <p:nvPr/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wrap="square" lIns="91425" tIns="45700" rIns="91425" bIns="45700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man Old Style" panose="02050604050505020204"/>
              <a:buNone/>
              <a:defRPr sz="3200" b="0" i="0" u="none" strike="noStrike" cap="none">
                <a:solidFill>
                  <a:schemeClr val="dk2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sz="4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Architecture</a:t>
            </a:r>
            <a:endParaRPr lang="en-US" sz="4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List of Modules</a:t>
            </a:r>
            <a:endParaRPr lang="en-US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9" name="Google Shape;159;p7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0" name="Google Shape;160;p7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5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76000"/>
            </a:pPr>
            <a:endParaRPr lang="en-IN" altLang="en-US" sz="2800" b="1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000"/>
              <a:buFont typeface="Arial" panose="020B0604020202020204" pitchFamily="34" charset="0"/>
              <a:buChar char="•"/>
            </a:pPr>
            <a:r>
              <a:rPr lang="en-IN" altLang="en-US" sz="4445" b="1"/>
              <a:t>User</a:t>
            </a:r>
            <a:r>
              <a:rPr lang="en-IN" altLang="en-US" sz="4445" b="1"/>
              <a:t> Modules: </a:t>
            </a:r>
            <a:endParaRPr lang="en-IN" altLang="en-US" sz="4445" b="1"/>
          </a:p>
          <a:p>
            <a:pPr marL="548640" lvl="1" indent="-2743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6000"/>
            </a:pPr>
            <a:r>
              <a:rPr lang="en-IN" alt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Registration &amp; Login</a:t>
            </a:r>
            <a:r>
              <a:rPr lang="en-US" altLang="en-IN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IN" alt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Dashboard</a:t>
            </a:r>
            <a:r>
              <a:rPr lang="en-US" altLang="en-IN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IN" alt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Wallet System</a:t>
            </a:r>
            <a:endParaRPr lang="en-IN" alt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000"/>
              <a:buFont typeface="Arial" panose="020B0604020202020204" pitchFamily="34" charset="0"/>
              <a:buChar char="•"/>
            </a:pPr>
            <a:r>
              <a:rPr lang="en-IN" altLang="en-US" sz="4445" b="1">
                <a:sym typeface="+mn-ea"/>
              </a:rPr>
              <a:t>Driver Module:</a:t>
            </a:r>
            <a:endParaRPr lang="en-IN" altLang="en-US" sz="4445" b="1"/>
          </a:p>
          <a:p>
            <a:pPr marL="548640" lvl="1" indent="-2743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lang="en-IN" alt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Driver Login , Driver Dashboard, Ride Assignment, Driver Earning Tracker </a:t>
            </a:r>
            <a:endParaRPr lang="en-IN" alt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000"/>
              <a:buFont typeface="Arial" panose="020B0604020202020204" pitchFamily="34" charset="0"/>
              <a:buChar char="•"/>
            </a:pPr>
            <a:r>
              <a:rPr lang="en-IN" altLang="en-US" sz="4445" b="1">
                <a:sym typeface="+mn-ea"/>
              </a:rPr>
              <a:t>Admin Module: </a:t>
            </a:r>
            <a:endParaRPr lang="en-IN" altLang="en-US" sz="4445" b="1">
              <a:sym typeface="Times New Roman" panose="02020603050405020304"/>
            </a:endParaRPr>
          </a:p>
          <a:p>
            <a:pPr marL="548640" lvl="1" indent="-2743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lang="en-IN" alt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Login &amp; Dashboard, Ride &amp; Wallet Monitoring</a:t>
            </a:r>
            <a:endParaRPr lang="en-IN" alt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Arial" panose="020B0604020202020204" pitchFamily="34" charset="0"/>
              <a:buChar char="•"/>
            </a:pPr>
            <a:r>
              <a:rPr lang="en-IN" altLang="en-US" sz="4445" b="1">
                <a:solidFill>
                  <a:schemeClr val="dk1"/>
                </a:solidFill>
                <a:sym typeface="Times New Roman" panose="02020603050405020304"/>
              </a:rPr>
              <a:t>History &amp; Calculation Module:FFFFFFFFFFFFFFF</a:t>
            </a:r>
            <a:endParaRPr lang="en-IN" altLang="en-US" sz="4445" b="1">
              <a:solidFill>
                <a:schemeClr val="dk1"/>
              </a:solidFill>
              <a:sym typeface="Times New Roman" panose="02020603050405020304"/>
            </a:endParaRPr>
          </a:p>
          <a:p>
            <a:pPr marL="293370" lvl="1" indent="-18415" algn="l" defTabSz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6000"/>
              <a:buNone/>
              <a:tabLst>
                <a:tab pos="358140" algn="l"/>
              </a:tabLst>
            </a:pPr>
            <a:r>
              <a:rPr lang="en-IN" alt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Ride History, Ride Booking and Cancellation with Refund, Calculates the Fair of User</a:t>
            </a:r>
            <a:endParaRPr lang="en-IN" alt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2865" lvl="1" indent="-6286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48"/>
            </a:pPr>
            <a:r>
              <a:rPr lang="en-IN" altLang="en-US" sz="2000" b="1">
                <a:solidFill>
                  <a:schemeClr val="dk1"/>
                </a:solidFill>
                <a:sym typeface="Times New Roman" panose="02020603050405020304"/>
              </a:rPr>
              <a:t>F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 Description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9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None/>
            </a:pPr>
            <a:r>
              <a:rPr lang="en-IN" altLang="en-US" sz="2800" b="1">
                <a:sym typeface="+mn-ea"/>
              </a:rPr>
              <a:t>User Module</a:t>
            </a:r>
            <a:endParaRPr lang="en-IN" altLang="en-US" sz="2800" b="1"/>
          </a:p>
          <a:p>
            <a:pPr marL="285750" lvl="0" indent="-2857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r>
              <a:rPr lang="en-IN" altLang="en-US" sz="2000" b="1">
                <a:sym typeface="+mn-ea"/>
              </a:rPr>
              <a:t>User Registration &amp; Login: </a:t>
            </a:r>
            <a:r>
              <a:rPr lang="en-IN" altLang="en-US" sz="2000">
                <a:sym typeface="+mn-ea"/>
              </a:rPr>
              <a:t> Enables new users to register and securely log in with authentication.</a:t>
            </a:r>
            <a:endParaRPr lang="en-IN" altLang="en-US" sz="2000">
              <a:sym typeface="+mn-ea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r>
              <a:rPr lang="en-IN" altLang="en-US" sz="2000" b="1">
                <a:sym typeface="+mn-ea"/>
              </a:rPr>
              <a:t>User Dashboard: </a:t>
            </a:r>
            <a:r>
              <a:rPr lang="en-IN" altLang="en-US" sz="2000">
                <a:sym typeface="+mn-ea"/>
              </a:rPr>
              <a:t> Central hub to book rides, view history, and track ride status.</a:t>
            </a:r>
            <a:endParaRPr lang="en-IN" altLang="en-US" sz="2000">
              <a:sym typeface="+mn-ea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r>
              <a:rPr lang="en-IN" altLang="en-US" sz="2000" b="1">
                <a:sym typeface="+mn-ea"/>
              </a:rPr>
              <a:t>Ride Booking: </a:t>
            </a:r>
            <a:r>
              <a:rPr lang="en-IN" altLang="en-US" sz="2000">
                <a:sym typeface="+mn-ea"/>
              </a:rPr>
              <a:t> Allows users to select pickup and destination, and book a ride.</a:t>
            </a:r>
            <a:endParaRPr lang="en-IN" altLang="en-US" sz="2000">
              <a:sym typeface="+mn-ea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r>
              <a:rPr lang="en-IN" altLang="en-US" sz="2000" b="1">
                <a:sym typeface="+mn-ea"/>
              </a:rPr>
              <a:t>Ride Cancellation &amp; Refund: </a:t>
            </a:r>
            <a:r>
              <a:rPr lang="en-IN" altLang="en-US" sz="2000">
                <a:sym typeface="+mn-ea"/>
              </a:rPr>
              <a:t> Lets users cancel rides and receive full or 50% refund based on driver assignment.</a:t>
            </a:r>
            <a:endParaRPr lang="en-IN" altLang="en-US" sz="2000">
              <a:sym typeface="+mn-ea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r>
              <a:rPr lang="en-IN" altLang="en-US" sz="2000" b="1">
                <a:sym typeface="+mn-ea"/>
              </a:rPr>
              <a:t>Wallet System:</a:t>
            </a:r>
            <a:r>
              <a:rPr lang="en-IN" altLang="en-US" sz="2000">
                <a:sym typeface="+mn-ea"/>
              </a:rPr>
              <a:t> Manages user fare deduction and refunds through wallet balance updates.</a:t>
            </a:r>
            <a:endParaRPr lang="en-US" altLang="en-US" sz="2000"/>
          </a:p>
          <a:p>
            <a:pPr marL="28575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endParaRPr lang="en-IN" altLang="en-US" sz="2000">
              <a:sym typeface="+mn-ea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endParaRPr lang="en-IN" altLang="en-US" sz="2000" b="1"/>
          </a:p>
          <a:p>
            <a:pPr marL="28575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" name="Google Shape;238;p16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57200" y="108775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Gill Sans MT" panose="020B0502020104020203" charset="0"/>
                <a:cs typeface="Gill Sans MT" panose="020B0502020104020203" charset="0"/>
              </a:rPr>
              <a:t>User Login:</a:t>
            </a:r>
            <a:endParaRPr lang="en-IN" altLang="en-US">
              <a:latin typeface="Gill Sans MT" panose="020B0502020104020203" charset="0"/>
              <a:cs typeface="Gill Sans MT" panose="020B0502020104020203" charset="0"/>
            </a:endParaRPr>
          </a:p>
        </p:txBody>
      </p:sp>
      <p:pic>
        <p:nvPicPr>
          <p:cNvPr id="3" name="Picture 2" descr="Screenshot 2025-05-28 2228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1763395"/>
            <a:ext cx="3645535" cy="2306955"/>
          </a:xfrm>
          <a:prstGeom prst="rect">
            <a:avLst/>
          </a:prstGeom>
        </p:spPr>
      </p:pic>
      <p:pic>
        <p:nvPicPr>
          <p:cNvPr id="8" name="Picture 7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105" y="1162050"/>
            <a:ext cx="3203575" cy="1702435"/>
          </a:xfrm>
          <a:prstGeom prst="rect">
            <a:avLst/>
          </a:prstGeom>
        </p:spPr>
      </p:pic>
      <p:pic>
        <p:nvPicPr>
          <p:cNvPr id="9" name="Picture 8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05" y="3112135"/>
            <a:ext cx="3203575" cy="1407795"/>
          </a:xfrm>
          <a:prstGeom prst="rect">
            <a:avLst/>
          </a:prstGeom>
        </p:spPr>
      </p:pic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0" name="Elbow Connector 9"/>
          <p:cNvCxnSpPr>
            <a:stCxn id="1" idx="3"/>
            <a:endCxn id="8" idx="1"/>
          </p:cNvCxnSpPr>
          <p:nvPr/>
        </p:nvCxnSpPr>
        <p:spPr>
          <a:xfrm flipV="1">
            <a:off x="4258310" y="2013585"/>
            <a:ext cx="645795" cy="903605"/>
          </a:xfrm>
          <a:prstGeom prst="bentConnector3">
            <a:avLst>
              <a:gd name="adj1" fmla="val 500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" idx="3"/>
            <a:endCxn id="9" idx="1"/>
          </p:cNvCxnSpPr>
          <p:nvPr/>
        </p:nvCxnSpPr>
        <p:spPr>
          <a:xfrm>
            <a:off x="4258310" y="2917190"/>
            <a:ext cx="645795" cy="899160"/>
          </a:xfrm>
          <a:prstGeom prst="bentConnector3">
            <a:avLst>
              <a:gd name="adj1" fmla="val 500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 Description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9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/>
              <a:buNone/>
            </a:pPr>
            <a:r>
              <a:rPr lang="en-IN" altLang="en-US" sz="2800" b="1">
                <a:sym typeface="+mn-ea"/>
              </a:rPr>
              <a:t>Admin Module</a:t>
            </a:r>
            <a:endParaRPr lang="en-IN" altLang="en-US" sz="28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endParaRPr lang="en-IN" altLang="en-US" sz="3110" b="1"/>
          </a:p>
          <a:p>
            <a:pPr marL="274320" lvl="0" indent="-27432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/>
              <a:buChar char="•"/>
            </a:pPr>
            <a:r>
              <a:rPr lang="en-IN" altLang="en-US" sz="2000" b="1">
                <a:sym typeface="+mn-ea"/>
              </a:rPr>
              <a:t>Admin Login &amp; Dashboard: P</a:t>
            </a:r>
            <a:r>
              <a:rPr lang="en-IN" altLang="en-US" sz="2000">
                <a:sym typeface="+mn-ea"/>
              </a:rPr>
              <a:t>pr</a:t>
            </a:r>
            <a:r>
              <a:rPr lang="en-US" altLang="en-US" sz="2000">
                <a:sym typeface="+mn-ea"/>
              </a:rPr>
              <a:t>ovides centralized access to monitor users, drivers, and rides.</a:t>
            </a:r>
            <a:endParaRPr lang="en-US" altLang="en-US" sz="2000"/>
          </a:p>
          <a:p>
            <a:pPr marL="274320" lvl="0" indent="-27432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/>
              <a:buChar char="•"/>
            </a:pPr>
            <a:r>
              <a:rPr lang="en-IN" altLang="en-US" sz="2000" b="1">
                <a:sym typeface="+mn-ea"/>
              </a:rPr>
              <a:t>Ride &amp; Wallet Monitoring: </a:t>
            </a:r>
            <a:r>
              <a:rPr lang="en-US" altLang="en-US" sz="2000">
                <a:sym typeface="+mn-ea"/>
              </a:rPr>
              <a:t> Allows admin to track ride statuses, payments, and refunds.</a:t>
            </a:r>
            <a:endParaRPr lang="en-US" altLang="en-US" sz="2000"/>
          </a:p>
          <a:p>
            <a:pPr marL="274320" lvl="0" indent="-14859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sz="2000"/>
          </a:p>
        </p:txBody>
      </p:sp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2750185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CGB1221 - DATABASE MANAGEMENT SYSTEM</a:t>
            </a: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4131</Words>
  <Application>WPS Presentation</Application>
  <PresentationFormat/>
  <Paragraphs>181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Arial</vt:lpstr>
      <vt:lpstr>Bookman Old Style</vt:lpstr>
      <vt:lpstr>Noto Sans Symbols</vt:lpstr>
      <vt:lpstr>Segoe Print</vt:lpstr>
      <vt:lpstr>Gill Sans</vt:lpstr>
      <vt:lpstr>Calibri</vt:lpstr>
      <vt:lpstr>Times New Roman</vt:lpstr>
      <vt:lpstr>Times New Roman</vt:lpstr>
      <vt:lpstr>Gill Sans MT</vt:lpstr>
      <vt:lpstr>Microsoft YaHei</vt:lpstr>
      <vt:lpstr>Arial Unicode MS</vt:lpstr>
      <vt:lpstr>Origin</vt:lpstr>
      <vt:lpstr>CGB1221 – DATABASE MANAGEMENT SYSTEM</vt:lpstr>
      <vt:lpstr>Project Title</vt:lpstr>
      <vt:lpstr>Problem Identification </vt:lpstr>
      <vt:lpstr>PowerPoint 演示文稿</vt:lpstr>
      <vt:lpstr>PowerPoint 演示文稿</vt:lpstr>
      <vt:lpstr>List of Modules</vt:lpstr>
      <vt:lpstr>Module Description</vt:lpstr>
      <vt:lpstr>Results </vt:lpstr>
      <vt:lpstr>Module Description</vt:lpstr>
      <vt:lpstr>Results </vt:lpstr>
      <vt:lpstr>Module Description</vt:lpstr>
      <vt:lpstr>Results </vt:lpstr>
      <vt:lpstr>Module Description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CGB1201 – JAVA PROGRAMMING</dc:title>
  <dc:creator/>
  <cp:lastModifiedBy>Vaithyanadhan S g</cp:lastModifiedBy>
  <cp:revision>54</cp:revision>
  <dcterms:created xsi:type="dcterms:W3CDTF">2024-12-01T17:43:00Z</dcterms:created>
  <dcterms:modified xsi:type="dcterms:W3CDTF">2025-06-03T13:27:24Z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20AB61517E2147ECA8A4A3104B8E8ADD_12</vt:lpwstr>
  </property>
  <property fmtid="{D5CDD505-2E9C-101B-9397-08002B2CF9AE}" pid="3" name="KSOProductBuildVer">
    <vt:lpwstr>1033-12.2.0.21183</vt:lpwstr>
  </property>
</Properties>
</file>