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83" r:id="rId11"/>
    <p:sldId id="279" r:id="rId12"/>
    <p:sldId id="277" r:id="rId13"/>
    <p:sldId id="280" r:id="rId14"/>
    <p:sldId id="276" r:id="rId15"/>
    <p:sldId id="281" r:id="rId16"/>
    <p:sldId id="278" r:id="rId17"/>
    <p:sldId id="282" r:id="rId18"/>
    <p:sldId id="273" r:id="rId19"/>
    <p:sldId id="274" r:id="rId20"/>
  </p:sldIdLst>
  <p:sldSz cx="9144000" cy="5143500"/>
  <p:notesSz cx="6797675" cy="9926320"/>
  <p:embeddedFontLst>
    <p:embeddedFont>
      <p:font typeface="Bookman Old Style" panose="02050604050505020204"/>
      <p:regular r:id="rId24"/>
    </p:embeddedFont>
    <p:embeddedFont>
      <p:font typeface="Gill Sans" panose="020B0502020104020203"/>
      <p:regular r:id="rId25"/>
    </p:embeddedFont>
    <p:embeddedFont>
      <p:font typeface="Calibri" panose="020F0502020204030204"/>
      <p:regular r:id="rId26"/>
      <p:bold r:id="rId27"/>
      <p:italic r:id="rId28"/>
      <p:boldItalic r:id="rId29"/>
    </p:embeddedFont>
    <p:embeddedFont>
      <p:font typeface="Gill Sans MT" panose="020B0502020104020203"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5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1: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07" name="Google Shape;107;p1: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71" name="Google Shape;171;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6: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35" name="Google Shape;235;p1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71" name="Google Shape;171;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6: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35" name="Google Shape;235;p1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71" name="Google Shape;171;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6: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35" name="Google Shape;235;p1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p18: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57" name="Google Shape;257;p18: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65" name="Google Shape;265;p1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2: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15" name="Google Shape;115;p2: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3: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23" name="Google Shape;123;p3: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4: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31" name="Google Shape;131;p4: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5: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39" name="Google Shape;139;p5: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7: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55" name="Google Shape;155;p7: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8: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63" name="Google Shape;163;p8: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71" name="Google Shape;171;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6: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35" name="Google Shape;235;p1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8" name="Shape 18"/>
        <p:cNvGrpSpPr/>
        <p:nvPr/>
      </p:nvGrpSpPr>
      <p:grpSpPr>
        <a:xfrm>
          <a:off x="0" y="0"/>
          <a:ext cx="0" cy="0"/>
          <a:chOff x="0" y="0"/>
          <a:chExt cx="0" cy="0"/>
        </a:xfrm>
      </p:grpSpPr>
      <p:sp>
        <p:nvSpPr>
          <p:cNvPr id="19" name="Google Shape;19;p21"/>
          <p:cNvSpPr txBox="1"/>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1"/>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23" name="Google Shape;23;p21"/>
          <p:cNvSpPr txBox="1"/>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24" name="Google Shape;24;p21"/>
          <p:cNvSpPr txBox="1"/>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0" name="Shape 90"/>
        <p:cNvGrpSpPr/>
        <p:nvPr/>
      </p:nvGrpSpPr>
      <p:grpSpPr>
        <a:xfrm>
          <a:off x="0" y="0"/>
          <a:ext cx="0" cy="0"/>
          <a:chOff x="0" y="0"/>
          <a:chExt cx="0" cy="0"/>
        </a:xfrm>
      </p:grpSpPr>
      <p:sp>
        <p:nvSpPr>
          <p:cNvPr id="91" name="Google Shape;91;p30"/>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93" name="Google Shape;93;p30"/>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6" name="Shape 96"/>
        <p:cNvGrpSpPr/>
        <p:nvPr/>
      </p:nvGrpSpPr>
      <p:grpSpPr>
        <a:xfrm>
          <a:off x="0" y="0"/>
          <a:ext cx="0" cy="0"/>
          <a:chOff x="0" y="0"/>
          <a:chExt cx="0" cy="0"/>
        </a:xfrm>
      </p:grpSpPr>
      <p:sp>
        <p:nvSpPr>
          <p:cNvPr id="97" name="Google Shape;97;p31"/>
          <p:cNvSpPr txBox="1"/>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1"/>
          <p:cNvSpPr txBox="1"/>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99" name="Google Shape;99;p31"/>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102" name="Google Shape;102;p31"/>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31"/>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104" name="Google Shape;104;p31"/>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30" name="Google Shape;30;p22"/>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23"/>
          <p:cNvSpPr txBox="1"/>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36" name="Google Shape;36;p23"/>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7" name="Shape 37"/>
        <p:cNvGrpSpPr/>
        <p:nvPr/>
      </p:nvGrpSpPr>
      <p:grpSpPr>
        <a:xfrm>
          <a:off x="0" y="0"/>
          <a:ext cx="0" cy="0"/>
          <a:chOff x="0" y="0"/>
          <a:chExt cx="0" cy="0"/>
        </a:xfrm>
      </p:grpSpPr>
      <p:sp>
        <p:nvSpPr>
          <p:cNvPr id="38" name="Google Shape;38;p24"/>
          <p:cNvSpPr txBox="1"/>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panose="02050604050505020204"/>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24"/>
          <p:cNvSpPr txBox="1"/>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43" name="Google Shape;43;p24"/>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4" name="Google Shape;44;p24"/>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5" name="Google Shape;45;p24"/>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6" name="Google Shape;46;p24"/>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7" name="Shape 47"/>
        <p:cNvGrpSpPr/>
        <p:nvPr/>
      </p:nvGrpSpPr>
      <p:grpSpPr>
        <a:xfrm>
          <a:off x="0" y="0"/>
          <a:ext cx="0" cy="0"/>
          <a:chOff x="0" y="0"/>
          <a:chExt cx="0" cy="0"/>
        </a:xfrm>
      </p:grpSpPr>
      <p:sp>
        <p:nvSpPr>
          <p:cNvPr id="48" name="Google Shape;48;p25"/>
          <p:cNvSpPr txBox="1"/>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panose="02050604050505020204"/>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txBox="1"/>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50" name="Google Shape;50;p25"/>
          <p:cNvSpPr txBox="1"/>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53" name="Google Shape;53;p25"/>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54" name="Google Shape;54;p25"/>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26"/>
          <p:cNvSpPr txBox="1"/>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panose="02050604050505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6"/>
          <p:cNvSpPr txBox="1"/>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58" name="Google Shape;58;p26"/>
          <p:cNvSpPr txBox="1"/>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59" name="Google Shape;59;p26"/>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62" name="Google Shape;62;p26"/>
          <p:cNvSpPr txBox="1"/>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63" name="Google Shape;63;p26"/>
          <p:cNvSpPr txBox="1"/>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4" name="Shape 64"/>
        <p:cNvGrpSpPr/>
        <p:nvPr/>
      </p:nvGrpSpPr>
      <p:grpSpPr>
        <a:xfrm>
          <a:off x="0" y="0"/>
          <a:ext cx="0" cy="0"/>
          <a:chOff x="0" y="0"/>
          <a:chExt cx="0" cy="0"/>
        </a:xfrm>
      </p:grpSpPr>
      <p:sp>
        <p:nvSpPr>
          <p:cNvPr id="65" name="Google Shape;65;p27"/>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68" name="Google Shape;68;p27"/>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27"/>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0" name="Shape 70"/>
        <p:cNvGrpSpPr/>
        <p:nvPr/>
      </p:nvGrpSpPr>
      <p:grpSpPr>
        <a:xfrm>
          <a:off x="0" y="0"/>
          <a:ext cx="0" cy="0"/>
          <a:chOff x="0" y="0"/>
          <a:chExt cx="0" cy="0"/>
        </a:xfrm>
      </p:grpSpPr>
      <p:sp>
        <p:nvSpPr>
          <p:cNvPr id="71" name="Google Shape;71;p28"/>
          <p:cNvSpPr txBox="1"/>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panose="020B0502020104020203"/>
              <a:buNone/>
              <a:defRPr sz="2000" b="1">
                <a:solidFill>
                  <a:schemeClr val="dk2"/>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8"/>
          <p:cNvSpPr txBox="1"/>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80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73" name="Google Shape;73;p28"/>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76" name="Google Shape;76;p28"/>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28"/>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28"/>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79" name="Google Shape;79;p28"/>
          <p:cNvSpPr txBox="1"/>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defRPr/>
            </a:lvl1pPr>
            <a:lvl2pPr marL="914400" lvl="1" indent="-315595" algn="l">
              <a:spcBef>
                <a:spcPts val="500"/>
              </a:spcBef>
              <a:spcAft>
                <a:spcPts val="0"/>
              </a:spcAft>
              <a:buSzPts val="1368"/>
              <a:defRPr/>
            </a:lvl2pPr>
            <a:lvl3pPr marL="1371600" lvl="2" indent="-315595" algn="l">
              <a:spcBef>
                <a:spcPts val="500"/>
              </a:spcBef>
              <a:spcAft>
                <a:spcPts val="0"/>
              </a:spcAft>
              <a:buSzPts val="1368"/>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panose="02050604050505020204"/>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p:nvPr>
            <p:ph type="pic" idx="2"/>
          </p:nvPr>
        </p:nvSpPr>
        <p:spPr>
          <a:xfrm>
            <a:off x="457200" y="1428750"/>
            <a:ext cx="8229600" cy="3202686"/>
          </a:xfrm>
          <a:prstGeom prst="rect">
            <a:avLst/>
          </a:prstGeom>
          <a:solidFill>
            <a:srgbClr val="BABABA"/>
          </a:solidFill>
          <a:ln>
            <a:noFill/>
          </a:ln>
        </p:spPr>
      </p:sp>
      <p:sp>
        <p:nvSpPr>
          <p:cNvPr id="83" name="Google Shape;83;p29"/>
          <p:cNvSpPr txBox="1"/>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panose="020B0502020104020203"/>
              <a:buNone/>
              <a:defRPr sz="1400"/>
            </a:lvl1pPr>
            <a:lvl2pPr marL="914400" lvl="1" indent="-286385" algn="l">
              <a:spcBef>
                <a:spcPts val="500"/>
              </a:spcBef>
              <a:spcAft>
                <a:spcPts val="0"/>
              </a:spcAft>
              <a:buSzPts val="912"/>
              <a:defRPr sz="1200"/>
            </a:lvl2pPr>
            <a:lvl3pPr marL="1371600" lvl="2" indent="-276860" algn="l">
              <a:spcBef>
                <a:spcPts val="500"/>
              </a:spcBef>
              <a:spcAft>
                <a:spcPts val="0"/>
              </a:spcAft>
              <a:buSzPts val="760"/>
              <a:defRPr sz="1000"/>
            </a:lvl3pPr>
            <a:lvl4pPr marL="1828800" lvl="3" indent="-268605" algn="l">
              <a:spcBef>
                <a:spcPts val="400"/>
              </a:spcBef>
              <a:spcAft>
                <a:spcPts val="0"/>
              </a:spcAft>
              <a:buSzPts val="630"/>
              <a:buChar char="◻"/>
              <a:defRPr sz="900"/>
            </a:lvl4pPr>
            <a:lvl5pPr marL="2286000" lvl="4" indent="-268605" algn="l">
              <a:spcBef>
                <a:spcPts val="300"/>
              </a:spcBef>
              <a:spcAft>
                <a:spcPts val="0"/>
              </a:spcAft>
              <a:buSzPts val="630"/>
              <a:buChar char="◻"/>
              <a:defRPr sz="900"/>
            </a:lvl5pPr>
            <a:lvl6pPr marL="2743200" lvl="5" indent="-314325" algn="l">
              <a:spcBef>
                <a:spcPts val="300"/>
              </a:spcBef>
              <a:spcAft>
                <a:spcPts val="0"/>
              </a:spcAft>
              <a:buSzPts val="1350"/>
              <a:defRPr/>
            </a:lvl6pPr>
            <a:lvl7pPr marL="3200400" lvl="6" indent="-314325" algn="l">
              <a:spcBef>
                <a:spcPts val="300"/>
              </a:spcBef>
              <a:spcAft>
                <a:spcPts val="0"/>
              </a:spcAft>
              <a:buSzPts val="1350"/>
              <a:defRPr/>
            </a:lvl7pPr>
            <a:lvl8pPr marL="3657600" lvl="7" indent="-314325" algn="l">
              <a:spcBef>
                <a:spcPts val="300"/>
              </a:spcBef>
              <a:spcAft>
                <a:spcPts val="0"/>
              </a:spcAft>
              <a:buSzPts val="1350"/>
              <a:defRPr/>
            </a:lvl8pPr>
            <a:lvl9pPr marL="4114800" lvl="8" indent="-314325" algn="l">
              <a:spcBef>
                <a:spcPts val="300"/>
              </a:spcBef>
              <a:spcAft>
                <a:spcPts val="0"/>
              </a:spcAft>
              <a:buSzPts val="1350"/>
              <a:defRPr/>
            </a:lvl9pPr>
          </a:lstStyle>
          <a:p/>
        </p:txBody>
      </p:sp>
      <p:sp>
        <p:nvSpPr>
          <p:cNvPr id="84" name="Google Shape;84;p29"/>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87" name="Google Shape;87;p29"/>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29"/>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9" name="Google Shape;89;p29"/>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mt="29000"/>
          </a:blip>
          <a:tile tx="0" ty="0" sx="100000" sy="100000" flip="none" algn="tl"/>
        </a:blipFill>
        <a:effectLst/>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panose="02050604050505020204"/>
              <a:buNone/>
              <a:defRPr sz="3200" b="0" i="0" u="none" strike="noStrike" cap="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330" algn="l" rtl="0">
              <a:spcBef>
                <a:spcPts val="600"/>
              </a:spcBef>
              <a:spcAft>
                <a:spcPts val="0"/>
              </a:spcAft>
              <a:buClr>
                <a:schemeClr val="accent1"/>
              </a:buClr>
              <a:buSzPts val="1976"/>
              <a:buFont typeface="Noto Sans Symbols"/>
              <a:defRPr sz="2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339725" algn="l" rtl="0">
              <a:spcBef>
                <a:spcPts val="500"/>
              </a:spcBef>
              <a:spcAft>
                <a:spcPts val="0"/>
              </a:spcAft>
              <a:buClr>
                <a:schemeClr val="accent2"/>
              </a:buClr>
              <a:buSzPts val="1748"/>
              <a:buFont typeface="Noto Sans Symbols"/>
              <a:defRPr sz="23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325120" algn="l" rtl="0">
              <a:spcBef>
                <a:spcPts val="500"/>
              </a:spcBef>
              <a:spcAft>
                <a:spcPts val="0"/>
              </a:spcAft>
              <a:buClr>
                <a:srgbClr val="BABABA"/>
              </a:buClr>
              <a:buSzPts val="1520"/>
              <a:buFont typeface="Noto Sans Symbols"/>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04800" algn="l" rtl="0">
              <a:spcBef>
                <a:spcPts val="300"/>
              </a:spcBef>
              <a:spcAft>
                <a:spcPts val="0"/>
              </a:spcAft>
              <a:buClr>
                <a:srgbClr val="8BA1B3"/>
              </a:buClr>
              <a:buSzPts val="1200"/>
              <a:buFont typeface="Noto Sans Symbols"/>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295275" algn="l" rtl="0">
              <a:spcBef>
                <a:spcPts val="300"/>
              </a:spcBef>
              <a:spcAft>
                <a:spcPts val="0"/>
              </a:spcAft>
              <a:buClr>
                <a:srgbClr val="646C8F"/>
              </a:buClr>
              <a:buSzPts val="1050"/>
              <a:buFont typeface="Noto Sans Symbols"/>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295275" algn="l" rtl="0">
              <a:spcBef>
                <a:spcPts val="300"/>
              </a:spcBef>
              <a:spcAft>
                <a:spcPts val="0"/>
              </a:spcAft>
              <a:buClr>
                <a:srgbClr val="BABABA"/>
              </a:buClr>
              <a:buSzPts val="1050"/>
              <a:buFont typeface="Noto Sans Symbols"/>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285750" algn="l" rtl="0">
              <a:spcBef>
                <a:spcPts val="300"/>
              </a:spcBef>
              <a:spcAft>
                <a:spcPts val="0"/>
              </a:spcAft>
              <a:buClr>
                <a:srgbClr val="9FB8CD"/>
              </a:buClr>
              <a:buSzPts val="900"/>
              <a:buFont typeface="Noto Sans Symbols"/>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2" name="Google Shape;12;p20"/>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3" name="Google Shape;13;p20"/>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4" name="Google Shape;14;p20"/>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0" marR="0" lvl="1"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0" marR="0" lvl="2"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0" marR="0" lvl="3"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0" marR="0" lvl="4"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0" marR="0" lvl="5"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0" marR="0" lvl="6"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0" marR="0" lvl="7"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0" marR="0" lvl="8"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a:pPr marL="0" lvl="0" indent="0" algn="l" rtl="0">
              <a:spcBef>
                <a:spcPts val="0"/>
              </a:spcBef>
              <a:spcAft>
                <a:spcPts val="0"/>
              </a:spcAft>
              <a:buNone/>
            </a:pPr>
            <a:fld id="{00000000-1234-1234-1234-123412341234}" type="slidenum">
              <a:rPr lang="en-US"/>
            </a:fld>
            <a:endParaRPr lang="en-US"/>
          </a:p>
        </p:txBody>
      </p:sp>
      <p:cxnSp>
        <p:nvCxnSpPr>
          <p:cNvPr id="15" name="Google Shape;15;p20"/>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20"/>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20"/>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1"/>
            <a:ext cx="9144000" cy="1052513"/>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800"/>
              <a:buFont typeface="Times New Roman" panose="02020603050405020304"/>
              <a:buNone/>
            </a:pPr>
            <a:r>
              <a:rPr lang="en-US"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CGB1221 – DATABASE MANAGEMENT SYSTEM</a:t>
            </a:r>
            <a:endParaRPr sz="2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2800"/>
              <a:buFont typeface="Times New Roman" panose="02020603050405020304"/>
              <a:buNone/>
            </a:pPr>
            <a:endParaRPr sz="2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1"/>
          <p:cNvSpPr txBox="1"/>
          <p:nvPr/>
        </p:nvSpPr>
        <p:spPr>
          <a:xfrm>
            <a:off x="762000" y="991367"/>
            <a:ext cx="7772400" cy="3733800"/>
          </a:xfrm>
          <a:prstGeom prst="rect">
            <a:avLst/>
          </a:prstGeom>
          <a:noFill/>
          <a:ln>
            <a:noFill/>
          </a:ln>
        </p:spPr>
        <p:txBody>
          <a:bodyPr spcFirstLastPara="1" wrap="square" lIns="45700" tIns="45700" rIns="45700" bIns="0" anchor="b" anchorCtr="0">
            <a:noAutofit/>
          </a:bodyPr>
          <a:lstStyle/>
          <a:p>
            <a:pPr marL="0" marR="0" lvl="0" indent="0" algn="l" rtl="0">
              <a:spcBef>
                <a:spcPts val="0"/>
              </a:spcBef>
              <a:spcAft>
                <a:spcPts val="0"/>
              </a:spcAft>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 and Data Science</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Academic Year: 2024 – 2025 (</a:t>
            </a:r>
            <a:r>
              <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Even</a:t>
            </a: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Semester)</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Register Number	</a:t>
            </a:r>
            <a:r>
              <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2303811724321119</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 Vaithyanadhan S G</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Year					: II Year</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Semester				: I</a:t>
            </a:r>
            <a:r>
              <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Section				: B</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Date					: 04-</a:t>
            </a:r>
            <a:r>
              <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lang="en-US" altLang="en-IN"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-202</a:t>
            </a:r>
            <a:r>
              <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lang="en-IN" alt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75" name="Google Shape;175;p9"/>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600"/>
              </a:spcBef>
              <a:spcAft>
                <a:spcPts val="0"/>
              </a:spcAft>
              <a:buSzPts val="1976"/>
              <a:buFont typeface="Arial" panose="020B0604020202020204"/>
              <a:buNone/>
            </a:pPr>
            <a:r>
              <a:rPr lang="en-IN" altLang="en-US" sz="2800" b="1">
                <a:sym typeface="+mn-ea"/>
              </a:rPr>
              <a:t>Admin Module</a:t>
            </a:r>
            <a:endParaRPr lang="en-IN" altLang="en-US" sz="2800" b="1"/>
          </a:p>
          <a:p>
            <a:pPr marL="0" lvl="0" indent="0" algn="just" rtl="0">
              <a:spcBef>
                <a:spcPts val="0"/>
              </a:spcBef>
              <a:spcAft>
                <a:spcPts val="0"/>
              </a:spcAft>
              <a:buSzPts val="1976"/>
              <a:buNone/>
            </a:pPr>
            <a:endParaRPr lang="en-IN" altLang="en-US" sz="3110" b="1"/>
          </a:p>
          <a:p>
            <a:pPr marL="274320" lvl="0" indent="-274320" algn="just" rtl="0">
              <a:lnSpc>
                <a:spcPct val="100000"/>
              </a:lnSpc>
              <a:spcBef>
                <a:spcPts val="600"/>
              </a:spcBef>
              <a:spcAft>
                <a:spcPts val="0"/>
              </a:spcAft>
              <a:buSzPts val="1976"/>
              <a:buFont typeface="Arial" panose="020B0604020202020204"/>
              <a:buChar char="•"/>
            </a:pPr>
            <a:r>
              <a:rPr lang="en-IN" altLang="en-US" sz="2000" b="1">
                <a:sym typeface="+mn-ea"/>
              </a:rPr>
              <a:t>Admin Login &amp; Dashboard: P</a:t>
            </a:r>
            <a:r>
              <a:rPr lang="en-IN" altLang="en-US" sz="2000">
                <a:sym typeface="+mn-ea"/>
              </a:rPr>
              <a:t>pr</a:t>
            </a:r>
            <a:r>
              <a:rPr lang="en-US" altLang="en-US" sz="2000">
                <a:sym typeface="+mn-ea"/>
              </a:rPr>
              <a:t>ovides centralized access to monitor users, drivers, and rides.</a:t>
            </a:r>
            <a:endParaRPr lang="en-US" altLang="en-US" sz="2000"/>
          </a:p>
          <a:p>
            <a:pPr marL="274320" lvl="0" indent="-274320" algn="just" rtl="0">
              <a:lnSpc>
                <a:spcPct val="100000"/>
              </a:lnSpc>
              <a:spcBef>
                <a:spcPts val="600"/>
              </a:spcBef>
              <a:spcAft>
                <a:spcPts val="0"/>
              </a:spcAft>
              <a:buSzPts val="1976"/>
              <a:buFont typeface="Arial" panose="020B0604020202020204"/>
              <a:buChar char="•"/>
            </a:pPr>
            <a:r>
              <a:rPr lang="en-IN" altLang="en-US" sz="2000" b="1">
                <a:sym typeface="+mn-ea"/>
              </a:rPr>
              <a:t>Ride &amp; Wallet Monitoring: </a:t>
            </a:r>
            <a:r>
              <a:rPr lang="en-US" altLang="en-US" sz="2000">
                <a:sym typeface="+mn-ea"/>
              </a:rPr>
              <a:t> Allows admin to track ride statuses, payments, and refunds.</a:t>
            </a:r>
            <a:endParaRPr lang="en-US" altLang="en-US" sz="2000"/>
          </a:p>
          <a:p>
            <a:pPr marL="274320" lvl="0" indent="-148590" algn="just" rtl="0">
              <a:lnSpc>
                <a:spcPct val="100000"/>
              </a:lnSpc>
              <a:spcBef>
                <a:spcPts val="600"/>
              </a:spcBef>
              <a:spcAft>
                <a:spcPts val="0"/>
              </a:spcAft>
              <a:buSzPts val="1976"/>
              <a:buNone/>
            </a:pPr>
            <a:endParaRPr sz="2000"/>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 name="Text Box 1"/>
          <p:cNvSpPr txBox="1"/>
          <p:nvPr/>
        </p:nvSpPr>
        <p:spPr>
          <a:xfrm>
            <a:off x="457200" y="1087755"/>
            <a:ext cx="3048000" cy="306705"/>
          </a:xfrm>
          <a:prstGeom prst="rect">
            <a:avLst/>
          </a:prstGeom>
          <a:noFill/>
        </p:spPr>
        <p:txBody>
          <a:bodyPr wrap="square" rtlCol="0">
            <a:spAutoFit/>
          </a:bodyPr>
          <a:p>
            <a:r>
              <a:rPr lang="en-US" altLang="en-IN">
                <a:latin typeface="Gill Sans MT" panose="020B0502020104020203" charset="0"/>
                <a:cs typeface="Gill Sans MT" panose="020B0502020104020203" charset="0"/>
              </a:rPr>
              <a:t>Admin </a:t>
            </a:r>
            <a:r>
              <a:rPr lang="en-IN" altLang="en-US">
                <a:latin typeface="Gill Sans MT" panose="020B0502020104020203" charset="0"/>
                <a:cs typeface="Gill Sans MT" panose="020B0502020104020203" charset="0"/>
              </a:rPr>
              <a:t>Login:</a:t>
            </a:r>
            <a:endParaRPr lang="en-IN" altLang="en-US">
              <a:latin typeface="Gill Sans MT" panose="020B0502020104020203" charset="0"/>
              <a:cs typeface="Gill Sans MT" panose="020B0502020104020203" charset="0"/>
            </a:endParaRPr>
          </a:p>
        </p:txBody>
      </p:sp>
      <p:pic>
        <p:nvPicPr>
          <p:cNvPr id="3" name="Picture 2" descr="E:\DBMS\ppt\admin 1.pngadmin 1"/>
          <p:cNvPicPr>
            <a:picLocks noChangeAspect="1"/>
          </p:cNvPicPr>
          <p:nvPr/>
        </p:nvPicPr>
        <p:blipFill>
          <a:blip r:embed="rId1"/>
          <a:srcRect l="8299" r="8299"/>
          <a:stretch>
            <a:fillRect/>
          </a:stretch>
        </p:blipFill>
        <p:spPr>
          <a:xfrm>
            <a:off x="612775" y="1763395"/>
            <a:ext cx="3645535" cy="2306955"/>
          </a:xfrm>
          <a:prstGeom prst="rect">
            <a:avLst/>
          </a:prstGeom>
        </p:spPr>
      </p:pic>
      <p:pic>
        <p:nvPicPr>
          <p:cNvPr id="8" name="Picture 7" descr="E:\DBMS\ppt\admin 2.pngadmin 2"/>
          <p:cNvPicPr>
            <a:picLocks noChangeAspect="1"/>
          </p:cNvPicPr>
          <p:nvPr/>
        </p:nvPicPr>
        <p:blipFill>
          <a:blip r:embed="rId2"/>
          <a:srcRect t="575" b="575"/>
          <a:stretch>
            <a:fillRect/>
          </a:stretch>
        </p:blipFill>
        <p:spPr>
          <a:xfrm>
            <a:off x="4904105" y="1162050"/>
            <a:ext cx="3203575" cy="1702435"/>
          </a:xfrm>
          <a:prstGeom prst="rect">
            <a:avLst/>
          </a:prstGeom>
        </p:spPr>
      </p:pic>
      <p:pic>
        <p:nvPicPr>
          <p:cNvPr id="9" name="Picture 8" descr="E:\DBMS\ppt\admin 3.pngadmin 3"/>
          <p:cNvPicPr>
            <a:picLocks noChangeAspect="1"/>
          </p:cNvPicPr>
          <p:nvPr/>
        </p:nvPicPr>
        <p:blipFill>
          <a:blip r:embed="rId3"/>
          <a:srcRect t="8920" b="8920"/>
          <a:stretch>
            <a:fillRect/>
          </a:stretch>
        </p:blipFill>
        <p:spPr>
          <a:xfrm>
            <a:off x="4904105" y="3112135"/>
            <a:ext cx="3203575" cy="1407795"/>
          </a:xfrm>
          <a:prstGeom prst="rect">
            <a:avLst/>
          </a:prstGeom>
        </p:spPr>
      </p:pic>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 name="Elbow Connector 9"/>
          <p:cNvCxnSpPr>
            <a:stCxn id="1" idx="3"/>
            <a:endCxn id="8" idx="1"/>
          </p:cNvCxnSpPr>
          <p:nvPr/>
        </p:nvCxnSpPr>
        <p:spPr>
          <a:xfrm flipV="1">
            <a:off x="4258310" y="2013585"/>
            <a:ext cx="645795" cy="903605"/>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Elbow Connector 11"/>
          <p:cNvCxnSpPr>
            <a:stCxn id="1" idx="3"/>
            <a:endCxn id="9" idx="1"/>
          </p:cNvCxnSpPr>
          <p:nvPr/>
        </p:nvCxnSpPr>
        <p:spPr>
          <a:xfrm>
            <a:off x="4258310" y="2917190"/>
            <a:ext cx="645795" cy="899160"/>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75" name="Google Shape;175;p9"/>
          <p:cNvSpPr txBox="1"/>
          <p:nvPr>
            <p:ph type="body" idx="1"/>
          </p:nvPr>
        </p:nvSpPr>
        <p:spPr>
          <a:xfrm>
            <a:off x="457200" y="857250"/>
            <a:ext cx="8229600" cy="370332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1976"/>
              <a:buFont typeface="Arial" panose="020B0604020202020204"/>
              <a:buNone/>
            </a:pPr>
            <a:r>
              <a:rPr lang="en-US" altLang="en-US" sz="2800"/>
              <a:t>Driver Modules:</a:t>
            </a:r>
            <a:endParaRPr lang="en-US" altLang="en-US" sz="2800"/>
          </a:p>
          <a:p>
            <a:pPr marL="0" lvl="0" indent="0" algn="just" rtl="0">
              <a:lnSpc>
                <a:spcPct val="100000"/>
              </a:lnSpc>
              <a:spcBef>
                <a:spcPts val="600"/>
              </a:spcBef>
              <a:spcAft>
                <a:spcPts val="0"/>
              </a:spcAft>
              <a:buSzPts val="1976"/>
              <a:buFont typeface="Arial" panose="020B0604020202020204"/>
              <a:buNone/>
            </a:pPr>
            <a:endParaRPr lang="en-US" altLang="en-US" sz="14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Driver Login</a:t>
            </a:r>
            <a:r>
              <a:rPr lang="en-IN" altLang="en-US" sz="2000" b="1"/>
              <a:t>:</a:t>
            </a:r>
            <a:r>
              <a:rPr lang="en-IN" altLang="en-US" sz="2000"/>
              <a:t> </a:t>
            </a:r>
            <a:r>
              <a:rPr lang="en-US" altLang="en-US" sz="2000"/>
              <a:t>Authenticates driver access using predefined database credentials.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Driver Dashboard:</a:t>
            </a:r>
            <a:r>
              <a:rPr lang="en-IN" altLang="en-US" sz="2000"/>
              <a:t> </a:t>
            </a:r>
            <a:r>
              <a:rPr lang="en-US" altLang="en-US" sz="2000"/>
              <a:t>Shows available ride requests and allows drivers to manage rides.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Ride Assignment:</a:t>
            </a:r>
            <a:r>
              <a:rPr lang="en-IN" altLang="en-US" sz="2000"/>
              <a:t> </a:t>
            </a:r>
            <a:r>
              <a:rPr lang="en-US" altLang="en-US" sz="2000"/>
              <a:t> Enables drivers to accept rides manually and prevents double booking.</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Driver Earnings Tracker:</a:t>
            </a:r>
            <a:r>
              <a:rPr lang="en-IN" altLang="en-US" sz="2000"/>
              <a:t> </a:t>
            </a:r>
            <a:r>
              <a:rPr lang="en-US" altLang="en-US" sz="2000"/>
              <a:t>Tracks and displays driver income from completed or cancelled rides.</a:t>
            </a:r>
            <a:endParaRPr lang="en-US" altLang="en-US" sz="1800"/>
          </a:p>
          <a:p>
            <a:pPr marL="0" lvl="0" indent="0" algn="just" rtl="0">
              <a:lnSpc>
                <a:spcPct val="100000"/>
              </a:lnSpc>
              <a:spcBef>
                <a:spcPts val="600"/>
              </a:spcBef>
              <a:spcAft>
                <a:spcPts val="0"/>
              </a:spcAft>
              <a:buSzPts val="1976"/>
              <a:buFont typeface="Arial" panose="020B0604020202020204" pitchFamily="34" charset="0"/>
              <a:buNone/>
            </a:pPr>
            <a:endParaRPr lang="en-US" altLang="en-US" sz="1800"/>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 name="Text Box 1"/>
          <p:cNvSpPr txBox="1"/>
          <p:nvPr/>
        </p:nvSpPr>
        <p:spPr>
          <a:xfrm>
            <a:off x="457200" y="1156970"/>
            <a:ext cx="3048000" cy="306705"/>
          </a:xfrm>
          <a:prstGeom prst="rect">
            <a:avLst/>
          </a:prstGeom>
          <a:noFill/>
        </p:spPr>
        <p:txBody>
          <a:bodyPr wrap="square" rtlCol="0">
            <a:spAutoFit/>
          </a:bodyPr>
          <a:p>
            <a:r>
              <a:rPr lang="en-US" altLang="en-IN">
                <a:latin typeface="Gill Sans MT" panose="020B0502020104020203" charset="0"/>
                <a:cs typeface="Gill Sans MT" panose="020B0502020104020203" charset="0"/>
              </a:rPr>
              <a:t>Driver </a:t>
            </a:r>
            <a:r>
              <a:rPr lang="en-IN" altLang="en-US">
                <a:latin typeface="Gill Sans MT" panose="020B0502020104020203" charset="0"/>
                <a:cs typeface="Gill Sans MT" panose="020B0502020104020203" charset="0"/>
              </a:rPr>
              <a:t>Login:</a:t>
            </a:r>
            <a:endParaRPr lang="en-IN" altLang="en-US">
              <a:latin typeface="Gill Sans MT" panose="020B0502020104020203" charset="0"/>
              <a:cs typeface="Gill Sans MT" panose="020B0502020104020203" charset="0"/>
            </a:endParaRPr>
          </a:p>
        </p:txBody>
      </p:sp>
      <p:pic>
        <p:nvPicPr>
          <p:cNvPr id="3" name="Picture 2" descr="E:\DBMS\ppt\driver 1.pngdriver 1"/>
          <p:cNvPicPr>
            <a:picLocks noChangeAspect="1"/>
          </p:cNvPicPr>
          <p:nvPr/>
        </p:nvPicPr>
        <p:blipFill>
          <a:blip r:embed="rId1"/>
          <a:srcRect l="8423" r="8423"/>
          <a:stretch>
            <a:fillRect/>
          </a:stretch>
        </p:blipFill>
        <p:spPr>
          <a:xfrm>
            <a:off x="612775" y="1763395"/>
            <a:ext cx="3645535" cy="2306955"/>
          </a:xfrm>
          <a:prstGeom prst="rect">
            <a:avLst/>
          </a:prstGeom>
        </p:spPr>
      </p:pic>
      <p:pic>
        <p:nvPicPr>
          <p:cNvPr id="8" name="Picture 7" descr="E:\DBMS\ppt\driver 2.pngdriver 2"/>
          <p:cNvPicPr>
            <a:picLocks noChangeAspect="1"/>
          </p:cNvPicPr>
          <p:nvPr/>
        </p:nvPicPr>
        <p:blipFill>
          <a:blip r:embed="rId2"/>
          <a:srcRect l="149" r="149"/>
          <a:stretch>
            <a:fillRect/>
          </a:stretch>
        </p:blipFill>
        <p:spPr>
          <a:xfrm>
            <a:off x="4904105" y="1162050"/>
            <a:ext cx="3203575" cy="1702435"/>
          </a:xfrm>
          <a:prstGeom prst="rect">
            <a:avLst/>
          </a:prstGeom>
        </p:spPr>
      </p:pic>
      <p:pic>
        <p:nvPicPr>
          <p:cNvPr id="9" name="Picture 8" descr="E:\DBMS\ppt\driver 3.pngdriver 3"/>
          <p:cNvPicPr>
            <a:picLocks noChangeAspect="1"/>
          </p:cNvPicPr>
          <p:nvPr/>
        </p:nvPicPr>
        <p:blipFill>
          <a:blip r:embed="rId3"/>
          <a:srcRect t="8593" b="8593"/>
          <a:stretch>
            <a:fillRect/>
          </a:stretch>
        </p:blipFill>
        <p:spPr>
          <a:xfrm>
            <a:off x="4904105" y="3112135"/>
            <a:ext cx="3203575" cy="1407795"/>
          </a:xfrm>
          <a:prstGeom prst="rect">
            <a:avLst/>
          </a:prstGeom>
        </p:spPr>
      </p:pic>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 name="Elbow Connector 9"/>
          <p:cNvCxnSpPr>
            <a:stCxn id="1" idx="3"/>
            <a:endCxn id="8" idx="1"/>
          </p:cNvCxnSpPr>
          <p:nvPr/>
        </p:nvCxnSpPr>
        <p:spPr>
          <a:xfrm flipV="1">
            <a:off x="4258310" y="2013585"/>
            <a:ext cx="645795" cy="903605"/>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Elbow Connector 11"/>
          <p:cNvCxnSpPr>
            <a:stCxn id="1" idx="3"/>
            <a:endCxn id="9" idx="1"/>
          </p:cNvCxnSpPr>
          <p:nvPr/>
        </p:nvCxnSpPr>
        <p:spPr>
          <a:xfrm>
            <a:off x="4258310" y="2917190"/>
            <a:ext cx="645795" cy="899160"/>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75" name="Google Shape;175;p9"/>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1976"/>
              <a:buFont typeface="Arial" panose="020B0604020202020204" pitchFamily="34" charset="0"/>
              <a:buNone/>
            </a:pPr>
            <a:r>
              <a:rPr lang="en-US" altLang="en-US" sz="2800"/>
              <a:t>History &amp; Calculation Modules:</a:t>
            </a:r>
            <a:endParaRPr lang="en-US" altLang="en-US" sz="28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To track ride:</a:t>
            </a:r>
            <a:r>
              <a:rPr lang="en-US" altLang="en-US" sz="2000"/>
              <a:t> completed/canceled rides, user refund eligibility, and driver earnings.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User Ride History:</a:t>
            </a:r>
            <a:r>
              <a:rPr lang="en-US" altLang="en-US" sz="2000"/>
              <a:t> Shows list of past rides with fare and refund status.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Driver Ride History:</a:t>
            </a:r>
            <a:r>
              <a:rPr lang="en-US" altLang="en-US" sz="2000"/>
              <a:t> Lists all accepted rides, status, and earnings.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Refund Logic:</a:t>
            </a:r>
            <a:r>
              <a:rPr lang="en-US" altLang="en-US" sz="2000"/>
              <a:t> Applies full or 50% refund based on driver assignment.</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r>
              <a:rPr lang="en-US" altLang="en-US" sz="2000" b="1"/>
              <a:t>Earnings Table: </a:t>
            </a:r>
            <a:r>
              <a:rPr lang="en-US" altLang="en-US" sz="2000"/>
              <a:t>Displays per-driver summary with total amount earned.</a:t>
            </a:r>
            <a:endParaRPr lang="en-US" altLang="en-US" sz="2000"/>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 name="Text Box 1"/>
          <p:cNvSpPr txBox="1"/>
          <p:nvPr/>
        </p:nvSpPr>
        <p:spPr>
          <a:xfrm>
            <a:off x="457200" y="1087755"/>
            <a:ext cx="3048000" cy="306705"/>
          </a:xfrm>
          <a:prstGeom prst="rect">
            <a:avLst/>
          </a:prstGeom>
          <a:noFill/>
        </p:spPr>
        <p:txBody>
          <a:bodyPr wrap="square" rtlCol="0">
            <a:spAutoFit/>
          </a:bodyPr>
          <a:p>
            <a:r>
              <a:rPr lang="en-US" altLang="en-IN">
                <a:latin typeface="Gill Sans MT" panose="020B0502020104020203" charset="0"/>
                <a:cs typeface="Gill Sans MT" panose="020B0502020104020203" charset="0"/>
              </a:rPr>
              <a:t>Register New User</a:t>
            </a:r>
            <a:r>
              <a:rPr lang="en-IN" altLang="en-US">
                <a:latin typeface="Gill Sans MT" panose="020B0502020104020203" charset="0"/>
                <a:cs typeface="Gill Sans MT" panose="020B0502020104020203" charset="0"/>
              </a:rPr>
              <a:t>:</a:t>
            </a:r>
            <a:endParaRPr lang="en-IN" altLang="en-US">
              <a:latin typeface="Gill Sans MT" panose="020B0502020104020203" charset="0"/>
              <a:cs typeface="Gill Sans MT" panose="020B0502020104020203" charset="0"/>
            </a:endParaRPr>
          </a:p>
        </p:txBody>
      </p:sp>
      <p:pic>
        <p:nvPicPr>
          <p:cNvPr id="3" name="Picture 2" descr="E:\DBMS\ppt\new register.pngnew register"/>
          <p:cNvPicPr>
            <a:picLocks noChangeAspect="1"/>
          </p:cNvPicPr>
          <p:nvPr/>
        </p:nvPicPr>
        <p:blipFill>
          <a:blip r:embed="rId1"/>
          <a:srcRect l="8106" r="8106"/>
          <a:stretch>
            <a:fillRect/>
          </a:stretch>
        </p:blipFill>
        <p:spPr>
          <a:xfrm>
            <a:off x="612775" y="1763395"/>
            <a:ext cx="3645535" cy="2306955"/>
          </a:xfrm>
          <a:prstGeom prst="rect">
            <a:avLst/>
          </a:prstGeom>
        </p:spPr>
      </p:pic>
      <p:pic>
        <p:nvPicPr>
          <p:cNvPr id="8" name="Picture 7" descr="E:\DBMS\ppt\new issue register.pngnew issue register"/>
          <p:cNvPicPr>
            <a:picLocks noChangeAspect="1"/>
          </p:cNvPicPr>
          <p:nvPr/>
        </p:nvPicPr>
        <p:blipFill>
          <a:blip r:embed="rId2"/>
          <a:srcRect t="89" b="89"/>
          <a:stretch>
            <a:fillRect/>
          </a:stretch>
        </p:blipFill>
        <p:spPr>
          <a:xfrm>
            <a:off x="4904105" y="1762760"/>
            <a:ext cx="3203575" cy="2307590"/>
          </a:xfrm>
          <a:prstGeom prst="rect">
            <a:avLst/>
          </a:prstGeom>
        </p:spPr>
      </p:pic>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 name="Elbow Connector 9"/>
          <p:cNvCxnSpPr>
            <a:stCxn id="1" idx="3"/>
            <a:endCxn id="8" idx="1"/>
          </p:cNvCxnSpPr>
          <p:nvPr/>
        </p:nvCxnSpPr>
        <p:spPr>
          <a:xfrm flipV="1">
            <a:off x="4258310" y="2916555"/>
            <a:ext cx="645795" cy="635"/>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0" name="Google Shape;260;p18"/>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61" name="Google Shape;261;p18"/>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70000"/>
          </a:bodyPr>
          <a:lstStyle/>
          <a:p>
            <a:pPr marL="9525" lvl="0" indent="-9525" algn="just" rtl="0">
              <a:spcBef>
                <a:spcPts val="0"/>
              </a:spcBef>
              <a:spcAft>
                <a:spcPts val="0"/>
              </a:spcAft>
              <a:buSzPts val="1976"/>
            </a:pPr>
            <a:r>
              <a:rPr lang="en-US" altLang="en-US" sz="2855"/>
              <a:t>The Cab Booking System successfully delivers a reliable, end-to-end solution for managing employee transportation. By combining a clean Flask‑based backend with a responsive HTML/CSS/JavaScript frontend and a robust MySQL database, the platform automates ride booking, driver assignment, real-time tracking, payment handling, and cancellations with flexible refund policies. Users benefit from an intuitive dashboard, wallet management, and clear ride history, while drivers can efficiently accept requests, complete rides, and monitor their earnings. The system’s modular design and secure data handling ensure smooth operation and easy future enhancements-such as live map integration, SMS notifications, or expanded reporting-making it a scalable and user‑friendly tool for any organization’s cab service needs.</a:t>
            </a:r>
            <a:endParaRPr lang="en-US" altLang="en-US" sz="2855"/>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Times New Roman" panose="02020603050405020304"/>
              <a:buNone/>
            </a:pPr>
            <a:r>
              <a:rPr lang="en-US" sz="4400" b="1">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8" name="Google Shape;268;p1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69" name="Google Shape;269;p19"/>
          <p:cNvSpPr txBox="1"/>
          <p:nvPr/>
        </p:nvSpPr>
        <p:spPr>
          <a:xfrm>
            <a:off x="0" y="2099871"/>
            <a:ext cx="9144000" cy="1664258"/>
          </a:xfrm>
          <a:prstGeom prst="rect">
            <a:avLst/>
          </a:prstGeom>
          <a:solidFill>
            <a:srgbClr val="EDF0C8"/>
          </a:solid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lt1"/>
              </a:buClr>
              <a:buSzPts val="3600"/>
              <a:buFont typeface="Bookman Old Style" panose="02050604050505020204"/>
              <a:buNone/>
            </a:pPr>
            <a:endParaRPr sz="3600" b="0" i="0" u="none" strike="noStrike" cap="none">
              <a:solidFill>
                <a:schemeClr val="lt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ctr" rtl="0">
              <a:spcBef>
                <a:spcPts val="0"/>
              </a:spcBef>
              <a:spcAft>
                <a:spcPts val="0"/>
              </a:spcAft>
              <a:buClr>
                <a:schemeClr val="dk1"/>
              </a:buClr>
              <a:buSzPts val="3600"/>
              <a:buFont typeface="Times New Roman" panose="020206030504050203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ANY QUERIES??? </a:t>
            </a:r>
            <a:endPar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8" name="Google Shape;118;p2"/>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19" name="Google Shape;119;p2"/>
          <p:cNvSpPr txBox="1"/>
          <p:nvPr/>
        </p:nvSpPr>
        <p:spPr>
          <a:xfrm>
            <a:off x="799641" y="1271071"/>
            <a:ext cx="7772400" cy="1224479"/>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Arial" panose="020B0604020202020204"/>
              <a:ea typeface="Arial" panose="020B0604020202020204"/>
              <a:cs typeface="Arial" panose="020B0604020202020204"/>
              <a:sym typeface="Arial" panose="020B0604020202020204"/>
            </a:endParaRPr>
          </a:p>
        </p:txBody>
      </p:sp>
      <p:sp>
        <p:nvSpPr>
          <p:cNvPr id="120" name="Google Shape;120;p2"/>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590" algn="ctr" rtl="0">
              <a:spcBef>
                <a:spcPts val="0"/>
              </a:spcBef>
              <a:spcAft>
                <a:spcPts val="0"/>
              </a:spcAft>
              <a:buSzPts val="1976"/>
              <a:buNone/>
            </a:pPr>
          </a:p>
          <a:p>
            <a:pPr marL="274320" lvl="0" indent="-148590" algn="ctr" rtl="0">
              <a:spcBef>
                <a:spcPts val="600"/>
              </a:spcBef>
              <a:spcAft>
                <a:spcPts val="0"/>
              </a:spcAft>
              <a:buSzPts val="1976"/>
              <a:buNone/>
            </a:pPr>
          </a:p>
          <a:p>
            <a:pPr marL="274320" lvl="0" indent="-148590" algn="ctr" rtl="0">
              <a:spcBef>
                <a:spcPts val="600"/>
              </a:spcBef>
              <a:spcAft>
                <a:spcPts val="0"/>
              </a:spcAft>
              <a:buSzPts val="1976"/>
              <a:buNone/>
            </a:pPr>
          </a:p>
          <a:p>
            <a:pPr marL="0" lvl="0" indent="0" algn="ctr" rtl="0">
              <a:spcBef>
                <a:spcPts val="600"/>
              </a:spcBef>
              <a:spcAft>
                <a:spcPts val="0"/>
              </a:spcAft>
              <a:buSzPts val="1976"/>
              <a:buNone/>
            </a:pPr>
            <a:r>
              <a:rPr lang="en-US"/>
              <a:t>   </a:t>
            </a:r>
            <a:r>
              <a:rPr lang="en-IN" altLang="en-US"/>
              <a:t>Cab Website </a:t>
            </a:r>
            <a:r>
              <a:rPr lang="en-IN" altLang="en-US"/>
              <a:t>for a Company</a:t>
            </a:r>
            <a:endParaRPr lang="en-IN" alt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3"/>
          <p:cNvSpPr txBox="1"/>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b" anchorCtr="0">
            <a:normAutofit/>
          </a:bodyPr>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Title</a:t>
            </a: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3"/>
          <p:cNvSpPr txBox="1"/>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Identification</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3"/>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28" name="Google Shape;128;p3"/>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Autofit/>
          </a:bodyPr>
          <a:lstStyle/>
          <a:p>
            <a:pPr marL="342900" indent="-342900" algn="just">
              <a:lnSpc>
                <a:spcPct val="140000"/>
              </a:lnSpc>
              <a:buSzPct val="110000"/>
              <a:buFont typeface="+mj-lt"/>
              <a:buAutoNum type="arabicPeriod"/>
            </a:pPr>
            <a:r>
              <a:rPr lang="en-US" altLang="en-US" sz="2000" b="1">
                <a:latin typeface="Times New Roman" panose="02020603050405020304" charset="0"/>
                <a:cs typeface="Times New Roman" panose="02020603050405020304" charset="0"/>
                <a:sym typeface="+mn-ea"/>
              </a:rPr>
              <a:t>Delays in Cab Allocation</a:t>
            </a:r>
            <a:r>
              <a:rPr lang="en-US" altLang="en-US" sz="2000">
                <a:latin typeface="Times New Roman" panose="02020603050405020304" charset="0"/>
                <a:cs typeface="Times New Roman" panose="02020603050405020304" charset="0"/>
                <a:sym typeface="+mn-ea"/>
              </a:rPr>
              <a:t> </a:t>
            </a:r>
            <a:r>
              <a:rPr lang="en-IN" altLang="en-US" sz="2000" b="1">
                <a:latin typeface="Times New Roman" panose="02020603050405020304" charset="0"/>
                <a:cs typeface="Times New Roman" panose="02020603050405020304" charset="0"/>
                <a:sym typeface="+mn-ea"/>
              </a:rPr>
              <a:t>:</a:t>
            </a:r>
            <a:r>
              <a:rPr lang="en-US" altLang="en-US" sz="2000" b="1">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Employees wait too long for cabs due to manual assignment.</a:t>
            </a:r>
            <a:endParaRPr lang="en-US" altLang="en-US" sz="1800">
              <a:latin typeface="Times New Roman" panose="02020603050405020304" charset="0"/>
              <a:cs typeface="Times New Roman" panose="02020603050405020304" charset="0"/>
              <a:sym typeface="+mn-ea"/>
            </a:endParaRPr>
          </a:p>
          <a:p>
            <a:pPr marL="342900" indent="-342900" algn="just">
              <a:lnSpc>
                <a:spcPct val="140000"/>
              </a:lnSpc>
              <a:buSzPct val="110000"/>
              <a:buFont typeface="+mj-lt"/>
              <a:buAutoNum type="arabicPeriod"/>
            </a:pPr>
            <a:r>
              <a:rPr lang="en-US" altLang="en-US" sz="2000" b="1">
                <a:latin typeface="Times New Roman" panose="02020603050405020304" charset="0"/>
                <a:cs typeface="Times New Roman" panose="02020603050405020304" charset="0"/>
                <a:sym typeface="+mn-ea"/>
              </a:rPr>
              <a:t>Unclear Fare Calculation </a:t>
            </a:r>
            <a:r>
              <a:rPr lang="en-IN" altLang="en-US" sz="2000" b="1">
                <a:latin typeface="Times New Roman" panose="02020603050405020304" charset="0"/>
                <a:cs typeface="Times New Roman" panose="02020603050405020304" charset="0"/>
                <a:sym typeface="+mn-ea"/>
              </a:rPr>
              <a:t>:</a:t>
            </a:r>
            <a:r>
              <a:rPr lang="en-US" altLang="en-US" sz="2000">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No proper fare estimation, leading to overcharging and confusion.</a:t>
            </a:r>
            <a:endParaRPr lang="en-US" altLang="en-US" sz="2000">
              <a:latin typeface="Times New Roman" panose="02020603050405020304" charset="0"/>
              <a:cs typeface="Times New Roman" panose="02020603050405020304" charset="0"/>
              <a:sym typeface="+mn-ea"/>
            </a:endParaRPr>
          </a:p>
          <a:p>
            <a:pPr marL="342900" indent="-342900" algn="just">
              <a:lnSpc>
                <a:spcPct val="140000"/>
              </a:lnSpc>
              <a:buSzPct val="110000"/>
              <a:buFont typeface="+mj-lt"/>
              <a:buAutoNum type="arabicPeriod"/>
            </a:pPr>
            <a:r>
              <a:rPr lang="en-US" altLang="en-US" sz="2000" b="1">
                <a:latin typeface="Times New Roman" panose="02020603050405020304" charset="0"/>
                <a:cs typeface="Times New Roman" panose="02020603050405020304" charset="0"/>
                <a:sym typeface="+mn-ea"/>
              </a:rPr>
              <a:t>Driver Management Issues </a:t>
            </a:r>
            <a:r>
              <a:rPr lang="en-IN" altLang="en-US" sz="2000" b="1">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No proper system to assign and manage driver schedules.</a:t>
            </a:r>
            <a:endParaRPr lang="en-US" altLang="en-US" sz="2000">
              <a:latin typeface="Times New Roman" panose="02020603050405020304" charset="0"/>
              <a:cs typeface="Times New Roman" panose="02020603050405020304" charset="0"/>
              <a:sym typeface="+mn-ea"/>
            </a:endParaRPr>
          </a:p>
          <a:p>
            <a:pPr marL="342900" indent="-342900" algn="just">
              <a:lnSpc>
                <a:spcPct val="140000"/>
              </a:lnSpc>
              <a:buSzPct val="110000"/>
              <a:buFont typeface="+mj-lt"/>
              <a:buAutoNum type="arabicPeriod"/>
            </a:pPr>
            <a:r>
              <a:rPr lang="en-US" altLang="en-US" sz="2000" b="1">
                <a:latin typeface="Times New Roman" panose="02020603050405020304" charset="0"/>
                <a:cs typeface="Times New Roman" panose="02020603050405020304" charset="0"/>
                <a:sym typeface="+mn-ea"/>
              </a:rPr>
              <a:t>Lack of Ride History</a:t>
            </a:r>
            <a:r>
              <a:rPr lang="en-IN" altLang="en-US" sz="2000" b="1">
                <a:latin typeface="Times New Roman" panose="02020603050405020304" charset="0"/>
                <a:cs typeface="Times New Roman" panose="02020603050405020304" charset="0"/>
                <a:sym typeface="+mn-ea"/>
              </a:rPr>
              <a:t> :</a:t>
            </a:r>
            <a:r>
              <a:rPr lang="en-US" altLang="en-US" sz="2000">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Companies cannot easily track past rides and expenses.</a:t>
            </a:r>
            <a:endParaRPr lang="en-US" altLang="en-US" sz="1800" i="0" u="none" strike="noStrike" cap="none">
              <a:latin typeface="Times New Roman" panose="02020603050405020304" charset="0"/>
              <a:cs typeface="Times New Roman" panose="02020603050405020304" charset="0"/>
              <a:sym typeface="+mn-ea"/>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5" name="Google Shape;135;p4"/>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36" name="Google Shape;136;p4"/>
          <p:cNvSpPr txBox="1"/>
          <p:nvPr>
            <p:ph type="body" idx="1"/>
          </p:nvPr>
        </p:nvSpPr>
        <p:spPr>
          <a:xfrm>
            <a:off x="152400" y="819150"/>
            <a:ext cx="8533765" cy="3947795"/>
          </a:xfrm>
          <a:prstGeom prst="rect">
            <a:avLst/>
          </a:prstGeom>
          <a:noFill/>
          <a:ln>
            <a:noFill/>
          </a:ln>
        </p:spPr>
        <p:txBody>
          <a:bodyPr spcFirstLastPara="1" wrap="square" lIns="91425" tIns="45700" rIns="91425" bIns="45700" anchor="t" anchorCtr="0">
            <a:noAutofit/>
          </a:bodyPr>
          <a:lstStyle/>
          <a:p>
            <a:pPr marL="342900" algn="just">
              <a:lnSpc>
                <a:spcPct val="140000"/>
              </a:lnSpc>
              <a:buSzTx/>
              <a:buAutoNum type="arabicPeriod"/>
            </a:pPr>
            <a:r>
              <a:rPr lang="en-US" altLang="en-US" sz="2000" b="1">
                <a:solidFill>
                  <a:srgbClr val="000000"/>
                </a:solidFill>
                <a:latin typeface="Times New Roman" panose="02020603050405020304" charset="0"/>
                <a:cs typeface="Times New Roman" panose="02020603050405020304" charset="0"/>
                <a:sym typeface="+mn-ea"/>
              </a:rPr>
              <a:t>User Login &amp; Management: </a:t>
            </a:r>
            <a:r>
              <a:rPr lang="en-US" altLang="en-US" sz="1800">
                <a:solidFill>
                  <a:srgbClr val="000000"/>
                </a:solidFill>
                <a:latin typeface="Times New Roman" panose="02020603050405020304" charset="0"/>
                <a:cs typeface="Times New Roman" panose="02020603050405020304" charset="0"/>
                <a:sym typeface="+mn-ea"/>
              </a:rPr>
              <a:t>Employees and admins can register, log in, and manage profiles.</a:t>
            </a:r>
            <a:endParaRPr lang="en-US" altLang="en-US" sz="1800">
              <a:solidFill>
                <a:srgbClr val="000000"/>
              </a:solidFill>
              <a:latin typeface="Times New Roman" panose="02020603050405020304" charset="0"/>
              <a:cs typeface="Times New Roman" panose="02020603050405020304" charset="0"/>
            </a:endParaRPr>
          </a:p>
          <a:p>
            <a:pPr marL="342900" algn="just">
              <a:lnSpc>
                <a:spcPct val="140000"/>
              </a:lnSpc>
              <a:buSzTx/>
              <a:buAutoNum type="arabicPeriod"/>
            </a:pPr>
            <a:r>
              <a:rPr lang="en-US" altLang="en-US" sz="2000" b="1">
                <a:solidFill>
                  <a:srgbClr val="000000"/>
                </a:solidFill>
                <a:latin typeface="Times New Roman" panose="02020603050405020304" charset="0"/>
                <a:cs typeface="Times New Roman" panose="02020603050405020304" charset="0"/>
                <a:sym typeface="+mn-ea"/>
              </a:rPr>
              <a:t>Cab Booking</a:t>
            </a:r>
            <a:r>
              <a:rPr lang="en-US" altLang="en-US" sz="2000">
                <a:solidFill>
                  <a:srgbClr val="000000"/>
                </a:solidFill>
                <a:latin typeface="Times New Roman" panose="02020603050405020304" charset="0"/>
                <a:cs typeface="Times New Roman" panose="02020603050405020304" charset="0"/>
                <a:sym typeface="+mn-ea"/>
              </a:rPr>
              <a:t>: </a:t>
            </a:r>
            <a:r>
              <a:rPr lang="en-US" altLang="en-US" sz="1800">
                <a:solidFill>
                  <a:srgbClr val="000000"/>
                </a:solidFill>
                <a:latin typeface="Times New Roman" panose="02020603050405020304" charset="0"/>
                <a:cs typeface="Times New Roman" panose="02020603050405020304" charset="0"/>
                <a:sym typeface="+mn-ea"/>
              </a:rPr>
              <a:t>Users can book a cab, and the system assigns an available driver.</a:t>
            </a:r>
            <a:endParaRPr lang="en-US" altLang="en-US" sz="1800">
              <a:solidFill>
                <a:srgbClr val="000000"/>
              </a:solidFill>
              <a:latin typeface="Times New Roman" panose="02020603050405020304" charset="0"/>
              <a:cs typeface="Times New Roman" panose="02020603050405020304" charset="0"/>
            </a:endParaRPr>
          </a:p>
          <a:p>
            <a:pPr marL="342900" algn="just">
              <a:lnSpc>
                <a:spcPct val="140000"/>
              </a:lnSpc>
              <a:buAutoNum type="arabicPeriod"/>
            </a:pPr>
            <a:r>
              <a:rPr lang="en-US" altLang="en-US" sz="2000" b="1">
                <a:solidFill>
                  <a:srgbClr val="000000"/>
                </a:solidFill>
                <a:latin typeface="Times New Roman" panose="02020603050405020304" charset="0"/>
                <a:cs typeface="Times New Roman" panose="02020603050405020304" charset="0"/>
                <a:sym typeface="+mn-ea"/>
              </a:rPr>
              <a:t>Fare Calculation:</a:t>
            </a:r>
            <a:r>
              <a:rPr lang="en-US" altLang="en-US" sz="2000">
                <a:solidFill>
                  <a:srgbClr val="000000"/>
                </a:solidFill>
                <a:latin typeface="Times New Roman" panose="02020603050405020304" charset="0"/>
                <a:cs typeface="Times New Roman" panose="02020603050405020304" charset="0"/>
                <a:sym typeface="+mn-ea"/>
              </a:rPr>
              <a:t> </a:t>
            </a:r>
            <a:r>
              <a:rPr lang="en-US" altLang="en-US" sz="1800">
                <a:solidFill>
                  <a:srgbClr val="000000"/>
                </a:solidFill>
                <a:latin typeface="Times New Roman" panose="02020603050405020304" charset="0"/>
                <a:cs typeface="Times New Roman" panose="02020603050405020304" charset="0"/>
                <a:sym typeface="+mn-ea"/>
              </a:rPr>
              <a:t>The system calculates the fare based on distance and time.</a:t>
            </a:r>
            <a:endParaRPr lang="en-US" altLang="en-US" sz="1800">
              <a:solidFill>
                <a:srgbClr val="000000"/>
              </a:solidFill>
              <a:latin typeface="Times New Roman" panose="02020603050405020304" charset="0"/>
              <a:cs typeface="Times New Roman" panose="02020603050405020304" charset="0"/>
            </a:endParaRPr>
          </a:p>
          <a:p>
            <a:pPr marL="342900" algn="just">
              <a:lnSpc>
                <a:spcPct val="140000"/>
              </a:lnSpc>
              <a:buSzTx/>
              <a:buAutoNum type="arabicPeriod"/>
            </a:pPr>
            <a:r>
              <a:rPr lang="en-US" altLang="en-US" sz="2000" b="1">
                <a:solidFill>
                  <a:srgbClr val="000000"/>
                </a:solidFill>
                <a:latin typeface="Times New Roman" panose="02020603050405020304" charset="0"/>
                <a:cs typeface="Times New Roman" panose="02020603050405020304" charset="0"/>
                <a:sym typeface="+mn-ea"/>
              </a:rPr>
              <a:t>Driver Management:</a:t>
            </a:r>
            <a:r>
              <a:rPr lang="en-US" altLang="en-US" sz="2000">
                <a:solidFill>
                  <a:srgbClr val="000000"/>
                </a:solidFill>
                <a:latin typeface="Times New Roman" panose="02020603050405020304" charset="0"/>
                <a:cs typeface="Times New Roman" panose="02020603050405020304" charset="0"/>
                <a:sym typeface="+mn-ea"/>
              </a:rPr>
              <a:t> </a:t>
            </a:r>
            <a:r>
              <a:rPr lang="en-US" altLang="en-US" sz="1800">
                <a:solidFill>
                  <a:srgbClr val="000000"/>
                </a:solidFill>
                <a:latin typeface="Times New Roman" panose="02020603050405020304" charset="0"/>
                <a:cs typeface="Times New Roman" panose="02020603050405020304" charset="0"/>
                <a:sym typeface="+mn-ea"/>
              </a:rPr>
              <a:t>The system assigns and updates driver availability.</a:t>
            </a:r>
            <a:endParaRPr lang="en-US" altLang="en-US" sz="2000">
              <a:solidFill>
                <a:srgbClr val="000000"/>
              </a:solidFill>
              <a:latin typeface="Times New Roman" panose="02020603050405020304" charset="0"/>
              <a:cs typeface="Times New Roman" panose="02020603050405020304" charset="0"/>
            </a:endParaRPr>
          </a:p>
          <a:p>
            <a:pPr marL="342900" algn="just">
              <a:lnSpc>
                <a:spcPct val="140000"/>
              </a:lnSpc>
              <a:buAutoNum type="arabicPeriod"/>
            </a:pPr>
            <a:r>
              <a:rPr lang="en-US" altLang="en-US" sz="2000" b="1">
                <a:solidFill>
                  <a:srgbClr val="000000"/>
                </a:solidFill>
                <a:latin typeface="Times New Roman" panose="02020603050405020304" charset="0"/>
                <a:cs typeface="Times New Roman" panose="02020603050405020304" charset="0"/>
                <a:sym typeface="+mn-ea"/>
              </a:rPr>
              <a:t>Ride History:</a:t>
            </a:r>
            <a:r>
              <a:rPr lang="en-US" altLang="en-US" sz="2000">
                <a:solidFill>
                  <a:srgbClr val="000000"/>
                </a:solidFill>
                <a:latin typeface="Times New Roman" panose="02020603050405020304" charset="0"/>
                <a:cs typeface="Times New Roman" panose="02020603050405020304" charset="0"/>
                <a:sym typeface="+mn-ea"/>
              </a:rPr>
              <a:t> </a:t>
            </a:r>
            <a:r>
              <a:rPr lang="en-US" altLang="en-US" sz="1800">
                <a:solidFill>
                  <a:srgbClr val="000000"/>
                </a:solidFill>
                <a:latin typeface="Times New Roman" panose="02020603050405020304" charset="0"/>
                <a:cs typeface="Times New Roman" panose="02020603050405020304" charset="0"/>
                <a:sym typeface="+mn-ea"/>
              </a:rPr>
              <a:t>Users and admins can view past bookings and payments.</a:t>
            </a:r>
            <a:endParaRPr lang="en-US" altLang="en-US" sz="1800">
              <a:solidFill>
                <a:srgbClr val="000000"/>
              </a:solidFill>
              <a:latin typeface="Times New Roman" panose="02020603050405020304" charset="0"/>
              <a:cs typeface="Times New Roman" panose="02020603050405020304" charset="0"/>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Google Shape;125;p3"/>
          <p:cNvSpPr txBox="1"/>
          <p:nvPr/>
        </p:nvSpPr>
        <p:spPr>
          <a:xfrm>
            <a:off x="457200" y="209550"/>
            <a:ext cx="8229600" cy="609600"/>
          </a:xfrm>
          <a:prstGeom prst="rect">
            <a:avLst/>
          </a:prstGeom>
          <a:solidFill>
            <a:srgbClr val="93B9C3"/>
          </a:solidFill>
          <a:ln>
            <a:noFill/>
          </a:ln>
        </p:spPr>
        <p:txBody>
          <a:bodyPr wrap="square" lIns="91425" tIns="45700" rIns="91425" bIns="45700" anchor="b"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Bookman Old Style" panose="02050604050505020204"/>
              <a:buNone/>
              <a:defRPr sz="3200" b="0" i="0" u="none" strike="noStrike" cap="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3200"/>
              <a:buFont typeface="Times New Roman" panose="02020603050405020304"/>
              <a:buNone/>
            </a:pPr>
            <a:r>
              <a:rPr lang="en-US" sz="4000" b="1">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lang="en-US"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3" name="Google Shape;143;p5"/>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bg"/>
          <p:cNvPicPr>
            <a:picLocks noChangeAspect="1"/>
          </p:cNvPicPr>
          <p:nvPr/>
        </p:nvPicPr>
        <p:blipFill>
          <a:blip r:embed="rId1"/>
          <a:stretch>
            <a:fillRect/>
          </a:stretch>
        </p:blipFill>
        <p:spPr>
          <a:xfrm>
            <a:off x="1021080" y="926465"/>
            <a:ext cx="6949440" cy="3656965"/>
          </a:xfrm>
          <a:prstGeom prst="rect">
            <a:avLst/>
          </a:prstGeom>
        </p:spPr>
      </p:pic>
      <p:sp>
        <p:nvSpPr>
          <p:cNvPr id="2" name="Google Shape;125;p3"/>
          <p:cNvSpPr txBox="1"/>
          <p:nvPr/>
        </p:nvSpPr>
        <p:spPr>
          <a:xfrm>
            <a:off x="457200" y="209550"/>
            <a:ext cx="8229600" cy="609600"/>
          </a:xfrm>
          <a:prstGeom prst="rect">
            <a:avLst/>
          </a:prstGeom>
          <a:solidFill>
            <a:srgbClr val="93B9C3"/>
          </a:solidFill>
          <a:ln>
            <a:noFill/>
          </a:ln>
        </p:spPr>
        <p:txBody>
          <a:bodyPr wrap="square" lIns="91425" tIns="45700" rIns="91425" bIns="45700" anchor="b"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Bookman Old Style" panose="02050604050505020204"/>
              <a:buNone/>
              <a:defRPr sz="3200" b="0" i="0" u="none" strike="noStrike" cap="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3200"/>
              <a:buFont typeface="Times New Roman" panose="02020603050405020304"/>
              <a:buNone/>
            </a:pPr>
            <a:r>
              <a:rPr lang="en-US" sz="40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Architecture</a:t>
            </a:r>
            <a:endParaRPr lang="en-US"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57200" y="13335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List of Modules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7"/>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60" name="Google Shape;160;p7"/>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45000"/>
          </a:bodyPr>
          <a:lstStyle/>
          <a:p>
            <a:pPr marL="274320" lvl="0" indent="-274320" algn="l" rtl="0">
              <a:spcBef>
                <a:spcPts val="0"/>
              </a:spcBef>
              <a:spcAft>
                <a:spcPts val="0"/>
              </a:spcAft>
              <a:buSzPct val="76000"/>
            </a:pPr>
            <a:endParaRPr lang="en-IN" altLang="en-US" sz="2800" b="1"/>
          </a:p>
          <a:p>
            <a:pPr marL="274320" lvl="0" indent="-274320" algn="l" rtl="0">
              <a:lnSpc>
                <a:spcPct val="100000"/>
              </a:lnSpc>
              <a:spcBef>
                <a:spcPts val="0"/>
              </a:spcBef>
              <a:spcAft>
                <a:spcPts val="0"/>
              </a:spcAft>
              <a:buSzPct val="76000"/>
            </a:pPr>
            <a:r>
              <a:rPr lang="en-IN" altLang="en-US" sz="5715" b="1"/>
              <a:t>User</a:t>
            </a:r>
            <a:r>
              <a:rPr lang="en-US" sz="5715" b="1"/>
              <a:t> Module</a:t>
            </a:r>
            <a:r>
              <a:rPr lang="en-IN" altLang="en-US" sz="5715" b="1"/>
              <a:t>s</a:t>
            </a:r>
            <a:r>
              <a:rPr lang="en-US" sz="5715" b="1"/>
              <a:t>:</a:t>
            </a:r>
            <a:r>
              <a:rPr lang="en-US" sz="8000" b="1"/>
              <a:t> </a:t>
            </a:r>
            <a:endParaRPr lang="en-US" sz="8000" b="1"/>
          </a:p>
          <a:p>
            <a:pPr marL="548640" lvl="1" indent="-274320" algn="l" rtl="0">
              <a:lnSpc>
                <a:spcPct val="100000"/>
              </a:lnSpc>
              <a:spcBef>
                <a:spcPts val="500"/>
              </a:spcBef>
              <a:spcAft>
                <a:spcPts val="0"/>
              </a:spcAft>
              <a:buSzPct val="76000"/>
            </a:pPr>
            <a:r>
              <a:rPr lang="en-IN" altLang="en-US" sz="4000">
                <a:latin typeface="Times New Roman" panose="02020603050405020304"/>
                <a:ea typeface="Times New Roman" panose="02020603050405020304"/>
                <a:cs typeface="Times New Roman" panose="02020603050405020304"/>
                <a:sym typeface="Times New Roman" panose="02020603050405020304"/>
              </a:rPr>
              <a:t>User Registration &amp; Login</a:t>
            </a:r>
            <a:r>
              <a:rPr lang="en-US" altLang="en-IN" sz="4000">
                <a:latin typeface="Times New Roman" panose="02020603050405020304"/>
                <a:ea typeface="Times New Roman" panose="02020603050405020304"/>
                <a:cs typeface="Times New Roman" panose="02020603050405020304"/>
                <a:sym typeface="Times New Roman" panose="02020603050405020304"/>
              </a:rPr>
              <a:t>, </a:t>
            </a:r>
            <a:r>
              <a:rPr lang="en-IN" altLang="en-US" sz="4000">
                <a:latin typeface="Times New Roman" panose="02020603050405020304"/>
                <a:ea typeface="Times New Roman" panose="02020603050405020304"/>
                <a:cs typeface="Times New Roman" panose="02020603050405020304"/>
                <a:sym typeface="Times New Roman" panose="02020603050405020304"/>
              </a:rPr>
              <a:t>User Dashboard</a:t>
            </a:r>
            <a:r>
              <a:rPr lang="en-US" altLang="en-IN" sz="4000">
                <a:latin typeface="Times New Roman" panose="02020603050405020304"/>
                <a:ea typeface="Times New Roman" panose="02020603050405020304"/>
                <a:cs typeface="Times New Roman" panose="02020603050405020304"/>
                <a:sym typeface="Times New Roman" panose="02020603050405020304"/>
              </a:rPr>
              <a:t>, </a:t>
            </a:r>
            <a:r>
              <a:rPr lang="en-IN" altLang="en-US" sz="4000">
                <a:latin typeface="Times New Roman" panose="02020603050405020304"/>
                <a:ea typeface="Times New Roman" panose="02020603050405020304"/>
                <a:cs typeface="Times New Roman" panose="02020603050405020304"/>
                <a:sym typeface="Times New Roman" panose="02020603050405020304"/>
              </a:rPr>
              <a:t>Wallet System</a:t>
            </a:r>
            <a:endParaRPr lang="en-IN" altLang="en-US" sz="40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100000"/>
              </a:lnSpc>
              <a:spcBef>
                <a:spcPts val="0"/>
              </a:spcBef>
              <a:spcAft>
                <a:spcPts val="0"/>
              </a:spcAft>
              <a:buSzPct val="76000"/>
            </a:pPr>
            <a:r>
              <a:rPr lang="en-IN" altLang="en-US" sz="5715" b="1">
                <a:sym typeface="+mn-ea"/>
              </a:rPr>
              <a:t>Driver Module:</a:t>
            </a:r>
            <a:endParaRPr lang="en-IN" altLang="en-US" sz="5715" b="1"/>
          </a:p>
          <a:p>
            <a:pPr marL="548640" lvl="1" indent="-274320" algn="l" rtl="0">
              <a:lnSpc>
                <a:spcPct val="100000"/>
              </a:lnSpc>
              <a:spcBef>
                <a:spcPts val="500"/>
              </a:spcBef>
              <a:spcAft>
                <a:spcPts val="0"/>
              </a:spcAft>
              <a:buSzPct val="76000"/>
              <a:buNone/>
            </a:pPr>
            <a:r>
              <a:rPr lang="en-IN" altLang="en-US" sz="4000">
                <a:latin typeface="Times New Roman" panose="02020603050405020304"/>
                <a:ea typeface="Times New Roman" panose="02020603050405020304"/>
                <a:cs typeface="Times New Roman" panose="02020603050405020304"/>
                <a:sym typeface="Times New Roman" panose="02020603050405020304"/>
              </a:rPr>
              <a:t>Driver Login , Driver Dashboard, Ride Assignment, Driver Earning Tracker </a:t>
            </a:r>
            <a:endParaRPr lang="en-IN" altLang="en-US" sz="40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100000"/>
              </a:lnSpc>
              <a:spcBef>
                <a:spcPts val="0"/>
              </a:spcBef>
              <a:spcAft>
                <a:spcPts val="0"/>
              </a:spcAft>
              <a:buSzPct val="76000"/>
            </a:pPr>
            <a:r>
              <a:rPr lang="en-IN" altLang="en-US" sz="4445" b="1">
                <a:sym typeface="+mn-ea"/>
              </a:rPr>
              <a:t>Admin Module: </a:t>
            </a:r>
            <a:endParaRPr lang="en-IN" altLang="en-US" sz="4445" b="1">
              <a:sym typeface="Times New Roman" panose="02020603050405020304"/>
            </a:endParaRPr>
          </a:p>
          <a:p>
            <a:pPr marL="548640" lvl="1" indent="-274320" algn="l" rtl="0">
              <a:lnSpc>
                <a:spcPct val="100000"/>
              </a:lnSpc>
              <a:spcBef>
                <a:spcPts val="500"/>
              </a:spcBef>
              <a:spcAft>
                <a:spcPts val="0"/>
              </a:spcAft>
              <a:buSzPct val="76000"/>
              <a:buNone/>
            </a:pPr>
            <a:r>
              <a:rPr lang="en-IN" altLang="en-US" sz="4000">
                <a:latin typeface="Times New Roman" panose="02020603050405020304"/>
                <a:ea typeface="Times New Roman" panose="02020603050405020304"/>
                <a:cs typeface="Times New Roman" panose="02020603050405020304"/>
                <a:sym typeface="Times New Roman" panose="02020603050405020304"/>
              </a:rPr>
              <a:t>Login &amp; Dashboard, Ride &amp; Wallet Monitoring</a:t>
            </a:r>
            <a:endParaRPr lang="en-IN" altLang="en-US" sz="40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100000"/>
              </a:lnSpc>
              <a:spcBef>
                <a:spcPts val="0"/>
              </a:spcBef>
              <a:spcAft>
                <a:spcPts val="0"/>
              </a:spcAft>
              <a:buSzPct val="76000"/>
            </a:pPr>
            <a:r>
              <a:rPr lang="en-IN" altLang="en-US" sz="4445" b="1">
                <a:solidFill>
                  <a:schemeClr val="dk1"/>
                </a:solidFill>
                <a:sym typeface="Times New Roman" panose="02020603050405020304"/>
              </a:rPr>
              <a:t>History &amp; Calculation Module:FFFFFFFFFFFFFFF</a:t>
            </a:r>
            <a:endParaRPr lang="en-IN" altLang="en-US" sz="4445" b="1">
              <a:solidFill>
                <a:schemeClr val="dk1"/>
              </a:solidFill>
              <a:sym typeface="Times New Roman" panose="02020603050405020304"/>
            </a:endParaRPr>
          </a:p>
          <a:p>
            <a:pPr marL="293370" lvl="1" indent="-18415" algn="l" defTabSz="0" rtl="0">
              <a:lnSpc>
                <a:spcPct val="100000"/>
              </a:lnSpc>
              <a:spcBef>
                <a:spcPts val="500"/>
              </a:spcBef>
              <a:spcAft>
                <a:spcPts val="0"/>
              </a:spcAft>
              <a:buSzPct val="76000"/>
              <a:buNone/>
              <a:tabLst>
                <a:tab pos="358140" algn="l"/>
              </a:tabLst>
            </a:pPr>
            <a:r>
              <a:rPr lang="en-IN" altLang="en-US" sz="4000">
                <a:latin typeface="Times New Roman" panose="02020603050405020304"/>
                <a:ea typeface="Times New Roman" panose="02020603050405020304"/>
                <a:cs typeface="Times New Roman" panose="02020603050405020304"/>
                <a:sym typeface="Times New Roman" panose="02020603050405020304"/>
              </a:rPr>
              <a:t>Ride History, Ride Booking and Cancellation with Refund, Calculates the Fair of User</a:t>
            </a:r>
            <a:endParaRPr lang="en-IN" altLang="en-US" sz="4000">
              <a:latin typeface="Times New Roman" panose="02020603050405020304"/>
              <a:ea typeface="Times New Roman" panose="02020603050405020304"/>
              <a:cs typeface="Times New Roman" panose="02020603050405020304"/>
              <a:sym typeface="Times New Roman" panose="02020603050405020304"/>
            </a:endParaRPr>
          </a:p>
          <a:p>
            <a:pPr marL="62865" lvl="1" indent="-62865" algn="l" rtl="0">
              <a:lnSpc>
                <a:spcPct val="100000"/>
              </a:lnSpc>
              <a:spcBef>
                <a:spcPts val="500"/>
              </a:spcBef>
              <a:spcAft>
                <a:spcPts val="0"/>
              </a:spcAft>
              <a:buSzPts val="1748"/>
            </a:pPr>
            <a:r>
              <a:rPr lang="en-IN" altLang="en-US" sz="2000" b="1">
                <a:solidFill>
                  <a:schemeClr val="dk1"/>
                </a:solidFill>
                <a:sym typeface="Times New Roman" panose="02020603050405020304"/>
              </a:rPr>
              <a:t>F</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8"/>
          <p:cNvSpPr txBox="1"/>
          <p:nvPr>
            <p:ph type="title"/>
          </p:nvPr>
        </p:nvSpPr>
        <p:spPr>
          <a:xfrm>
            <a:off x="457200" y="13335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List of Modules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8"/>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68" name="Google Shape;168;p8"/>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60000"/>
          </a:bodyPr>
          <a:lstStyle/>
          <a:p>
            <a:pPr marL="274320" lvl="0" indent="-274320" algn="l" rtl="0">
              <a:spcBef>
                <a:spcPts val="0"/>
              </a:spcBef>
              <a:spcAft>
                <a:spcPts val="0"/>
              </a:spcAft>
              <a:buSzPts val="1976"/>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spcBef>
                <a:spcPts val="500"/>
              </a:spcBef>
              <a:spcAft>
                <a:spcPts val="0"/>
              </a:spcAft>
              <a:buSzPct val="76000"/>
            </a:pPr>
            <a:endParaRPr lang="en-US" sz="28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100000"/>
              </a:lnSpc>
              <a:spcBef>
                <a:spcPts val="0"/>
              </a:spcBef>
              <a:spcAft>
                <a:spcPts val="0"/>
              </a:spcAft>
              <a:buSzPct val="76000"/>
            </a:pPr>
            <a:r>
              <a:rPr lang="en-IN" altLang="en-US" sz="3125" b="1">
                <a:sym typeface="+mn-ea"/>
              </a:rPr>
              <a:t>Admin Module: </a:t>
            </a:r>
            <a:endParaRPr lang="en-IN" altLang="en-US" sz="3125" b="1">
              <a:sym typeface="Times New Roman" panose="02020603050405020304"/>
            </a:endParaRPr>
          </a:p>
          <a:p>
            <a:pPr marL="548640" lvl="1" indent="-274320" algn="l" rtl="0">
              <a:lnSpc>
                <a:spcPct val="100000"/>
              </a:lnSpc>
              <a:spcBef>
                <a:spcPts val="500"/>
              </a:spcBef>
              <a:spcAft>
                <a:spcPts val="0"/>
              </a:spcAft>
              <a:buSzPct val="76000"/>
              <a:buNone/>
            </a:pPr>
            <a:r>
              <a:rPr lang="en-IN" altLang="en-US" sz="2570">
                <a:latin typeface="Times New Roman" panose="02020603050405020304"/>
                <a:ea typeface="Times New Roman" panose="02020603050405020304"/>
                <a:cs typeface="Times New Roman" panose="02020603050405020304"/>
                <a:sym typeface="Times New Roman" panose="02020603050405020304"/>
              </a:rPr>
              <a:t>Login &amp; Dashboard</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lnSpc>
                <a:spcPct val="100000"/>
              </a:lnSpc>
              <a:spcBef>
                <a:spcPts val="500"/>
              </a:spcBef>
              <a:spcAft>
                <a:spcPts val="0"/>
              </a:spcAft>
              <a:buSzPct val="76000"/>
              <a:buNone/>
            </a:pPr>
            <a:r>
              <a:rPr lang="en-IN" altLang="en-US" sz="2570">
                <a:latin typeface="Times New Roman" panose="02020603050405020304"/>
                <a:ea typeface="Times New Roman" panose="02020603050405020304"/>
                <a:cs typeface="Times New Roman" panose="02020603050405020304"/>
                <a:sym typeface="Times New Roman" panose="02020603050405020304"/>
              </a:rPr>
              <a:t>Ride &amp; Wallet Monitoring</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lnSpc>
                <a:spcPct val="100000"/>
              </a:lnSpc>
              <a:spcBef>
                <a:spcPts val="500"/>
              </a:spcBef>
              <a:spcAft>
                <a:spcPts val="0"/>
              </a:spcAft>
              <a:buSzPct val="76000"/>
              <a:buNone/>
            </a:pP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100000"/>
              </a:lnSpc>
              <a:spcBef>
                <a:spcPts val="0"/>
              </a:spcBef>
              <a:spcAft>
                <a:spcPts val="0"/>
              </a:spcAft>
              <a:buSzPct val="76000"/>
            </a:pPr>
            <a:r>
              <a:rPr lang="en-IN" altLang="en-US" sz="3125" b="1">
                <a:solidFill>
                  <a:schemeClr val="dk1"/>
                </a:solidFill>
                <a:sym typeface="Times New Roman" panose="02020603050405020304"/>
              </a:rPr>
              <a:t>History &amp; Calculation Module:FFFFFFFFFFFFFFF</a:t>
            </a:r>
            <a:endParaRPr lang="en-IN" altLang="en-US" sz="3125" b="1">
              <a:solidFill>
                <a:schemeClr val="dk1"/>
              </a:solidFill>
              <a:sym typeface="Times New Roman" panose="02020603050405020304"/>
            </a:endParaRPr>
          </a:p>
          <a:p>
            <a:pPr marL="548640" lvl="1" indent="-274320" algn="l" rtl="0">
              <a:lnSpc>
                <a:spcPct val="100000"/>
              </a:lnSpc>
              <a:spcBef>
                <a:spcPts val="500"/>
              </a:spcBef>
              <a:spcAft>
                <a:spcPts val="0"/>
              </a:spcAft>
              <a:buSzPct val="76000"/>
              <a:buNone/>
            </a:pPr>
            <a:r>
              <a:rPr lang="en-IN" altLang="en-US" sz="2570">
                <a:latin typeface="Times New Roman" panose="02020603050405020304"/>
                <a:ea typeface="Times New Roman" panose="02020603050405020304"/>
                <a:cs typeface="Times New Roman" panose="02020603050405020304"/>
                <a:sym typeface="Times New Roman" panose="02020603050405020304"/>
              </a:rPr>
              <a:t>Ride History</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lnSpc>
                <a:spcPct val="100000"/>
              </a:lnSpc>
              <a:spcBef>
                <a:spcPts val="500"/>
              </a:spcBef>
              <a:spcAft>
                <a:spcPts val="0"/>
              </a:spcAft>
              <a:buSzPct val="76000"/>
              <a:buNone/>
            </a:pPr>
            <a:r>
              <a:rPr lang="en-IN" altLang="en-US" sz="2570">
                <a:latin typeface="Times New Roman" panose="02020603050405020304"/>
                <a:ea typeface="Times New Roman" panose="02020603050405020304"/>
                <a:cs typeface="Times New Roman" panose="02020603050405020304"/>
                <a:sym typeface="Times New Roman" panose="02020603050405020304"/>
              </a:rPr>
              <a:t>Ride Booking and Cancellation with Refund</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lnSpc>
                <a:spcPct val="100000"/>
              </a:lnSpc>
              <a:spcBef>
                <a:spcPts val="500"/>
              </a:spcBef>
              <a:spcAft>
                <a:spcPts val="0"/>
              </a:spcAft>
              <a:buSzPct val="76000"/>
              <a:buNone/>
            </a:pPr>
            <a:r>
              <a:rPr lang="en-IN" altLang="en-US" sz="2570">
                <a:latin typeface="Times New Roman" panose="02020603050405020304"/>
                <a:ea typeface="Times New Roman" panose="02020603050405020304"/>
                <a:cs typeface="Times New Roman" panose="02020603050405020304"/>
                <a:sym typeface="Times New Roman" panose="02020603050405020304"/>
              </a:rPr>
              <a:t>Calculates the Fair of User</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62865" lvl="1" indent="-62865" algn="l" rtl="0">
              <a:lnSpc>
                <a:spcPct val="100000"/>
              </a:lnSpc>
              <a:spcBef>
                <a:spcPts val="500"/>
              </a:spcBef>
              <a:spcAft>
                <a:spcPts val="0"/>
              </a:spcAft>
              <a:buSzPts val="1748"/>
            </a:pPr>
            <a:r>
              <a:rPr lang="en-IN" altLang="en-US" sz="2600" b="1">
                <a:solidFill>
                  <a:schemeClr val="dk1"/>
                </a:solidFill>
                <a:sym typeface="Times New Roman" panose="02020603050405020304"/>
              </a:rPr>
              <a:t>FF</a:t>
            </a:r>
            <a:r>
              <a:rPr lang="en-IN" altLang="en-US" sz="2600">
                <a:solidFill>
                  <a:schemeClr val="dk1"/>
                </a:solidFill>
                <a:sym typeface="Times New Roman" panose="02020603050405020304"/>
              </a:rPr>
              <a:t>  </a:t>
            </a:r>
            <a:endParaRPr lang="en-US" sz="2600" b="1">
              <a:solidFill>
                <a:schemeClr val="dk1"/>
              </a:solidFill>
              <a:sym typeface="Times New Roman" panose="02020603050405020304"/>
            </a:endParaRPr>
          </a:p>
          <a:p>
            <a:pPr marL="548640" lvl="1" indent="-274320" algn="l" rtl="0">
              <a:spcBef>
                <a:spcPts val="500"/>
              </a:spcBef>
              <a:spcAft>
                <a:spcPts val="0"/>
              </a:spcAft>
              <a:buSzPts val="1748"/>
            </a:pPr>
            <a:endParaRPr>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spcBef>
                <a:spcPts val="500"/>
              </a:spcBef>
              <a:spcAft>
                <a:spcPts val="0"/>
              </a:spcAft>
              <a:buSzPts val="1748"/>
            </a:pPr>
            <a:endParaRPr>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spcBef>
                <a:spcPts val="500"/>
              </a:spcBef>
              <a:spcAft>
                <a:spcPts val="0"/>
              </a:spcAft>
              <a:buSzPts val="1748"/>
            </a:pPr>
            <a:endParaRPr>
              <a:latin typeface="Times New Roman" panose="02020603050405020304"/>
              <a:ea typeface="Times New Roman" panose="02020603050405020304"/>
              <a:cs typeface="Times New Roman" panose="02020603050405020304"/>
              <a:sym typeface="Times New Roman" panose="02020603050405020304"/>
            </a:endParaRPr>
          </a:p>
          <a:p>
            <a:pPr marL="548640" lvl="1" indent="-274320" algn="l" rtl="0">
              <a:spcBef>
                <a:spcPts val="500"/>
              </a:spcBef>
              <a:spcAft>
                <a:spcPts val="0"/>
              </a:spcAft>
              <a:buSzPts val="1748"/>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75" name="Google Shape;175;p9"/>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1976"/>
              <a:buFont typeface="Arial" panose="020B0604020202020204" pitchFamily="34" charset="0"/>
              <a:buNone/>
            </a:pPr>
            <a:r>
              <a:rPr lang="en-IN" altLang="en-US" sz="2800" b="1">
                <a:sym typeface="+mn-ea"/>
              </a:rPr>
              <a:t>User Module</a:t>
            </a:r>
            <a:endParaRPr lang="en-IN" altLang="en-US" sz="2800" b="1"/>
          </a:p>
          <a:p>
            <a:pPr marL="285750" lvl="0" indent="-285750" algn="just" rtl="0">
              <a:lnSpc>
                <a:spcPct val="90000"/>
              </a:lnSpc>
              <a:spcBef>
                <a:spcPts val="600"/>
              </a:spcBef>
              <a:spcAft>
                <a:spcPts val="0"/>
              </a:spcAft>
              <a:buSzPts val="1976"/>
              <a:buFont typeface="Arial" panose="020B0604020202020204" pitchFamily="34" charset="0"/>
              <a:buChar char="•"/>
            </a:pPr>
            <a:r>
              <a:rPr lang="en-IN" altLang="en-US" sz="2000" b="1">
                <a:sym typeface="+mn-ea"/>
              </a:rPr>
              <a:t>User Registration &amp; Login: </a:t>
            </a:r>
            <a:r>
              <a:rPr lang="en-IN" altLang="en-US" sz="2000">
                <a:sym typeface="+mn-ea"/>
              </a:rPr>
              <a:t> Enables new users to register and securely log in with authentication.</a:t>
            </a:r>
            <a:endParaRPr lang="en-IN" altLang="en-US" sz="2000">
              <a:sym typeface="+mn-ea"/>
            </a:endParaRPr>
          </a:p>
          <a:p>
            <a:pPr marL="285750" lvl="0" indent="-285750" algn="just" rtl="0">
              <a:lnSpc>
                <a:spcPct val="90000"/>
              </a:lnSpc>
              <a:spcBef>
                <a:spcPts val="600"/>
              </a:spcBef>
              <a:spcAft>
                <a:spcPts val="0"/>
              </a:spcAft>
              <a:buSzPts val="1976"/>
              <a:buFont typeface="Arial" panose="020B0604020202020204" pitchFamily="34" charset="0"/>
              <a:buChar char="•"/>
            </a:pPr>
            <a:r>
              <a:rPr lang="en-IN" altLang="en-US" sz="2000" b="1">
                <a:sym typeface="+mn-ea"/>
              </a:rPr>
              <a:t>User Dashboard: </a:t>
            </a:r>
            <a:r>
              <a:rPr lang="en-IN" altLang="en-US" sz="2000">
                <a:sym typeface="+mn-ea"/>
              </a:rPr>
              <a:t> Central hub to book rides, view history, and track ride status.</a:t>
            </a:r>
            <a:endParaRPr lang="en-IN" altLang="en-US" sz="2000">
              <a:sym typeface="+mn-ea"/>
            </a:endParaRPr>
          </a:p>
          <a:p>
            <a:pPr marL="285750" lvl="0" indent="-285750" algn="just" rtl="0">
              <a:lnSpc>
                <a:spcPct val="90000"/>
              </a:lnSpc>
              <a:spcBef>
                <a:spcPts val="600"/>
              </a:spcBef>
              <a:spcAft>
                <a:spcPts val="0"/>
              </a:spcAft>
              <a:buSzPts val="1976"/>
              <a:buFont typeface="Arial" panose="020B0604020202020204" pitchFamily="34" charset="0"/>
              <a:buChar char="•"/>
            </a:pPr>
            <a:r>
              <a:rPr lang="en-IN" altLang="en-US" sz="2000" b="1">
                <a:sym typeface="+mn-ea"/>
              </a:rPr>
              <a:t>Ride Booking: </a:t>
            </a:r>
            <a:r>
              <a:rPr lang="en-IN" altLang="en-US" sz="2000">
                <a:sym typeface="+mn-ea"/>
              </a:rPr>
              <a:t> Allows users to select pickup and destination, and book a ride.</a:t>
            </a:r>
            <a:endParaRPr lang="en-IN" altLang="en-US" sz="2000">
              <a:sym typeface="+mn-ea"/>
            </a:endParaRPr>
          </a:p>
          <a:p>
            <a:pPr marL="285750" lvl="0" indent="-285750" algn="just" rtl="0">
              <a:lnSpc>
                <a:spcPct val="90000"/>
              </a:lnSpc>
              <a:spcBef>
                <a:spcPts val="600"/>
              </a:spcBef>
              <a:spcAft>
                <a:spcPts val="0"/>
              </a:spcAft>
              <a:buSzPts val="1976"/>
              <a:buFont typeface="Arial" panose="020B0604020202020204" pitchFamily="34" charset="0"/>
              <a:buChar char="•"/>
            </a:pPr>
            <a:r>
              <a:rPr lang="en-IN" altLang="en-US" sz="2000" b="1">
                <a:sym typeface="+mn-ea"/>
              </a:rPr>
              <a:t>Ride Cancellation &amp; Refund: </a:t>
            </a:r>
            <a:r>
              <a:rPr lang="en-IN" altLang="en-US" sz="2000">
                <a:sym typeface="+mn-ea"/>
              </a:rPr>
              <a:t> Lets users cancel rides and receive full or 50% refund based on driver assignment.</a:t>
            </a:r>
            <a:endParaRPr lang="en-IN" altLang="en-US" sz="2000">
              <a:sym typeface="+mn-ea"/>
            </a:endParaRPr>
          </a:p>
          <a:p>
            <a:pPr marL="285750" lvl="0" indent="-285750" algn="just" rtl="0">
              <a:lnSpc>
                <a:spcPct val="90000"/>
              </a:lnSpc>
              <a:spcBef>
                <a:spcPts val="600"/>
              </a:spcBef>
              <a:spcAft>
                <a:spcPts val="0"/>
              </a:spcAft>
              <a:buSzPts val="1976"/>
              <a:buFont typeface="Arial" panose="020B0604020202020204" pitchFamily="34" charset="0"/>
              <a:buChar char="•"/>
            </a:pPr>
            <a:r>
              <a:rPr lang="en-IN" altLang="en-US" sz="2000" b="1">
                <a:sym typeface="+mn-ea"/>
              </a:rPr>
              <a:t>Wallet System:</a:t>
            </a:r>
            <a:r>
              <a:rPr lang="en-IN" altLang="en-US" sz="2000">
                <a:sym typeface="+mn-ea"/>
              </a:rPr>
              <a:t> Manages user fare deduction and refunds through wallet balance updates.</a:t>
            </a:r>
            <a:endParaRPr lang="en-US" altLang="en-US" sz="2000"/>
          </a:p>
          <a:p>
            <a:pPr marL="285750" lvl="0" indent="-285750" algn="just" rtl="0">
              <a:lnSpc>
                <a:spcPct val="100000"/>
              </a:lnSpc>
              <a:spcBef>
                <a:spcPts val="600"/>
              </a:spcBef>
              <a:spcAft>
                <a:spcPts val="0"/>
              </a:spcAft>
              <a:buSzPts val="1976"/>
              <a:buFont typeface="Arial" panose="020B0604020202020204" pitchFamily="34" charset="0"/>
              <a:buChar char="•"/>
            </a:pPr>
            <a:endParaRPr lang="en-IN" altLang="en-US" sz="2000">
              <a:sym typeface="+mn-ea"/>
            </a:endParaRPr>
          </a:p>
          <a:p>
            <a:pPr marL="285750" lvl="0" indent="-285750" algn="just" rtl="0">
              <a:lnSpc>
                <a:spcPct val="100000"/>
              </a:lnSpc>
              <a:spcBef>
                <a:spcPts val="600"/>
              </a:spcBef>
              <a:spcAft>
                <a:spcPts val="0"/>
              </a:spcAft>
              <a:buSzPts val="1976"/>
              <a:buFont typeface="Arial" panose="020B0604020202020204" pitchFamily="34" charset="0"/>
              <a:buChar char="•"/>
            </a:pPr>
            <a:endParaRPr lang="en-IN" altLang="en-US" sz="2000" b="1"/>
          </a:p>
          <a:p>
            <a:pPr marL="285750" lvl="0" indent="-285750" algn="just" rtl="0">
              <a:lnSpc>
                <a:spcPct val="100000"/>
              </a:lnSpc>
              <a:spcBef>
                <a:spcPts val="600"/>
              </a:spcBef>
              <a:spcAft>
                <a:spcPts val="0"/>
              </a:spcAft>
              <a:buSzPts val="1976"/>
              <a:buFont typeface="Arial" panose="020B0604020202020204" pitchFamily="34" charset="0"/>
              <a:buChar char="•"/>
            </a:pPr>
            <a:endParaRPr lang="en-US" altLang="en-US" sz="2000"/>
          </a:p>
          <a:p>
            <a:pPr marL="0" lvl="0" indent="0" algn="just" rtl="0">
              <a:lnSpc>
                <a:spcPct val="100000"/>
              </a:lnSpc>
              <a:spcBef>
                <a:spcPts val="600"/>
              </a:spcBef>
              <a:spcAft>
                <a:spcPts val="0"/>
              </a:spcAft>
              <a:buSzPts val="1976"/>
              <a:buFont typeface="Arial" panose="020B0604020202020204" pitchFamily="34" charset="0"/>
              <a:buNone/>
            </a:pPr>
            <a:endParaRPr lang="en-US" altLang="en-US" sz="2000"/>
          </a:p>
        </p:txBody>
      </p:sp>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 name="Text Box 1"/>
          <p:cNvSpPr txBox="1"/>
          <p:nvPr/>
        </p:nvSpPr>
        <p:spPr>
          <a:xfrm>
            <a:off x="457200" y="1087755"/>
            <a:ext cx="3048000" cy="306705"/>
          </a:xfrm>
          <a:prstGeom prst="rect">
            <a:avLst/>
          </a:prstGeom>
          <a:noFill/>
        </p:spPr>
        <p:txBody>
          <a:bodyPr wrap="square" rtlCol="0">
            <a:spAutoFit/>
          </a:bodyPr>
          <a:p>
            <a:r>
              <a:rPr lang="en-IN" altLang="en-US">
                <a:latin typeface="Gill Sans MT" panose="020B0502020104020203" charset="0"/>
                <a:cs typeface="Gill Sans MT" panose="020B0502020104020203" charset="0"/>
              </a:rPr>
              <a:t>User Login:</a:t>
            </a:r>
            <a:endParaRPr lang="en-IN" altLang="en-US">
              <a:latin typeface="Gill Sans MT" panose="020B0502020104020203" charset="0"/>
              <a:cs typeface="Gill Sans MT" panose="020B0502020104020203" charset="0"/>
            </a:endParaRPr>
          </a:p>
        </p:txBody>
      </p:sp>
      <p:pic>
        <p:nvPicPr>
          <p:cNvPr id="3" name="Picture 2" descr="Screenshot 2025-05-28 222858"/>
          <p:cNvPicPr>
            <a:picLocks noChangeAspect="1"/>
          </p:cNvPicPr>
          <p:nvPr/>
        </p:nvPicPr>
        <p:blipFill>
          <a:blip r:embed="rId1"/>
          <a:stretch>
            <a:fillRect/>
          </a:stretch>
        </p:blipFill>
        <p:spPr>
          <a:xfrm>
            <a:off x="612775" y="1763395"/>
            <a:ext cx="3645535" cy="2306955"/>
          </a:xfrm>
          <a:prstGeom prst="rect">
            <a:avLst/>
          </a:prstGeom>
        </p:spPr>
      </p:pic>
      <p:pic>
        <p:nvPicPr>
          <p:cNvPr id="8" name="Picture 7" descr="2"/>
          <p:cNvPicPr>
            <a:picLocks noChangeAspect="1"/>
          </p:cNvPicPr>
          <p:nvPr/>
        </p:nvPicPr>
        <p:blipFill>
          <a:blip r:embed="rId2"/>
          <a:stretch>
            <a:fillRect/>
          </a:stretch>
        </p:blipFill>
        <p:spPr>
          <a:xfrm>
            <a:off x="4904105" y="1162050"/>
            <a:ext cx="3203575" cy="1702435"/>
          </a:xfrm>
          <a:prstGeom prst="rect">
            <a:avLst/>
          </a:prstGeom>
        </p:spPr>
      </p:pic>
      <p:pic>
        <p:nvPicPr>
          <p:cNvPr id="9" name="Picture 8" descr="3"/>
          <p:cNvPicPr>
            <a:picLocks noChangeAspect="1"/>
          </p:cNvPicPr>
          <p:nvPr/>
        </p:nvPicPr>
        <p:blipFill>
          <a:blip r:embed="rId3"/>
          <a:stretch>
            <a:fillRect/>
          </a:stretch>
        </p:blipFill>
        <p:spPr>
          <a:xfrm>
            <a:off x="4904105" y="3112135"/>
            <a:ext cx="3203575" cy="1407795"/>
          </a:xfrm>
          <a:prstGeom prst="rect">
            <a:avLst/>
          </a:prstGeom>
        </p:spPr>
      </p:pic>
      <p:sp>
        <p:nvSpPr>
          <p:cNvPr id="112" name="Google Shape;112;p1"/>
          <p:cNvSpPr txBox="1"/>
          <p:nvPr>
            <p:ph type="ftr" idx="11"/>
          </p:nvPr>
        </p:nvSpPr>
        <p:spPr>
          <a:xfrm>
            <a:off x="2750185" y="4767263"/>
            <a:ext cx="4038600" cy="376237"/>
          </a:xfrm>
          <a:prstGeom prst="rect">
            <a:avLst/>
          </a:prstGeom>
          <a:noFill/>
          <a:ln>
            <a:noFill/>
          </a:ln>
        </p:spPr>
        <p:txBody>
          <a:bodyPr spcFirstLastPara="1" wrap="square" lIns="91425" tIns="45700" rIns="91425" bIns="45700" anchor="t" anchorCtr="0">
            <a:noAutofit/>
          </a:bodyPr>
          <a:p>
            <a:pPr marL="0" lvl="0" indent="0" algn="ctr" rtl="0">
              <a:spcBef>
                <a:spcPts val="0"/>
              </a:spcBef>
              <a:spcAft>
                <a:spcPts val="0"/>
              </a:spcAft>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lang="en-US" sz="1200">
                <a:latin typeface="Times New Roman" panose="02020603050405020304"/>
                <a:ea typeface="Times New Roman" panose="02020603050405020304"/>
                <a:cs typeface="Times New Roman" panose="02020603050405020304"/>
                <a:sym typeface="Times New Roman" panose="02020603050405020304"/>
              </a:rPr>
              <a:t>  </a:t>
            </a:r>
            <a:endParaRPr lang="en-US" sz="12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 name="Elbow Connector 9"/>
          <p:cNvCxnSpPr>
            <a:stCxn id="1" idx="3"/>
            <a:endCxn id="8" idx="1"/>
          </p:cNvCxnSpPr>
          <p:nvPr/>
        </p:nvCxnSpPr>
        <p:spPr>
          <a:xfrm flipV="1">
            <a:off x="4258310" y="2013585"/>
            <a:ext cx="645795" cy="903605"/>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Elbow Connector 11"/>
          <p:cNvCxnSpPr>
            <a:stCxn id="1" idx="3"/>
            <a:endCxn id="9" idx="1"/>
          </p:cNvCxnSpPr>
          <p:nvPr/>
        </p:nvCxnSpPr>
        <p:spPr>
          <a:xfrm>
            <a:off x="4258310" y="2917190"/>
            <a:ext cx="645795" cy="899160"/>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4730</Words>
  <Application>WPS Presentation</Application>
  <PresentationFormat/>
  <Paragraphs>197</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Bookman Old Style</vt:lpstr>
      <vt:lpstr>Noto Sans Symbols</vt:lpstr>
      <vt:lpstr>Segoe Print</vt:lpstr>
      <vt:lpstr>Gill Sans</vt:lpstr>
      <vt:lpstr>Calibri</vt:lpstr>
      <vt:lpstr>Times New Roman</vt:lpstr>
      <vt:lpstr>Times New Roman</vt:lpstr>
      <vt:lpstr>Gill Sans MT</vt:lpstr>
      <vt:lpstr>Microsoft YaHei</vt:lpstr>
      <vt:lpstr>Arial Unicode MS</vt:lpstr>
      <vt:lpstr>Origin</vt:lpstr>
      <vt:lpstr>CGB1221 – DATABASE MANAGEMENT SYSTEM</vt:lpstr>
      <vt:lpstr>Project Title</vt:lpstr>
      <vt:lpstr>Problem Identification </vt:lpstr>
      <vt:lpstr>PowerPoint 演示文稿</vt:lpstr>
      <vt:lpstr>PowerPoint 演示文稿</vt:lpstr>
      <vt:lpstr>List of Modules</vt:lpstr>
      <vt:lpstr>List of Modules</vt:lpstr>
      <vt:lpstr>Module Description</vt:lpstr>
      <vt:lpstr>Results </vt:lpstr>
      <vt:lpstr>Module Description</vt:lpstr>
      <vt:lpstr>Results </vt:lpstr>
      <vt:lpstr>Module Description</vt:lpstr>
      <vt:lpstr>Results </vt:lpstr>
      <vt:lpstr>Module Description</vt:lpstr>
      <vt:lpstr>Results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dc:title>
  <dc:creator/>
  <cp:lastModifiedBy>vaith</cp:lastModifiedBy>
  <cp:revision>48</cp:revision>
  <dcterms:created xsi:type="dcterms:W3CDTF">2024-12-01T17:43:00Z</dcterms:created>
  <dcterms:modified xsi:type="dcterms:W3CDTF">2025-06-01T05:33:09Z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20AB61517E2147ECA8A4A3104B8E8ADD_12</vt:lpwstr>
  </property>
  <property fmtid="{D5CDD505-2E9C-101B-9397-08002B2CF9AE}" pid="3" name="KSOProductBuildVer">
    <vt:lpwstr>1033-12.2.0.21183</vt:lpwstr>
  </property>
</Properties>
</file>