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3" r:id="rId21"/>
    <p:sldId id="274" r:id="rId22"/>
  </p:sldIdLst>
  <p:sldSz cx="9144000" cy="5143500"/>
  <p:notesSz cx="6797675" cy="9926320"/>
  <p:embeddedFontLst>
    <p:embeddedFont>
      <p:font typeface="Bookman Old Style" panose="02050604050505020204"/>
      <p:regular r:id="rId26"/>
    </p:embeddedFont>
    <p:embeddedFont>
      <p:font typeface="Gill Sans" panose="020B0502020104020203"/>
      <p:regular r:id="rId27"/>
    </p:embeddedFont>
    <p:embeddedFont>
      <p:font typeface="Calibri" panose="020F0502020204030204"/>
      <p:regular r:id="rId28"/>
      <p:bold r:id="rId29"/>
      <p:italic r:id="rId30"/>
      <p:boldItalic r:id="rId31"/>
    </p:embeddedFont>
    <p:embeddedFont>
      <p:font typeface="Gill Sans MT" panose="020B0502020104020203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50" tIns="47775" rIns="95550" bIns="47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3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0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1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2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13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4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5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8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65" name="Google Shape;265;p1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2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4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7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8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type="body" idx="1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spcFirstLastPara="1" wrap="square" lIns="95550" tIns="47775" rIns="95550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9:notes"/>
          <p:cNvSpPr/>
          <p:nvPr>
            <p:ph type="sldImg" idx="2"/>
          </p:nvPr>
        </p:nvSpPr>
        <p:spPr>
          <a:xfrm>
            <a:off x="92075" y="746125"/>
            <a:ext cx="6613525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" name="Google Shape;23;p21"/>
          <p:cNvSpPr txBox="1"/>
          <p:nvPr>
            <p:ph type="body" idx="1"/>
          </p:nvPr>
        </p:nvSpPr>
        <p:spPr>
          <a:xfrm>
            <a:off x="457200" y="914400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type="body" idx="2"/>
          </p:nvPr>
        </p:nvSpPr>
        <p:spPr>
          <a:xfrm>
            <a:off x="4632198" y="912114"/>
            <a:ext cx="4041648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type="body" idx="1"/>
          </p:nvPr>
        </p:nvSpPr>
        <p:spPr>
          <a:xfrm rot="5400000">
            <a:off x="2730627" y="-1359027"/>
            <a:ext cx="36827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02" name="Google Shape;102;p31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3" name="Google Shape;103;p31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cxnSp>
        <p:nvCxnSpPr>
          <p:cNvPr id="104" name="Google Shape;104;p31"/>
          <p:cNvCxnSpPr/>
          <p:nvPr/>
        </p:nvCxnSpPr>
        <p:spPr>
          <a:xfrm rot="5400000">
            <a:off x="4361127" y="2401464"/>
            <a:ext cx="438912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" name="Google Shape;30;p22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" name="Google Shape;36;p23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ctrTitle"/>
          </p:nvPr>
        </p:nvSpPr>
        <p:spPr>
          <a:xfrm>
            <a:off x="1219200" y="2914650"/>
            <a:ext cx="68580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 panose="02050604050505020204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type="subTitle" idx="1"/>
          </p:nvPr>
        </p:nvSpPr>
        <p:spPr>
          <a:xfrm>
            <a:off x="1219200" y="3843338"/>
            <a:ext cx="6858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type="sldNum" idx="12"/>
          </p:nvPr>
        </p:nvSpPr>
        <p:spPr>
          <a:xfrm>
            <a:off x="1216152" y="4766310"/>
            <a:ext cx="1219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3" name="Google Shape;43;p24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219200" y="2228850"/>
            <a:ext cx="6858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 panose="02050604050505020204"/>
              <a:buNone/>
              <a:defRPr sz="3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type="body" idx="1"/>
          </p:nvPr>
        </p:nvSpPr>
        <p:spPr>
          <a:xfrm>
            <a:off x="1295400" y="3200400"/>
            <a:ext cx="6781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type="dt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type="ftr" idx="11"/>
          </p:nvPr>
        </p:nvSpPr>
        <p:spPr>
          <a:xfrm>
            <a:off x="2898648" y="4766310"/>
            <a:ext cx="34747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type="sldNum" idx="12"/>
          </p:nvPr>
        </p:nvSpPr>
        <p:spPr>
          <a:xfrm>
            <a:off x="1069848" y="4766310"/>
            <a:ext cx="15209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3" name="Google Shape;53;p25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54" name="Google Shape;54;p25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type="body" idx="1"/>
          </p:nvPr>
        </p:nvSpPr>
        <p:spPr>
          <a:xfrm>
            <a:off x="457200" y="964406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type="body" idx="2"/>
          </p:nvPr>
        </p:nvSpPr>
        <p:spPr>
          <a:xfrm>
            <a:off x="4648201" y="971550"/>
            <a:ext cx="40417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2" name="Google Shape;62;p26"/>
          <p:cNvSpPr txBox="1"/>
          <p:nvPr>
            <p:ph type="body" idx="3"/>
          </p:nvPr>
        </p:nvSpPr>
        <p:spPr>
          <a:xfrm>
            <a:off x="457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type="body" idx="4"/>
          </p:nvPr>
        </p:nvSpPr>
        <p:spPr>
          <a:xfrm>
            <a:off x="4648200" y="1600200"/>
            <a:ext cx="40386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68" name="Google Shape;68;p27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" name="Google Shape;69;p27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6324600" y="228600"/>
            <a:ext cx="2514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 panose="020B0502020104020203"/>
              <a:buNone/>
              <a:defRPr sz="2000" b="1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type="body" idx="1"/>
          </p:nvPr>
        </p:nvSpPr>
        <p:spPr>
          <a:xfrm>
            <a:off x="6324600" y="914401"/>
            <a:ext cx="2514600" cy="363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80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76" name="Google Shape;76;p28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" name="Google Shape;77;p28"/>
          <p:cNvCxnSpPr/>
          <p:nvPr/>
        </p:nvCxnSpPr>
        <p:spPr>
          <a:xfrm rot="5400000">
            <a:off x="3915025" y="2493169"/>
            <a:ext cx="452628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8" name="Google Shape;78;p28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9" name="Google Shape;79;p28"/>
          <p:cNvSpPr txBox="1"/>
          <p:nvPr>
            <p:ph type="body" idx="2"/>
          </p:nvPr>
        </p:nvSpPr>
        <p:spPr>
          <a:xfrm>
            <a:off x="304800" y="228600"/>
            <a:ext cx="57150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595" algn="l">
              <a:spcBef>
                <a:spcPts val="600"/>
              </a:spcBef>
              <a:spcAft>
                <a:spcPts val="0"/>
              </a:spcAft>
              <a:buSzPts val="1368"/>
              <a:defRPr/>
            </a:lvl1pPr>
            <a:lvl2pPr marL="914400" lvl="1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2pPr>
            <a:lvl3pPr marL="1371600" lvl="2" indent="-315595" algn="l">
              <a:spcBef>
                <a:spcPts val="500"/>
              </a:spcBef>
              <a:spcAft>
                <a:spcPts val="0"/>
              </a:spcAft>
              <a:buSzPts val="1368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/>
          <p:nvPr>
            <p:ph type="title"/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 panose="02050604050505020204"/>
              <a:buNone/>
              <a:defRPr sz="20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/>
          <p:nvPr>
            <p:ph type="pic" idx="2"/>
          </p:nvPr>
        </p:nvSpPr>
        <p:spPr>
          <a:xfrm>
            <a:off x="457200" y="1428750"/>
            <a:ext cx="8229600" cy="3202686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29"/>
          <p:cNvSpPr txBox="1"/>
          <p:nvPr>
            <p:ph type="body" idx="1"/>
          </p:nvPr>
        </p:nvSpPr>
        <p:spPr>
          <a:xfrm>
            <a:off x="457200" y="9144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 panose="020B0502020104020203"/>
              <a:buNone/>
              <a:defRPr sz="1400"/>
            </a:lvl1pPr>
            <a:lvl2pPr marL="914400" lvl="1" indent="-286385" algn="l">
              <a:spcBef>
                <a:spcPts val="500"/>
              </a:spcBef>
              <a:spcAft>
                <a:spcPts val="0"/>
              </a:spcAft>
              <a:buSzPts val="912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5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7" name="Google Shape;87;p29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29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89" name="Google Shape;89;p2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9000"/>
          </a:blip>
          <a:tile tx="0" ty="0" sx="100000" sy="100000" flip="none" algn="tl"/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 panose="02050604050505020204"/>
              <a:buNone/>
              <a:defRPr sz="3200" b="0" i="0" u="none" strike="noStrike" cap="none">
                <a:solidFill>
                  <a:schemeClr val="dk2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defRPr sz="2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3397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defRPr sz="23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25120" algn="l" rtl="0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08610" algn="l" rtl="0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defRPr sz="16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defRPr sz="1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defRPr sz="1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type="dt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type="ft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5" name="Google Shape;15;p20"/>
          <p:cNvCxnSpPr/>
          <p:nvPr/>
        </p:nvCxnSpPr>
        <p:spPr>
          <a:xfrm>
            <a:off x="457200" y="4764881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6" name="Google Shape;16;p20"/>
          <p:cNvCxnSpPr/>
          <p:nvPr/>
        </p:nvCxnSpPr>
        <p:spPr>
          <a:xfrm>
            <a:off x="457200" y="85725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" name="Google Shape;17;p20"/>
          <p:cNvSpPr/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1"/>
            <a:ext cx="9144000" cy="1052513"/>
          </a:xfrm>
          <a:prstGeom prst="rect">
            <a:avLst/>
          </a:prstGeom>
          <a:solidFill>
            <a:srgbClr val="93B9C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r>
              <a:rPr lang="en-US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</a:pP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62000" y="991367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Artificial Intelligence and Data Science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Academic Year: 2024 – 2025 (Odd Semester)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Register Number	</a:t>
            </a:r>
            <a:r>
              <a:rPr lang="en-IN" alt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</a:t>
            </a: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2303811724321119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					: Vaithyanadhan S G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Year					: II Year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Semester				: III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				: B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Date					: 25-11-2024</a:t>
            </a:r>
            <a:endParaRPr lang="en-US" sz="25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2" name="Google Shape;112;p1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 (Cont..)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10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3" name="Google Shape;183;p10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IN" altLang="en-US" b="1"/>
              <a:t>Admin </a:t>
            </a:r>
            <a:r>
              <a:rPr lang="en-US" b="1"/>
              <a:t>Module</a:t>
            </a:r>
            <a:endParaRPr lang="en-US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Registration:</a:t>
            </a:r>
            <a:r>
              <a:rPr lang="en-US"/>
              <a:t> Register with </a:t>
            </a:r>
            <a:r>
              <a:rPr lang="en-IN" altLang="en-US"/>
              <a:t>personal </a:t>
            </a:r>
            <a:r>
              <a:rPr lang="en-US"/>
              <a:t>details, </a:t>
            </a:r>
            <a:r>
              <a:rPr lang="en-IN" altLang="en-US"/>
              <a:t>name</a:t>
            </a:r>
            <a:r>
              <a:rPr lang="en-US"/>
              <a:t>, and password.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Login:</a:t>
            </a:r>
            <a:r>
              <a:rPr lang="en-US"/>
              <a:t> Secure access to</a:t>
            </a:r>
            <a:r>
              <a:rPr lang="en-IN" altLang="en-US"/>
              <a:t> name and password</a:t>
            </a:r>
            <a:r>
              <a:rPr lang="en-US"/>
              <a:t>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View </a:t>
            </a:r>
            <a:r>
              <a:rPr lang="en-IN" altLang="en-US" b="1"/>
              <a:t>Ticket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IN" altLang="en-US"/>
              <a:t>View all registered ticket</a:t>
            </a:r>
            <a:r>
              <a:rPr lang="en-US"/>
              <a:t>.</a:t>
            </a:r>
            <a:endParaRPr lang="en-US"/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</p:txBody>
      </p:sp>
      <p:sp>
        <p:nvSpPr>
          <p:cNvPr id="184" name="Google Shape;184;p10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 (Cont..)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0" name="Google Shape;190;p11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1" name="Google Shape;191;p11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 b="1"/>
              <a:t>System Module</a:t>
            </a:r>
            <a:endParaRPr lang="en-US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Main Menu Navigation:</a:t>
            </a:r>
            <a:r>
              <a:rPr lang="en-US"/>
              <a:t> Menu-driven </a:t>
            </a:r>
            <a:r>
              <a:rPr lang="en-IN" altLang="en-US"/>
              <a:t>GUI </a:t>
            </a:r>
            <a:r>
              <a:rPr lang="en-US"/>
              <a:t>interface for user options.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Data Storage:</a:t>
            </a:r>
            <a:r>
              <a:rPr lang="en-US"/>
              <a:t> Efficiently stores and retrieves user </a:t>
            </a:r>
            <a:r>
              <a:rPr lang="en-IN" altLang="en-US"/>
              <a:t>ticket </a:t>
            </a:r>
            <a:r>
              <a:rPr lang="en-US"/>
              <a:t>using Java collections.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Integration:</a:t>
            </a:r>
            <a:r>
              <a:rPr lang="en-US"/>
              <a:t> </a:t>
            </a:r>
            <a:r>
              <a:rPr lang="en-IN" altLang="en-US"/>
              <a:t>Admin</a:t>
            </a:r>
            <a:r>
              <a:rPr lang="en-US"/>
              <a:t> and</a:t>
            </a:r>
            <a:r>
              <a:rPr lang="en-IN" altLang="en-US"/>
              <a:t> User</a:t>
            </a:r>
            <a:r>
              <a:rPr lang="en-US"/>
              <a:t> modules for seamless functionality.</a:t>
            </a:r>
            <a:endParaRPr lang="en-US"/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</p:txBody>
      </p:sp>
      <p:sp>
        <p:nvSpPr>
          <p:cNvPr id="192" name="Google Shape;192;p11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 Code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Google Shape;198;p12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0" name="Google Shape;200;p12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00125"/>
            <a:ext cx="390652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60" y="999490"/>
            <a:ext cx="3838575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 Code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13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8" name="Google Shape;208;p13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92505"/>
            <a:ext cx="3853180" cy="3703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981075"/>
            <a:ext cx="3931285" cy="3679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 Code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p14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14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8695"/>
            <a:ext cx="3871595" cy="36550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90" y="988695"/>
            <a:ext cx="3915410" cy="36595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p15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5" name="Google Shape;225;p15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961390"/>
            <a:ext cx="2931160" cy="16757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540" y="3391535"/>
            <a:ext cx="2183130" cy="126619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3850"/>
            <a:ext cx="2188210" cy="146431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920" y="3358515"/>
            <a:ext cx="2113280" cy="13379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0" y="1593850"/>
            <a:ext cx="2146300" cy="1463675"/>
          </a:xfrm>
          <a:prstGeom prst="rect">
            <a:avLst/>
          </a:prstGeom>
        </p:spPr>
      </p:pic>
      <p:cxnSp>
        <p:nvCxnSpPr>
          <p:cNvPr id="14" name="Elbow Connector 13"/>
          <p:cNvCxnSpPr>
            <a:endCxn id="6" idx="0"/>
          </p:cNvCxnSpPr>
          <p:nvPr/>
        </p:nvCxnSpPr>
        <p:spPr>
          <a:xfrm rot="10800000" flipV="1">
            <a:off x="1551305" y="1311910"/>
            <a:ext cx="1537970" cy="28130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3" idx="0"/>
          </p:cNvCxnSpPr>
          <p:nvPr/>
        </p:nvCxnSpPr>
        <p:spPr>
          <a:xfrm>
            <a:off x="6044565" y="1217295"/>
            <a:ext cx="1562735" cy="37655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2"/>
            <a:endCxn id="5" idx="3"/>
          </p:cNvCxnSpPr>
          <p:nvPr/>
        </p:nvCxnSpPr>
        <p:spPr>
          <a:xfrm rot="5400000">
            <a:off x="6762433" y="3179763"/>
            <a:ext cx="967105" cy="722630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9" idx="1"/>
          </p:cNvCxnSpPr>
          <p:nvPr/>
        </p:nvCxnSpPr>
        <p:spPr>
          <a:xfrm rot="5400000" flipV="1">
            <a:off x="1367790" y="3241040"/>
            <a:ext cx="969645" cy="602615"/>
          </a:xfrm>
          <a:prstGeom prst="bent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9" name="Google Shape;239;p16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24965"/>
            <a:ext cx="2689225" cy="17830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57200" y="10877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User Login: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05" y="1087755"/>
            <a:ext cx="2432685" cy="1621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05" y="2940050"/>
            <a:ext cx="2432685" cy="1741805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1" idx="3"/>
            <a:endCxn id="3" idx="1"/>
          </p:cNvCxnSpPr>
          <p:nvPr/>
        </p:nvCxnSpPr>
        <p:spPr>
          <a:xfrm flipV="1">
            <a:off x="3146425" y="1898650"/>
            <a:ext cx="1198880" cy="61785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" idx="3"/>
            <a:endCxn id="5" idx="1"/>
          </p:cNvCxnSpPr>
          <p:nvPr/>
        </p:nvCxnSpPr>
        <p:spPr>
          <a:xfrm>
            <a:off x="3146425" y="2516505"/>
            <a:ext cx="1198880" cy="129476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8" name="Google Shape;238;p1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9" name="Google Shape;239;p16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7200" y="10877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Admin Login: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805" y="1680210"/>
            <a:ext cx="2674620" cy="1783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25" y="1680210"/>
            <a:ext cx="2974340" cy="178308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>
            <a:off x="3146425" y="2571750"/>
            <a:ext cx="104140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0" name="Google Shape;260;p18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1" name="Google Shape;261;p18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" lvl="0" indent="-9525" algn="just" rtl="0">
              <a:spcBef>
                <a:spcPts val="0"/>
              </a:spcBef>
              <a:spcAft>
                <a:spcPts val="0"/>
              </a:spcAft>
              <a:buSzPts val="1976"/>
            </a:pPr>
            <a:r>
              <a:rPr lang="en-US"/>
              <a:t>The Helpdesk Management System allows users to submit and view tickets, while admins can manage and prioritize all tickets. It provides a simple interface for efficient ticket management using Java Swing.</a:t>
            </a:r>
            <a:endParaRPr lang="en-US"/>
          </a:p>
        </p:txBody>
      </p:sp>
      <p:sp>
        <p:nvSpPr>
          <p:cNvPr id="262" name="Google Shape;262;p18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457200" y="171450"/>
            <a:ext cx="8229600" cy="6858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</a:pPr>
            <a:r>
              <a:rPr lang="en-US" sz="4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 You</a:t>
            </a:r>
            <a:endParaRPr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8" name="Google Shape;268;p1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9" name="Google Shape;269;p19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rgbClr val="EDF0C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ookman Old Style" panose="02050604050505020204"/>
              <a:buNone/>
            </a:pPr>
            <a:endParaRPr sz="3600" b="0" i="0" u="none" strike="noStrike" cap="none">
              <a:solidFill>
                <a:schemeClr val="lt1"/>
              </a:solidFill>
              <a:latin typeface="Bookman Old Style" panose="02050604050505020204"/>
              <a:ea typeface="Bookman Old Style" panose="02050604050505020204"/>
              <a:cs typeface="Bookman Old Style" panose="02050604050505020204"/>
              <a:sym typeface="Bookman Old Style" panose="02050604050505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 panose="02020603050405020304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ANY QUERIES??? </a:t>
            </a:r>
            <a:endParaRPr lang="en-US" sz="3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0" name="Google Shape;270;p19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ftr" idx="11"/>
          </p:nvPr>
        </p:nvSpPr>
        <p:spPr>
          <a:xfrm>
            <a:off x="2438400" y="4767263"/>
            <a:ext cx="43403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8" name="Google Shape;118;p2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9" name="Google Shape;119;p2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i="0" u="none" strike="noStrike" cap="none">
              <a:solidFill>
                <a:srgbClr val="41414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48590" algn="ctr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  HelpDesk Management System</a:t>
            </a:r>
            <a:endParaRPr sz="3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457200" y="209550"/>
            <a:ext cx="8229600" cy="6096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Identification</a:t>
            </a:r>
            <a:r>
              <a:rPr lang="en-US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3"/>
          <p:cNvSpPr txBox="1"/>
          <p:nvPr>
            <p:ph type="ftr" idx="11"/>
          </p:nvPr>
        </p:nvSpPr>
        <p:spPr>
          <a:xfrm>
            <a:off x="2514600" y="4767263"/>
            <a:ext cx="41910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3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3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-164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Prioritizing Issues</a:t>
            </a:r>
            <a:r>
              <a:rPr lang="en-US" sz="2800" b="0" i="0" u="none" strike="noStrike" cap="none">
                <a:solidFill>
                  <a:schemeClr val="dk1"/>
                </a:solidFill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 The system automatically assigns priority to tickets based on the issue, ensuring critical problems are addressed first.</a:t>
            </a:r>
            <a:br>
              <a:rPr lang="en-US" sz="2800" b="0" i="0" u="none" strike="noStrike" cap="none">
                <a:solidFill>
                  <a:schemeClr val="dk1"/>
                </a:solidFill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</a:br>
            <a:endParaRPr sz="2800" b="0" i="0" u="none" strike="noStrike" cap="none">
              <a:solidFill>
                <a:schemeClr val="dk1"/>
              </a:solidFill>
              <a:latin typeface="Gill Sans MT" panose="020B0502020104020203" charset="0"/>
              <a:ea typeface="Arial" panose="020B0604020202020204"/>
              <a:cs typeface="Gill Sans MT" panose="020B0502020104020203" charset="0"/>
              <a:sym typeface="Arial" panose="020B0604020202020204"/>
            </a:endParaRPr>
          </a:p>
          <a:p>
            <a:pPr marL="0" marR="0" lvl="0" indent="-164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Admin Overload</a:t>
            </a:r>
            <a:r>
              <a:rPr lang="en-US" sz="2800" i="0" u="none" strike="noStrike" cap="none">
                <a:solidFill>
                  <a:schemeClr val="dk1"/>
                </a:solidFill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 The system helps admins manage and assign tickets efficiently, reducing their workload.</a:t>
            </a:r>
            <a:endParaRPr lang="en-US" sz="2800" i="0" u="none" strike="noStrike" cap="none">
              <a:solidFill>
                <a:schemeClr val="dk1"/>
              </a:solidFill>
              <a:latin typeface="Gill Sans MT" panose="020B0502020104020203" charset="0"/>
              <a:ea typeface="Arial" panose="020B0604020202020204"/>
              <a:cs typeface="Gill Sans MT" panose="020B0502020104020203" charset="0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lang="en-US" sz="2800" i="0" u="none" strike="noStrike" cap="none">
              <a:solidFill>
                <a:schemeClr val="dk1"/>
              </a:solidFill>
              <a:latin typeface="Gill Sans MT" panose="020B0502020104020203" charset="0"/>
              <a:ea typeface="Arial" panose="020B0604020202020204"/>
              <a:cs typeface="Gill Sans MT" panose="020B0502020104020203" charset="0"/>
              <a:sym typeface="Arial" panose="020B0604020202020204"/>
            </a:endParaRPr>
          </a:p>
          <a:p>
            <a:pPr marL="0" marR="0" lvl="0" indent="-1644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2800" b="1" i="0" u="none" strike="noStrike" cap="none"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Disorganized Ticket Management</a:t>
            </a:r>
            <a:r>
              <a:rPr lang="en-US" sz="2800" i="0" u="none" strike="noStrike" cap="none">
                <a:latin typeface="Gill Sans MT" panose="020B0502020104020203" charset="0"/>
                <a:ea typeface="Arial" panose="020B0604020202020204"/>
                <a:cs typeface="Gill Sans MT" panose="020B0502020104020203" charset="0"/>
                <a:sym typeface="Arial" panose="020B0604020202020204"/>
              </a:rPr>
              <a:t> The system centralizes all tickets in one place for easy tracking and management.</a:t>
            </a:r>
            <a:endParaRPr lang="en-US" sz="2800" i="0" u="none" strike="noStrike" cap="none">
              <a:latin typeface="Gill Sans MT" panose="020B0502020104020203" charset="0"/>
              <a:ea typeface="Arial" panose="020B0604020202020204"/>
              <a:cs typeface="Gill Sans MT" panose="020B0502020104020203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457200" y="176767"/>
            <a:ext cx="8229600" cy="45720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" name="Google Shape;134;p4"/>
          <p:cNvSpPr txBox="1"/>
          <p:nvPr>
            <p:ph type="ftr" idx="11"/>
          </p:nvPr>
        </p:nvSpPr>
        <p:spPr>
          <a:xfrm>
            <a:off x="2743200" y="4767263"/>
            <a:ext cx="41148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5" name="Google Shape;135;p4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6" name="Google Shape;136;p4"/>
          <p:cNvSpPr txBox="1"/>
          <p:nvPr>
            <p:ph type="body" idx="1"/>
          </p:nvPr>
        </p:nvSpPr>
        <p:spPr>
          <a:xfrm>
            <a:off x="152400" y="819150"/>
            <a:ext cx="8533765" cy="3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824"/>
              <a:buFont typeface="Arial" panose="020B0604020202020204"/>
              <a:buChar char="•"/>
            </a:pPr>
            <a:r>
              <a:rPr lang="en-US" sz="2400" b="1">
                <a:solidFill>
                  <a:schemeClr val="dk1"/>
                </a:solidFill>
              </a:rPr>
              <a:t>User </a:t>
            </a:r>
            <a:r>
              <a:rPr lang="en-US" sz="2400">
                <a:solidFill>
                  <a:schemeClr val="dk1"/>
                </a:solidFill>
              </a:rPr>
              <a:t>to: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chemeClr val="dk1"/>
                </a:solidFill>
              </a:rPr>
              <a:t>        Register, login, Add the ticket and View ticket.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chemeClr val="dk1"/>
                </a:solidFill>
              </a:rPr>
              <a:t>        Add ticket as there particular issues.  </a:t>
            </a:r>
            <a:endParaRPr lang="en-US" sz="2400">
              <a:solidFill>
                <a:schemeClr val="dk1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24"/>
              <a:buFont typeface="Arial" panose="020B0604020202020204"/>
              <a:buChar char="•"/>
            </a:pPr>
            <a:r>
              <a:rPr lang="en-US" sz="2400" b="1">
                <a:solidFill>
                  <a:schemeClr val="dk1"/>
                </a:solidFill>
              </a:rPr>
              <a:t>Admin</a:t>
            </a:r>
            <a:r>
              <a:rPr lang="en-IN" altLang="en-US" sz="2400" b="1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to: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chemeClr val="dk1"/>
                </a:solidFill>
              </a:rPr>
              <a:t>        Register, log in and View all ticket .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chemeClr val="dk1"/>
                </a:solidFill>
              </a:rPr>
              <a:t>        Enable admins to view and manage all submitted tickets.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chemeClr val="dk1"/>
                </a:solidFill>
              </a:rPr>
              <a:t>The system will provide essential functions for: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 b="1">
                <a:solidFill>
                  <a:schemeClr val="dk1"/>
                </a:solidFill>
              </a:rPr>
              <a:t>         </a:t>
            </a:r>
            <a:r>
              <a:rPr lang="en-IN" altLang="en-US" sz="2400">
                <a:solidFill>
                  <a:schemeClr val="dk1"/>
                </a:solidFill>
              </a:rPr>
              <a:t>The admin can</a:t>
            </a:r>
            <a:r>
              <a:rPr lang="en-US" sz="2400">
                <a:solidFill>
                  <a:schemeClr val="dk1"/>
                </a:solidFill>
              </a:rPr>
              <a:t> manage and review tickets efficiently</a:t>
            </a:r>
            <a:r>
              <a:rPr lang="en-IN" altLang="en-US" sz="2400">
                <a:solidFill>
                  <a:schemeClr val="dk1"/>
                </a:solidFill>
              </a:rPr>
              <a:t>.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 b="1">
                <a:solidFill>
                  <a:schemeClr val="dk1"/>
                </a:solidFill>
              </a:rPr>
              <a:t>         </a:t>
            </a:r>
            <a:r>
              <a:rPr lang="en-IN" altLang="en-US" sz="2400">
                <a:solidFill>
                  <a:schemeClr val="dk1"/>
                </a:solidFill>
              </a:rPr>
              <a:t>Set priority</a:t>
            </a:r>
            <a:r>
              <a:rPr lang="en-US" sz="2400">
                <a:solidFill>
                  <a:schemeClr val="dk1"/>
                </a:solidFill>
              </a:rPr>
              <a:t> based on keywords </a:t>
            </a:r>
            <a:r>
              <a:rPr lang="en-IN" altLang="en-US" sz="2400">
                <a:solidFill>
                  <a:schemeClr val="dk1"/>
                </a:solidFill>
              </a:rPr>
              <a:t>of descripsion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lang="en-US" sz="24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444"/>
              <a:buNone/>
            </a:pPr>
            <a:r>
              <a:rPr lang="en-US" sz="1900">
                <a:solidFill>
                  <a:schemeClr val="dk1"/>
                </a:solidFill>
              </a:rPr>
              <a:t>         </a:t>
            </a:r>
            <a:endParaRPr sz="190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444"/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Architecture</a:t>
            </a:r>
            <a:endParaRPr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p5"/>
          <p:cNvSpPr txBox="1"/>
          <p:nvPr>
            <p:ph type="ftr" idx="11"/>
          </p:nvPr>
        </p:nvSpPr>
        <p:spPr>
          <a:xfrm>
            <a:off x="2667000" y="4781550"/>
            <a:ext cx="4035552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 descr="vaithmind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1029970"/>
            <a:ext cx="6289675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 Programming  - Concepts Used</a:t>
            </a:r>
            <a:endParaRPr sz="4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6"/>
          <p:cNvSpPr txBox="1"/>
          <p:nvPr>
            <p:ph type="ftr" idx="11"/>
          </p:nvPr>
        </p:nvSpPr>
        <p:spPr>
          <a:xfrm>
            <a:off x="2514600" y="4767263"/>
            <a:ext cx="4035552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6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2" name="Google Shape;152;p6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0" lvl="0" indent="0" algn="just" rtl="0">
              <a:lnSpc>
                <a:spcPct val="150000"/>
              </a:lnSpc>
              <a:spcBef>
                <a:spcPct val="0"/>
              </a:spcBef>
              <a:buSzPts val="1976"/>
            </a:pPr>
            <a:r>
              <a:rPr lang="en-US" b="1">
                <a:latin typeface="Gill Sans MT" panose="020B0502020104020203" charset="0"/>
                <a:cs typeface="Gill Sans MT" panose="020B0502020104020203" charset="0"/>
              </a:rPr>
              <a:t>Java Swing for GUI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: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 C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reate the graphical user interface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.</a:t>
            </a:r>
            <a:endParaRPr lang="en-US">
              <a:latin typeface="Gill Sans MT" panose="020B0502020104020203" charset="0"/>
              <a:cs typeface="Gill Sans MT" panose="020B0502020104020203" charset="0"/>
            </a:endParaRPr>
          </a:p>
          <a:p>
            <a:pPr marL="0" lvl="0" indent="0" algn="just" defTabSz="0" rtl="0">
              <a:lnSpc>
                <a:spcPct val="150000"/>
              </a:lnSpc>
              <a:spcBef>
                <a:spcPct val="0"/>
              </a:spcBef>
              <a:buSzPts val="1976"/>
            </a:pPr>
            <a:r>
              <a:rPr lang="en-US" b="1">
                <a:latin typeface="Gill Sans MT" panose="020B0502020104020203" charset="0"/>
                <a:cs typeface="Gill Sans MT" panose="020B0502020104020203" charset="0"/>
              </a:rPr>
              <a:t>Encapsulation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: 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S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pecific functionalities in private for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 security.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 </a:t>
            </a:r>
            <a:endParaRPr lang="en-US">
              <a:latin typeface="Gill Sans MT" panose="020B0502020104020203" charset="0"/>
              <a:cs typeface="Gill Sans MT" panose="020B0502020104020203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ct val="0"/>
              </a:spcBef>
              <a:buSzPts val="1976"/>
            </a:pPr>
            <a:r>
              <a:rPr lang="en-US" b="1">
                <a:latin typeface="Gill Sans MT" panose="020B0502020104020203" charset="0"/>
                <a:cs typeface="Gill Sans MT" panose="020B0502020104020203" charset="0"/>
              </a:rPr>
              <a:t>(Hashmap) –</a:t>
            </a:r>
            <a:r>
              <a:rPr lang="en-IN" altLang="en-US" b="1">
                <a:latin typeface="Gill Sans MT" panose="020B0502020104020203" charset="0"/>
                <a:cs typeface="Gill Sans MT" panose="020B0502020104020203" charset="0"/>
              </a:rPr>
              <a:t> 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Stores user credentials and ticket details.</a:t>
            </a:r>
            <a:endParaRPr lang="en-IN" altLang="en-US">
              <a:latin typeface="Gill Sans MT" panose="020B0502020104020203" charset="0"/>
              <a:cs typeface="Gill Sans MT" panose="020B0502020104020203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ct val="0"/>
              </a:spcBef>
              <a:buSzPts val="1976"/>
            </a:pPr>
            <a:r>
              <a:rPr lang="en-US" b="1">
                <a:latin typeface="Gill Sans MT" panose="020B0502020104020203" charset="0"/>
                <a:cs typeface="Gill Sans MT" panose="020B0502020104020203" charset="0"/>
              </a:rPr>
              <a:t>Event Handling</a:t>
            </a: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: Listens to and processes user actions such as button clicks using ActionListener.</a:t>
            </a:r>
            <a:endParaRPr lang="en-US">
              <a:latin typeface="Gill Sans MT" panose="020B0502020104020203" charset="0"/>
              <a:cs typeface="Gill Sans MT" panose="020B0502020104020203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ct val="0"/>
              </a:spcBef>
              <a:buSzPts val="1976"/>
            </a:pPr>
            <a:r>
              <a:rPr b="1">
                <a:latin typeface="Gill Sans MT" panose="020B0502020104020203" charset="0"/>
                <a:ea typeface="Times New Roman" panose="02020603050405020304"/>
                <a:cs typeface="Gill Sans MT" panose="020B0502020104020203" charset="0"/>
                <a:sym typeface="Times New Roman" panose="02020603050405020304"/>
              </a:rPr>
              <a:t>Priority Management: </a:t>
            </a:r>
            <a:r>
              <a:rPr>
                <a:latin typeface="Gill Sans MT" panose="020B0502020104020203" charset="0"/>
                <a:ea typeface="Times New Roman" panose="02020603050405020304"/>
                <a:cs typeface="Gill Sans MT" panose="020B0502020104020203" charset="0"/>
                <a:sym typeface="Times New Roman" panose="02020603050405020304"/>
              </a:rPr>
              <a:t>Assigns predefined priority levels</a:t>
            </a:r>
            <a:r>
              <a:rPr lang="en-IN">
                <a:latin typeface="Gill Sans MT" panose="020B0502020104020203" charset="0"/>
                <a:ea typeface="Times New Roman" panose="02020603050405020304"/>
                <a:cs typeface="Gill Sans MT" panose="020B0502020104020203" charset="0"/>
                <a:sym typeface="Times New Roman" panose="02020603050405020304"/>
              </a:rPr>
              <a:t> </a:t>
            </a:r>
            <a:r>
              <a:rPr>
                <a:latin typeface="Gill Sans MT" panose="020B0502020104020203" charset="0"/>
                <a:ea typeface="Times New Roman" panose="02020603050405020304"/>
                <a:cs typeface="Gill Sans MT" panose="020B0502020104020203" charset="0"/>
                <a:sym typeface="Times New Roman" panose="02020603050405020304"/>
              </a:rPr>
              <a:t>to tickets based on the issue type.</a:t>
            </a:r>
            <a:endParaRPr b="1">
              <a:latin typeface="Gill Sans MT" panose="020B0502020104020203" charset="0"/>
              <a:ea typeface="Times New Roman" panose="02020603050405020304"/>
              <a:cs typeface="Gill Sans MT" panose="020B0502020104020203" charset="0"/>
              <a:sym typeface="Times New Roman" panose="02020603050405020304"/>
            </a:endParaRPr>
          </a:p>
          <a:p>
            <a:pPr marL="274320" lvl="0" indent="-274320" algn="just" rtl="0">
              <a:lnSpc>
                <a:spcPct val="150000"/>
              </a:lnSpc>
              <a:spcBef>
                <a:spcPct val="0"/>
              </a:spcBef>
              <a:buSzPts val="1976"/>
              <a:buNone/>
            </a:pPr>
            <a:endParaRPr>
              <a:latin typeface="Gill Sans MT" panose="020B0502020104020203" charset="0"/>
              <a:ea typeface="Times New Roman" panose="02020603050405020304"/>
              <a:cs typeface="Gill Sans MT" panose="020B0502020104020203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Modules</a:t>
            </a:r>
            <a:endParaRPr 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" name="Google Shape;158;p7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p7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0" name="Google Shape;160;p7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6000"/>
            </a:pPr>
            <a:r>
              <a:rPr lang="en-IN" altLang="en-US" b="1"/>
              <a:t>User</a:t>
            </a:r>
            <a:r>
              <a:rPr lang="en-US" b="1"/>
              <a:t> Module: </a:t>
            </a:r>
            <a:endParaRPr lang="en-US" b="1"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Registration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Adding ticket</a:t>
            </a:r>
            <a:endParaRPr lang="en-IN" alt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View ticket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6000"/>
            </a:pPr>
            <a:r>
              <a:rPr lang="en-IN" altLang="en-US" b="1"/>
              <a:t>Admin </a:t>
            </a:r>
            <a:r>
              <a:rPr lang="en-US" b="1"/>
              <a:t>Module: </a:t>
            </a:r>
            <a:endParaRPr lang="en-US" b="1"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Registration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Login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ct val="76000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View 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ticket 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IN" alt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priority</a:t>
            </a: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158115" algn="l" rtl="0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457200" y="13335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Modules</a:t>
            </a:r>
            <a:endParaRPr lang="en-US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6" name="Google Shape;166;p8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7" name="Google Shape;167;p8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8" name="Google Shape;168;p8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976"/>
            </a:pPr>
            <a:r>
              <a:rPr lang="en-US" b="1"/>
              <a:t>System Module</a:t>
            </a:r>
            <a:r>
              <a:rPr lang="en-US"/>
              <a:t>:</a:t>
            </a:r>
            <a:endParaRPr lang="en-US"/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r>
              <a:rPr lang="en-US">
                <a:latin typeface="Gill Sans MT" panose="020B0502020104020203" charset="0"/>
                <a:cs typeface="Gill Sans MT" panose="020B0502020104020203" charset="0"/>
              </a:rPr>
              <a:t>Main menu navigation</a:t>
            </a:r>
            <a:r>
              <a:rPr lang="en-IN" altLang="en-US">
                <a:latin typeface="Gill Sans MT" panose="020B0502020104020203" charset="0"/>
                <a:cs typeface="Gill Sans MT" panose="020B0502020104020203" charset="0"/>
              </a:rPr>
              <a:t>(GUI Interface)</a:t>
            </a:r>
            <a:endParaRPr lang="en-US">
              <a:latin typeface="Gill Sans MT" panose="020B0502020104020203" charset="0"/>
              <a:cs typeface="Gill Sans MT" panose="020B0502020104020203" charset="0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r>
              <a:rPr>
                <a:latin typeface="Gill Sans MT" panose="020B0502020104020203" charset="0"/>
                <a:ea typeface="Times New Roman" panose="02020603050405020304"/>
                <a:cs typeface="Gill Sans MT" panose="020B0502020104020203" charset="0"/>
                <a:sym typeface="Times New Roman" panose="02020603050405020304"/>
              </a:rPr>
              <a:t>Provides utility functions (determining ticket priority).</a:t>
            </a:r>
            <a:endParaRPr>
              <a:latin typeface="Gill Sans MT" panose="020B0502020104020203" charset="0"/>
              <a:ea typeface="Times New Roman" panose="02020603050405020304"/>
              <a:cs typeface="Gill Sans MT" panose="020B0502020104020203" charset="0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endParaRPr>
              <a:latin typeface="Gill Sans MT" panose="020B0502020104020203" charset="0"/>
              <a:ea typeface="Times New Roman" panose="02020603050405020304"/>
              <a:cs typeface="Gill Sans MT" panose="020B0502020104020203" charset="0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48640" lvl="1" indent="-274320" algn="l" rtl="0">
              <a:spcBef>
                <a:spcPts val="500"/>
              </a:spcBef>
              <a:spcAft>
                <a:spcPts val="0"/>
              </a:spcAft>
              <a:buSzPts val="1748"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  <a:solidFill>
            <a:srgbClr val="93B9C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 Description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9"/>
          <p:cNvSpPr txBox="1"/>
          <p:nvPr>
            <p:ph type="sldNum" idx="12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IN" altLang="en-US" b="1"/>
              <a:t>User</a:t>
            </a:r>
            <a:r>
              <a:rPr lang="en-US" b="1"/>
              <a:t> Module</a:t>
            </a:r>
            <a:endParaRPr lang="en-US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Registration:</a:t>
            </a:r>
            <a:r>
              <a:rPr lang="en-US"/>
              <a:t> Create an account with personal details,</a:t>
            </a:r>
            <a:r>
              <a:rPr lang="en-IN" altLang="en-US"/>
              <a:t>name</a:t>
            </a:r>
            <a:r>
              <a:rPr lang="en-US"/>
              <a:t>, and</a:t>
            </a:r>
            <a:r>
              <a:rPr lang="en-IN" altLang="en-US"/>
              <a:t> password </a:t>
            </a:r>
            <a:r>
              <a:rPr lang="en-US"/>
              <a:t>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US" b="1"/>
              <a:t>Login:</a:t>
            </a:r>
            <a:r>
              <a:rPr lang="en-US"/>
              <a:t> Secure access using </a:t>
            </a:r>
            <a:r>
              <a:rPr lang="en-IN" altLang="en-US"/>
              <a:t>name </a:t>
            </a:r>
            <a:r>
              <a:rPr lang="en-US"/>
              <a:t>and password.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IN" altLang="en-US" b="1"/>
              <a:t>Add Ticket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IN" altLang="en-US"/>
              <a:t>Add ticket and set ticket issue</a:t>
            </a:r>
            <a:r>
              <a:rPr lang="en-US"/>
              <a:t>.</a:t>
            </a:r>
            <a:endParaRPr lang="en-US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976"/>
              <a:buFont typeface="Arial" panose="020B0604020202020204"/>
              <a:buChar char="•"/>
            </a:pPr>
            <a:r>
              <a:rPr lang="en-IN" altLang="en-US" b="1"/>
              <a:t>View Ticket</a:t>
            </a:r>
            <a:r>
              <a:rPr lang="en-US" b="1"/>
              <a:t>:</a:t>
            </a:r>
            <a:r>
              <a:rPr lang="en-US"/>
              <a:t> View </a:t>
            </a:r>
            <a:r>
              <a:rPr lang="en-IN" altLang="en-US"/>
              <a:t>the ticket registered</a:t>
            </a:r>
            <a:r>
              <a:rPr lang="en-US"/>
              <a:t>.</a:t>
            </a:r>
            <a:endParaRPr lang="en-US"/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  <a:p>
            <a:pPr marL="274320" lvl="0" indent="-148590" algn="l" rtl="0">
              <a:spcBef>
                <a:spcPts val="600"/>
              </a:spcBef>
              <a:spcAft>
                <a:spcPts val="0"/>
              </a:spcAft>
              <a:buSzPts val="1976"/>
              <a:buNone/>
            </a:pPr>
          </a:p>
        </p:txBody>
      </p:sp>
      <p:sp>
        <p:nvSpPr>
          <p:cNvPr id="176" name="Google Shape;176;p9"/>
          <p:cNvSpPr txBox="1"/>
          <p:nvPr>
            <p:ph type="ftr" idx="11"/>
          </p:nvPr>
        </p:nvSpPr>
        <p:spPr>
          <a:xfrm>
            <a:off x="3124200" y="4767263"/>
            <a:ext cx="4038600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CGB1201 – JAVA PROGRAMMING  </a:t>
            </a:r>
            <a:endParaRPr lang="en-US" sz="1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3308</Words>
  <Application>WPS Presentation</Application>
  <PresentationFormat/>
  <Paragraphs>203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Arial</vt:lpstr>
      <vt:lpstr>Bookman Old Style</vt:lpstr>
      <vt:lpstr>Noto Sans Symbols</vt:lpstr>
      <vt:lpstr>Segoe Print</vt:lpstr>
      <vt:lpstr>Gill Sans</vt:lpstr>
      <vt:lpstr>Calibri</vt:lpstr>
      <vt:lpstr>Times New Roman</vt:lpstr>
      <vt:lpstr>Gill Sans MT</vt:lpstr>
      <vt:lpstr>Microsoft YaHei</vt:lpstr>
      <vt:lpstr>Arial Unicode MS</vt:lpstr>
      <vt:lpstr>Origin</vt:lpstr>
      <vt:lpstr>CGB1201 – JAVA PROGRAMMING</vt:lpstr>
      <vt:lpstr>Problem Identification </vt:lpstr>
      <vt:lpstr>Problem Identification </vt:lpstr>
      <vt:lpstr>Objective</vt:lpstr>
      <vt:lpstr>Proposed Architecture</vt:lpstr>
      <vt:lpstr>Java Programming  - Concepts Used</vt:lpstr>
      <vt:lpstr>List of Modules</vt:lpstr>
      <vt:lpstr>List of Modules</vt:lpstr>
      <vt:lpstr>Module Description</vt:lpstr>
      <vt:lpstr>Module Description (Cont..)</vt:lpstr>
      <vt:lpstr>Module Description (Cont..)</vt:lpstr>
      <vt:lpstr>Source Code</vt:lpstr>
      <vt:lpstr>Source Code</vt:lpstr>
      <vt:lpstr>Source Code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CGB1201 – JAVA PROGRAMMING</dc:title>
  <dc:creator/>
  <cp:lastModifiedBy>vaith</cp:lastModifiedBy>
  <cp:revision>20</cp:revision>
  <dcterms:created xsi:type="dcterms:W3CDTF">2024-12-01T17:43:00Z</dcterms:created>
  <dcterms:modified xsi:type="dcterms:W3CDTF">2024-12-02T12:34:24Z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20AB61517E2147ECA8A4A3104B8E8ADD_12</vt:lpwstr>
  </property>
  <property fmtid="{D5CDD505-2E9C-101B-9397-08002B2CF9AE}" pid="3" name="KSOProductBuildVer">
    <vt:lpwstr>1033-12.2.0.13472</vt:lpwstr>
  </property>
</Properties>
</file>