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2" r:id="rId6"/>
    <p:sldId id="261" r:id="rId7"/>
    <p:sldId id="284" r:id="rId8"/>
    <p:sldId id="263" r:id="rId9"/>
    <p:sldId id="267" r:id="rId10"/>
    <p:sldId id="266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0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BF2B830-69EF-4103-9D79-2C847708D93D}">
          <p14:sldIdLst>
            <p14:sldId id="256"/>
          </p14:sldIdLst>
        </p14:section>
        <p14:section name="P1" id="{95810AC1-5FDC-4602-BA0F-FE756F8E0D9F}">
          <p14:sldIdLst>
            <p14:sldId id="258"/>
            <p14:sldId id="259"/>
            <p14:sldId id="260"/>
            <p14:sldId id="262"/>
            <p14:sldId id="261"/>
            <p14:sldId id="284"/>
          </p14:sldIdLst>
        </p14:section>
        <p14:section name="P2" id="{C7AAD1EA-544B-4C95-800B-0B2724406E05}">
          <p14:sldIdLst>
            <p14:sldId id="263"/>
            <p14:sldId id="267"/>
            <p14:sldId id="266"/>
            <p14:sldId id="268"/>
            <p14:sldId id="269"/>
            <p14:sldId id="271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2"/>
            <p14:sldId id="283"/>
            <p14:sldId id="280"/>
          </p14:sldIdLst>
        </p14:section>
        <p14:section name="P3" id="{5D4728C1-60A3-440C-BCEE-ED2D6690CDA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342" autoAdjust="0"/>
  </p:normalViewPr>
  <p:slideViewPr>
    <p:cSldViewPr snapToGrid="0">
      <p:cViewPr>
        <p:scale>
          <a:sx n="200" d="100"/>
          <a:sy n="200" d="100"/>
        </p:scale>
        <p:origin x="-2028" y="-3780"/>
      </p:cViewPr>
      <p:guideLst/>
    </p:cSldViewPr>
  </p:slideViewPr>
  <p:outlineViewPr>
    <p:cViewPr>
      <p:scale>
        <a:sx n="33" d="100"/>
        <a:sy n="33" d="100"/>
      </p:scale>
      <p:origin x="0" y="-48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C0CF7-E1DE-4CE2-B767-3B77CFF73DB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005DD-B1EA-4564-A9D3-37AB019257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11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005DD-B1EA-4564-A9D3-37AB0192571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195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20/07/2018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pPr algn="r" defTabSz="457200">
              <a:defRPr/>
            </a:pPr>
            <a:r>
              <a:rPr lang="en-US" dirty="0">
                <a:solidFill>
                  <a:srgbClr val="0B4183"/>
                </a:solidFill>
              </a:rPr>
              <a:t>Baptiste MEGEVAND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72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E9DEC-419B-4CC5-A080-3B06BD5A8291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30985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3287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E9DEC-419B-4CC5-A080-3B06BD5A8291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6661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E9DEC-419B-4CC5-A080-3B06BD5A8291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2501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E9DEC-419B-4CC5-A080-3B06BD5A8291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8775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E9DEC-419B-4CC5-A080-3B06BD5A8291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7720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E9DEC-419B-4CC5-A080-3B06BD5A8291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5003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3F48C-C7C6-4055-9F49-3777875E72A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042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78E61D-D431-422C-9764-11DAFE33AB63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38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87" y="2666999"/>
            <a:ext cx="10018713" cy="3124201"/>
          </a:xfrm>
        </p:spPr>
        <p:txBody>
          <a:bodyPr anchor="ctr"/>
          <a:lstStyle>
            <a:lvl1pPr marL="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DE42F4-6EEF-4EF7-8ED4-2208F0F89A08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 defTabSz="457200">
              <a:defRPr/>
            </a:pPr>
            <a:r>
              <a:rPr lang="en-US" dirty="0">
                <a:solidFill>
                  <a:srgbClr val="0B4183"/>
                </a:solidFill>
              </a:rPr>
              <a:t>Baptiste MEGEVAND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B26A5D-4A8C-0669-3C83-2F50494B3FDE}"/>
              </a:ext>
            </a:extLst>
          </p:cNvPr>
          <p:cNvSpPr txBox="1">
            <a:spLocks/>
          </p:cNvSpPr>
          <p:nvPr userDrawn="1"/>
        </p:nvSpPr>
        <p:spPr>
          <a:xfrm>
            <a:off x="5107823" y="6658253"/>
            <a:ext cx="7084177" cy="208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dirty="0">
                <a:solidFill>
                  <a:srgbClr val="0B4183"/>
                </a:solidFill>
              </a:rPr>
              <a:t>Baptiste MEGEVAND</a:t>
            </a:r>
          </a:p>
        </p:txBody>
      </p:sp>
    </p:spTree>
    <p:extLst>
      <p:ext uri="{BB962C8B-B14F-4D97-AF65-F5344CB8AC3E}">
        <p14:creationId xmlns:p14="http://schemas.microsoft.com/office/powerpoint/2010/main" val="328205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20/07/2018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31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7897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1552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5A6C69-6797-4E8A-BF37-F2C3751466E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35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2014A1-A632-4878-A0D3-F52BA756373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08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9F462-093F-4566-844B-4C71F2739DA5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40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24A7AC-904D-4781-85BA-7D10C17ED021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90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1444B-B92B-4E27-8C94-BB93EAF5CB18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72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3EFA5E-FA76-400D-B3DC-F0BA90E6D10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59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3287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E9DEC-419B-4CC5-A080-3B06BD5A8291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 defTabSz="457200">
              <a:defRPr/>
            </a:pPr>
            <a:r>
              <a:rPr lang="en-US" dirty="0">
                <a:solidFill>
                  <a:srgbClr val="0B4183"/>
                </a:solidFill>
              </a:rPr>
              <a:t>Baptiste MEGEVAND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43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fr-fr/pycharm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render.html#mode=displa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59AA7B-75F5-137E-E38C-1215D254D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Python, Les fondamentaux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11602F-6363-77D4-2DE7-AFAA2005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252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Fonctions de Conversion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 err="1"/>
              <a:t>int</a:t>
            </a:r>
            <a:r>
              <a:rPr lang="fr-FR" dirty="0"/>
              <a:t>() : conversion en entier </a:t>
            </a:r>
          </a:p>
          <a:p>
            <a:r>
              <a:rPr lang="fr-FR" dirty="0"/>
              <a:t>long() : conversion en long </a:t>
            </a:r>
          </a:p>
          <a:p>
            <a:r>
              <a:rPr lang="fr-FR" dirty="0" err="1"/>
              <a:t>float</a:t>
            </a:r>
            <a:r>
              <a:rPr lang="fr-FR" dirty="0"/>
              <a:t>() : conversion en flottant.</a:t>
            </a:r>
          </a:p>
          <a:p>
            <a:r>
              <a:rPr lang="fr-FR" dirty="0" err="1"/>
              <a:t>str</a:t>
            </a:r>
            <a:r>
              <a:rPr lang="fr-FR" dirty="0"/>
              <a:t>() : conversion en chaîne de caractère. </a:t>
            </a:r>
          </a:p>
          <a:p>
            <a:r>
              <a:rPr lang="fr-FR" dirty="0" err="1"/>
              <a:t>repr</a:t>
            </a:r>
            <a:r>
              <a:rPr lang="fr-FR" dirty="0"/>
              <a:t>() : idem </a:t>
            </a:r>
            <a:r>
              <a:rPr lang="fr-FR" dirty="0" err="1"/>
              <a:t>str</a:t>
            </a:r>
            <a:r>
              <a:rPr lang="fr-FR" dirty="0"/>
              <a:t>() mais pour les objets </a:t>
            </a:r>
          </a:p>
          <a:p>
            <a:r>
              <a:rPr lang="fr-FR" dirty="0" err="1"/>
              <a:t>eval</a:t>
            </a:r>
            <a:r>
              <a:rPr lang="fr-FR" dirty="0"/>
              <a:t>() : évalue le paramètre comme un code Python</a:t>
            </a:r>
          </a:p>
        </p:txBody>
      </p:sp>
    </p:spTree>
    <p:extLst>
      <p:ext uri="{BB962C8B-B14F-4D97-AF65-F5344CB8AC3E}">
        <p14:creationId xmlns:p14="http://schemas.microsoft.com/office/powerpoint/2010/main" val="424602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Fonctions de Conversion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Chaine de caractères </a:t>
            </a:r>
          </a:p>
          <a:p>
            <a:pPr lvl="1"/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 = ‘hello’ </a:t>
            </a:r>
            <a:r>
              <a:rPr lang="fr-FR" dirty="0"/>
              <a:t>ou 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c= " hello" </a:t>
            </a:r>
          </a:p>
          <a:p>
            <a:pPr lvl="1"/>
            <a:r>
              <a:rPr lang="fr-FR" dirty="0"/>
              <a:t>Séquence de caractères non modifiable </a:t>
            </a:r>
          </a:p>
          <a:p>
            <a:pPr lvl="2"/>
            <a:r>
              <a:rPr lang="fr-FR" dirty="0"/>
              <a:t>on ne peut pas faire 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c[0]=‘S’ </a:t>
            </a:r>
          </a:p>
          <a:p>
            <a:pPr lvl="2"/>
            <a:r>
              <a:rPr lang="fr-FR" dirty="0"/>
              <a:t>on devra faire 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 = ‘S’+ c[1:] </a:t>
            </a:r>
          </a:p>
          <a:p>
            <a:r>
              <a:rPr lang="fr-FR" dirty="0"/>
              <a:t>Déclaration </a:t>
            </a:r>
          </a:p>
          <a:p>
            <a:pPr lvl="1"/>
            <a:r>
              <a:rPr lang="fr-FR" dirty="0"/>
              <a:t>Entre 2 apostrophes ‘…’ ou 2 guillemets "…" </a:t>
            </a:r>
          </a:p>
          <a:p>
            <a:pPr lvl="1"/>
            <a:r>
              <a:rPr lang="fr-FR" dirty="0"/>
              <a:t>Pour une chaine sur plusieurs lignes : on utilise le triple guillemets " " " …" " </a:t>
            </a:r>
          </a:p>
          <a:p>
            <a:r>
              <a:rPr lang="fr-FR" dirty="0"/>
              <a:t>Taille </a:t>
            </a:r>
          </a:p>
          <a:p>
            <a:pPr lvl="1"/>
            <a:r>
              <a:rPr lang="fr-FR" dirty="0"/>
              <a:t>Pas de déclaration de la taille de la chaîne, c’est Automatique </a:t>
            </a:r>
          </a:p>
          <a:p>
            <a:pPr lvl="1"/>
            <a:r>
              <a:rPr lang="fr-FR" dirty="0"/>
              <a:t>Pour connaître sa Longueur on peut utiliser </a:t>
            </a:r>
            <a:r>
              <a:rPr lang="fr-FR" dirty="0" err="1"/>
              <a:t>len</a:t>
            </a:r>
            <a:r>
              <a:rPr lang="fr-FR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134117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Fonctions de Conversion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B84CCF1-A8D5-5D6C-9FB4-ECCDC7532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983027"/>
              </p:ext>
            </p:extLst>
          </p:nvPr>
        </p:nvGraphicFramePr>
        <p:xfrm>
          <a:off x="1717578" y="1625600"/>
          <a:ext cx="1001871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2966278471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2450179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OPERATION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INTERPRETATION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397311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S1=''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Chaîne vide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83608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S2 = "hello"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Double guillemets 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150163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Bloc="""Une chaine sur 2 lignes"""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Bloc à triple guillemets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349793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S1+S2, S2*3 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Concaténation, répétition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215928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S2[i],S2[</a:t>
                      </a:r>
                      <a:r>
                        <a:rPr lang="fr-FR" dirty="0" err="1"/>
                        <a:t>i:j</a:t>
                      </a:r>
                      <a:r>
                        <a:rPr lang="fr-FR" dirty="0"/>
                        <a:t>],</a:t>
                      </a:r>
                      <a:r>
                        <a:rPr lang="fr-FR" dirty="0" err="1"/>
                        <a:t>len</a:t>
                      </a:r>
                      <a:r>
                        <a:rPr lang="fr-FR" dirty="0"/>
                        <a:t>(S2)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Indice, extraction, longueur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42018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"Hello {} ".format('World')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Formatage de chaîne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288560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 = "World"</a:t>
                      </a:r>
                    </a:p>
                    <a:p>
                      <a:r>
                        <a:rPr lang="en-US" dirty="0"/>
                        <a:t>text = </a:t>
                      </a:r>
                      <a:r>
                        <a:rPr lang="en-US" dirty="0" err="1"/>
                        <a:t>f"Hello</a:t>
                      </a:r>
                      <a:r>
                        <a:rPr lang="en-US" dirty="0"/>
                        <a:t> {w}"</a:t>
                      </a:r>
                      <a:endParaRPr lang="fr-FR" dirty="0"/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Formatage de chaîne</a:t>
                      </a:r>
                    </a:p>
                    <a:p>
                      <a:r>
                        <a:rPr lang="fr-FR" dirty="0"/>
                        <a:t>avec variable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126026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 x in S2, 'o' in S2</a:t>
                      </a:r>
                      <a:endParaRPr lang="fr-FR" dirty="0"/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Itération, appartenance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1278137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4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Chaines - indices et extraction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1" y="1258350"/>
            <a:ext cx="10515600" cy="5377342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600" b="1" dirty="0"/>
              <a:t>l’indiçage</a:t>
            </a:r>
            <a:r>
              <a:rPr lang="fr-FR" sz="2600" dirty="0"/>
              <a:t> est le fait de sélectionner un élément de la chaîne. Un indice positif indique que l’on commence à compter par la gauche et un indice négatif que l’on compte depuis la droite ex : </a:t>
            </a:r>
            <a:r>
              <a:rPr lang="fr-FR" sz="2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s[3] </a:t>
            </a:r>
            <a:r>
              <a:rPr lang="fr-FR" sz="2600" dirty="0"/>
              <a:t>donnera </a:t>
            </a:r>
            <a:r>
              <a:rPr lang="fr-FR" sz="2600" dirty="0">
                <a:solidFill>
                  <a:schemeClr val="accent1"/>
                </a:solidFill>
              </a:rPr>
              <a:t>e</a:t>
            </a:r>
            <a:r>
              <a:rPr lang="fr-FR" sz="2600" dirty="0"/>
              <a:t> et </a:t>
            </a:r>
            <a:r>
              <a:rPr lang="fr-FR" sz="2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s[-5] </a:t>
            </a:r>
            <a:r>
              <a:rPr lang="fr-FR" sz="2600" dirty="0"/>
              <a:t>donnera </a:t>
            </a:r>
            <a:r>
              <a:rPr lang="fr-FR" sz="2600" dirty="0">
                <a:solidFill>
                  <a:schemeClr val="accent1"/>
                </a:solidFill>
              </a:rPr>
              <a:t>l </a:t>
            </a:r>
          </a:p>
          <a:p>
            <a:endParaRPr lang="fr-FR" sz="2600" b="1" dirty="0"/>
          </a:p>
          <a:p>
            <a:r>
              <a:rPr lang="fr-FR" sz="2600" b="1" dirty="0"/>
              <a:t>l’extraction</a:t>
            </a:r>
            <a:r>
              <a:rPr lang="fr-FR" sz="2600" dirty="0"/>
              <a:t> est le fait de sélectionner une partie de la chaîne ainsi, </a:t>
            </a:r>
            <a:r>
              <a:rPr lang="fr-FR" sz="2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s[2:5]</a:t>
            </a:r>
            <a:r>
              <a:rPr lang="fr-FR" sz="2600" b="1" dirty="0">
                <a:solidFill>
                  <a:schemeClr val="tx2"/>
                </a:solidFill>
              </a:rPr>
              <a:t> </a:t>
            </a:r>
            <a:r>
              <a:rPr lang="fr-FR" sz="2600" dirty="0"/>
              <a:t>donnera </a:t>
            </a:r>
            <a:r>
              <a:rPr lang="fr-FR" sz="2600" dirty="0">
                <a:solidFill>
                  <a:schemeClr val="accent1"/>
                </a:solidFill>
              </a:rPr>
              <a:t>‘</a:t>
            </a:r>
            <a:r>
              <a:rPr lang="fr-FR" sz="2600" dirty="0" err="1">
                <a:solidFill>
                  <a:schemeClr val="accent1"/>
                </a:solidFill>
              </a:rPr>
              <a:t>nex</a:t>
            </a:r>
            <a:r>
              <a:rPr lang="fr-FR" sz="2600" dirty="0">
                <a:solidFill>
                  <a:schemeClr val="accent1"/>
                </a:solidFill>
              </a:rPr>
              <a:t>’ </a:t>
            </a:r>
            <a:r>
              <a:rPr lang="fr-FR" sz="2600" dirty="0"/>
              <a:t>(le 5 n’est pas compris)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F9946C-4328-B3D6-057D-E717C39AD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258350"/>
            <a:ext cx="69342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1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Chaines - indices et extraction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 lnSpcReduction="1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600" dirty="0"/>
              <a:t> Une valeur laissée vierge correspond à</a:t>
            </a:r>
          </a:p>
          <a:p>
            <a:pPr lvl="1"/>
            <a:r>
              <a:rPr lang="fr-FR" sz="2200" dirty="0"/>
              <a:t>la valeur 0 à gauche </a:t>
            </a:r>
            <a:r>
              <a:rPr lang="fr-FR" sz="2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s[:5] </a:t>
            </a:r>
            <a:r>
              <a:rPr lang="fr-FR" sz="2200" dirty="0"/>
              <a:t>=&gt; </a:t>
            </a:r>
            <a:r>
              <a:rPr lang="fr-FR" sz="2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s[0:5] </a:t>
            </a:r>
          </a:p>
          <a:p>
            <a:pPr lvl="1"/>
            <a:r>
              <a:rPr lang="fr-FR" sz="2200" dirty="0"/>
              <a:t>la taille de la chaîne à droite </a:t>
            </a:r>
            <a:r>
              <a:rPr lang="fr-FR" sz="2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s[3:]</a:t>
            </a:r>
            <a:r>
              <a:rPr lang="fr-FR" sz="2200" dirty="0">
                <a:solidFill>
                  <a:schemeClr val="accent1"/>
                </a:solidFill>
              </a:rPr>
              <a:t> </a:t>
            </a:r>
            <a:r>
              <a:rPr lang="fr-FR" sz="2200" dirty="0"/>
              <a:t>=&gt; </a:t>
            </a:r>
            <a:r>
              <a:rPr lang="fr-FR" sz="2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s[3:len(s)]</a:t>
            </a:r>
            <a:r>
              <a:rPr lang="fr-FR" sz="2200" dirty="0"/>
              <a:t>.</a:t>
            </a:r>
          </a:p>
          <a:p>
            <a:r>
              <a:rPr lang="fr-FR" sz="2600" dirty="0"/>
              <a:t>Un index qui est trop grand</a:t>
            </a:r>
          </a:p>
          <a:p>
            <a:pPr lvl="1"/>
            <a:r>
              <a:rPr lang="fr-FR" sz="2200" dirty="0"/>
              <a:t>est remplacé par la taille de la chaîne =&gt; </a:t>
            </a:r>
            <a:r>
              <a:rPr lang="fr-FR" sz="2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s[1:100]</a:t>
            </a:r>
            <a:r>
              <a:rPr lang="fr-FR" sz="2200" dirty="0">
                <a:solidFill>
                  <a:schemeClr val="accent1"/>
                </a:solidFill>
              </a:rPr>
              <a:t> </a:t>
            </a:r>
            <a:r>
              <a:rPr lang="fr-FR" sz="2200" dirty="0"/>
              <a:t>donnera ‘onexemple.py’</a:t>
            </a:r>
          </a:p>
          <a:p>
            <a:r>
              <a:rPr lang="fr-FR" sz="2600" dirty="0"/>
              <a:t>Un index de fin inférieur à l’indice de début</a:t>
            </a:r>
          </a:p>
          <a:p>
            <a:pPr lvl="1"/>
            <a:r>
              <a:rPr lang="fr-FR" sz="2200" dirty="0"/>
              <a:t>retourne une chaîne vide =&gt; </a:t>
            </a:r>
            <a:r>
              <a:rPr lang="fr-FR" sz="2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s[2:1] </a:t>
            </a:r>
            <a:r>
              <a:rPr lang="fr-FR" sz="2200" dirty="0"/>
              <a:t>donnera ‘’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F9946C-4328-B3D6-057D-E717C39AD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258350"/>
            <a:ext cx="69342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8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Les Listes -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Définition </a:t>
            </a:r>
          </a:p>
          <a:p>
            <a:pPr lvl="1"/>
            <a:r>
              <a:rPr lang="fr-FR" dirty="0"/>
              <a:t>Collection d’Objets Ordonnés / Modifiable </a:t>
            </a:r>
          </a:p>
          <a:p>
            <a:r>
              <a:rPr lang="fr-FR" dirty="0"/>
              <a:t>Déclaration </a:t>
            </a:r>
          </a:p>
          <a:p>
            <a:pPr lvl="1"/>
            <a:r>
              <a:rPr lang="fr-FR" dirty="0"/>
              <a:t>une liste de valeurs (ou éléments) entre crochets séparés par des virgules. Les éléments de la liste n’ont pas nécessairement le même type. 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 = [‘spam’, ‘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eggs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’, 100, 1234] </a:t>
            </a:r>
          </a:p>
          <a:p>
            <a:r>
              <a:rPr lang="fr-FR" dirty="0"/>
              <a:t>Indices des Listes (comme les chaines) </a:t>
            </a:r>
          </a:p>
          <a:p>
            <a:pPr lvl="1"/>
            <a:r>
              <a:rPr lang="fr-FR" dirty="0"/>
              <a:t>les indices des listes commencent à 0 </a:t>
            </a:r>
          </a:p>
          <a:p>
            <a:r>
              <a:rPr lang="fr-FR" dirty="0"/>
              <a:t>Avantages </a:t>
            </a:r>
          </a:p>
          <a:p>
            <a:pPr lvl="1"/>
            <a:r>
              <a:rPr lang="fr-FR" dirty="0"/>
              <a:t>les listes peuvent être découpées, concaténées </a:t>
            </a:r>
          </a:p>
          <a:p>
            <a:pPr lvl="1"/>
            <a:r>
              <a:rPr lang="fr-FR" dirty="0"/>
              <a:t>Les listes sont modifiables </a:t>
            </a:r>
          </a:p>
          <a:p>
            <a:pPr lvl="2"/>
            <a:r>
              <a:rPr lang="fr-FR" dirty="0"/>
              <a:t>Remplacement d’un élément </a:t>
            </a:r>
          </a:p>
          <a:p>
            <a:pPr lvl="2"/>
            <a:r>
              <a:rPr lang="fr-FR" dirty="0"/>
              <a:t>Suppression d’un élément</a:t>
            </a:r>
          </a:p>
        </p:txBody>
      </p:sp>
    </p:spTree>
    <p:extLst>
      <p:ext uri="{BB962C8B-B14F-4D97-AF65-F5344CB8AC3E}">
        <p14:creationId xmlns:p14="http://schemas.microsoft.com/office/powerpoint/2010/main" val="155958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Les Listes - 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insert(i, x) </a:t>
            </a:r>
          </a:p>
          <a:p>
            <a:pPr lvl="1"/>
            <a:r>
              <a:rPr lang="fr-FR" dirty="0"/>
              <a:t>Insère un élément à une position donnée. </a:t>
            </a:r>
          </a:p>
          <a:p>
            <a:pPr lvl="2"/>
            <a:r>
              <a:rPr lang="fr-FR" dirty="0"/>
              <a:t>Le premier argument est l'indice de l'élément avant lequel il faut insérer </a:t>
            </a:r>
          </a:p>
          <a:p>
            <a:pPr lvl="2"/>
            <a:r>
              <a:rPr lang="fr-FR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a.insert</a:t>
            </a:r>
            <a:r>
              <a:rPr lang="fr-FR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(0, x) </a:t>
            </a:r>
            <a:r>
              <a:rPr lang="fr-FR" dirty="0"/>
              <a:t>insère au début de la liste </a:t>
            </a:r>
          </a:p>
          <a:p>
            <a:pPr lvl="2"/>
            <a:r>
              <a:rPr lang="fr-FR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a.insert</a:t>
            </a:r>
            <a:r>
              <a:rPr lang="fr-FR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fr-FR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len</a:t>
            </a:r>
            <a:r>
              <a:rPr lang="fr-FR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(a), x) </a:t>
            </a:r>
            <a:r>
              <a:rPr lang="fr-FR" dirty="0"/>
              <a:t>est équivalent à</a:t>
            </a:r>
            <a:r>
              <a:rPr lang="fr-FR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a.append</a:t>
            </a:r>
            <a:r>
              <a:rPr lang="fr-FR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(x) </a:t>
            </a:r>
          </a:p>
          <a:p>
            <a:r>
              <a:rPr lang="fr-FR" dirty="0"/>
              <a:t> append(x) </a:t>
            </a:r>
          </a:p>
          <a:p>
            <a:pPr lvl="1"/>
            <a:r>
              <a:rPr lang="fr-FR" dirty="0"/>
              <a:t>Equivalent à </a:t>
            </a:r>
            <a:r>
              <a:rPr lang="fr-FR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a.insert</a:t>
            </a:r>
            <a:r>
              <a:rPr lang="fr-FR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fr-FR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len</a:t>
            </a:r>
            <a:r>
              <a:rPr lang="fr-FR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(a), x) </a:t>
            </a:r>
          </a:p>
          <a:p>
            <a:r>
              <a:rPr lang="fr-FR" dirty="0"/>
              <a:t>index(x) </a:t>
            </a:r>
          </a:p>
          <a:p>
            <a:pPr lvl="1"/>
            <a:r>
              <a:rPr lang="fr-FR" dirty="0"/>
              <a:t>Retourne l'indice dans la liste du premier élément dont la valeur est x. </a:t>
            </a:r>
          </a:p>
          <a:p>
            <a:pPr lvl="1"/>
            <a:r>
              <a:rPr lang="fr-FR" dirty="0"/>
              <a:t>Il y a erreur si cet élément n'existe pas. </a:t>
            </a:r>
          </a:p>
          <a:p>
            <a:r>
              <a:rPr lang="fr-FR" dirty="0" err="1"/>
              <a:t>remove</a:t>
            </a:r>
            <a:r>
              <a:rPr lang="fr-FR" dirty="0"/>
              <a:t>(x) </a:t>
            </a:r>
          </a:p>
          <a:p>
            <a:pPr lvl="1"/>
            <a:r>
              <a:rPr lang="fr-FR" dirty="0"/>
              <a:t>Enlève le premier élément de la liste dont la valeur est x. </a:t>
            </a:r>
          </a:p>
          <a:p>
            <a:pPr lvl="1"/>
            <a:r>
              <a:rPr lang="fr-FR" dirty="0"/>
              <a:t>Il y a erreur si cet élément n'existe pas. </a:t>
            </a:r>
          </a:p>
        </p:txBody>
      </p:sp>
    </p:spTree>
    <p:extLst>
      <p:ext uri="{BB962C8B-B14F-4D97-AF65-F5344CB8AC3E}">
        <p14:creationId xmlns:p14="http://schemas.microsoft.com/office/powerpoint/2010/main" val="371094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Les Listes - 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sort() </a:t>
            </a:r>
          </a:p>
          <a:p>
            <a:pPr lvl="1"/>
            <a:r>
              <a:rPr lang="fr-FR" dirty="0"/>
              <a:t>Trie les éléments à l'intérieur de la liste. </a:t>
            </a:r>
          </a:p>
          <a:p>
            <a:r>
              <a:rPr lang="fr-FR" dirty="0"/>
              <a:t>reverse() </a:t>
            </a:r>
          </a:p>
          <a:p>
            <a:pPr lvl="1"/>
            <a:r>
              <a:rPr lang="fr-FR" dirty="0"/>
              <a:t>Renverse l'ordre des éléments à l'intérieur de la liste. </a:t>
            </a:r>
          </a:p>
          <a:p>
            <a:r>
              <a:rPr lang="fr-FR" dirty="0"/>
              <a:t>count(x) </a:t>
            </a:r>
          </a:p>
          <a:p>
            <a:pPr lvl="1"/>
            <a:r>
              <a:rPr lang="fr-FR" dirty="0"/>
              <a:t> Renvoie le nombre de fois que x apparaît dans la liste.</a:t>
            </a:r>
          </a:p>
          <a:p>
            <a:r>
              <a:rPr lang="fr-FR" dirty="0" err="1"/>
              <a:t>len</a:t>
            </a:r>
            <a:r>
              <a:rPr lang="fr-FR" dirty="0"/>
              <a:t>(a)</a:t>
            </a:r>
          </a:p>
          <a:p>
            <a:pPr lvl="1"/>
            <a:r>
              <a:rPr lang="fr-FR" dirty="0"/>
              <a:t>Renvoie la taille de la liste</a:t>
            </a:r>
          </a:p>
          <a:p>
            <a:r>
              <a:rPr lang="fr-FR" dirty="0"/>
              <a:t>a[i]</a:t>
            </a:r>
          </a:p>
          <a:p>
            <a:pPr lvl="1"/>
            <a:r>
              <a:rPr lang="fr-FR" dirty="0"/>
              <a:t>Renvoi la valeur renseignée à l’index i</a:t>
            </a:r>
          </a:p>
        </p:txBody>
      </p:sp>
    </p:spTree>
    <p:extLst>
      <p:ext uri="{BB962C8B-B14F-4D97-AF65-F5344CB8AC3E}">
        <p14:creationId xmlns:p14="http://schemas.microsoft.com/office/powerpoint/2010/main" val="347365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Tuples -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Définition </a:t>
            </a:r>
          </a:p>
          <a:p>
            <a:pPr lvl="1"/>
            <a:r>
              <a:rPr lang="fr-FR" dirty="0"/>
              <a:t>Collection d’Objets Ordonnés / NON Modifiable </a:t>
            </a:r>
          </a:p>
          <a:p>
            <a:r>
              <a:rPr lang="fr-FR" dirty="0"/>
              <a:t>Déclaration </a:t>
            </a:r>
          </a:p>
          <a:p>
            <a:pPr lvl="1"/>
            <a:r>
              <a:rPr lang="fr-FR" dirty="0"/>
              <a:t>une liste de valeurs (ou éléments) entre parenthèses séparés par des virgules. Les éléments du tuple n’ont pas nécessairement le même type. 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tuple = (0,1.4,’world’) </a:t>
            </a:r>
          </a:p>
          <a:p>
            <a:r>
              <a:rPr lang="fr-FR" dirty="0"/>
              <a:t>Avantages – Intégrité des données : pas de modification possible</a:t>
            </a:r>
          </a:p>
        </p:txBody>
      </p:sp>
    </p:spTree>
    <p:extLst>
      <p:ext uri="{BB962C8B-B14F-4D97-AF65-F5344CB8AC3E}">
        <p14:creationId xmlns:p14="http://schemas.microsoft.com/office/powerpoint/2010/main" val="345663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Tuples - 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Emballage en Tuple (Tuple Packing) 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 = 12345, 54321, 'salut!’ </a:t>
            </a:r>
          </a:p>
          <a:p>
            <a:r>
              <a:rPr lang="fr-FR" dirty="0"/>
              <a:t>Déballage de Tuple (Tuple </a:t>
            </a:r>
            <a:r>
              <a:rPr lang="fr-FR" dirty="0" err="1"/>
              <a:t>Unpacking</a:t>
            </a:r>
            <a:r>
              <a:rPr lang="fr-FR" dirty="0"/>
              <a:t>) 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x, y, z = t </a:t>
            </a:r>
          </a:p>
          <a:p>
            <a:pPr lvl="1"/>
            <a:r>
              <a:rPr lang="fr-FR" dirty="0"/>
              <a:t>la liste des variables à gauche doit avoir un nombre d'éléments égal à la longueur du Tuple </a:t>
            </a:r>
          </a:p>
          <a:p>
            <a:r>
              <a:rPr lang="fr-FR" dirty="0"/>
              <a:t>Généralisation sur les Listes (List </a:t>
            </a:r>
            <a:r>
              <a:rPr lang="fr-FR" dirty="0" err="1"/>
              <a:t>Unpacking</a:t>
            </a:r>
            <a:r>
              <a:rPr lang="fr-FR" dirty="0"/>
              <a:t>) </a:t>
            </a:r>
          </a:p>
          <a:p>
            <a:pPr lvl="1"/>
            <a:r>
              <a:rPr lang="fr-FR" dirty="0"/>
              <a:t>Possible en insérant la liste des variables entre des crochets carrés: 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 = ['spam', '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oeufs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', 100, 1234] </a:t>
            </a:r>
            <a:b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[a1, a2, a3, a4] = a</a:t>
            </a:r>
          </a:p>
        </p:txBody>
      </p:sp>
    </p:spTree>
    <p:extLst>
      <p:ext uri="{BB962C8B-B14F-4D97-AF65-F5344CB8AC3E}">
        <p14:creationId xmlns:p14="http://schemas.microsoft.com/office/powerpoint/2010/main" val="130179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Caractéristiques du Langage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234524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Langage Script </a:t>
            </a:r>
          </a:p>
          <a:p>
            <a:pPr lvl="1"/>
            <a:r>
              <a:rPr lang="fr-FR" dirty="0"/>
              <a:t>Tout comme Perl, Python fait partie des langages script interprétés contrairement à Java, au C/C++ qui sont des langages compilés.</a:t>
            </a:r>
          </a:p>
          <a:p>
            <a:pPr lvl="2"/>
            <a:r>
              <a:rPr lang="fr-FR" dirty="0"/>
              <a:t> Avantages : </a:t>
            </a:r>
          </a:p>
          <a:p>
            <a:pPr lvl="3"/>
            <a:r>
              <a:rPr lang="fr-FR" dirty="0"/>
              <a:t>Plus rapide au développement </a:t>
            </a:r>
          </a:p>
          <a:p>
            <a:pPr lvl="3"/>
            <a:r>
              <a:rPr lang="fr-FR" dirty="0"/>
              <a:t>Ecriture de moins de ligne (50% de moins) </a:t>
            </a:r>
          </a:p>
          <a:p>
            <a:pPr lvl="2"/>
            <a:r>
              <a:rPr lang="fr-FR" dirty="0"/>
              <a:t>Inconvénient : </a:t>
            </a:r>
          </a:p>
          <a:p>
            <a:pPr lvl="3"/>
            <a:r>
              <a:rPr lang="fr-FR" dirty="0"/>
              <a:t>Plus lent à l’exécution </a:t>
            </a:r>
          </a:p>
          <a:p>
            <a:r>
              <a:rPr lang="fr-FR" dirty="0"/>
              <a:t>Portable </a:t>
            </a:r>
          </a:p>
          <a:p>
            <a:pPr lvl="1"/>
            <a:r>
              <a:rPr lang="fr-FR" dirty="0"/>
              <a:t>Python est portable </a:t>
            </a:r>
          </a:p>
          <a:p>
            <a:pPr lvl="2"/>
            <a:r>
              <a:rPr lang="fr-FR" dirty="0"/>
              <a:t>Différentes variantes de Linux </a:t>
            </a:r>
          </a:p>
          <a:p>
            <a:pPr lvl="2"/>
            <a:r>
              <a:rPr lang="fr-FR" dirty="0"/>
              <a:t>OS propriétaires comme Mac ou Windows o </a:t>
            </a:r>
          </a:p>
          <a:p>
            <a:r>
              <a:rPr lang="fr-FR" dirty="0"/>
              <a:t>Gratuit </a:t>
            </a:r>
          </a:p>
          <a:p>
            <a:pPr lvl="1"/>
            <a:r>
              <a:rPr lang="fr-FR" dirty="0"/>
              <a:t>Python est placé sous Général Public License. Il est facilement téléchargeable sur www.python.org</a:t>
            </a:r>
          </a:p>
        </p:txBody>
      </p:sp>
    </p:spTree>
    <p:extLst>
      <p:ext uri="{BB962C8B-B14F-4D97-AF65-F5344CB8AC3E}">
        <p14:creationId xmlns:p14="http://schemas.microsoft.com/office/powerpoint/2010/main" val="402115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Les Dictionnaires -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Définition </a:t>
            </a:r>
          </a:p>
          <a:p>
            <a:pPr lvl="1"/>
            <a:r>
              <a:rPr lang="fr-FR" dirty="0"/>
              <a:t>Ensemble non ordonné de Couples clé : valeur </a:t>
            </a:r>
          </a:p>
          <a:p>
            <a:pPr lvl="1"/>
            <a:r>
              <a:rPr lang="fr-FR" dirty="0"/>
              <a:t>Les clés sont uniques </a:t>
            </a:r>
          </a:p>
          <a:p>
            <a:r>
              <a:rPr lang="fr-FR" dirty="0"/>
              <a:t>Déclaration </a:t>
            </a:r>
          </a:p>
          <a:p>
            <a:pPr lvl="1"/>
            <a:r>
              <a:rPr lang="fr-FR" dirty="0"/>
              <a:t>des couples clé : valeur séparés par des virgules et entre accolades 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dico = {"japon":"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tokyo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","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france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":"paris"}</a:t>
            </a:r>
          </a:p>
          <a:p>
            <a:r>
              <a:rPr lang="fr-FR" dirty="0"/>
              <a:t>Indexation </a:t>
            </a:r>
          </a:p>
          <a:p>
            <a:pPr lvl="1"/>
            <a:r>
              <a:rPr lang="fr-FR" dirty="0"/>
              <a:t>Les Chaines, Listes, Tuples sont indexées par séquence numérique </a:t>
            </a:r>
          </a:p>
          <a:p>
            <a:pPr lvl="1"/>
            <a:r>
              <a:rPr lang="fr-FR" dirty="0"/>
              <a:t>Un dictionnaire est indexé par une clé qui peut être n’importe quel type </a:t>
            </a:r>
            <a:r>
              <a:rPr lang="fr-FR" dirty="0" err="1"/>
              <a:t>nonmodifiable</a:t>
            </a:r>
            <a:r>
              <a:rPr lang="fr-FR" dirty="0"/>
              <a:t> y compris le contenu de listes ou tuples</a:t>
            </a:r>
          </a:p>
        </p:txBody>
      </p:sp>
    </p:spTree>
    <p:extLst>
      <p:ext uri="{BB962C8B-B14F-4D97-AF65-F5344CB8AC3E}">
        <p14:creationId xmlns:p14="http://schemas.microsoft.com/office/powerpoint/2010/main" val="163731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Les Dictionnaires -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Création 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dico = {"japon":"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tokyo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","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france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":"paris"} </a:t>
            </a:r>
          </a:p>
          <a:p>
            <a:r>
              <a:rPr lang="fr-FR" dirty="0"/>
              <a:t>Modification 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dico["japon"] = "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kyoto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"</a:t>
            </a:r>
          </a:p>
          <a:p>
            <a:r>
              <a:rPr lang="fr-FR" dirty="0"/>
              <a:t>Suppression 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del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dico["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france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"]</a:t>
            </a:r>
          </a:p>
          <a:p>
            <a:r>
              <a:rPr lang="fr-FR" dirty="0"/>
              <a:t>Affichage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dico</a:t>
            </a:r>
          </a:p>
          <a:p>
            <a:pPr marL="914400" lvl="2" indent="0">
              <a:buNone/>
            </a:pP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print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(dico)</a:t>
            </a:r>
          </a:p>
        </p:txBody>
      </p:sp>
    </p:spTree>
    <p:extLst>
      <p:ext uri="{BB962C8B-B14F-4D97-AF65-F5344CB8AC3E}">
        <p14:creationId xmlns:p14="http://schemas.microsoft.com/office/powerpoint/2010/main" val="119146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Les Dictionnaires -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Parcourir avec for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for d in dico:</a:t>
            </a:r>
            <a:b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print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(d)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b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japon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france</a:t>
            </a:r>
            <a:endParaRPr lang="fr-FR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fr-FR" dirty="0"/>
              <a:t>Parcourir avec for + tuple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for key, value in 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dico.items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():</a:t>
            </a:r>
            <a:b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	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print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(value)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b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kyoto</a:t>
            </a:r>
            <a:endParaRPr lang="fr-FR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paris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1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Variables - Nomenclature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Le Nom de Variable : </a:t>
            </a:r>
            <a:r>
              <a:rPr lang="fr-FR" dirty="0" err="1"/>
              <a:t>MaVariable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Est une Séquence de Lettres (a - z , A - Z) et de Chiffres (0 - 9) </a:t>
            </a:r>
          </a:p>
          <a:p>
            <a:pPr lvl="1"/>
            <a:r>
              <a:rPr lang="fr-FR" dirty="0"/>
              <a:t>Qui doit toujours Commencer par une Lettre </a:t>
            </a:r>
          </a:p>
          <a:p>
            <a:pPr lvl="1"/>
            <a:r>
              <a:rPr lang="fr-FR" dirty="0"/>
              <a:t>Les lettres accentuées, les cédilles, les espaces, les caractères spéciaux tels que $, #, @, … sont interdits </a:t>
            </a:r>
          </a:p>
          <a:p>
            <a:pPr lvl="1"/>
            <a:r>
              <a:rPr lang="fr-FR" dirty="0"/>
              <a:t>Le caractère _ (souligné) est autorisé 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La Casse est significative </a:t>
            </a:r>
          </a:p>
          <a:p>
            <a:pPr lvl="1"/>
            <a:r>
              <a:rPr lang="fr-FR" dirty="0"/>
              <a:t>Joseph, joseph, JOSEPH sont donc des variables différentes. 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466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Variables - Affectation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Les Mots Réservés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L’ Affectation d’une Valeur </a:t>
            </a:r>
          </a:p>
          <a:p>
            <a:pPr lvl="1"/>
            <a:r>
              <a:rPr lang="fr-FR" dirty="0"/>
              <a:t>Détermination du Type en dynamique par Python </a:t>
            </a:r>
          </a:p>
          <a:p>
            <a:pPr lvl="1"/>
            <a:r>
              <a:rPr lang="fr-FR" dirty="0"/>
              <a:t>Mémorisation d’une Valeur associée au Nom de la variable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 = 7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msg = "Hello"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74536954-309D-A7E6-9E4E-B87CC1980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380427"/>
              </p:ext>
            </p:extLst>
          </p:nvPr>
        </p:nvGraphicFramePr>
        <p:xfrm>
          <a:off x="2870199" y="2092821"/>
          <a:ext cx="8128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472638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4488819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085954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931956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883753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91463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and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assert</a:t>
                      </a:r>
                      <a:endParaRPr lang="fr-FR" b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break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class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continue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def</a:t>
                      </a:r>
                      <a:endParaRPr lang="fr-FR" b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504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del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elif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else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except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exec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finally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10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for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from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global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if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import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in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11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is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lambda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not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pass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print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raise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return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try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while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yield</a:t>
                      </a:r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785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0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Variables - Affectation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L’ Affectation Multiple </a:t>
            </a:r>
          </a:p>
          <a:p>
            <a:pPr lvl="1"/>
            <a:r>
              <a:rPr lang="fr-FR" dirty="0"/>
              <a:t>n Variables , 1 Valeur 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variable1 = variable2 … = 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variableN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Valeur </a:t>
            </a:r>
          </a:p>
          <a:p>
            <a:pPr lvl="1"/>
            <a:r>
              <a:rPr lang="fr-FR" dirty="0"/>
              <a:t>n Variables , n Valeurs 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variable1 , variable2 … , 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variablen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valeur1 , Valeur2 … , 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ValeurN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fr-FR" dirty="0"/>
              <a:t>L’ Affectation conditionnée </a:t>
            </a:r>
          </a:p>
          <a:p>
            <a:pPr lvl="1"/>
            <a:r>
              <a:rPr lang="fr-FR" dirty="0"/>
              <a:t>Si la valeur est vide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variable1 = "Hello"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variable2 = variable1 or "Bye"</a:t>
            </a:r>
          </a:p>
          <a:p>
            <a:pPr lvl="1"/>
            <a:r>
              <a:rPr lang="fr-FR" dirty="0"/>
              <a:t>Opération ternaire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variable1 = "Hello"  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	variable2 = variable1 if (variable1 != "") </a:t>
            </a:r>
            <a:r>
              <a:rPr lang="fr-FR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else</a:t>
            </a:r>
            <a:r>
              <a:rPr lang="fr-FR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"Bye"</a:t>
            </a:r>
            <a:endParaRPr lang="fr-FR" dirty="0"/>
          </a:p>
          <a:p>
            <a:pPr marL="914400" lvl="2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136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Exemples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377342"/>
          </a:xfrm>
        </p:spPr>
        <p:txBody>
          <a:bodyPr>
            <a:normAutofit/>
          </a:bodyPr>
          <a:lstStyle/>
          <a:p>
            <a:r>
              <a:rPr lang="fr-FR" dirty="0"/>
              <a:t>Exemples code</a:t>
            </a:r>
          </a:p>
          <a:p>
            <a:pPr marL="457200" lvl="1" indent="0">
              <a:buNone/>
            </a:pPr>
            <a:r>
              <a:rPr lang="fr-FR" dirty="0"/>
              <a:t>Fichier main.py</a:t>
            </a:r>
          </a:p>
          <a:p>
            <a:pPr marL="457200" lvl="1" indent="0">
              <a:buNone/>
            </a:pPr>
            <a:r>
              <a:rPr lang="fr-FR" dirty="0"/>
              <a:t>Fonction dans fichier main</a:t>
            </a:r>
          </a:p>
          <a:p>
            <a:pPr marL="457200" lvl="1" indent="0">
              <a:buNone/>
            </a:pPr>
            <a:r>
              <a:rPr lang="fr-FR" dirty="0"/>
              <a:t>Diverses assignations</a:t>
            </a:r>
          </a:p>
          <a:p>
            <a:pPr marL="457200" lvl="1" indent="0">
              <a:buNone/>
            </a:pPr>
            <a:r>
              <a:rPr lang="fr-FR" dirty="0"/>
              <a:t>Première boucles</a:t>
            </a:r>
          </a:p>
          <a:p>
            <a:pPr marL="457200" lvl="1" indent="0">
              <a:buNone/>
            </a:pPr>
            <a:r>
              <a:rPr lang="fr-FR" dirty="0"/>
              <a:t>Premier import + requête avec l’import</a:t>
            </a:r>
          </a:p>
          <a:p>
            <a:pPr marL="457200" lvl="1" indent="0">
              <a:buNone/>
            </a:pPr>
            <a:r>
              <a:rPr lang="fr-FR" dirty="0"/>
              <a:t>requirements.txt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978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Caractéristiques du Langage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234524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Extensible </a:t>
            </a:r>
          </a:p>
          <a:p>
            <a:pPr lvl="1"/>
            <a:r>
              <a:rPr lang="fr-FR" dirty="0"/>
              <a:t>Multitude de librairies, possibilité d’en développer d’autres </a:t>
            </a:r>
          </a:p>
          <a:p>
            <a:r>
              <a:rPr lang="fr-FR" dirty="0"/>
              <a:t>Modulable </a:t>
            </a:r>
          </a:p>
          <a:p>
            <a:pPr lvl="1"/>
            <a:r>
              <a:rPr lang="fr-FR" dirty="0"/>
              <a:t>Séparation des programmes en modules qui peuvent être réutilisés </a:t>
            </a:r>
          </a:p>
          <a:p>
            <a:r>
              <a:rPr lang="fr-FR" dirty="0"/>
              <a:t>Orienté Objet </a:t>
            </a:r>
          </a:p>
          <a:p>
            <a:pPr lvl="1"/>
            <a:r>
              <a:rPr lang="fr-FR" dirty="0"/>
              <a:t>Python est orienté-objet. Il supporte l'héritage multiple et la surcharge des opérateurs. </a:t>
            </a:r>
          </a:p>
          <a:p>
            <a:r>
              <a:rPr lang="fr-FR" dirty="0"/>
              <a:t>Facile </a:t>
            </a:r>
          </a:p>
          <a:p>
            <a:pPr lvl="1"/>
            <a:r>
              <a:rPr lang="fr-FR" dirty="0"/>
              <a:t>Syntaxe très simple, une instruction par ligne </a:t>
            </a:r>
          </a:p>
          <a:p>
            <a:pPr lvl="1"/>
            <a:r>
              <a:rPr lang="fr-FR" dirty="0"/>
              <a:t>Types de données évolués (listes, dictionnaires, tuples...) </a:t>
            </a:r>
          </a:p>
          <a:p>
            <a:pPr lvl="1"/>
            <a:r>
              <a:rPr lang="fr-FR" dirty="0"/>
              <a:t>Programmes à la fois très compacts et très lisibles. </a:t>
            </a:r>
          </a:p>
          <a:p>
            <a:pPr lvl="1"/>
            <a:r>
              <a:rPr lang="fr-FR" dirty="0"/>
              <a:t>Aucune déclaration de variable nécessaire </a:t>
            </a:r>
          </a:p>
          <a:p>
            <a:pPr lvl="1"/>
            <a:r>
              <a:rPr lang="fr-FR" dirty="0"/>
              <a:t>L’indentation joue un rôle de bloc </a:t>
            </a:r>
          </a:p>
          <a:p>
            <a:r>
              <a:rPr lang="fr-FR" dirty="0"/>
              <a:t>Gestion évoluée </a:t>
            </a:r>
          </a:p>
          <a:p>
            <a:pPr lvl="1"/>
            <a:r>
              <a:rPr lang="fr-FR" dirty="0"/>
              <a:t>Système de gestion des exceptions </a:t>
            </a:r>
          </a:p>
          <a:p>
            <a:pPr lvl="1"/>
            <a:r>
              <a:rPr lang="fr-FR" dirty="0"/>
              <a:t>Gestion des ressources par un système de comptage des références</a:t>
            </a:r>
          </a:p>
        </p:txBody>
      </p:sp>
    </p:spTree>
    <p:extLst>
      <p:ext uri="{BB962C8B-B14F-4D97-AF65-F5344CB8AC3E}">
        <p14:creationId xmlns:p14="http://schemas.microsoft.com/office/powerpoint/2010/main" val="200996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234524"/>
          </a:xfrm>
        </p:spPr>
        <p:txBody>
          <a:bodyPr>
            <a:normAutofit/>
          </a:bodyPr>
          <a:lstStyle/>
          <a:p>
            <a:r>
              <a:rPr lang="fr-FR" dirty="0"/>
              <a:t>Scripts d’administration systèmes </a:t>
            </a:r>
          </a:p>
          <a:p>
            <a:r>
              <a:rPr lang="fr-FR" dirty="0"/>
              <a:t>Développements d’application web, mobile et logiciel lourd (GUI)</a:t>
            </a:r>
          </a:p>
          <a:p>
            <a:r>
              <a:rPr lang="fr-FR" dirty="0"/>
              <a:t>Accès aux Bases De Données</a:t>
            </a:r>
          </a:p>
          <a:p>
            <a:r>
              <a:rPr lang="fr-FR" dirty="0"/>
              <a:t>Utilisation pour la résolution de calculs scientifiques</a:t>
            </a:r>
          </a:p>
          <a:p>
            <a:r>
              <a:rPr lang="fr-FR" dirty="0"/>
              <a:t>Intelligence artificielle </a:t>
            </a:r>
          </a:p>
          <a:p>
            <a:r>
              <a:rPr lang="fr-FR" dirty="0"/>
              <a:t>Petit jeux indépendant</a:t>
            </a:r>
          </a:p>
        </p:txBody>
      </p:sp>
    </p:spTree>
    <p:extLst>
      <p:ext uri="{BB962C8B-B14F-4D97-AF65-F5344CB8AC3E}">
        <p14:creationId xmlns:p14="http://schemas.microsoft.com/office/powerpoint/2010/main" val="180843086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Environnement de Développement Intégré (IDE)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234524"/>
          </a:xfrm>
        </p:spPr>
        <p:txBody>
          <a:bodyPr>
            <a:normAutofit/>
          </a:bodyPr>
          <a:lstStyle/>
          <a:p>
            <a:r>
              <a:rPr lang="fr-FR" dirty="0" err="1"/>
              <a:t>VsCode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https://code.visualstudio.com/</a:t>
            </a:r>
            <a:r>
              <a:rPr lang="fr-FR" dirty="0"/>
              <a:t> + extension Python</a:t>
            </a:r>
          </a:p>
          <a:p>
            <a:endParaRPr lang="fr-FR" dirty="0"/>
          </a:p>
          <a:p>
            <a:r>
              <a:rPr lang="fr-FR" dirty="0" err="1"/>
              <a:t>PyCharm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https://www.jetbrains.com/fr-fr/pycharm/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 err="1"/>
              <a:t>Spyder</a:t>
            </a:r>
            <a:r>
              <a:rPr lang="fr-FR" dirty="0"/>
              <a:t> : « </a:t>
            </a:r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spyder</a:t>
            </a:r>
            <a:r>
              <a:rPr lang="fr-FR" dirty="0"/>
              <a:t> »</a:t>
            </a:r>
          </a:p>
          <a:p>
            <a:endParaRPr lang="fr-FR" dirty="0"/>
          </a:p>
          <a:p>
            <a:r>
              <a:rPr lang="fr-FR" dirty="0"/>
              <a:t>Eclipse : </a:t>
            </a:r>
            <a:r>
              <a:rPr lang="fr-FR" dirty="0" err="1"/>
              <a:t>PyDev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010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Qui utilise Python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234524"/>
          </a:xfrm>
        </p:spPr>
        <p:txBody>
          <a:bodyPr>
            <a:normAutofit/>
          </a:bodyPr>
          <a:lstStyle/>
          <a:p>
            <a:r>
              <a:rPr lang="fr-FR" dirty="0"/>
              <a:t>Utilisation critique</a:t>
            </a:r>
          </a:p>
          <a:p>
            <a:pPr lvl="1"/>
            <a:r>
              <a:rPr lang="fr-FR" dirty="0"/>
              <a:t>Instagram, </a:t>
            </a:r>
            <a:r>
              <a:rPr lang="fr-FR" dirty="0" err="1"/>
              <a:t>back-end</a:t>
            </a:r>
            <a:endParaRPr lang="fr-FR" dirty="0"/>
          </a:p>
          <a:p>
            <a:pPr lvl="1"/>
            <a:r>
              <a:rPr lang="fr-FR" dirty="0"/>
              <a:t>Spotify, </a:t>
            </a:r>
            <a:r>
              <a:rPr lang="fr-FR" dirty="0" err="1"/>
              <a:t>back-end</a:t>
            </a:r>
            <a:r>
              <a:rPr lang="fr-FR" dirty="0"/>
              <a:t> en </a:t>
            </a:r>
            <a:r>
              <a:rPr lang="fr-FR" dirty="0" err="1"/>
              <a:t>microservices</a:t>
            </a:r>
            <a:endParaRPr lang="fr-FR" dirty="0"/>
          </a:p>
          <a:p>
            <a:pPr lvl="1"/>
            <a:r>
              <a:rPr lang="fr-FR" dirty="0"/>
              <a:t>Uber, tous les services qui ne sont pas la marketplace</a:t>
            </a:r>
          </a:p>
          <a:p>
            <a:pPr lvl="1"/>
            <a:r>
              <a:rPr lang="fr-FR" dirty="0"/>
              <a:t>Dropbox, tout les systèmes</a:t>
            </a:r>
          </a:p>
          <a:p>
            <a:pPr lvl="1"/>
            <a:r>
              <a:rPr lang="fr-FR" dirty="0" err="1"/>
              <a:t>Reddit</a:t>
            </a:r>
            <a:r>
              <a:rPr lang="fr-FR" dirty="0"/>
              <a:t>, site web</a:t>
            </a:r>
          </a:p>
          <a:p>
            <a:r>
              <a:rPr lang="fr-FR" dirty="0"/>
              <a:t>Utilisation occasionnellement</a:t>
            </a:r>
          </a:p>
          <a:p>
            <a:pPr lvl="1"/>
            <a:r>
              <a:rPr lang="fr-FR" dirty="0"/>
              <a:t>Netflix</a:t>
            </a:r>
          </a:p>
          <a:p>
            <a:pPr lvl="1"/>
            <a:r>
              <a:rPr lang="fr-FR" dirty="0"/>
              <a:t>Google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03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Exemples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599650"/>
          </a:xfrm>
        </p:spPr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https://pythontutor.com/render.html#mode=display</a:t>
            </a:r>
            <a:r>
              <a:rPr lang="fr-FR" dirty="0"/>
              <a:t> </a:t>
            </a:r>
          </a:p>
          <a:p>
            <a:r>
              <a:rPr lang="fr-FR" dirty="0"/>
              <a:t>Installation python</a:t>
            </a:r>
          </a:p>
        </p:txBody>
      </p:sp>
    </p:spTree>
    <p:extLst>
      <p:ext uri="{BB962C8B-B14F-4D97-AF65-F5344CB8AC3E}">
        <p14:creationId xmlns:p14="http://schemas.microsoft.com/office/powerpoint/2010/main" val="427432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Les Différents Types de Données –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88" y="1258350"/>
            <a:ext cx="10515600" cy="559965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Un Nombre ou Numérique </a:t>
            </a:r>
          </a:p>
          <a:p>
            <a:pPr lvl="1"/>
            <a:r>
              <a:rPr lang="fr-FR" dirty="0"/>
              <a:t>les entiers, les entiers longs, les entiers en base octale et hexadécimale, </a:t>
            </a:r>
          </a:p>
          <a:p>
            <a:pPr lvl="1"/>
            <a:r>
              <a:rPr lang="fr-FR" dirty="0"/>
              <a:t>les nombres en virgules flottantes </a:t>
            </a:r>
          </a:p>
          <a:p>
            <a:pPr lvl="1"/>
            <a:r>
              <a:rPr lang="fr-FR" dirty="0"/>
              <a:t>les complexes. python </a:t>
            </a:r>
          </a:p>
          <a:p>
            <a:r>
              <a:rPr lang="fr-FR" dirty="0"/>
              <a:t>Une Chaine de Caractères </a:t>
            </a:r>
          </a:p>
          <a:p>
            <a:pPr lvl="1"/>
            <a:r>
              <a:rPr lang="fr-FR" dirty="0"/>
              <a:t>Un ensemble de caractères formant une chaine </a:t>
            </a:r>
          </a:p>
          <a:p>
            <a:r>
              <a:rPr lang="fr-FR" dirty="0"/>
              <a:t>Une Liste : </a:t>
            </a:r>
            <a:r>
              <a:rPr lang="fr-FR" dirty="0">
                <a:solidFill>
                  <a:schemeClr val="accent1"/>
                </a:solidFill>
              </a:rPr>
              <a:t>Modifiable</a:t>
            </a:r>
            <a:r>
              <a:rPr lang="fr-FR" dirty="0"/>
              <a:t> =&gt; Tableau avec index </a:t>
            </a:r>
          </a:p>
          <a:p>
            <a:pPr lvl="1"/>
            <a:r>
              <a:rPr lang="fr-FR" dirty="0"/>
              <a:t>Une collection dynamique et ordonnées d'objet arbitraires, accessibles par indice ou tranche </a:t>
            </a:r>
          </a:p>
          <a:p>
            <a:r>
              <a:rPr lang="fr-FR" dirty="0"/>
              <a:t>Un Tuple : </a:t>
            </a:r>
            <a:r>
              <a:rPr lang="fr-FR" dirty="0">
                <a:solidFill>
                  <a:schemeClr val="accent1"/>
                </a:solidFill>
              </a:rPr>
              <a:t>Non Modifiable </a:t>
            </a:r>
            <a:r>
              <a:rPr lang="fr-FR" dirty="0"/>
              <a:t>=&gt; Tableau avec index </a:t>
            </a:r>
          </a:p>
          <a:p>
            <a:pPr lvl="1"/>
            <a:r>
              <a:rPr lang="fr-FR" dirty="0"/>
              <a:t>Une collection dynamique et ordonnées d'objets arbitraires, accessibles par indice ou tranche </a:t>
            </a:r>
          </a:p>
          <a:p>
            <a:r>
              <a:rPr lang="fr-FR" dirty="0"/>
              <a:t>Un Dictionnaire : </a:t>
            </a:r>
            <a:r>
              <a:rPr lang="fr-FR" dirty="0">
                <a:solidFill>
                  <a:schemeClr val="accent1"/>
                </a:solidFill>
              </a:rPr>
              <a:t>Modifiable</a:t>
            </a:r>
            <a:r>
              <a:rPr lang="fr-FR" dirty="0"/>
              <a:t> =&gt; Table de Hachage </a:t>
            </a:r>
          </a:p>
          <a:p>
            <a:pPr lvl="1"/>
            <a:r>
              <a:rPr lang="fr-FR" dirty="0"/>
              <a:t>Une collection non ordonnée d'objets arbitraires indexés et accessibles par des clés (objets) plutôt que par indice (entier)</a:t>
            </a:r>
          </a:p>
          <a:p>
            <a:r>
              <a:rPr lang="fr-FR" dirty="0"/>
              <a:t>Un Fichier </a:t>
            </a:r>
          </a:p>
          <a:p>
            <a:pPr lvl="1"/>
            <a:r>
              <a:rPr lang="fr-FR" dirty="0"/>
              <a:t>Un espace de stockage nommé persistant géré par le système d'exploitation</a:t>
            </a:r>
          </a:p>
        </p:txBody>
      </p:sp>
    </p:spTree>
    <p:extLst>
      <p:ext uri="{BB962C8B-B14F-4D97-AF65-F5344CB8AC3E}">
        <p14:creationId xmlns:p14="http://schemas.microsoft.com/office/powerpoint/2010/main" val="5981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Les Différents Types de Données – Typage Faible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234524"/>
          </a:xfrm>
        </p:spPr>
        <p:txBody>
          <a:bodyPr>
            <a:normAutofit/>
          </a:bodyPr>
          <a:lstStyle/>
          <a:p>
            <a:r>
              <a:rPr lang="fr-FR" dirty="0"/>
              <a:t>Python est un langage Faiblement Typé</a:t>
            </a:r>
          </a:p>
          <a:p>
            <a:pPr lvl="1"/>
            <a:r>
              <a:rPr lang="fr-FR" dirty="0"/>
              <a:t>Il n’y a pas de Déclaration de Type lorsqu’on utilise une variable, mais il y a quand même un contrôle de types </a:t>
            </a:r>
          </a:p>
          <a:p>
            <a:pPr lvl="1"/>
            <a:r>
              <a:rPr lang="fr-FR" dirty="0"/>
              <a:t>Python n’a pas de typage statique (déclaration) </a:t>
            </a:r>
          </a:p>
          <a:p>
            <a:pPr lvl="1"/>
            <a:r>
              <a:rPr lang="fr-FR" dirty="0"/>
              <a:t>Python a un Typage Dynamique entièrement Automatique </a:t>
            </a:r>
          </a:p>
          <a:p>
            <a:pPr lvl="1"/>
            <a:r>
              <a:rPr lang="fr-FR" dirty="0"/>
              <a:t>Accessible par la fonction type() </a:t>
            </a:r>
          </a:p>
        </p:txBody>
      </p:sp>
    </p:spTree>
    <p:extLst>
      <p:ext uri="{BB962C8B-B14F-4D97-AF65-F5344CB8AC3E}">
        <p14:creationId xmlns:p14="http://schemas.microsoft.com/office/powerpoint/2010/main" val="415631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ersonnalisé 14">
      <a:dk1>
        <a:srgbClr val="0B4183"/>
      </a:dk1>
      <a:lt1>
        <a:srgbClr val="FCFCFC"/>
      </a:lt1>
      <a:dk2>
        <a:srgbClr val="212121"/>
      </a:dk2>
      <a:lt2>
        <a:srgbClr val="FCFCFC"/>
      </a:lt2>
      <a:accent1>
        <a:srgbClr val="083390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2224</TotalTime>
  <Words>1776</Words>
  <Application>Microsoft Office PowerPoint</Application>
  <PresentationFormat>Grand écran</PresentationFormat>
  <Paragraphs>296</Paragraphs>
  <Slides>26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Corbel</vt:lpstr>
      <vt:lpstr>Parallaxe</vt:lpstr>
      <vt:lpstr>Python, Les fondamentaux</vt:lpstr>
      <vt:lpstr>Caractéristiques du Langage</vt:lpstr>
      <vt:lpstr>Caractéristiques du Langage</vt:lpstr>
      <vt:lpstr>Domaines d’application</vt:lpstr>
      <vt:lpstr>Environnement de Développement Intégré (IDE)</vt:lpstr>
      <vt:lpstr>Qui utilise Python ?</vt:lpstr>
      <vt:lpstr>Exemples</vt:lpstr>
      <vt:lpstr>Les Différents Types de Données – Présentation</vt:lpstr>
      <vt:lpstr>Les Différents Types de Données – Typage Faible</vt:lpstr>
      <vt:lpstr>Fonctions de Conversion</vt:lpstr>
      <vt:lpstr>Fonctions de Conversion</vt:lpstr>
      <vt:lpstr>Fonctions de Conversion</vt:lpstr>
      <vt:lpstr>Chaines - indices et extraction</vt:lpstr>
      <vt:lpstr>Chaines - indices et extraction</vt:lpstr>
      <vt:lpstr>Les Listes - Présentation</vt:lpstr>
      <vt:lpstr>Les Listes - Utilisation</vt:lpstr>
      <vt:lpstr>Les Listes - Utilisation</vt:lpstr>
      <vt:lpstr>Tuples - Présentation</vt:lpstr>
      <vt:lpstr>Tuples - Utilisation</vt:lpstr>
      <vt:lpstr>Les Dictionnaires - Présentation</vt:lpstr>
      <vt:lpstr>Les Dictionnaires - Méthodes</vt:lpstr>
      <vt:lpstr>Les Dictionnaires - Méthodes</vt:lpstr>
      <vt:lpstr>Variables - Nomenclature</vt:lpstr>
      <vt:lpstr>Variables - Affectation</vt:lpstr>
      <vt:lpstr>Variables - Affectation</vt:lpstr>
      <vt:lpstr>Exemples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Mégevand</dc:creator>
  <cp:lastModifiedBy>Baptiste Mégevand</cp:lastModifiedBy>
  <cp:revision>65</cp:revision>
  <dcterms:created xsi:type="dcterms:W3CDTF">2022-10-23T13:55:36Z</dcterms:created>
  <dcterms:modified xsi:type="dcterms:W3CDTF">2023-10-18T11:08:08Z</dcterms:modified>
</cp:coreProperties>
</file>