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6699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0B20E11-4E81-471D-9E22-E516E4A411EE}"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28379-8043-4604-BA27-3C8BBBD302A4}" type="slidenum">
              <a:rPr lang="en-IN" smtClean="0"/>
              <a:t>‹#›</a:t>
            </a:fld>
            <a:endParaRPr lang="en-IN"/>
          </a:p>
        </p:txBody>
      </p:sp>
    </p:spTree>
    <p:extLst>
      <p:ext uri="{BB962C8B-B14F-4D97-AF65-F5344CB8AC3E}">
        <p14:creationId xmlns:p14="http://schemas.microsoft.com/office/powerpoint/2010/main" val="1349735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B20E11-4E81-471D-9E22-E516E4A411EE}"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28379-8043-4604-BA27-3C8BBBD302A4}" type="slidenum">
              <a:rPr lang="en-IN" smtClean="0"/>
              <a:t>‹#›</a:t>
            </a:fld>
            <a:endParaRPr lang="en-IN"/>
          </a:p>
        </p:txBody>
      </p:sp>
    </p:spTree>
    <p:extLst>
      <p:ext uri="{BB962C8B-B14F-4D97-AF65-F5344CB8AC3E}">
        <p14:creationId xmlns:p14="http://schemas.microsoft.com/office/powerpoint/2010/main" val="1751066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B20E11-4E81-471D-9E22-E516E4A411EE}"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28379-8043-4604-BA27-3C8BBBD302A4}" type="slidenum">
              <a:rPr lang="en-IN" smtClean="0"/>
              <a:t>‹#›</a:t>
            </a:fld>
            <a:endParaRPr lang="en-IN"/>
          </a:p>
        </p:txBody>
      </p:sp>
    </p:spTree>
    <p:extLst>
      <p:ext uri="{BB962C8B-B14F-4D97-AF65-F5344CB8AC3E}">
        <p14:creationId xmlns:p14="http://schemas.microsoft.com/office/powerpoint/2010/main" val="2020318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B20E11-4E81-471D-9E22-E516E4A411EE}"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28379-8043-4604-BA27-3C8BBBD302A4}" type="slidenum">
              <a:rPr lang="en-IN" smtClean="0"/>
              <a:t>‹#›</a:t>
            </a:fld>
            <a:endParaRPr lang="en-IN"/>
          </a:p>
        </p:txBody>
      </p:sp>
    </p:spTree>
    <p:extLst>
      <p:ext uri="{BB962C8B-B14F-4D97-AF65-F5344CB8AC3E}">
        <p14:creationId xmlns:p14="http://schemas.microsoft.com/office/powerpoint/2010/main" val="786643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B20E11-4E81-471D-9E22-E516E4A411EE}"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28379-8043-4604-BA27-3C8BBBD302A4}" type="slidenum">
              <a:rPr lang="en-IN" smtClean="0"/>
              <a:t>‹#›</a:t>
            </a:fld>
            <a:endParaRPr lang="en-IN"/>
          </a:p>
        </p:txBody>
      </p:sp>
    </p:spTree>
    <p:extLst>
      <p:ext uri="{BB962C8B-B14F-4D97-AF65-F5344CB8AC3E}">
        <p14:creationId xmlns:p14="http://schemas.microsoft.com/office/powerpoint/2010/main" val="4090593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0B20E11-4E81-471D-9E22-E516E4A411EE}"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328379-8043-4604-BA27-3C8BBBD302A4}" type="slidenum">
              <a:rPr lang="en-IN" smtClean="0"/>
              <a:t>‹#›</a:t>
            </a:fld>
            <a:endParaRPr lang="en-IN"/>
          </a:p>
        </p:txBody>
      </p:sp>
    </p:spTree>
    <p:extLst>
      <p:ext uri="{BB962C8B-B14F-4D97-AF65-F5344CB8AC3E}">
        <p14:creationId xmlns:p14="http://schemas.microsoft.com/office/powerpoint/2010/main" val="114041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0B20E11-4E81-471D-9E22-E516E4A411EE}" type="datetimeFigureOut">
              <a:rPr lang="en-IN" smtClean="0"/>
              <a:t>03-04-2023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328379-8043-4604-BA27-3C8BBBD302A4}" type="slidenum">
              <a:rPr lang="en-IN" smtClean="0"/>
              <a:t>‹#›</a:t>
            </a:fld>
            <a:endParaRPr lang="en-IN"/>
          </a:p>
        </p:txBody>
      </p:sp>
    </p:spTree>
    <p:extLst>
      <p:ext uri="{BB962C8B-B14F-4D97-AF65-F5344CB8AC3E}">
        <p14:creationId xmlns:p14="http://schemas.microsoft.com/office/powerpoint/2010/main" val="221950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0B20E11-4E81-471D-9E22-E516E4A411EE}" type="datetimeFigureOut">
              <a:rPr lang="en-IN" smtClean="0"/>
              <a:t>03-04-2023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328379-8043-4604-BA27-3C8BBBD302A4}" type="slidenum">
              <a:rPr lang="en-IN" smtClean="0"/>
              <a:t>‹#›</a:t>
            </a:fld>
            <a:endParaRPr lang="en-IN"/>
          </a:p>
        </p:txBody>
      </p:sp>
    </p:spTree>
    <p:extLst>
      <p:ext uri="{BB962C8B-B14F-4D97-AF65-F5344CB8AC3E}">
        <p14:creationId xmlns:p14="http://schemas.microsoft.com/office/powerpoint/2010/main" val="1625185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B20E11-4E81-471D-9E22-E516E4A411EE}" type="datetimeFigureOut">
              <a:rPr lang="en-IN" smtClean="0"/>
              <a:t>03-04-2023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328379-8043-4604-BA27-3C8BBBD302A4}" type="slidenum">
              <a:rPr lang="en-IN" smtClean="0"/>
              <a:t>‹#›</a:t>
            </a:fld>
            <a:endParaRPr lang="en-IN"/>
          </a:p>
        </p:txBody>
      </p:sp>
    </p:spTree>
    <p:extLst>
      <p:ext uri="{BB962C8B-B14F-4D97-AF65-F5344CB8AC3E}">
        <p14:creationId xmlns:p14="http://schemas.microsoft.com/office/powerpoint/2010/main" val="217560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B20E11-4E81-471D-9E22-E516E4A411EE}"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328379-8043-4604-BA27-3C8BBBD302A4}" type="slidenum">
              <a:rPr lang="en-IN" smtClean="0"/>
              <a:t>‹#›</a:t>
            </a:fld>
            <a:endParaRPr lang="en-IN"/>
          </a:p>
        </p:txBody>
      </p:sp>
    </p:spTree>
    <p:extLst>
      <p:ext uri="{BB962C8B-B14F-4D97-AF65-F5344CB8AC3E}">
        <p14:creationId xmlns:p14="http://schemas.microsoft.com/office/powerpoint/2010/main" val="27200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B20E11-4E81-471D-9E22-E516E4A411EE}"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328379-8043-4604-BA27-3C8BBBD302A4}" type="slidenum">
              <a:rPr lang="en-IN" smtClean="0"/>
              <a:t>‹#›</a:t>
            </a:fld>
            <a:endParaRPr lang="en-IN"/>
          </a:p>
        </p:txBody>
      </p:sp>
    </p:spTree>
    <p:extLst>
      <p:ext uri="{BB962C8B-B14F-4D97-AF65-F5344CB8AC3E}">
        <p14:creationId xmlns:p14="http://schemas.microsoft.com/office/powerpoint/2010/main" val="3446605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B20E11-4E81-471D-9E22-E516E4A411EE}" type="datetimeFigureOut">
              <a:rPr lang="en-IN" smtClean="0"/>
              <a:t>03-04-2023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328379-8043-4604-BA27-3C8BBBD302A4}" type="slidenum">
              <a:rPr lang="en-IN" smtClean="0"/>
              <a:t>‹#›</a:t>
            </a:fld>
            <a:endParaRPr lang="en-IN"/>
          </a:p>
        </p:txBody>
      </p:sp>
    </p:spTree>
    <p:extLst>
      <p:ext uri="{BB962C8B-B14F-4D97-AF65-F5344CB8AC3E}">
        <p14:creationId xmlns:p14="http://schemas.microsoft.com/office/powerpoint/2010/main" val="2553641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8.png"/><Relationship Id="rId12" Type="http://schemas.openxmlformats.org/officeDocument/2006/relationships/image" Target="../media/image20.png"/><Relationship Id="rId2" Type="http://schemas.openxmlformats.org/officeDocument/2006/relationships/image" Target="../media/image1.jpg"/><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 Id="rId1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6.jp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8.png"/><Relationship Id="rId10" Type="http://schemas.openxmlformats.org/officeDocument/2006/relationships/image" Target="../media/image32.png"/><Relationship Id="rId4" Type="http://schemas.openxmlformats.org/officeDocument/2006/relationships/image" Target="../media/image27.jpg"/><Relationship Id="rId9" Type="http://schemas.openxmlformats.org/officeDocument/2006/relationships/image" Target="../media/image31.png"/><Relationship Id="rId14" Type="http://schemas.openxmlformats.org/officeDocument/2006/relationships/image" Target="../media/image1.jp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jp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4" Type="http://schemas.openxmlformats.org/officeDocument/2006/relationships/image" Target="../media/image40.jpg"/><Relationship Id="rId9" Type="http://schemas.openxmlformats.org/officeDocument/2006/relationships/image" Target="../media/image45.png"/><Relationship Id="rId1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60.jpg"/><Relationship Id="rId4" Type="http://schemas.openxmlformats.org/officeDocument/2006/relationships/image" Target="../media/image59.png"/></Relationships>
</file>

<file path=ppt/slides/_rels/slide26.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jp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3323" y="114300"/>
            <a:ext cx="9245600" cy="1790700"/>
          </a:xfrm>
        </p:spPr>
        <p:txBody>
          <a:bodyPr>
            <a:normAutofit/>
          </a:bodyPr>
          <a:lstStyle/>
          <a:p>
            <a:r>
              <a:rPr lang="en-IN" sz="7200" b="1" dirty="0">
                <a:solidFill>
                  <a:srgbClr val="FF0000"/>
                </a:solidFill>
                <a:latin typeface="+mn-lt"/>
              </a:rPr>
              <a:t>Capstone Project</a:t>
            </a:r>
            <a:r>
              <a:rPr lang="en-IN" sz="7200" dirty="0">
                <a:solidFill>
                  <a:srgbClr val="FF0000"/>
                </a:solidFill>
                <a:latin typeface="+mn-lt"/>
              </a:rPr>
              <a:t> </a:t>
            </a:r>
          </a:p>
        </p:txBody>
      </p:sp>
      <p:sp>
        <p:nvSpPr>
          <p:cNvPr id="3" name="Subtitle 2"/>
          <p:cNvSpPr>
            <a:spLocks noGrp="1"/>
          </p:cNvSpPr>
          <p:nvPr>
            <p:ph type="subTitle" idx="1"/>
          </p:nvPr>
        </p:nvSpPr>
        <p:spPr>
          <a:xfrm>
            <a:off x="1583939" y="2599353"/>
            <a:ext cx="9144000" cy="1655762"/>
          </a:xfrm>
        </p:spPr>
        <p:txBody>
          <a:bodyPr/>
          <a:lstStyle/>
          <a:p>
            <a:r>
              <a:rPr lang="en-IN" sz="5400" b="1" dirty="0">
                <a:solidFill>
                  <a:srgbClr val="002060"/>
                </a:solidFill>
              </a:rPr>
              <a:t>Hotel Booking Analysis</a:t>
            </a:r>
            <a:r>
              <a:rPr lang="en-IN" sz="5400" dirty="0">
                <a:solidFill>
                  <a:srgbClr val="002060"/>
                </a:solidFill>
              </a:rPr>
              <a:t> </a:t>
            </a:r>
          </a:p>
          <a:p>
            <a:endParaRPr lang="en-IN" dirty="0"/>
          </a:p>
        </p:txBody>
      </p:sp>
      <p:sp>
        <p:nvSpPr>
          <p:cNvPr id="4" name="TextBox 3"/>
          <p:cNvSpPr txBox="1"/>
          <p:nvPr/>
        </p:nvSpPr>
        <p:spPr>
          <a:xfrm>
            <a:off x="3847743" y="4255115"/>
            <a:ext cx="4394200" cy="707886"/>
          </a:xfrm>
          <a:prstGeom prst="rect">
            <a:avLst/>
          </a:prstGeom>
          <a:noFill/>
        </p:spPr>
        <p:txBody>
          <a:bodyPr wrap="square" rtlCol="0">
            <a:spAutoFit/>
          </a:bodyPr>
          <a:lstStyle/>
          <a:p>
            <a:pPr algn="ctr"/>
            <a:r>
              <a:rPr lang="en-IN" sz="4000" b="1" i="1" dirty="0" err="1">
                <a:solidFill>
                  <a:srgbClr val="669900"/>
                </a:solidFill>
              </a:rPr>
              <a:t>Momin</a:t>
            </a:r>
            <a:r>
              <a:rPr lang="en-IN" sz="4000" b="1" i="1" dirty="0">
                <a:solidFill>
                  <a:srgbClr val="669900"/>
                </a:solidFill>
              </a:rPr>
              <a:t> Vajahat</a:t>
            </a:r>
            <a:r>
              <a:rPr lang="en-IN" sz="4000" i="1" dirty="0">
                <a:solidFill>
                  <a:srgbClr val="669900"/>
                </a:solidFill>
              </a:rPr>
              <a:t> </a:t>
            </a:r>
            <a:endParaRPr lang="en-IN" sz="4000" dirty="0">
              <a:solidFill>
                <a:srgbClr val="669900"/>
              </a:solidFill>
            </a:endParaRPr>
          </a:p>
        </p:txBody>
      </p:sp>
      <p:pic>
        <p:nvPicPr>
          <p:cNvPr id="5" name="Picture 4"/>
          <p:cNvPicPr/>
          <p:nvPr/>
        </p:nvPicPr>
        <p:blipFill>
          <a:blip r:embed="rId2"/>
          <a:stretch>
            <a:fillRect/>
          </a:stretch>
        </p:blipFill>
        <p:spPr>
          <a:xfrm>
            <a:off x="11112501" y="114300"/>
            <a:ext cx="825500" cy="774700"/>
          </a:xfrm>
          <a:prstGeom prst="rect">
            <a:avLst/>
          </a:prstGeom>
        </p:spPr>
      </p:pic>
    </p:spTree>
    <p:extLst>
      <p:ext uri="{BB962C8B-B14F-4D97-AF65-F5344CB8AC3E}">
        <p14:creationId xmlns:p14="http://schemas.microsoft.com/office/powerpoint/2010/main" val="3875818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 Hotel </a:t>
            </a:r>
            <a:r>
              <a:rPr lang="en-IN" b="1" dirty="0">
                <a:solidFill>
                  <a:srgbClr val="FF0000"/>
                </a:solidFill>
              </a:rPr>
              <a:t>wise Analysis </a:t>
            </a:r>
            <a:br>
              <a:rPr lang="en-IN" b="1"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838200" y="1825624"/>
            <a:ext cx="10515600" cy="4891369"/>
          </a:xfrm>
        </p:spPr>
        <p:txBody>
          <a:bodyPr>
            <a:normAutofit/>
          </a:bodyPr>
          <a:lstStyle/>
          <a:p>
            <a:pPr marL="0" indent="0">
              <a:buNone/>
            </a:pPr>
            <a:r>
              <a:rPr lang="en-IN" sz="2400" dirty="0"/>
              <a:t>While doing hotel-wise analysis of given hotel booking dataset, we answered following questions:</a:t>
            </a:r>
            <a:r>
              <a:rPr lang="en-IN" sz="2400" baseline="-25000" dirty="0"/>
              <a:t> </a:t>
            </a:r>
            <a:endParaRPr lang="en-IN" sz="2400" baseline="-25000" dirty="0" smtClean="0"/>
          </a:p>
          <a:p>
            <a:pPr marL="0" indent="0">
              <a:buNone/>
            </a:pPr>
            <a:endParaRPr lang="en-IN" dirty="0"/>
          </a:p>
          <a:p>
            <a:pPr marL="514350" lvl="0" indent="-514350" fontAlgn="base">
              <a:buFont typeface="+mj-lt"/>
              <a:buAutoNum type="arabicPeriod"/>
            </a:pPr>
            <a:r>
              <a:rPr lang="en-IN" sz="2400" dirty="0"/>
              <a:t>Percentage of bookings in each hotels?</a:t>
            </a:r>
            <a:r>
              <a:rPr lang="en-IN" sz="2400" baseline="-25000" dirty="0"/>
              <a:t> </a:t>
            </a:r>
            <a:endParaRPr lang="en-IN" sz="2400" dirty="0"/>
          </a:p>
          <a:p>
            <a:pPr marL="514350" lvl="0" indent="-514350" fontAlgn="base">
              <a:buFont typeface="+mj-lt"/>
              <a:buAutoNum type="arabicPeriod"/>
            </a:pPr>
            <a:r>
              <a:rPr lang="en-IN" sz="2400" dirty="0"/>
              <a:t>Which hotel makes more revenue?</a:t>
            </a:r>
            <a:r>
              <a:rPr lang="en-IN" sz="2400" baseline="-25000" dirty="0"/>
              <a:t> </a:t>
            </a:r>
            <a:endParaRPr lang="en-IN" sz="2400" dirty="0"/>
          </a:p>
          <a:p>
            <a:pPr marL="514350" lvl="0" indent="-514350" fontAlgn="base">
              <a:buFont typeface="+mj-lt"/>
              <a:buAutoNum type="arabicPeriod"/>
            </a:pPr>
            <a:r>
              <a:rPr lang="en-IN" sz="2400" dirty="0"/>
              <a:t>Which hotel has higher lead time?</a:t>
            </a:r>
            <a:r>
              <a:rPr lang="en-IN" sz="2400" baseline="-25000" dirty="0"/>
              <a:t> </a:t>
            </a:r>
            <a:endParaRPr lang="en-IN" sz="2400" dirty="0"/>
          </a:p>
          <a:p>
            <a:pPr marL="514350" lvl="0" indent="-514350" fontAlgn="base">
              <a:buFont typeface="+mj-lt"/>
              <a:buAutoNum type="arabicPeriod"/>
            </a:pPr>
            <a:r>
              <a:rPr lang="en-IN" sz="2400" dirty="0"/>
              <a:t>What is most preferred stay length in each hotel?</a:t>
            </a:r>
            <a:r>
              <a:rPr lang="en-IN" sz="2400" baseline="-25000" dirty="0"/>
              <a:t> </a:t>
            </a:r>
            <a:endParaRPr lang="en-IN" sz="2400" dirty="0"/>
          </a:p>
          <a:p>
            <a:pPr marL="514350" lvl="0" indent="-514350" fontAlgn="base">
              <a:buFont typeface="+mj-lt"/>
              <a:buAutoNum type="arabicPeriod"/>
            </a:pPr>
            <a:r>
              <a:rPr lang="en-IN" sz="2400" dirty="0"/>
              <a:t>For which hotel, does people have to wait longer to get a booking confirmed?</a:t>
            </a:r>
            <a:r>
              <a:rPr lang="en-IN" sz="2400" baseline="-25000" dirty="0"/>
              <a:t> </a:t>
            </a:r>
            <a:endParaRPr lang="en-IN" sz="2400" dirty="0"/>
          </a:p>
          <a:p>
            <a:pPr marL="514350" lvl="0" indent="-514350" fontAlgn="base">
              <a:buFont typeface="+mj-lt"/>
              <a:buAutoNum type="arabicPeriod"/>
            </a:pPr>
            <a:r>
              <a:rPr lang="en-IN" sz="2400" dirty="0"/>
              <a:t>Which hotel has higher booking cancellations rate?</a:t>
            </a:r>
            <a:r>
              <a:rPr lang="en-IN" sz="2400" baseline="-25000" dirty="0"/>
              <a:t> </a:t>
            </a:r>
            <a:endParaRPr lang="en-IN" sz="2400" dirty="0"/>
          </a:p>
          <a:p>
            <a:pPr marL="514350" lvl="0" indent="-514350" fontAlgn="base">
              <a:buFont typeface="+mj-lt"/>
              <a:buAutoNum type="arabicPeriod"/>
            </a:pPr>
            <a:r>
              <a:rPr lang="en-IN" sz="2400" dirty="0"/>
              <a:t>Which hotel have higher and how much customer returning rate?</a:t>
            </a:r>
            <a:r>
              <a:rPr lang="en-IN" sz="2400" baseline="-25000" dirty="0"/>
              <a:t> </a:t>
            </a:r>
            <a:endParaRPr lang="en-IN" sz="2400" dirty="0"/>
          </a:p>
          <a:p>
            <a:endParaRPr lang="en-IN" dirty="0"/>
          </a:p>
        </p:txBody>
      </p:sp>
      <p:pic>
        <p:nvPicPr>
          <p:cNvPr id="4" name="Picture 3"/>
          <p:cNvPicPr/>
          <p:nvPr/>
        </p:nvPicPr>
        <p:blipFill>
          <a:blip r:embed="rId2"/>
          <a:stretch>
            <a:fillRect/>
          </a:stretch>
        </p:blipFill>
        <p:spPr>
          <a:xfrm>
            <a:off x="11230293" y="66516"/>
            <a:ext cx="733107" cy="597218"/>
          </a:xfrm>
          <a:prstGeom prst="rect">
            <a:avLst/>
          </a:prstGeom>
        </p:spPr>
      </p:pic>
    </p:spTree>
    <p:extLst>
      <p:ext uri="{BB962C8B-B14F-4D97-AF65-F5344CB8AC3E}">
        <p14:creationId xmlns:p14="http://schemas.microsoft.com/office/powerpoint/2010/main" val="394031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1230293" y="66516"/>
            <a:ext cx="733107" cy="597218"/>
          </a:xfrm>
          <a:prstGeom prst="rect">
            <a:avLst/>
          </a:prstGeom>
        </p:spPr>
      </p:pic>
      <p:grpSp>
        <p:nvGrpSpPr>
          <p:cNvPr id="5" name="Group 4"/>
          <p:cNvGrpSpPr/>
          <p:nvPr/>
        </p:nvGrpSpPr>
        <p:grpSpPr>
          <a:xfrm>
            <a:off x="623843" y="393107"/>
            <a:ext cx="9604427" cy="5812383"/>
            <a:chOff x="0" y="0"/>
            <a:chExt cx="8025384" cy="4777177"/>
          </a:xfrm>
        </p:grpSpPr>
        <p:sp>
          <p:nvSpPr>
            <p:cNvPr id="6" name="Rectangle 5"/>
            <p:cNvSpPr/>
            <p:nvPr/>
          </p:nvSpPr>
          <p:spPr>
            <a:xfrm>
              <a:off x="1524" y="4587240"/>
              <a:ext cx="42144"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7" name="Picture 6"/>
            <p:cNvPicPr/>
            <p:nvPr/>
          </p:nvPicPr>
          <p:blipFill>
            <a:blip r:embed="rId3"/>
            <a:stretch>
              <a:fillRect/>
            </a:stretch>
          </p:blipFill>
          <p:spPr>
            <a:xfrm>
              <a:off x="2612136" y="0"/>
              <a:ext cx="2514600" cy="2077212"/>
            </a:xfrm>
            <a:prstGeom prst="rect">
              <a:avLst/>
            </a:prstGeom>
          </p:spPr>
        </p:pic>
        <p:pic>
          <p:nvPicPr>
            <p:cNvPr id="8" name="Picture 7"/>
            <p:cNvPicPr/>
            <p:nvPr/>
          </p:nvPicPr>
          <p:blipFill>
            <a:blip r:embed="rId4"/>
            <a:stretch>
              <a:fillRect/>
            </a:stretch>
          </p:blipFill>
          <p:spPr>
            <a:xfrm>
              <a:off x="18288" y="0"/>
              <a:ext cx="2432304" cy="2077212"/>
            </a:xfrm>
            <a:prstGeom prst="rect">
              <a:avLst/>
            </a:prstGeom>
          </p:spPr>
        </p:pic>
        <p:pic>
          <p:nvPicPr>
            <p:cNvPr id="9" name="Picture 8"/>
            <p:cNvPicPr/>
            <p:nvPr/>
          </p:nvPicPr>
          <p:blipFill>
            <a:blip r:embed="rId5"/>
            <a:stretch>
              <a:fillRect/>
            </a:stretch>
          </p:blipFill>
          <p:spPr>
            <a:xfrm>
              <a:off x="5300472" y="0"/>
              <a:ext cx="2695956" cy="2077212"/>
            </a:xfrm>
            <a:prstGeom prst="rect">
              <a:avLst/>
            </a:prstGeom>
          </p:spPr>
        </p:pic>
        <p:pic>
          <p:nvPicPr>
            <p:cNvPr id="10" name="Picture 9"/>
            <p:cNvPicPr/>
            <p:nvPr/>
          </p:nvPicPr>
          <p:blipFill>
            <a:blip r:embed="rId6"/>
            <a:stretch>
              <a:fillRect/>
            </a:stretch>
          </p:blipFill>
          <p:spPr>
            <a:xfrm>
              <a:off x="5326380" y="2212848"/>
              <a:ext cx="2699004" cy="2226564"/>
            </a:xfrm>
            <a:prstGeom prst="rect">
              <a:avLst/>
            </a:prstGeom>
          </p:spPr>
        </p:pic>
        <p:pic>
          <p:nvPicPr>
            <p:cNvPr id="11" name="Picture 10"/>
            <p:cNvPicPr/>
            <p:nvPr/>
          </p:nvPicPr>
          <p:blipFill>
            <a:blip r:embed="rId7"/>
            <a:stretch>
              <a:fillRect/>
            </a:stretch>
          </p:blipFill>
          <p:spPr>
            <a:xfrm>
              <a:off x="0" y="2215896"/>
              <a:ext cx="71628" cy="190500"/>
            </a:xfrm>
            <a:prstGeom prst="rect">
              <a:avLst/>
            </a:prstGeom>
          </p:spPr>
        </p:pic>
        <p:sp>
          <p:nvSpPr>
            <p:cNvPr id="12" name="Rectangle 11"/>
            <p:cNvSpPr/>
            <p:nvPr/>
          </p:nvSpPr>
          <p:spPr>
            <a:xfrm>
              <a:off x="0" y="2247090"/>
              <a:ext cx="71084" cy="190900"/>
            </a:xfrm>
            <a:prstGeom prst="rect">
              <a:avLst/>
            </a:prstGeom>
            <a:ln>
              <a:noFill/>
            </a:ln>
          </p:spPr>
          <p:txBody>
            <a:bodyPr lIns="0" tIns="0" rIns="0" bIns="0" rtlCol="0">
              <a:noAutofit/>
            </a:bodyPr>
            <a:lstStyle/>
            <a:p>
              <a:pPr marL="0" marR="0">
                <a:lnSpc>
                  <a:spcPct val="115000"/>
                </a:lnSpc>
                <a:spcBef>
                  <a:spcPts val="0"/>
                </a:spcBef>
                <a:spcAft>
                  <a:spcPts val="0"/>
                </a:spcAft>
              </a:pPr>
              <a:r>
                <a:rPr lang="en-IN" sz="12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3" name="Rectangle 12"/>
            <p:cNvSpPr/>
            <p:nvPr/>
          </p:nvSpPr>
          <p:spPr>
            <a:xfrm>
              <a:off x="53340" y="2252879"/>
              <a:ext cx="42235" cy="190350"/>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14" name="Picture 13"/>
            <p:cNvPicPr/>
            <p:nvPr/>
          </p:nvPicPr>
          <p:blipFill>
            <a:blip r:embed="rId8"/>
            <a:stretch>
              <a:fillRect/>
            </a:stretch>
          </p:blipFill>
          <p:spPr>
            <a:xfrm>
              <a:off x="172212" y="2212848"/>
              <a:ext cx="6524244" cy="202692"/>
            </a:xfrm>
            <a:prstGeom prst="rect">
              <a:avLst/>
            </a:prstGeom>
          </p:spPr>
        </p:pic>
        <p:sp>
          <p:nvSpPr>
            <p:cNvPr id="15" name="Rectangle 14"/>
            <p:cNvSpPr/>
            <p:nvPr/>
          </p:nvSpPr>
          <p:spPr>
            <a:xfrm>
              <a:off x="172212" y="2243734"/>
              <a:ext cx="5994826" cy="206866"/>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Around 60% bookings are for City hotel and 40% bookings are for Resort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16" name="Rectangle 15"/>
            <p:cNvSpPr/>
            <p:nvPr/>
          </p:nvSpPr>
          <p:spPr>
            <a:xfrm>
              <a:off x="4682617" y="2252879"/>
              <a:ext cx="42235" cy="190350"/>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17" name="Picture 16"/>
            <p:cNvPicPr/>
            <p:nvPr/>
          </p:nvPicPr>
          <p:blipFill>
            <a:blip r:embed="rId9"/>
            <a:stretch>
              <a:fillRect/>
            </a:stretch>
          </p:blipFill>
          <p:spPr>
            <a:xfrm>
              <a:off x="172212" y="2487168"/>
              <a:ext cx="504444" cy="202692"/>
            </a:xfrm>
            <a:prstGeom prst="rect">
              <a:avLst/>
            </a:prstGeom>
          </p:spPr>
        </p:pic>
        <p:sp>
          <p:nvSpPr>
            <p:cNvPr id="18" name="Rectangle 17"/>
            <p:cNvSpPr/>
            <p:nvPr/>
          </p:nvSpPr>
          <p:spPr>
            <a:xfrm>
              <a:off x="172212" y="2518537"/>
              <a:ext cx="526188" cy="206453"/>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hotel.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19" name="Rectangle 18"/>
            <p:cNvSpPr/>
            <p:nvPr/>
          </p:nvSpPr>
          <p:spPr>
            <a:xfrm>
              <a:off x="567233" y="2527681"/>
              <a:ext cx="42144"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20" name="Picture 19"/>
            <p:cNvPicPr/>
            <p:nvPr/>
          </p:nvPicPr>
          <p:blipFill>
            <a:blip r:embed="rId7"/>
            <a:stretch>
              <a:fillRect/>
            </a:stretch>
          </p:blipFill>
          <p:spPr>
            <a:xfrm>
              <a:off x="0" y="2764536"/>
              <a:ext cx="71628" cy="190500"/>
            </a:xfrm>
            <a:prstGeom prst="rect">
              <a:avLst/>
            </a:prstGeom>
          </p:spPr>
        </p:pic>
        <p:sp>
          <p:nvSpPr>
            <p:cNvPr id="21" name="Rectangle 20"/>
            <p:cNvSpPr/>
            <p:nvPr/>
          </p:nvSpPr>
          <p:spPr>
            <a:xfrm>
              <a:off x="0" y="2796206"/>
              <a:ext cx="70942" cy="190519"/>
            </a:xfrm>
            <a:prstGeom prst="rect">
              <a:avLst/>
            </a:prstGeom>
            <a:ln>
              <a:noFill/>
            </a:ln>
          </p:spPr>
          <p:txBody>
            <a:bodyPr lIns="0" tIns="0" rIns="0" bIns="0" rtlCol="0">
              <a:noAutofit/>
            </a:bodyPr>
            <a:lstStyle/>
            <a:p>
              <a:pPr marL="0" marR="0">
                <a:lnSpc>
                  <a:spcPct val="115000"/>
                </a:lnSpc>
                <a:spcBef>
                  <a:spcPts val="0"/>
                </a:spcBef>
                <a:spcAft>
                  <a:spcPts val="0"/>
                </a:spcAft>
              </a:pPr>
              <a:r>
                <a:rPr lang="en-IN" sz="12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22" name="Rectangle 21"/>
            <p:cNvSpPr/>
            <p:nvPr/>
          </p:nvSpPr>
          <p:spPr>
            <a:xfrm>
              <a:off x="53340" y="2802001"/>
              <a:ext cx="42144"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23" name="Picture 22"/>
            <p:cNvPicPr/>
            <p:nvPr/>
          </p:nvPicPr>
          <p:blipFill>
            <a:blip r:embed="rId10"/>
            <a:stretch>
              <a:fillRect/>
            </a:stretch>
          </p:blipFill>
          <p:spPr>
            <a:xfrm>
              <a:off x="172212" y="2761488"/>
              <a:ext cx="6251448" cy="202692"/>
            </a:xfrm>
            <a:prstGeom prst="rect">
              <a:avLst/>
            </a:prstGeom>
          </p:spPr>
        </p:pic>
        <p:sp>
          <p:nvSpPr>
            <p:cNvPr id="24" name="Rectangle 23"/>
            <p:cNvSpPr/>
            <p:nvPr/>
          </p:nvSpPr>
          <p:spPr>
            <a:xfrm>
              <a:off x="172212" y="2792857"/>
              <a:ext cx="5776520" cy="206453"/>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err="1">
                  <a:solidFill>
                    <a:srgbClr val="212121"/>
                  </a:solidFill>
                  <a:effectLst/>
                  <a:latin typeface="Calibri" panose="020F0502020204030204" pitchFamily="34" charset="0"/>
                  <a:ea typeface="Calibri" panose="020F0502020204030204" pitchFamily="34" charset="0"/>
                </a:rPr>
                <a:t>Avg</a:t>
              </a:r>
              <a:r>
                <a:rPr lang="en-IN" sz="1600" dirty="0">
                  <a:solidFill>
                    <a:srgbClr val="212121"/>
                  </a:solidFill>
                  <a:effectLst/>
                  <a:latin typeface="Calibri" panose="020F0502020204030204" pitchFamily="34" charset="0"/>
                  <a:ea typeface="Calibri" panose="020F0502020204030204" pitchFamily="34" charset="0"/>
                </a:rPr>
                <a:t> </a:t>
              </a:r>
              <a:r>
                <a:rPr lang="en-IN" sz="1600" dirty="0" err="1">
                  <a:solidFill>
                    <a:srgbClr val="212121"/>
                  </a:solidFill>
                  <a:effectLst/>
                  <a:latin typeface="Calibri" panose="020F0502020204030204" pitchFamily="34" charset="0"/>
                  <a:ea typeface="Calibri" panose="020F0502020204030204" pitchFamily="34" charset="0"/>
                </a:rPr>
                <a:t>adr</a:t>
              </a:r>
              <a:r>
                <a:rPr lang="en-IN" sz="1600" dirty="0">
                  <a:solidFill>
                    <a:srgbClr val="212121"/>
                  </a:solidFill>
                  <a:effectLst/>
                  <a:latin typeface="Calibri" panose="020F0502020204030204" pitchFamily="34" charset="0"/>
                  <a:ea typeface="Calibri" panose="020F0502020204030204" pitchFamily="34" charset="0"/>
                </a:rPr>
                <a:t> of Resort hotel is slightly lower than that of City hotel. Hence,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25" name="Rectangle 24"/>
            <p:cNvSpPr/>
            <p:nvPr/>
          </p:nvSpPr>
          <p:spPr>
            <a:xfrm>
              <a:off x="4519549" y="2802001"/>
              <a:ext cx="42143"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26" name="Picture 25"/>
            <p:cNvPicPr/>
            <p:nvPr/>
          </p:nvPicPr>
          <p:blipFill>
            <a:blip r:embed="rId11"/>
            <a:stretch>
              <a:fillRect/>
            </a:stretch>
          </p:blipFill>
          <p:spPr>
            <a:xfrm>
              <a:off x="172212" y="3035808"/>
              <a:ext cx="4738116" cy="202692"/>
            </a:xfrm>
            <a:prstGeom prst="rect">
              <a:avLst/>
            </a:prstGeom>
          </p:spPr>
        </p:pic>
        <p:sp>
          <p:nvSpPr>
            <p:cNvPr id="27" name="Rectangle 26"/>
            <p:cNvSpPr/>
            <p:nvPr/>
          </p:nvSpPr>
          <p:spPr>
            <a:xfrm>
              <a:off x="172212" y="3067177"/>
              <a:ext cx="4406727" cy="206453"/>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City hotel seems to be making slightly more revenue.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28" name="Rectangle 27"/>
            <p:cNvSpPr/>
            <p:nvPr/>
          </p:nvSpPr>
          <p:spPr>
            <a:xfrm>
              <a:off x="3487547" y="3076321"/>
              <a:ext cx="42143"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29" name="Picture 28"/>
            <p:cNvPicPr/>
            <p:nvPr/>
          </p:nvPicPr>
          <p:blipFill>
            <a:blip r:embed="rId7"/>
            <a:stretch>
              <a:fillRect/>
            </a:stretch>
          </p:blipFill>
          <p:spPr>
            <a:xfrm>
              <a:off x="0" y="3313176"/>
              <a:ext cx="71628" cy="190500"/>
            </a:xfrm>
            <a:prstGeom prst="rect">
              <a:avLst/>
            </a:prstGeom>
          </p:spPr>
        </p:pic>
        <p:sp>
          <p:nvSpPr>
            <p:cNvPr id="30" name="Rectangle 29"/>
            <p:cNvSpPr/>
            <p:nvPr/>
          </p:nvSpPr>
          <p:spPr>
            <a:xfrm>
              <a:off x="0" y="3345227"/>
              <a:ext cx="70942" cy="190519"/>
            </a:xfrm>
            <a:prstGeom prst="rect">
              <a:avLst/>
            </a:prstGeom>
            <a:ln>
              <a:noFill/>
            </a:ln>
          </p:spPr>
          <p:txBody>
            <a:bodyPr lIns="0" tIns="0" rIns="0" bIns="0" rtlCol="0">
              <a:noAutofit/>
            </a:bodyPr>
            <a:lstStyle/>
            <a:p>
              <a:pPr marL="0" marR="0">
                <a:lnSpc>
                  <a:spcPct val="115000"/>
                </a:lnSpc>
                <a:spcBef>
                  <a:spcPts val="0"/>
                </a:spcBef>
                <a:spcAft>
                  <a:spcPts val="0"/>
                </a:spcAft>
              </a:pPr>
              <a:r>
                <a:rPr lang="en-IN" sz="12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31" name="Rectangle 30"/>
            <p:cNvSpPr/>
            <p:nvPr/>
          </p:nvSpPr>
          <p:spPr>
            <a:xfrm>
              <a:off x="53340" y="3351022"/>
              <a:ext cx="42144"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32" name="Picture 31"/>
            <p:cNvPicPr/>
            <p:nvPr/>
          </p:nvPicPr>
          <p:blipFill>
            <a:blip r:embed="rId12"/>
            <a:stretch>
              <a:fillRect/>
            </a:stretch>
          </p:blipFill>
          <p:spPr>
            <a:xfrm>
              <a:off x="172212" y="3310128"/>
              <a:ext cx="6481572" cy="202692"/>
            </a:xfrm>
            <a:prstGeom prst="rect">
              <a:avLst/>
            </a:prstGeom>
          </p:spPr>
        </p:pic>
        <p:sp>
          <p:nvSpPr>
            <p:cNvPr id="33" name="Rectangle 32"/>
            <p:cNvSpPr/>
            <p:nvPr/>
          </p:nvSpPr>
          <p:spPr>
            <a:xfrm>
              <a:off x="172212" y="3341878"/>
              <a:ext cx="5947592" cy="206453"/>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City hotel has slightly higher median lead time. Also median lead time is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34" name="Rectangle 33"/>
            <p:cNvSpPr/>
            <p:nvPr/>
          </p:nvSpPr>
          <p:spPr>
            <a:xfrm>
              <a:off x="4647565" y="3351022"/>
              <a:ext cx="42143"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35" name="Picture 34"/>
            <p:cNvPicPr/>
            <p:nvPr/>
          </p:nvPicPr>
          <p:blipFill>
            <a:blip r:embed="rId13"/>
            <a:stretch>
              <a:fillRect/>
            </a:stretch>
          </p:blipFill>
          <p:spPr>
            <a:xfrm>
              <a:off x="172212" y="3584448"/>
              <a:ext cx="6320028" cy="202692"/>
            </a:xfrm>
            <a:prstGeom prst="rect">
              <a:avLst/>
            </a:prstGeom>
          </p:spPr>
        </p:pic>
        <p:sp>
          <p:nvSpPr>
            <p:cNvPr id="36" name="Rectangle 35"/>
            <p:cNvSpPr/>
            <p:nvPr/>
          </p:nvSpPr>
          <p:spPr>
            <a:xfrm>
              <a:off x="172212" y="3616147"/>
              <a:ext cx="5732738" cy="206453"/>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significantly higher in each case, this means customers generally plan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37" name="Rectangle 36"/>
            <p:cNvSpPr/>
            <p:nvPr/>
          </p:nvSpPr>
          <p:spPr>
            <a:xfrm>
              <a:off x="4486021" y="3625291"/>
              <a:ext cx="42143"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38" name="Picture 37"/>
            <p:cNvPicPr/>
            <p:nvPr/>
          </p:nvPicPr>
          <p:blipFill>
            <a:blip r:embed="rId14"/>
            <a:stretch>
              <a:fillRect/>
            </a:stretch>
          </p:blipFill>
          <p:spPr>
            <a:xfrm>
              <a:off x="172212" y="3858768"/>
              <a:ext cx="2599944" cy="202692"/>
            </a:xfrm>
            <a:prstGeom prst="rect">
              <a:avLst/>
            </a:prstGeom>
          </p:spPr>
        </p:pic>
        <p:sp>
          <p:nvSpPr>
            <p:cNvPr id="39" name="Rectangle 38"/>
            <p:cNvSpPr/>
            <p:nvPr/>
          </p:nvSpPr>
          <p:spPr>
            <a:xfrm>
              <a:off x="172212" y="3890467"/>
              <a:ext cx="2472843" cy="206453"/>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their hotel visits way to early.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40" name="Rectangle 39"/>
            <p:cNvSpPr/>
            <p:nvPr/>
          </p:nvSpPr>
          <p:spPr>
            <a:xfrm>
              <a:off x="2033270" y="3899611"/>
              <a:ext cx="42144"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41" name="Picture 40"/>
            <p:cNvPicPr/>
            <p:nvPr/>
          </p:nvPicPr>
          <p:blipFill>
            <a:blip r:embed="rId7"/>
            <a:stretch>
              <a:fillRect/>
            </a:stretch>
          </p:blipFill>
          <p:spPr>
            <a:xfrm>
              <a:off x="0" y="4136136"/>
              <a:ext cx="71628" cy="190500"/>
            </a:xfrm>
            <a:prstGeom prst="rect">
              <a:avLst/>
            </a:prstGeom>
          </p:spPr>
        </p:pic>
        <p:sp>
          <p:nvSpPr>
            <p:cNvPr id="42" name="Rectangle 41"/>
            <p:cNvSpPr/>
            <p:nvPr/>
          </p:nvSpPr>
          <p:spPr>
            <a:xfrm>
              <a:off x="0" y="4168136"/>
              <a:ext cx="70942" cy="190519"/>
            </a:xfrm>
            <a:prstGeom prst="rect">
              <a:avLst/>
            </a:prstGeom>
            <a:ln>
              <a:noFill/>
            </a:ln>
          </p:spPr>
          <p:txBody>
            <a:bodyPr lIns="0" tIns="0" rIns="0" bIns="0" rtlCol="0">
              <a:noAutofit/>
            </a:bodyPr>
            <a:lstStyle/>
            <a:p>
              <a:pPr marL="0" marR="0">
                <a:lnSpc>
                  <a:spcPct val="115000"/>
                </a:lnSpc>
                <a:spcBef>
                  <a:spcPts val="0"/>
                </a:spcBef>
                <a:spcAft>
                  <a:spcPts val="0"/>
                </a:spcAft>
              </a:pPr>
              <a:r>
                <a:rPr lang="en-IN" sz="12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43" name="Rectangle 42"/>
            <p:cNvSpPr/>
            <p:nvPr/>
          </p:nvSpPr>
          <p:spPr>
            <a:xfrm>
              <a:off x="53340" y="4173931"/>
              <a:ext cx="42144"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44" name="Picture 43"/>
            <p:cNvPicPr/>
            <p:nvPr/>
          </p:nvPicPr>
          <p:blipFill>
            <a:blip r:embed="rId15"/>
            <a:stretch>
              <a:fillRect/>
            </a:stretch>
          </p:blipFill>
          <p:spPr>
            <a:xfrm>
              <a:off x="172212" y="4133088"/>
              <a:ext cx="6490716" cy="202692"/>
            </a:xfrm>
            <a:prstGeom prst="rect">
              <a:avLst/>
            </a:prstGeom>
          </p:spPr>
        </p:pic>
        <p:sp>
          <p:nvSpPr>
            <p:cNvPr id="45" name="Rectangle 44"/>
            <p:cNvSpPr/>
            <p:nvPr/>
          </p:nvSpPr>
          <p:spPr>
            <a:xfrm>
              <a:off x="172212" y="4164787"/>
              <a:ext cx="5957727" cy="206453"/>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City hotel has significantly longer waiting time, hence City Hotel is much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46" name="Rectangle 45"/>
            <p:cNvSpPr/>
            <p:nvPr/>
          </p:nvSpPr>
          <p:spPr>
            <a:xfrm>
              <a:off x="4655185" y="4173931"/>
              <a:ext cx="42143"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47" name="Picture 46"/>
            <p:cNvPicPr/>
            <p:nvPr/>
          </p:nvPicPr>
          <p:blipFill>
            <a:blip r:embed="rId16"/>
            <a:stretch>
              <a:fillRect/>
            </a:stretch>
          </p:blipFill>
          <p:spPr>
            <a:xfrm>
              <a:off x="172212" y="4407408"/>
              <a:ext cx="2231136" cy="202692"/>
            </a:xfrm>
            <a:prstGeom prst="rect">
              <a:avLst/>
            </a:prstGeom>
          </p:spPr>
        </p:pic>
        <p:sp>
          <p:nvSpPr>
            <p:cNvPr id="48" name="Rectangle 47"/>
            <p:cNvSpPr/>
            <p:nvPr/>
          </p:nvSpPr>
          <p:spPr>
            <a:xfrm>
              <a:off x="172212" y="4439412"/>
              <a:ext cx="2105767" cy="206453"/>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busier than Resort Hotel.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49" name="Rectangle 48"/>
            <p:cNvSpPr/>
            <p:nvPr/>
          </p:nvSpPr>
          <p:spPr>
            <a:xfrm>
              <a:off x="1757426" y="4448556"/>
              <a:ext cx="42144"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grpSp>
    </p:spTree>
    <p:extLst>
      <p:ext uri="{BB962C8B-B14F-4D97-AF65-F5344CB8AC3E}">
        <p14:creationId xmlns:p14="http://schemas.microsoft.com/office/powerpoint/2010/main" val="1923658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2011" y="538385"/>
            <a:ext cx="11314632" cy="6221338"/>
            <a:chOff x="0" y="0"/>
            <a:chExt cx="7961376" cy="4627521"/>
          </a:xfrm>
        </p:grpSpPr>
        <p:sp>
          <p:nvSpPr>
            <p:cNvPr id="5" name="Rectangle 4"/>
            <p:cNvSpPr/>
            <p:nvPr/>
          </p:nvSpPr>
          <p:spPr>
            <a:xfrm>
              <a:off x="1524" y="4437584"/>
              <a:ext cx="42144"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6" name="Picture 5"/>
            <p:cNvPicPr/>
            <p:nvPr/>
          </p:nvPicPr>
          <p:blipFill>
            <a:blip r:embed="rId2"/>
            <a:stretch>
              <a:fillRect/>
            </a:stretch>
          </p:blipFill>
          <p:spPr>
            <a:xfrm>
              <a:off x="4017264" y="0"/>
              <a:ext cx="3944112" cy="2171700"/>
            </a:xfrm>
            <a:prstGeom prst="rect">
              <a:avLst/>
            </a:prstGeom>
          </p:spPr>
        </p:pic>
        <p:pic>
          <p:nvPicPr>
            <p:cNvPr id="7" name="Picture 6"/>
            <p:cNvPicPr/>
            <p:nvPr/>
          </p:nvPicPr>
          <p:blipFill>
            <a:blip r:embed="rId3"/>
            <a:stretch>
              <a:fillRect/>
            </a:stretch>
          </p:blipFill>
          <p:spPr>
            <a:xfrm>
              <a:off x="4094988" y="2346960"/>
              <a:ext cx="3793236" cy="2063496"/>
            </a:xfrm>
            <a:prstGeom prst="rect">
              <a:avLst/>
            </a:prstGeom>
          </p:spPr>
        </p:pic>
        <p:pic>
          <p:nvPicPr>
            <p:cNvPr id="8" name="Picture 7"/>
            <p:cNvPicPr/>
            <p:nvPr/>
          </p:nvPicPr>
          <p:blipFill>
            <a:blip r:embed="rId4"/>
            <a:stretch>
              <a:fillRect/>
            </a:stretch>
          </p:blipFill>
          <p:spPr>
            <a:xfrm>
              <a:off x="41148" y="4572"/>
              <a:ext cx="3803904" cy="2072640"/>
            </a:xfrm>
            <a:prstGeom prst="rect">
              <a:avLst/>
            </a:prstGeom>
          </p:spPr>
        </p:pic>
        <p:pic>
          <p:nvPicPr>
            <p:cNvPr id="9" name="Picture 8"/>
            <p:cNvPicPr/>
            <p:nvPr/>
          </p:nvPicPr>
          <p:blipFill>
            <a:blip r:embed="rId5"/>
            <a:stretch>
              <a:fillRect/>
            </a:stretch>
          </p:blipFill>
          <p:spPr>
            <a:xfrm>
              <a:off x="0" y="2217420"/>
              <a:ext cx="71628" cy="190500"/>
            </a:xfrm>
            <a:prstGeom prst="rect">
              <a:avLst/>
            </a:prstGeom>
          </p:spPr>
        </p:pic>
        <p:sp>
          <p:nvSpPr>
            <p:cNvPr id="10" name="Rectangle 9"/>
            <p:cNvSpPr/>
            <p:nvPr/>
          </p:nvSpPr>
          <p:spPr>
            <a:xfrm>
              <a:off x="0" y="2248836"/>
              <a:ext cx="127291" cy="190519"/>
            </a:xfrm>
            <a:prstGeom prst="rect">
              <a:avLst/>
            </a:prstGeom>
            <a:ln>
              <a:noFill/>
            </a:ln>
          </p:spPr>
          <p:txBody>
            <a:bodyPr lIns="0" tIns="0" rIns="0" bIns="0" rtlCol="0">
              <a:noAutofit/>
            </a:bodyPr>
            <a:lstStyle/>
            <a:p>
              <a:pPr marL="0" marR="0">
                <a:lnSpc>
                  <a:spcPct val="115000"/>
                </a:lnSpc>
                <a:spcBef>
                  <a:spcPts val="0"/>
                </a:spcBef>
                <a:spcAft>
                  <a:spcPts val="0"/>
                </a:spcAft>
              </a:pPr>
              <a:r>
                <a:rPr lang="en-IN" sz="1200">
                  <a:solidFill>
                    <a:srgbClr val="000000"/>
                  </a:solidFill>
                  <a:effectLst/>
                  <a:latin typeface="Arial" panose="020B0604020202020204" pitchFamily="34" charset="0"/>
                  <a:ea typeface="Arial" panose="020B060402020202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pic>
          <p:nvPicPr>
            <p:cNvPr id="11" name="Picture 10"/>
            <p:cNvPicPr/>
            <p:nvPr/>
          </p:nvPicPr>
          <p:blipFill>
            <a:blip r:embed="rId6"/>
            <a:stretch>
              <a:fillRect/>
            </a:stretch>
          </p:blipFill>
          <p:spPr>
            <a:xfrm>
              <a:off x="286512" y="2214372"/>
              <a:ext cx="4887469" cy="202692"/>
            </a:xfrm>
            <a:prstGeom prst="rect">
              <a:avLst/>
            </a:prstGeom>
          </p:spPr>
        </p:pic>
        <p:sp>
          <p:nvSpPr>
            <p:cNvPr id="12" name="Rectangle 11"/>
            <p:cNvSpPr/>
            <p:nvPr/>
          </p:nvSpPr>
          <p:spPr>
            <a:xfrm>
              <a:off x="286512" y="2245487"/>
              <a:ext cx="4452332" cy="206453"/>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Most of stays are less than 5 days. There are very few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13" name="Rectangle 12"/>
            <p:cNvSpPr/>
            <p:nvPr/>
          </p:nvSpPr>
          <p:spPr>
            <a:xfrm>
              <a:off x="3635375" y="2254631"/>
              <a:ext cx="42143"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14" name="Picture 13"/>
            <p:cNvPicPr/>
            <p:nvPr/>
          </p:nvPicPr>
          <p:blipFill>
            <a:blip r:embed="rId7"/>
            <a:stretch>
              <a:fillRect/>
            </a:stretch>
          </p:blipFill>
          <p:spPr>
            <a:xfrm>
              <a:off x="286512" y="2488692"/>
              <a:ext cx="4707636" cy="202692"/>
            </a:xfrm>
            <a:prstGeom prst="rect">
              <a:avLst/>
            </a:prstGeom>
          </p:spPr>
        </p:pic>
        <p:sp>
          <p:nvSpPr>
            <p:cNvPr id="15" name="Rectangle 14"/>
            <p:cNvSpPr/>
            <p:nvPr/>
          </p:nvSpPr>
          <p:spPr>
            <a:xfrm>
              <a:off x="286512" y="2520061"/>
              <a:ext cx="4318556" cy="206453"/>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long stays at hotels but Resort Hotel is preferred for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16" name="Rectangle 15"/>
            <p:cNvSpPr/>
            <p:nvPr/>
          </p:nvSpPr>
          <p:spPr>
            <a:xfrm>
              <a:off x="3536315" y="2529205"/>
              <a:ext cx="42143"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17" name="Picture 16"/>
            <p:cNvPicPr/>
            <p:nvPr/>
          </p:nvPicPr>
          <p:blipFill>
            <a:blip r:embed="rId8"/>
            <a:stretch>
              <a:fillRect/>
            </a:stretch>
          </p:blipFill>
          <p:spPr>
            <a:xfrm>
              <a:off x="286512" y="2761488"/>
              <a:ext cx="1027176" cy="204216"/>
            </a:xfrm>
            <a:prstGeom prst="rect">
              <a:avLst/>
            </a:prstGeom>
          </p:spPr>
        </p:pic>
        <p:sp>
          <p:nvSpPr>
            <p:cNvPr id="18" name="Rectangle 17"/>
            <p:cNvSpPr/>
            <p:nvPr/>
          </p:nvSpPr>
          <p:spPr>
            <a:xfrm>
              <a:off x="286512" y="2792857"/>
              <a:ext cx="913330" cy="206453"/>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long stays.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19" name="Rectangle 18"/>
            <p:cNvSpPr/>
            <p:nvPr/>
          </p:nvSpPr>
          <p:spPr>
            <a:xfrm>
              <a:off x="974090" y="2802001"/>
              <a:ext cx="42144"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20" name="Picture 19"/>
            <p:cNvPicPr/>
            <p:nvPr/>
          </p:nvPicPr>
          <p:blipFill>
            <a:blip r:embed="rId5"/>
            <a:stretch>
              <a:fillRect/>
            </a:stretch>
          </p:blipFill>
          <p:spPr>
            <a:xfrm>
              <a:off x="0" y="3040380"/>
              <a:ext cx="71628" cy="190500"/>
            </a:xfrm>
            <a:prstGeom prst="rect">
              <a:avLst/>
            </a:prstGeom>
          </p:spPr>
        </p:pic>
        <p:sp>
          <p:nvSpPr>
            <p:cNvPr id="21" name="Rectangle 20"/>
            <p:cNvSpPr/>
            <p:nvPr/>
          </p:nvSpPr>
          <p:spPr>
            <a:xfrm>
              <a:off x="0" y="3072050"/>
              <a:ext cx="127291" cy="190519"/>
            </a:xfrm>
            <a:prstGeom prst="rect">
              <a:avLst/>
            </a:prstGeom>
            <a:ln>
              <a:noFill/>
            </a:ln>
          </p:spPr>
          <p:txBody>
            <a:bodyPr lIns="0" tIns="0" rIns="0" bIns="0" rtlCol="0">
              <a:noAutofit/>
            </a:bodyPr>
            <a:lstStyle/>
            <a:p>
              <a:pPr marL="0" marR="0">
                <a:lnSpc>
                  <a:spcPct val="115000"/>
                </a:lnSpc>
                <a:spcBef>
                  <a:spcPts val="0"/>
                </a:spcBef>
                <a:spcAft>
                  <a:spcPts val="0"/>
                </a:spcAft>
              </a:pPr>
              <a:r>
                <a:rPr lang="en-IN" sz="1200">
                  <a:solidFill>
                    <a:srgbClr val="000000"/>
                  </a:solidFill>
                  <a:effectLst/>
                  <a:latin typeface="Arial" panose="020B0604020202020204" pitchFamily="34" charset="0"/>
                  <a:ea typeface="Arial" panose="020B060402020202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pic>
          <p:nvPicPr>
            <p:cNvPr id="22" name="Picture 21"/>
            <p:cNvPicPr/>
            <p:nvPr/>
          </p:nvPicPr>
          <p:blipFill>
            <a:blip r:embed="rId9"/>
            <a:stretch>
              <a:fillRect/>
            </a:stretch>
          </p:blipFill>
          <p:spPr>
            <a:xfrm>
              <a:off x="286512" y="3037332"/>
              <a:ext cx="4951476" cy="202692"/>
            </a:xfrm>
            <a:prstGeom prst="rect">
              <a:avLst/>
            </a:prstGeom>
          </p:spPr>
        </p:pic>
        <p:sp>
          <p:nvSpPr>
            <p:cNvPr id="23" name="Rectangle 22"/>
            <p:cNvSpPr/>
            <p:nvPr/>
          </p:nvSpPr>
          <p:spPr>
            <a:xfrm>
              <a:off x="286512" y="3068701"/>
              <a:ext cx="580510" cy="206453"/>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Almost</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24" name="Rectangle 23"/>
            <p:cNvSpPr/>
            <p:nvPr/>
          </p:nvSpPr>
          <p:spPr>
            <a:xfrm>
              <a:off x="724205" y="3068701"/>
              <a:ext cx="45808" cy="206453"/>
            </a:xfrm>
            <a:prstGeom prst="rect">
              <a:avLst/>
            </a:prstGeom>
            <a:ln>
              <a:noFill/>
            </a:ln>
          </p:spPr>
          <p:txBody>
            <a:bodyPr lIns="0" tIns="0" rIns="0" bIns="0" rtlCol="0">
              <a:noAutofit/>
            </a:bodyPr>
            <a:lstStyle/>
            <a:p>
              <a:pPr marL="0" marR="0">
                <a:lnSpc>
                  <a:spcPct val="115000"/>
                </a:lnSpc>
                <a:spcBef>
                  <a:spcPts val="0"/>
                </a:spcBef>
                <a:spcAft>
                  <a:spcPts val="0"/>
                </a:spcAft>
              </a:pPr>
              <a:r>
                <a:rPr lang="en-IN" sz="1200">
                  <a:solidFill>
                    <a:srgbClr val="212121"/>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25" name="Rectangle 24"/>
            <p:cNvSpPr/>
            <p:nvPr/>
          </p:nvSpPr>
          <p:spPr>
            <a:xfrm>
              <a:off x="757733" y="3068701"/>
              <a:ext cx="205530" cy="206453"/>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30</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26" name="Rectangle 25"/>
            <p:cNvSpPr/>
            <p:nvPr/>
          </p:nvSpPr>
          <p:spPr>
            <a:xfrm>
              <a:off x="913028" y="3068701"/>
              <a:ext cx="3682509" cy="206453"/>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 % of City Hotel bookings and 25 % of Resort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27" name="Rectangle 26"/>
            <p:cNvSpPr/>
            <p:nvPr/>
          </p:nvSpPr>
          <p:spPr>
            <a:xfrm>
              <a:off x="3684143" y="3077845"/>
              <a:ext cx="42143"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28" name="Picture 27"/>
            <p:cNvPicPr/>
            <p:nvPr/>
          </p:nvPicPr>
          <p:blipFill>
            <a:blip r:embed="rId10"/>
            <a:stretch>
              <a:fillRect/>
            </a:stretch>
          </p:blipFill>
          <p:spPr>
            <a:xfrm>
              <a:off x="286512" y="3311652"/>
              <a:ext cx="2589276" cy="202692"/>
            </a:xfrm>
            <a:prstGeom prst="rect">
              <a:avLst/>
            </a:prstGeom>
          </p:spPr>
        </p:pic>
        <p:sp>
          <p:nvSpPr>
            <p:cNvPr id="29" name="Rectangle 28"/>
            <p:cNvSpPr/>
            <p:nvPr/>
          </p:nvSpPr>
          <p:spPr>
            <a:xfrm>
              <a:off x="286512" y="3343021"/>
              <a:ext cx="2403725" cy="206453"/>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hotel bookings got </a:t>
              </a:r>
              <a:r>
                <a:rPr lang="en-IN" sz="1600" dirty="0" err="1">
                  <a:solidFill>
                    <a:srgbClr val="212121"/>
                  </a:solidFill>
                  <a:effectLst/>
                  <a:latin typeface="Calibri" panose="020F0502020204030204" pitchFamily="34" charset="0"/>
                  <a:ea typeface="Calibri" panose="020F0502020204030204" pitchFamily="34" charset="0"/>
                </a:rPr>
                <a:t>canceled</a:t>
              </a:r>
              <a:r>
                <a:rPr lang="en-IN" sz="1600" dirty="0">
                  <a:solidFill>
                    <a:srgbClr val="212121"/>
                  </a:solidFill>
                  <a:effectLst/>
                  <a:latin typeface="Calibri" panose="020F0502020204030204" pitchFamily="34" charset="0"/>
                  <a:ea typeface="Calibri" panose="020F0502020204030204" pitchFamily="34" charset="0"/>
                </a:rPr>
                <a:t>.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30" name="Rectangle 29"/>
            <p:cNvSpPr/>
            <p:nvPr/>
          </p:nvSpPr>
          <p:spPr>
            <a:xfrm>
              <a:off x="2094230" y="3352165"/>
              <a:ext cx="42144"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31" name="Picture 30"/>
            <p:cNvPicPr/>
            <p:nvPr/>
          </p:nvPicPr>
          <p:blipFill>
            <a:blip r:embed="rId5"/>
            <a:stretch>
              <a:fillRect/>
            </a:stretch>
          </p:blipFill>
          <p:spPr>
            <a:xfrm>
              <a:off x="0" y="3589020"/>
              <a:ext cx="71628" cy="190500"/>
            </a:xfrm>
            <a:prstGeom prst="rect">
              <a:avLst/>
            </a:prstGeom>
          </p:spPr>
        </p:pic>
        <p:sp>
          <p:nvSpPr>
            <p:cNvPr id="32" name="Rectangle 31"/>
            <p:cNvSpPr/>
            <p:nvPr/>
          </p:nvSpPr>
          <p:spPr>
            <a:xfrm>
              <a:off x="0" y="3621071"/>
              <a:ext cx="127291" cy="190519"/>
            </a:xfrm>
            <a:prstGeom prst="rect">
              <a:avLst/>
            </a:prstGeom>
            <a:ln>
              <a:noFill/>
            </a:ln>
          </p:spPr>
          <p:txBody>
            <a:bodyPr lIns="0" tIns="0" rIns="0" bIns="0" rtlCol="0">
              <a:noAutofit/>
            </a:bodyPr>
            <a:lstStyle/>
            <a:p>
              <a:pPr marL="0" marR="0">
                <a:lnSpc>
                  <a:spcPct val="115000"/>
                </a:lnSpc>
                <a:spcBef>
                  <a:spcPts val="0"/>
                </a:spcBef>
                <a:spcAft>
                  <a:spcPts val="0"/>
                </a:spcAft>
              </a:pPr>
              <a:r>
                <a:rPr lang="en-IN" sz="1200">
                  <a:solidFill>
                    <a:srgbClr val="000000"/>
                  </a:solidFill>
                  <a:effectLst/>
                  <a:latin typeface="Arial" panose="020B0604020202020204" pitchFamily="34" charset="0"/>
                  <a:ea typeface="Arial" panose="020B060402020202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pic>
          <p:nvPicPr>
            <p:cNvPr id="33" name="Picture 32"/>
            <p:cNvPicPr/>
            <p:nvPr/>
          </p:nvPicPr>
          <p:blipFill>
            <a:blip r:embed="rId11"/>
            <a:stretch>
              <a:fillRect/>
            </a:stretch>
          </p:blipFill>
          <p:spPr>
            <a:xfrm>
              <a:off x="286512" y="3585972"/>
              <a:ext cx="4893564" cy="202692"/>
            </a:xfrm>
            <a:prstGeom prst="rect">
              <a:avLst/>
            </a:prstGeom>
          </p:spPr>
        </p:pic>
        <p:sp>
          <p:nvSpPr>
            <p:cNvPr id="34" name="Rectangle 33"/>
            <p:cNvSpPr/>
            <p:nvPr/>
          </p:nvSpPr>
          <p:spPr>
            <a:xfrm>
              <a:off x="286512" y="3617722"/>
              <a:ext cx="4498547" cy="206453"/>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Both hotels have very small percentage that customer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35" name="Rectangle 34"/>
            <p:cNvSpPr/>
            <p:nvPr/>
          </p:nvSpPr>
          <p:spPr>
            <a:xfrm>
              <a:off x="3670427" y="3626866"/>
              <a:ext cx="42143"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36" name="Picture 35"/>
            <p:cNvPicPr/>
            <p:nvPr/>
          </p:nvPicPr>
          <p:blipFill>
            <a:blip r:embed="rId12"/>
            <a:stretch>
              <a:fillRect/>
            </a:stretch>
          </p:blipFill>
          <p:spPr>
            <a:xfrm>
              <a:off x="286512" y="3858768"/>
              <a:ext cx="4998721" cy="204216"/>
            </a:xfrm>
            <a:prstGeom prst="rect">
              <a:avLst/>
            </a:prstGeom>
          </p:spPr>
        </p:pic>
        <p:sp>
          <p:nvSpPr>
            <p:cNvPr id="37" name="Rectangle 36"/>
            <p:cNvSpPr/>
            <p:nvPr/>
          </p:nvSpPr>
          <p:spPr>
            <a:xfrm>
              <a:off x="286512" y="3890467"/>
              <a:ext cx="4657254" cy="206453"/>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will repeat, but Resort hotel has slightly higher repeat %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38" name="Rectangle 37"/>
            <p:cNvSpPr/>
            <p:nvPr/>
          </p:nvSpPr>
          <p:spPr>
            <a:xfrm>
              <a:off x="3790823" y="3899611"/>
              <a:ext cx="42143"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39" name="Picture 38"/>
            <p:cNvPicPr/>
            <p:nvPr/>
          </p:nvPicPr>
          <p:blipFill>
            <a:blip r:embed="rId13"/>
            <a:stretch>
              <a:fillRect/>
            </a:stretch>
          </p:blipFill>
          <p:spPr>
            <a:xfrm>
              <a:off x="286512" y="4134612"/>
              <a:ext cx="1376172" cy="202692"/>
            </a:xfrm>
            <a:prstGeom prst="rect">
              <a:avLst/>
            </a:prstGeom>
          </p:spPr>
        </p:pic>
        <p:sp>
          <p:nvSpPr>
            <p:cNvPr id="40" name="Rectangle 39"/>
            <p:cNvSpPr/>
            <p:nvPr/>
          </p:nvSpPr>
          <p:spPr>
            <a:xfrm>
              <a:off x="286512" y="4166311"/>
              <a:ext cx="1329660" cy="206453"/>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than City Hotel.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41" name="Rectangle 40"/>
            <p:cNvSpPr/>
            <p:nvPr/>
          </p:nvSpPr>
          <p:spPr>
            <a:xfrm>
              <a:off x="1286510" y="4175455"/>
              <a:ext cx="42144"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grpSp>
      <p:pic>
        <p:nvPicPr>
          <p:cNvPr id="42" name="Picture 41"/>
          <p:cNvPicPr/>
          <p:nvPr/>
        </p:nvPicPr>
        <p:blipFill>
          <a:blip r:embed="rId14"/>
          <a:stretch>
            <a:fillRect/>
          </a:stretch>
        </p:blipFill>
        <p:spPr>
          <a:xfrm>
            <a:off x="11230293" y="66516"/>
            <a:ext cx="733107" cy="597218"/>
          </a:xfrm>
          <a:prstGeom prst="rect">
            <a:avLst/>
          </a:prstGeom>
        </p:spPr>
      </p:pic>
    </p:spTree>
    <p:extLst>
      <p:ext uri="{BB962C8B-B14F-4D97-AF65-F5344CB8AC3E}">
        <p14:creationId xmlns:p14="http://schemas.microsoft.com/office/powerpoint/2010/main" val="1862640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Distribution channel wise Analysis </a:t>
            </a:r>
            <a:br>
              <a:rPr lang="en-IN" b="1" dirty="0">
                <a:solidFill>
                  <a:srgbClr val="FF0000"/>
                </a:solidFill>
              </a:rPr>
            </a:br>
            <a:endParaRPr lang="en-IN" dirty="0">
              <a:solidFill>
                <a:srgbClr val="FF0000"/>
              </a:solidFill>
            </a:endParaRPr>
          </a:p>
        </p:txBody>
      </p:sp>
      <p:sp>
        <p:nvSpPr>
          <p:cNvPr id="3" name="Content Placeholder 2"/>
          <p:cNvSpPr>
            <a:spLocks noGrp="1"/>
          </p:cNvSpPr>
          <p:nvPr>
            <p:ph idx="1"/>
          </p:nvPr>
        </p:nvSpPr>
        <p:spPr/>
        <p:txBody>
          <a:bodyPr/>
          <a:lstStyle/>
          <a:p>
            <a:pPr marL="0" indent="0">
              <a:buNone/>
            </a:pPr>
            <a:r>
              <a:rPr lang="en-IN" dirty="0"/>
              <a:t>While doing Distribution channel wise analysis of given hotel booking dataset, we answered following questions:</a:t>
            </a:r>
            <a:r>
              <a:rPr lang="en-IN" baseline="-25000" dirty="0"/>
              <a:t> </a:t>
            </a:r>
            <a:endParaRPr lang="en-IN" baseline="-25000" dirty="0" smtClean="0"/>
          </a:p>
          <a:p>
            <a:pPr marL="0" indent="0">
              <a:buNone/>
            </a:pPr>
            <a:endParaRPr lang="en-IN" dirty="0"/>
          </a:p>
          <a:p>
            <a:pPr marL="514350" lvl="0" indent="-514350" fontAlgn="base">
              <a:lnSpc>
                <a:spcPct val="150000"/>
              </a:lnSpc>
              <a:buFont typeface="+mj-lt"/>
              <a:buAutoNum type="arabicPeriod"/>
            </a:pPr>
            <a:r>
              <a:rPr lang="en-IN" dirty="0"/>
              <a:t>Which is the most common channel for booking hotels? </a:t>
            </a:r>
          </a:p>
          <a:p>
            <a:pPr marL="514350" lvl="0" indent="-514350" fontAlgn="base">
              <a:lnSpc>
                <a:spcPct val="150000"/>
              </a:lnSpc>
              <a:buFont typeface="+mj-lt"/>
              <a:buAutoNum type="arabicPeriod"/>
            </a:pPr>
            <a:r>
              <a:rPr lang="en-IN" dirty="0"/>
              <a:t>Which channel is mostly used for early booking of hotels? </a:t>
            </a:r>
          </a:p>
          <a:p>
            <a:pPr marL="514350" lvl="0" indent="-514350" fontAlgn="base">
              <a:lnSpc>
                <a:spcPct val="150000"/>
              </a:lnSpc>
              <a:buFont typeface="+mj-lt"/>
              <a:buAutoNum type="arabicPeriod"/>
            </a:pPr>
            <a:r>
              <a:rPr lang="en-IN" dirty="0"/>
              <a:t>Which distribution channel brings better revenue generating deals for hotels? </a:t>
            </a:r>
          </a:p>
          <a:p>
            <a:endParaRPr lang="en-IN" dirty="0"/>
          </a:p>
        </p:txBody>
      </p:sp>
      <p:pic>
        <p:nvPicPr>
          <p:cNvPr id="4" name="Picture 3"/>
          <p:cNvPicPr/>
          <p:nvPr/>
        </p:nvPicPr>
        <p:blipFill>
          <a:blip r:embed="rId2"/>
          <a:stretch>
            <a:fillRect/>
          </a:stretch>
        </p:blipFill>
        <p:spPr>
          <a:xfrm>
            <a:off x="11230293" y="66516"/>
            <a:ext cx="733107" cy="597218"/>
          </a:xfrm>
          <a:prstGeom prst="rect">
            <a:avLst/>
          </a:prstGeom>
        </p:spPr>
      </p:pic>
    </p:spTree>
    <p:extLst>
      <p:ext uri="{BB962C8B-B14F-4D97-AF65-F5344CB8AC3E}">
        <p14:creationId xmlns:p14="http://schemas.microsoft.com/office/powerpoint/2010/main" val="1174719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6338" y="1481036"/>
            <a:ext cx="6180508" cy="1928736"/>
          </a:xfrm>
        </p:spPr>
        <p:txBody>
          <a:bodyPr>
            <a:normAutofit/>
          </a:bodyPr>
          <a:lstStyle/>
          <a:p>
            <a:pPr lvl="0" fontAlgn="base"/>
            <a:r>
              <a:rPr lang="en-IN" sz="2000" dirty="0"/>
              <a:t>Here we can see that the most of guest are making     reservation through TA/TO channels which is travel agency and tour operator. </a:t>
            </a:r>
          </a:p>
          <a:p>
            <a:r>
              <a:rPr lang="en-IN" sz="2000" dirty="0"/>
              <a:t>Than the second most used channel is </a:t>
            </a:r>
            <a:r>
              <a:rPr lang="en-IN" sz="2000" dirty="0" smtClean="0"/>
              <a:t>direct Channel </a:t>
            </a:r>
            <a:r>
              <a:rPr lang="en-IN" sz="2000" dirty="0"/>
              <a:t>which is mostly used for early booking of hotels is also        TA/TO</a:t>
            </a:r>
          </a:p>
        </p:txBody>
      </p:sp>
      <p:pic>
        <p:nvPicPr>
          <p:cNvPr id="4" name="Picture 3"/>
          <p:cNvPicPr/>
          <p:nvPr/>
        </p:nvPicPr>
        <p:blipFill>
          <a:blip r:embed="rId2"/>
          <a:stretch>
            <a:fillRect/>
          </a:stretch>
        </p:blipFill>
        <p:spPr>
          <a:xfrm>
            <a:off x="11230293" y="66516"/>
            <a:ext cx="733107" cy="597218"/>
          </a:xfrm>
          <a:prstGeom prst="rect">
            <a:avLst/>
          </a:prstGeom>
        </p:spPr>
      </p:pic>
      <p:sp>
        <p:nvSpPr>
          <p:cNvPr id="5" name="Rectangle 2"/>
          <p:cNvSpPr>
            <a:spLocks noChangeArrowheads="1"/>
          </p:cNvSpPr>
          <p:nvPr/>
        </p:nvSpPr>
        <p:spPr bwMode="auto">
          <a:xfrm>
            <a:off x="239282" y="6637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9522" bIns="485622" numCol="1" anchor="ctr" anchorCtr="0" compatLnSpc="1">
            <a:prstTxWarp prst="textNoShape">
              <a:avLst/>
            </a:prstTxWarp>
            <a:spAutoFit/>
          </a:bodyPr>
          <a:lstStyle/>
          <a:p>
            <a:endParaRPr lang="en-IN"/>
          </a:p>
        </p:txBody>
      </p:sp>
      <p:pic>
        <p:nvPicPr>
          <p:cNvPr id="2049" name="Picture 4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25" y="1372698"/>
            <a:ext cx="5112414" cy="38573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393107" y="492224"/>
            <a:ext cx="6402202"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0000"/>
                </a:solidFill>
                <a:effectLst/>
                <a:latin typeface="Arial" panose="020B0604020202020204" pitchFamily="34" charset="0"/>
                <a:ea typeface="Arial" panose="020B0604020202020204" pitchFamily="34" charset="0"/>
              </a:rPr>
              <a:t>  Distribution channel wise Analysis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p:nvPr/>
        </p:nvPicPr>
        <p:blipFill>
          <a:blip r:embed="rId4"/>
          <a:stretch>
            <a:fillRect/>
          </a:stretch>
        </p:blipFill>
        <p:spPr>
          <a:xfrm>
            <a:off x="5956419" y="3509564"/>
            <a:ext cx="5273873" cy="3139064"/>
          </a:xfrm>
          <a:prstGeom prst="rect">
            <a:avLst/>
          </a:prstGeom>
        </p:spPr>
      </p:pic>
    </p:spTree>
    <p:extLst>
      <p:ext uri="{BB962C8B-B14F-4D97-AF65-F5344CB8AC3E}">
        <p14:creationId xmlns:p14="http://schemas.microsoft.com/office/powerpoint/2010/main" val="1217948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2415" y="885336"/>
            <a:ext cx="5991721" cy="5719974"/>
          </a:xfrm>
        </p:spPr>
        <p:txBody>
          <a:bodyPr/>
          <a:lstStyle/>
          <a:p>
            <a:pPr>
              <a:lnSpc>
                <a:spcPct val="150000"/>
              </a:lnSpc>
            </a:pPr>
            <a:r>
              <a:rPr lang="en-IN" sz="2000" dirty="0"/>
              <a:t>GDS channel brings higher revenue generating deals for City hotel, in contrast to that most bookings come via TA/TO. City Hotel can work to increase outreach on GDS channels to get more higher revenue generating deals. </a:t>
            </a:r>
          </a:p>
          <a:p>
            <a:pPr>
              <a:lnSpc>
                <a:spcPct val="150000"/>
              </a:lnSpc>
            </a:pPr>
            <a:r>
              <a:rPr lang="en-IN" sz="2000" dirty="0" smtClean="0"/>
              <a:t>Resort </a:t>
            </a:r>
            <a:r>
              <a:rPr lang="en-IN" sz="2000" dirty="0"/>
              <a:t>hotel has more revenue generating deals by direct and TA/TO channel. Resort Hotel need to increase outreach on GDS channel to increase revenue. </a:t>
            </a:r>
          </a:p>
          <a:p>
            <a:endParaRPr lang="en-IN" dirty="0"/>
          </a:p>
        </p:txBody>
      </p:sp>
      <p:pic>
        <p:nvPicPr>
          <p:cNvPr id="4" name="Picture 3"/>
          <p:cNvPicPr/>
          <p:nvPr/>
        </p:nvPicPr>
        <p:blipFill>
          <a:blip r:embed="rId2"/>
          <a:stretch>
            <a:fillRect/>
          </a:stretch>
        </p:blipFill>
        <p:spPr>
          <a:xfrm>
            <a:off x="11230293" y="66516"/>
            <a:ext cx="733107" cy="597218"/>
          </a:xfrm>
          <a:prstGeom prst="rect">
            <a:avLst/>
          </a:prstGeom>
        </p:spPr>
      </p:pic>
      <p:pic>
        <p:nvPicPr>
          <p:cNvPr id="5" name="Picture 4"/>
          <p:cNvPicPr/>
          <p:nvPr/>
        </p:nvPicPr>
        <p:blipFill>
          <a:blip r:embed="rId3"/>
          <a:stretch>
            <a:fillRect/>
          </a:stretch>
        </p:blipFill>
        <p:spPr>
          <a:xfrm>
            <a:off x="157583" y="769121"/>
            <a:ext cx="5704832" cy="5614587"/>
          </a:xfrm>
          <a:prstGeom prst="rect">
            <a:avLst/>
          </a:prstGeom>
        </p:spPr>
      </p:pic>
    </p:spTree>
    <p:extLst>
      <p:ext uri="{BB962C8B-B14F-4D97-AF65-F5344CB8AC3E}">
        <p14:creationId xmlns:p14="http://schemas.microsoft.com/office/powerpoint/2010/main" val="127759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Booking cancellation Analysis </a:t>
            </a:r>
          </a:p>
        </p:txBody>
      </p:sp>
      <p:sp>
        <p:nvSpPr>
          <p:cNvPr id="3" name="Content Placeholder 2"/>
          <p:cNvSpPr>
            <a:spLocks noGrp="1"/>
          </p:cNvSpPr>
          <p:nvPr>
            <p:ph idx="1"/>
          </p:nvPr>
        </p:nvSpPr>
        <p:spPr/>
        <p:txBody>
          <a:bodyPr/>
          <a:lstStyle/>
          <a:p>
            <a:pPr marL="0" indent="0">
              <a:buNone/>
            </a:pPr>
            <a:r>
              <a:rPr lang="en-IN" dirty="0"/>
              <a:t>We </a:t>
            </a:r>
            <a:r>
              <a:rPr lang="en-IN" dirty="0" err="1"/>
              <a:t>analyze</a:t>
            </a:r>
            <a:r>
              <a:rPr lang="en-IN" dirty="0"/>
              <a:t> the following possible reasons for booking cancellations</a:t>
            </a:r>
            <a:r>
              <a:rPr lang="en-IN" dirty="0" smtClean="0"/>
              <a:t>:</a:t>
            </a:r>
          </a:p>
          <a:p>
            <a:pPr marL="0" indent="0">
              <a:buNone/>
            </a:pPr>
            <a:r>
              <a:rPr lang="en-IN" baseline="-25000" dirty="0" smtClean="0"/>
              <a:t> </a:t>
            </a:r>
            <a:endParaRPr lang="en-IN" dirty="0"/>
          </a:p>
          <a:p>
            <a:pPr marL="514350" lvl="0" indent="-514350">
              <a:lnSpc>
                <a:spcPct val="150000"/>
              </a:lnSpc>
              <a:buFont typeface="+mj-lt"/>
              <a:buAutoNum type="arabicPeriod"/>
            </a:pPr>
            <a:r>
              <a:rPr lang="en-IN" sz="2000" dirty="0"/>
              <a:t>Which significant distribution channel has highest cancellation percentage? </a:t>
            </a:r>
            <a:endParaRPr lang="en-IN" sz="2000" dirty="0" smtClean="0"/>
          </a:p>
          <a:p>
            <a:pPr marL="514350" lvl="0" indent="-514350" fontAlgn="base">
              <a:lnSpc>
                <a:spcPct val="150000"/>
              </a:lnSpc>
              <a:buFont typeface="+mj-lt"/>
              <a:buAutoNum type="arabicPeriod"/>
            </a:pPr>
            <a:r>
              <a:rPr lang="en-IN" sz="2000" dirty="0"/>
              <a:t>Longer lead time. </a:t>
            </a:r>
          </a:p>
          <a:p>
            <a:pPr marL="514350" lvl="0" indent="-514350" fontAlgn="base">
              <a:lnSpc>
                <a:spcPct val="150000"/>
              </a:lnSpc>
              <a:buFont typeface="+mj-lt"/>
              <a:buAutoNum type="arabicPeriod"/>
            </a:pPr>
            <a:r>
              <a:rPr lang="en-IN" sz="2000" dirty="0"/>
              <a:t>Longer time (in days) in waiting list.</a:t>
            </a:r>
            <a:r>
              <a:rPr lang="en-IN" sz="2000" baseline="-25000" dirty="0"/>
              <a:t> </a:t>
            </a:r>
            <a:endParaRPr lang="en-IN" sz="2000" dirty="0"/>
          </a:p>
          <a:p>
            <a:pPr marL="514350" lvl="0" indent="-514350" fontAlgn="base">
              <a:lnSpc>
                <a:spcPct val="150000"/>
              </a:lnSpc>
              <a:buFont typeface="+mj-lt"/>
              <a:buAutoNum type="arabicPeriod"/>
            </a:pPr>
            <a:r>
              <a:rPr lang="en-IN" sz="2000" dirty="0"/>
              <a:t>Not getting same room as reserved.</a:t>
            </a:r>
            <a:r>
              <a:rPr lang="en-IN" sz="2000" baseline="-25000" dirty="0"/>
              <a:t> </a:t>
            </a:r>
            <a:endParaRPr lang="en-IN" sz="2000" dirty="0"/>
          </a:p>
          <a:p>
            <a:pPr marL="514350" lvl="0" indent="-514350" fontAlgn="base">
              <a:lnSpc>
                <a:spcPct val="150000"/>
              </a:lnSpc>
              <a:buFont typeface="+mj-lt"/>
              <a:buAutoNum type="arabicPeriod"/>
            </a:pPr>
            <a:r>
              <a:rPr lang="en-IN" sz="2000" dirty="0"/>
              <a:t>Does not getting same room as reserved effects </a:t>
            </a:r>
            <a:r>
              <a:rPr lang="en-IN" sz="2000" dirty="0" err="1"/>
              <a:t>adr</a:t>
            </a:r>
            <a:r>
              <a:rPr lang="en-IN" sz="2000" dirty="0"/>
              <a:t>?</a:t>
            </a:r>
            <a:r>
              <a:rPr lang="en-IN" sz="2000" baseline="-25000" dirty="0"/>
              <a:t> </a:t>
            </a:r>
            <a:endParaRPr lang="en-IN" sz="2000" dirty="0"/>
          </a:p>
          <a:p>
            <a:pPr>
              <a:lnSpc>
                <a:spcPct val="150000"/>
              </a:lnSpc>
            </a:pPr>
            <a:endParaRPr lang="en-IN" sz="2000" dirty="0"/>
          </a:p>
        </p:txBody>
      </p:sp>
      <p:pic>
        <p:nvPicPr>
          <p:cNvPr id="4" name="Picture 3"/>
          <p:cNvPicPr/>
          <p:nvPr/>
        </p:nvPicPr>
        <p:blipFill>
          <a:blip r:embed="rId2"/>
          <a:stretch>
            <a:fillRect/>
          </a:stretch>
        </p:blipFill>
        <p:spPr>
          <a:xfrm>
            <a:off x="11230293" y="66516"/>
            <a:ext cx="733107" cy="597218"/>
          </a:xfrm>
          <a:prstGeom prst="rect">
            <a:avLst/>
          </a:prstGeom>
        </p:spPr>
      </p:pic>
    </p:spTree>
    <p:extLst>
      <p:ext uri="{BB962C8B-B14F-4D97-AF65-F5344CB8AC3E}">
        <p14:creationId xmlns:p14="http://schemas.microsoft.com/office/powerpoint/2010/main" val="2048757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1631" y="4469818"/>
            <a:ext cx="3474578" cy="1425501"/>
          </a:xfrm>
        </p:spPr>
        <p:txBody>
          <a:bodyPr/>
          <a:lstStyle/>
          <a:p>
            <a:endParaRPr lang="en-IN" dirty="0"/>
          </a:p>
        </p:txBody>
      </p:sp>
      <p:pic>
        <p:nvPicPr>
          <p:cNvPr id="4" name="Picture 3"/>
          <p:cNvPicPr/>
          <p:nvPr/>
        </p:nvPicPr>
        <p:blipFill>
          <a:blip r:embed="rId2"/>
          <a:stretch>
            <a:fillRect/>
          </a:stretch>
        </p:blipFill>
        <p:spPr>
          <a:xfrm>
            <a:off x="11230293" y="66516"/>
            <a:ext cx="733107" cy="597218"/>
          </a:xfrm>
          <a:prstGeom prst="rect">
            <a:avLst/>
          </a:prstGeom>
        </p:spPr>
      </p:pic>
      <p:grpSp>
        <p:nvGrpSpPr>
          <p:cNvPr id="5" name="Group 4"/>
          <p:cNvGrpSpPr/>
          <p:nvPr/>
        </p:nvGrpSpPr>
        <p:grpSpPr>
          <a:xfrm>
            <a:off x="794759" y="316194"/>
            <a:ext cx="10435534" cy="6477713"/>
            <a:chOff x="0" y="0"/>
            <a:chExt cx="7636764" cy="4641541"/>
          </a:xfrm>
        </p:grpSpPr>
        <p:sp>
          <p:nvSpPr>
            <p:cNvPr id="6" name="Rectangle 5"/>
            <p:cNvSpPr/>
            <p:nvPr/>
          </p:nvSpPr>
          <p:spPr>
            <a:xfrm>
              <a:off x="0" y="4451604"/>
              <a:ext cx="42144"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7" name="Picture 6"/>
            <p:cNvPicPr/>
            <p:nvPr/>
          </p:nvPicPr>
          <p:blipFill>
            <a:blip r:embed="rId3"/>
            <a:stretch>
              <a:fillRect/>
            </a:stretch>
          </p:blipFill>
          <p:spPr>
            <a:xfrm>
              <a:off x="138684" y="3048"/>
              <a:ext cx="3636264" cy="1932432"/>
            </a:xfrm>
            <a:prstGeom prst="rect">
              <a:avLst/>
            </a:prstGeom>
          </p:spPr>
        </p:pic>
        <p:pic>
          <p:nvPicPr>
            <p:cNvPr id="8" name="Picture 7"/>
            <p:cNvPicPr/>
            <p:nvPr/>
          </p:nvPicPr>
          <p:blipFill>
            <a:blip r:embed="rId4"/>
            <a:stretch>
              <a:fillRect/>
            </a:stretch>
          </p:blipFill>
          <p:spPr>
            <a:xfrm>
              <a:off x="3942588" y="2234184"/>
              <a:ext cx="3544824" cy="2189988"/>
            </a:xfrm>
            <a:prstGeom prst="rect">
              <a:avLst/>
            </a:prstGeom>
          </p:spPr>
        </p:pic>
        <p:pic>
          <p:nvPicPr>
            <p:cNvPr id="9" name="Picture 8"/>
            <p:cNvPicPr/>
            <p:nvPr/>
          </p:nvPicPr>
          <p:blipFill>
            <a:blip r:embed="rId5"/>
            <a:stretch>
              <a:fillRect/>
            </a:stretch>
          </p:blipFill>
          <p:spPr>
            <a:xfrm>
              <a:off x="3861816" y="0"/>
              <a:ext cx="3774948" cy="2112264"/>
            </a:xfrm>
            <a:prstGeom prst="rect">
              <a:avLst/>
            </a:prstGeom>
          </p:spPr>
        </p:pic>
        <p:pic>
          <p:nvPicPr>
            <p:cNvPr id="10" name="Picture 9"/>
            <p:cNvPicPr/>
            <p:nvPr/>
          </p:nvPicPr>
          <p:blipFill>
            <a:blip r:embed="rId6"/>
            <a:stretch>
              <a:fillRect/>
            </a:stretch>
          </p:blipFill>
          <p:spPr>
            <a:xfrm>
              <a:off x="0" y="2118360"/>
              <a:ext cx="64008" cy="175260"/>
            </a:xfrm>
            <a:prstGeom prst="rect">
              <a:avLst/>
            </a:prstGeom>
          </p:spPr>
        </p:pic>
        <p:sp>
          <p:nvSpPr>
            <p:cNvPr id="11" name="Rectangle 10"/>
            <p:cNvSpPr/>
            <p:nvPr/>
          </p:nvSpPr>
          <p:spPr>
            <a:xfrm>
              <a:off x="0" y="2146238"/>
              <a:ext cx="116815" cy="175658"/>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Arial" panose="020B0604020202020204" pitchFamily="34" charset="0"/>
                  <a:ea typeface="Arial" panose="020B060402020202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pic>
          <p:nvPicPr>
            <p:cNvPr id="12" name="Picture 11"/>
            <p:cNvPicPr/>
            <p:nvPr/>
          </p:nvPicPr>
          <p:blipFill>
            <a:blip r:embed="rId7"/>
            <a:stretch>
              <a:fillRect/>
            </a:stretch>
          </p:blipFill>
          <p:spPr>
            <a:xfrm>
              <a:off x="284988" y="2115312"/>
              <a:ext cx="4614672" cy="187452"/>
            </a:xfrm>
            <a:prstGeom prst="rect">
              <a:avLst/>
            </a:prstGeom>
          </p:spPr>
        </p:pic>
        <p:sp>
          <p:nvSpPr>
            <p:cNvPr id="13" name="Rectangle 12"/>
            <p:cNvSpPr/>
            <p:nvPr/>
          </p:nvSpPr>
          <p:spPr>
            <a:xfrm>
              <a:off x="285293" y="2141627"/>
              <a:ext cx="4212882" cy="190350"/>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TA/TO has highest booking cancellation %. Therefore, a </a:t>
              </a:r>
              <a:endParaRPr lang="en-IN" sz="1600" dirty="0">
                <a:solidFill>
                  <a:srgbClr val="000000"/>
                </a:solidFill>
                <a:effectLst/>
                <a:latin typeface="Calibri" panose="020F0502020204030204" pitchFamily="34" charset="0"/>
                <a:ea typeface="Calibri" panose="020F0502020204030204" pitchFamily="34" charset="0"/>
              </a:endParaRPr>
            </a:p>
          </p:txBody>
        </p:sp>
        <p:sp>
          <p:nvSpPr>
            <p:cNvPr id="14" name="Rectangle 13"/>
            <p:cNvSpPr/>
            <p:nvPr/>
          </p:nvSpPr>
          <p:spPr>
            <a:xfrm>
              <a:off x="3454019" y="2141627"/>
              <a:ext cx="42235" cy="190350"/>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15" name="Picture 14"/>
            <p:cNvPicPr/>
            <p:nvPr/>
          </p:nvPicPr>
          <p:blipFill>
            <a:blip r:embed="rId8"/>
            <a:stretch>
              <a:fillRect/>
            </a:stretch>
          </p:blipFill>
          <p:spPr>
            <a:xfrm>
              <a:off x="284988" y="2366772"/>
              <a:ext cx="3985260" cy="187452"/>
            </a:xfrm>
            <a:prstGeom prst="rect">
              <a:avLst/>
            </a:prstGeom>
          </p:spPr>
        </p:pic>
        <p:sp>
          <p:nvSpPr>
            <p:cNvPr id="16" name="Rectangle 15"/>
            <p:cNvSpPr/>
            <p:nvPr/>
          </p:nvSpPr>
          <p:spPr>
            <a:xfrm>
              <a:off x="285293" y="2393569"/>
              <a:ext cx="3669674"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booking via TA/TO is 30% likely to get cancelled. </a:t>
              </a:r>
              <a:endParaRPr lang="en-IN" sz="1600" dirty="0">
                <a:solidFill>
                  <a:srgbClr val="000000"/>
                </a:solidFill>
                <a:effectLst/>
                <a:latin typeface="Calibri" panose="020F0502020204030204" pitchFamily="34" charset="0"/>
                <a:ea typeface="Calibri" panose="020F0502020204030204" pitchFamily="34" charset="0"/>
              </a:endParaRPr>
            </a:p>
          </p:txBody>
        </p:sp>
        <p:sp>
          <p:nvSpPr>
            <p:cNvPr id="17" name="Rectangle 16"/>
            <p:cNvSpPr/>
            <p:nvPr/>
          </p:nvSpPr>
          <p:spPr>
            <a:xfrm>
              <a:off x="3044063" y="2393569"/>
              <a:ext cx="42143"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18" name="Picture 17"/>
            <p:cNvPicPr/>
            <p:nvPr/>
          </p:nvPicPr>
          <p:blipFill>
            <a:blip r:embed="rId6"/>
            <a:stretch>
              <a:fillRect/>
            </a:stretch>
          </p:blipFill>
          <p:spPr>
            <a:xfrm>
              <a:off x="0" y="2621280"/>
              <a:ext cx="64008" cy="175260"/>
            </a:xfrm>
            <a:prstGeom prst="rect">
              <a:avLst/>
            </a:prstGeom>
          </p:spPr>
        </p:pic>
        <p:sp>
          <p:nvSpPr>
            <p:cNvPr id="19" name="Rectangle 18"/>
            <p:cNvSpPr/>
            <p:nvPr/>
          </p:nvSpPr>
          <p:spPr>
            <a:xfrm>
              <a:off x="0" y="2649634"/>
              <a:ext cx="116702" cy="17527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Arial" panose="020B0604020202020204" pitchFamily="34" charset="0"/>
                  <a:ea typeface="Arial" panose="020B060402020202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pic>
          <p:nvPicPr>
            <p:cNvPr id="20" name="Picture 19"/>
            <p:cNvPicPr/>
            <p:nvPr/>
          </p:nvPicPr>
          <p:blipFill>
            <a:blip r:embed="rId9"/>
            <a:stretch>
              <a:fillRect/>
            </a:stretch>
          </p:blipFill>
          <p:spPr>
            <a:xfrm>
              <a:off x="284988" y="2618232"/>
              <a:ext cx="4593336" cy="187452"/>
            </a:xfrm>
            <a:prstGeom prst="rect">
              <a:avLst/>
            </a:prstGeom>
          </p:spPr>
        </p:pic>
        <p:sp>
          <p:nvSpPr>
            <p:cNvPr id="21" name="Rectangle 20"/>
            <p:cNvSpPr/>
            <p:nvPr/>
          </p:nvSpPr>
          <p:spPr>
            <a:xfrm>
              <a:off x="285293" y="2645029"/>
              <a:ext cx="4173161"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Not getting same room as demanded is not the case of </a:t>
              </a:r>
              <a:endParaRPr lang="en-IN" sz="1600" dirty="0">
                <a:solidFill>
                  <a:srgbClr val="000000"/>
                </a:solidFill>
                <a:effectLst/>
                <a:latin typeface="Calibri" panose="020F0502020204030204" pitchFamily="34" charset="0"/>
                <a:ea typeface="Calibri" panose="020F0502020204030204" pitchFamily="34" charset="0"/>
              </a:endParaRPr>
            </a:p>
          </p:txBody>
        </p:sp>
        <p:sp>
          <p:nvSpPr>
            <p:cNvPr id="22" name="Rectangle 21"/>
            <p:cNvSpPr/>
            <p:nvPr/>
          </p:nvSpPr>
          <p:spPr>
            <a:xfrm>
              <a:off x="3423539" y="2645029"/>
              <a:ext cx="42143"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23" name="Picture 22"/>
            <p:cNvPicPr/>
            <p:nvPr/>
          </p:nvPicPr>
          <p:blipFill>
            <a:blip r:embed="rId10"/>
            <a:stretch>
              <a:fillRect/>
            </a:stretch>
          </p:blipFill>
          <p:spPr>
            <a:xfrm>
              <a:off x="284988" y="2869692"/>
              <a:ext cx="4163568" cy="187452"/>
            </a:xfrm>
            <a:prstGeom prst="rect">
              <a:avLst/>
            </a:prstGeom>
          </p:spPr>
        </p:pic>
        <p:sp>
          <p:nvSpPr>
            <p:cNvPr id="24" name="Rectangle 23"/>
            <p:cNvSpPr/>
            <p:nvPr/>
          </p:nvSpPr>
          <p:spPr>
            <a:xfrm>
              <a:off x="285293" y="2896489"/>
              <a:ext cx="3777084" cy="189936"/>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cancellation of rooms. A significant percentage of </a:t>
              </a:r>
              <a:endParaRPr lang="en-IN" sz="1600" dirty="0">
                <a:solidFill>
                  <a:srgbClr val="000000"/>
                </a:solidFill>
                <a:effectLst/>
                <a:latin typeface="Calibri" panose="020F0502020204030204" pitchFamily="34" charset="0"/>
                <a:ea typeface="Calibri" panose="020F0502020204030204" pitchFamily="34" charset="0"/>
              </a:endParaRPr>
            </a:p>
          </p:txBody>
        </p:sp>
        <p:sp>
          <p:nvSpPr>
            <p:cNvPr id="25" name="Rectangle 24"/>
            <p:cNvSpPr/>
            <p:nvPr/>
          </p:nvSpPr>
          <p:spPr>
            <a:xfrm>
              <a:off x="3124835" y="2896489"/>
              <a:ext cx="42143" cy="189936"/>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26" name="Picture 25"/>
            <p:cNvPicPr/>
            <p:nvPr/>
          </p:nvPicPr>
          <p:blipFill>
            <a:blip r:embed="rId11"/>
            <a:stretch>
              <a:fillRect/>
            </a:stretch>
          </p:blipFill>
          <p:spPr>
            <a:xfrm>
              <a:off x="284988" y="3121152"/>
              <a:ext cx="4515612" cy="187452"/>
            </a:xfrm>
            <a:prstGeom prst="rect">
              <a:avLst/>
            </a:prstGeom>
          </p:spPr>
        </p:pic>
        <p:sp>
          <p:nvSpPr>
            <p:cNvPr id="27" name="Rectangle 26"/>
            <p:cNvSpPr/>
            <p:nvPr/>
          </p:nvSpPr>
          <p:spPr>
            <a:xfrm>
              <a:off x="285293" y="3147721"/>
              <a:ext cx="4156070" cy="190350"/>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bookings are not cancelled even after getting different </a:t>
              </a:r>
              <a:endParaRPr lang="en-IN" sz="1600" dirty="0">
                <a:solidFill>
                  <a:srgbClr val="000000"/>
                </a:solidFill>
                <a:effectLst/>
                <a:latin typeface="Calibri" panose="020F0502020204030204" pitchFamily="34" charset="0"/>
                <a:ea typeface="Calibri" panose="020F0502020204030204" pitchFamily="34" charset="0"/>
              </a:endParaRPr>
            </a:p>
          </p:txBody>
        </p:sp>
        <p:sp>
          <p:nvSpPr>
            <p:cNvPr id="28" name="Rectangle 27"/>
            <p:cNvSpPr/>
            <p:nvPr/>
          </p:nvSpPr>
          <p:spPr>
            <a:xfrm>
              <a:off x="3411347" y="3147721"/>
              <a:ext cx="42235" cy="190350"/>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29" name="Picture 28"/>
            <p:cNvPicPr/>
            <p:nvPr/>
          </p:nvPicPr>
          <p:blipFill>
            <a:blip r:embed="rId12"/>
            <a:stretch>
              <a:fillRect/>
            </a:stretch>
          </p:blipFill>
          <p:spPr>
            <a:xfrm>
              <a:off x="284988" y="3372612"/>
              <a:ext cx="1659636" cy="187452"/>
            </a:xfrm>
            <a:prstGeom prst="rect">
              <a:avLst/>
            </a:prstGeom>
          </p:spPr>
        </p:pic>
        <p:sp>
          <p:nvSpPr>
            <p:cNvPr id="30" name="Rectangle 29"/>
            <p:cNvSpPr/>
            <p:nvPr/>
          </p:nvSpPr>
          <p:spPr>
            <a:xfrm>
              <a:off x="285293" y="3399790"/>
              <a:ext cx="1557639" cy="189936"/>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room as demanded. </a:t>
              </a:r>
              <a:endParaRPr lang="en-IN" sz="1600" dirty="0">
                <a:solidFill>
                  <a:srgbClr val="000000"/>
                </a:solidFill>
                <a:effectLst/>
                <a:latin typeface="Calibri" panose="020F0502020204030204" pitchFamily="34" charset="0"/>
                <a:ea typeface="Calibri" panose="020F0502020204030204" pitchFamily="34" charset="0"/>
              </a:endParaRPr>
            </a:p>
          </p:txBody>
        </p:sp>
        <p:sp>
          <p:nvSpPr>
            <p:cNvPr id="31" name="Rectangle 30"/>
            <p:cNvSpPr/>
            <p:nvPr/>
          </p:nvSpPr>
          <p:spPr>
            <a:xfrm>
              <a:off x="1455674" y="3399790"/>
              <a:ext cx="42144" cy="189936"/>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32" name="Picture 31"/>
            <p:cNvPicPr/>
            <p:nvPr/>
          </p:nvPicPr>
          <p:blipFill>
            <a:blip r:embed="rId6"/>
            <a:stretch>
              <a:fillRect/>
            </a:stretch>
          </p:blipFill>
          <p:spPr>
            <a:xfrm>
              <a:off x="0" y="3628645"/>
              <a:ext cx="64008" cy="175260"/>
            </a:xfrm>
            <a:prstGeom prst="rect">
              <a:avLst/>
            </a:prstGeom>
          </p:spPr>
        </p:pic>
        <p:sp>
          <p:nvSpPr>
            <p:cNvPr id="33" name="Rectangle 32"/>
            <p:cNvSpPr/>
            <p:nvPr/>
          </p:nvSpPr>
          <p:spPr>
            <a:xfrm>
              <a:off x="0" y="3657328"/>
              <a:ext cx="116702" cy="17527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Arial" panose="020B0604020202020204" pitchFamily="34" charset="0"/>
                  <a:ea typeface="Arial" panose="020B060402020202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pic>
          <p:nvPicPr>
            <p:cNvPr id="34" name="Picture 33"/>
            <p:cNvPicPr/>
            <p:nvPr/>
          </p:nvPicPr>
          <p:blipFill>
            <a:blip r:embed="rId13"/>
            <a:stretch>
              <a:fillRect/>
            </a:stretch>
          </p:blipFill>
          <p:spPr>
            <a:xfrm>
              <a:off x="284988" y="3624072"/>
              <a:ext cx="4472940" cy="187452"/>
            </a:xfrm>
            <a:prstGeom prst="rect">
              <a:avLst/>
            </a:prstGeom>
          </p:spPr>
        </p:pic>
        <p:sp>
          <p:nvSpPr>
            <p:cNvPr id="35" name="Rectangle 34"/>
            <p:cNvSpPr/>
            <p:nvPr/>
          </p:nvSpPr>
          <p:spPr>
            <a:xfrm>
              <a:off x="285293" y="3651200"/>
              <a:ext cx="4120575"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But, customers who didn't got same room have paid a </a:t>
              </a:r>
              <a:endParaRPr lang="en-IN" sz="1600" dirty="0">
                <a:solidFill>
                  <a:srgbClr val="000000"/>
                </a:solidFill>
                <a:effectLst/>
                <a:latin typeface="Calibri" panose="020F0502020204030204" pitchFamily="34" charset="0"/>
                <a:ea typeface="Calibri" panose="020F0502020204030204" pitchFamily="34" charset="0"/>
              </a:endParaRPr>
            </a:p>
          </p:txBody>
        </p:sp>
        <p:sp>
          <p:nvSpPr>
            <p:cNvPr id="36" name="Rectangle 35"/>
            <p:cNvSpPr/>
            <p:nvPr/>
          </p:nvSpPr>
          <p:spPr>
            <a:xfrm>
              <a:off x="3385439" y="3651200"/>
              <a:ext cx="42143"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37" name="Picture 36"/>
            <p:cNvPicPr/>
            <p:nvPr/>
          </p:nvPicPr>
          <p:blipFill>
            <a:blip r:embed="rId14"/>
            <a:stretch>
              <a:fillRect/>
            </a:stretch>
          </p:blipFill>
          <p:spPr>
            <a:xfrm>
              <a:off x="284988" y="3892296"/>
              <a:ext cx="3386328" cy="187452"/>
            </a:xfrm>
            <a:prstGeom prst="rect">
              <a:avLst/>
            </a:prstGeom>
          </p:spPr>
        </p:pic>
        <p:sp>
          <p:nvSpPr>
            <p:cNvPr id="38" name="Rectangle 37"/>
            <p:cNvSpPr/>
            <p:nvPr/>
          </p:nvSpPr>
          <p:spPr>
            <a:xfrm>
              <a:off x="285293" y="3919424"/>
              <a:ext cx="3146607"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little lower </a:t>
              </a:r>
              <a:r>
                <a:rPr lang="en-IN" sz="1600" dirty="0" err="1">
                  <a:solidFill>
                    <a:srgbClr val="212121"/>
                  </a:solidFill>
                  <a:effectLst/>
                  <a:latin typeface="Calibri" panose="020F0502020204030204" pitchFamily="34" charset="0"/>
                  <a:ea typeface="Calibri" panose="020F0502020204030204" pitchFamily="34" charset="0"/>
                </a:rPr>
                <a:t>adr</a:t>
              </a:r>
              <a:r>
                <a:rPr lang="en-IN" sz="1600" dirty="0">
                  <a:solidFill>
                    <a:srgbClr val="212121"/>
                  </a:solidFill>
                  <a:effectLst/>
                  <a:latin typeface="Calibri" panose="020F0502020204030204" pitchFamily="34" charset="0"/>
                  <a:ea typeface="Calibri" panose="020F0502020204030204" pitchFamily="34" charset="0"/>
                </a:rPr>
                <a:t>, except for few exceptions</a:t>
              </a:r>
              <a:endParaRPr lang="en-IN" sz="1600" dirty="0">
                <a:solidFill>
                  <a:srgbClr val="000000"/>
                </a:solidFill>
                <a:effectLst/>
                <a:latin typeface="Calibri" panose="020F0502020204030204" pitchFamily="34" charset="0"/>
                <a:ea typeface="Calibri" panose="020F0502020204030204" pitchFamily="34" charset="0"/>
              </a:endParaRPr>
            </a:p>
          </p:txBody>
        </p:sp>
        <p:sp>
          <p:nvSpPr>
            <p:cNvPr id="39" name="Rectangle 38"/>
            <p:cNvSpPr/>
            <p:nvPr/>
          </p:nvSpPr>
          <p:spPr>
            <a:xfrm>
              <a:off x="2650871" y="3919424"/>
              <a:ext cx="42143"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40" name="Picture 39"/>
            <p:cNvPicPr/>
            <p:nvPr/>
          </p:nvPicPr>
          <p:blipFill>
            <a:blip r:embed="rId15"/>
            <a:stretch>
              <a:fillRect/>
            </a:stretch>
          </p:blipFill>
          <p:spPr>
            <a:xfrm>
              <a:off x="2833116" y="3883152"/>
              <a:ext cx="53340" cy="202692"/>
            </a:xfrm>
            <a:prstGeom prst="rect">
              <a:avLst/>
            </a:prstGeom>
          </p:spPr>
        </p:pic>
        <p:sp>
          <p:nvSpPr>
            <p:cNvPr id="41" name="Rectangle 40"/>
            <p:cNvSpPr/>
            <p:nvPr/>
          </p:nvSpPr>
          <p:spPr>
            <a:xfrm>
              <a:off x="2833751" y="3914851"/>
              <a:ext cx="96481" cy="206453"/>
            </a:xfrm>
            <a:prstGeom prst="rect">
              <a:avLst/>
            </a:prstGeom>
            <a:ln>
              <a:noFill/>
            </a:ln>
          </p:spPr>
          <p:txBody>
            <a:bodyPr lIns="0" tIns="0" rIns="0" bIns="0" rtlCol="0">
              <a:noAutofit/>
            </a:bodyPr>
            <a:lstStyle/>
            <a:p>
              <a:pPr marL="0" marR="0">
                <a:lnSpc>
                  <a:spcPct val="115000"/>
                </a:lnSpc>
                <a:spcBef>
                  <a:spcPts val="0"/>
                </a:spcBef>
                <a:spcAft>
                  <a:spcPts val="0"/>
                </a:spcAft>
              </a:pPr>
              <a:r>
                <a:rPr lang="en-IN" sz="1200">
                  <a:solidFill>
                    <a:srgbClr val="212121"/>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750307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407" y="4631969"/>
            <a:ext cx="9049996" cy="2167400"/>
          </a:xfrm>
        </p:spPr>
        <p:txBody>
          <a:bodyPr>
            <a:normAutofit/>
          </a:bodyPr>
          <a:lstStyle/>
          <a:p>
            <a:pPr>
              <a:lnSpc>
                <a:spcPct val="100000"/>
              </a:lnSpc>
            </a:pPr>
            <a:r>
              <a:rPr lang="en-IN" sz="1800" dirty="0"/>
              <a:t>Most of the bookings that are cancelled have waiting period of less 150 days but also most of bookings that are not cancelled also have waiting period of less than 150 days. Hence this shows that waiting period has no effect on cancellation of bookings. </a:t>
            </a:r>
          </a:p>
          <a:p>
            <a:pPr>
              <a:lnSpc>
                <a:spcPct val="100000"/>
              </a:lnSpc>
            </a:pPr>
            <a:r>
              <a:rPr lang="en-IN" sz="1800" dirty="0" smtClean="0"/>
              <a:t>Also</a:t>
            </a:r>
            <a:r>
              <a:rPr lang="en-IN" sz="1800" dirty="0"/>
              <a:t>, lead time has no effect on cancellation of bookings, as both curves of cancellation and not cancelation are similar for lead time too. </a:t>
            </a:r>
          </a:p>
          <a:p>
            <a:endParaRPr lang="en-IN" dirty="0"/>
          </a:p>
          <a:p>
            <a:endParaRPr lang="en-IN" dirty="0"/>
          </a:p>
        </p:txBody>
      </p:sp>
      <p:pic>
        <p:nvPicPr>
          <p:cNvPr id="4" name="Picture 3"/>
          <p:cNvPicPr/>
          <p:nvPr/>
        </p:nvPicPr>
        <p:blipFill>
          <a:blip r:embed="rId2"/>
          <a:stretch>
            <a:fillRect/>
          </a:stretch>
        </p:blipFill>
        <p:spPr>
          <a:xfrm>
            <a:off x="11230293" y="66516"/>
            <a:ext cx="733107" cy="597218"/>
          </a:xfrm>
          <a:prstGeom prst="rect">
            <a:avLst/>
          </a:prstGeom>
        </p:spPr>
      </p:pic>
      <p:grpSp>
        <p:nvGrpSpPr>
          <p:cNvPr id="5" name="Group 4"/>
          <p:cNvGrpSpPr/>
          <p:nvPr/>
        </p:nvGrpSpPr>
        <p:grpSpPr>
          <a:xfrm>
            <a:off x="940750" y="450088"/>
            <a:ext cx="12647064" cy="4369740"/>
            <a:chOff x="-4698" y="0"/>
            <a:chExt cx="10025521" cy="3214194"/>
          </a:xfrm>
        </p:grpSpPr>
        <p:sp>
          <p:nvSpPr>
            <p:cNvPr id="6" name="Rectangle 5"/>
            <p:cNvSpPr/>
            <p:nvPr/>
          </p:nvSpPr>
          <p:spPr>
            <a:xfrm>
              <a:off x="3409823" y="2791333"/>
              <a:ext cx="42143"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7" name="Rectangle 6"/>
            <p:cNvSpPr/>
            <p:nvPr/>
          </p:nvSpPr>
          <p:spPr>
            <a:xfrm>
              <a:off x="213360" y="3011090"/>
              <a:ext cx="70942" cy="190519"/>
            </a:xfrm>
            <a:prstGeom prst="rect">
              <a:avLst/>
            </a:prstGeom>
            <a:ln>
              <a:noFill/>
            </a:ln>
          </p:spPr>
          <p:txBody>
            <a:bodyPr lIns="0" tIns="0" rIns="0" bIns="0" rtlCol="0">
              <a:noAutofit/>
            </a:bodyPr>
            <a:lstStyle/>
            <a:p>
              <a:pPr marL="0" marR="0">
                <a:lnSpc>
                  <a:spcPct val="115000"/>
                </a:lnSpc>
                <a:spcBef>
                  <a:spcPts val="0"/>
                </a:spcBef>
                <a:spcAft>
                  <a:spcPts val="0"/>
                </a:spcAft>
              </a:pP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8" name="Rectangle 7"/>
            <p:cNvSpPr/>
            <p:nvPr/>
          </p:nvSpPr>
          <p:spPr>
            <a:xfrm>
              <a:off x="266700" y="2984120"/>
              <a:ext cx="56314" cy="226001"/>
            </a:xfrm>
            <a:prstGeom prst="rect">
              <a:avLst/>
            </a:prstGeom>
            <a:ln>
              <a:noFill/>
            </a:ln>
          </p:spPr>
          <p:txBody>
            <a:bodyPr lIns="0" tIns="0" rIns="0" bIns="0" rtlCol="0">
              <a:noAutofit/>
            </a:bodyPr>
            <a:lstStyle/>
            <a:p>
              <a:pPr marL="0" marR="0">
                <a:lnSpc>
                  <a:spcPct val="115000"/>
                </a:lnSpc>
                <a:spcBef>
                  <a:spcPts val="0"/>
                </a:spcBef>
                <a:spcAft>
                  <a:spcPts val="0"/>
                </a:spcAft>
              </a:pPr>
              <a:r>
                <a:rPr lang="en-IN" sz="1200">
                  <a:solidFill>
                    <a:srgbClr val="000000"/>
                  </a:solidFill>
                  <a:effectLst/>
                  <a:latin typeface="Arial" panose="020B0604020202020204" pitchFamily="34" charset="0"/>
                  <a:ea typeface="Arial" panose="020B060402020202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9" name="Rectangle 8"/>
            <p:cNvSpPr/>
            <p:nvPr/>
          </p:nvSpPr>
          <p:spPr>
            <a:xfrm>
              <a:off x="500177" y="3007741"/>
              <a:ext cx="9520646" cy="206453"/>
            </a:xfrm>
            <a:prstGeom prst="rect">
              <a:avLst/>
            </a:prstGeom>
            <a:ln>
              <a:noFill/>
            </a:ln>
          </p:spPr>
          <p:txBody>
            <a:bodyPr lIns="0" tIns="0" rIns="0" bIns="0" rtlCol="0">
              <a:noAutofit/>
            </a:bodyPr>
            <a:lstStyle/>
            <a:p>
              <a:pPr marL="0" marR="0">
                <a:lnSpc>
                  <a:spcPct val="115000"/>
                </a:lnSpc>
                <a:spcBef>
                  <a:spcPts val="0"/>
                </a:spcBef>
                <a:spcAft>
                  <a:spcPts val="0"/>
                </a:spcAft>
              </a:pPr>
              <a:endParaRPr lang="en-IN" sz="1100" dirty="0">
                <a:solidFill>
                  <a:srgbClr val="000000"/>
                </a:solidFill>
                <a:effectLst/>
                <a:latin typeface="Calibri" panose="020F0502020204030204" pitchFamily="34" charset="0"/>
                <a:ea typeface="Calibri" panose="020F0502020204030204" pitchFamily="34" charset="0"/>
              </a:endParaRPr>
            </a:p>
          </p:txBody>
        </p:sp>
        <p:pic>
          <p:nvPicPr>
            <p:cNvPr id="10" name="Picture 9"/>
            <p:cNvPicPr/>
            <p:nvPr/>
          </p:nvPicPr>
          <p:blipFill>
            <a:blip r:embed="rId3"/>
            <a:stretch>
              <a:fillRect/>
            </a:stretch>
          </p:blipFill>
          <p:spPr>
            <a:xfrm>
              <a:off x="-4698" y="149352"/>
              <a:ext cx="3413125" cy="2740025"/>
            </a:xfrm>
            <a:prstGeom prst="rect">
              <a:avLst/>
            </a:prstGeom>
          </p:spPr>
        </p:pic>
        <p:pic>
          <p:nvPicPr>
            <p:cNvPr id="11" name="Picture 10"/>
            <p:cNvPicPr/>
            <p:nvPr/>
          </p:nvPicPr>
          <p:blipFill>
            <a:blip r:embed="rId4"/>
            <a:stretch>
              <a:fillRect/>
            </a:stretch>
          </p:blipFill>
          <p:spPr>
            <a:xfrm>
              <a:off x="3564636" y="0"/>
              <a:ext cx="3646932" cy="2894076"/>
            </a:xfrm>
            <a:prstGeom prst="rect">
              <a:avLst/>
            </a:prstGeom>
          </p:spPr>
        </p:pic>
      </p:grpSp>
    </p:spTree>
    <p:extLst>
      <p:ext uri="{BB962C8B-B14F-4D97-AF65-F5344CB8AC3E}">
        <p14:creationId xmlns:p14="http://schemas.microsoft.com/office/powerpoint/2010/main" val="571056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1898"/>
            <a:ext cx="10515600" cy="1325563"/>
          </a:xfrm>
        </p:spPr>
        <p:txBody>
          <a:bodyPr/>
          <a:lstStyle/>
          <a:p>
            <a:r>
              <a:rPr lang="en-IN" b="1" dirty="0">
                <a:solidFill>
                  <a:srgbClr val="FF0000"/>
                </a:solidFill>
              </a:rPr>
              <a:t>Time-wise Analysis </a:t>
            </a:r>
            <a:br>
              <a:rPr lang="en-IN" b="1"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838200" y="1907461"/>
            <a:ext cx="10515600" cy="4351338"/>
          </a:xfrm>
        </p:spPr>
        <p:txBody>
          <a:bodyPr/>
          <a:lstStyle/>
          <a:p>
            <a:pPr marL="0" indent="0">
              <a:buNone/>
            </a:pPr>
            <a:r>
              <a:rPr lang="en-IN" sz="2400" dirty="0"/>
              <a:t>While doing time-wise analysis of given hotel booking dataset, we answered following questions:</a:t>
            </a:r>
            <a:r>
              <a:rPr lang="en-IN" sz="2400" baseline="-25000" dirty="0"/>
              <a:t> </a:t>
            </a:r>
            <a:endParaRPr lang="en-IN" sz="2400" baseline="-25000" dirty="0" smtClean="0"/>
          </a:p>
          <a:p>
            <a:pPr marL="0" indent="0">
              <a:buNone/>
            </a:pPr>
            <a:endParaRPr lang="en-IN" sz="2400" dirty="0"/>
          </a:p>
          <a:p>
            <a:pPr marL="514350" lvl="0" indent="-514350" fontAlgn="base">
              <a:lnSpc>
                <a:spcPct val="150000"/>
              </a:lnSpc>
              <a:buFont typeface="+mj-lt"/>
              <a:buAutoNum type="arabicPeriod"/>
            </a:pPr>
            <a:r>
              <a:rPr lang="en-IN" sz="1800" dirty="0"/>
              <a:t>What are the most busy months for hotels?</a:t>
            </a:r>
            <a:r>
              <a:rPr lang="en-IN" sz="1800" baseline="-25000" dirty="0"/>
              <a:t> </a:t>
            </a:r>
            <a:endParaRPr lang="en-IN" sz="1800" dirty="0"/>
          </a:p>
          <a:p>
            <a:pPr marL="514350" lvl="0" indent="-514350" fontAlgn="base">
              <a:lnSpc>
                <a:spcPct val="150000"/>
              </a:lnSpc>
              <a:buFont typeface="+mj-lt"/>
              <a:buAutoNum type="arabicPeriod"/>
            </a:pPr>
            <a:r>
              <a:rPr lang="en-IN" sz="1800" dirty="0"/>
              <a:t>In which months hotels charges higher </a:t>
            </a:r>
            <a:r>
              <a:rPr lang="en-IN" sz="1800" dirty="0" err="1"/>
              <a:t>adr</a:t>
            </a:r>
            <a:r>
              <a:rPr lang="en-IN" sz="1800" dirty="0"/>
              <a:t>?</a:t>
            </a:r>
            <a:r>
              <a:rPr lang="en-IN" sz="1800" baseline="-25000" dirty="0"/>
              <a:t> </a:t>
            </a:r>
            <a:endParaRPr lang="en-IN" sz="1800" dirty="0"/>
          </a:p>
          <a:p>
            <a:pPr marL="514350" lvl="0" indent="-514350" fontAlgn="base">
              <a:lnSpc>
                <a:spcPct val="150000"/>
              </a:lnSpc>
              <a:buFont typeface="+mj-lt"/>
              <a:buAutoNum type="arabicPeriod"/>
            </a:pPr>
            <a:r>
              <a:rPr lang="en-IN" sz="1800" dirty="0"/>
              <a:t>How does booking numbers and </a:t>
            </a:r>
            <a:r>
              <a:rPr lang="en-IN" sz="1800" dirty="0" err="1"/>
              <a:t>adr</a:t>
            </a:r>
            <a:r>
              <a:rPr lang="en-IN" sz="1800" dirty="0"/>
              <a:t> changes within a month?</a:t>
            </a:r>
            <a:r>
              <a:rPr lang="en-IN" sz="1800" baseline="-25000" dirty="0"/>
              <a:t> </a:t>
            </a:r>
            <a:endParaRPr lang="en-IN" sz="1800" dirty="0"/>
          </a:p>
          <a:p>
            <a:pPr marL="514350" lvl="0" indent="-514350" fontAlgn="base">
              <a:lnSpc>
                <a:spcPct val="150000"/>
              </a:lnSpc>
              <a:buFont typeface="+mj-lt"/>
              <a:buAutoNum type="arabicPeriod"/>
            </a:pPr>
            <a:r>
              <a:rPr lang="en-IN" sz="1800" dirty="0"/>
              <a:t>How does bookings varies along year for different types of customers.</a:t>
            </a:r>
            <a:r>
              <a:rPr lang="en-IN" sz="1800" baseline="-25000" dirty="0"/>
              <a:t> </a:t>
            </a:r>
            <a:endParaRPr lang="en-IN" sz="1800" dirty="0"/>
          </a:p>
          <a:p>
            <a:endParaRPr lang="en-IN" dirty="0"/>
          </a:p>
        </p:txBody>
      </p:sp>
      <p:pic>
        <p:nvPicPr>
          <p:cNvPr id="4" name="Picture 3"/>
          <p:cNvPicPr/>
          <p:nvPr/>
        </p:nvPicPr>
        <p:blipFill>
          <a:blip r:embed="rId2"/>
          <a:stretch>
            <a:fillRect/>
          </a:stretch>
        </p:blipFill>
        <p:spPr>
          <a:xfrm>
            <a:off x="11230293" y="66516"/>
            <a:ext cx="733107" cy="597218"/>
          </a:xfrm>
          <a:prstGeom prst="rect">
            <a:avLst/>
          </a:prstGeom>
        </p:spPr>
      </p:pic>
    </p:spTree>
    <p:extLst>
      <p:ext uri="{BB962C8B-B14F-4D97-AF65-F5344CB8AC3E}">
        <p14:creationId xmlns:p14="http://schemas.microsoft.com/office/powerpoint/2010/main" val="321936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Points to Discuss:</a:t>
            </a:r>
            <a:r>
              <a:rPr lang="en-IN" dirty="0">
                <a:solidFill>
                  <a:srgbClr val="FF0000"/>
                </a:solidFill>
              </a:rPr>
              <a:t> </a:t>
            </a:r>
            <a:br>
              <a:rPr lang="en-IN"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838200" y="1381243"/>
            <a:ext cx="10515600" cy="4993919"/>
          </a:xfrm>
        </p:spPr>
        <p:txBody>
          <a:bodyPr>
            <a:normAutofit fontScale="40000" lnSpcReduction="20000"/>
          </a:bodyPr>
          <a:lstStyle/>
          <a:p>
            <a:pPr lvl="0" fontAlgn="base">
              <a:lnSpc>
                <a:spcPct val="170000"/>
              </a:lnSpc>
            </a:pPr>
            <a:r>
              <a:rPr lang="en-IN" sz="4000" dirty="0"/>
              <a:t>Agenda</a:t>
            </a:r>
            <a:r>
              <a:rPr lang="en-IN" sz="4000" baseline="-25000" dirty="0"/>
              <a:t> </a:t>
            </a:r>
            <a:endParaRPr lang="en-IN" sz="4000" dirty="0"/>
          </a:p>
          <a:p>
            <a:pPr lvl="0" fontAlgn="base">
              <a:lnSpc>
                <a:spcPct val="170000"/>
              </a:lnSpc>
            </a:pPr>
            <a:r>
              <a:rPr lang="en-IN" sz="4000" dirty="0"/>
              <a:t>Data summary</a:t>
            </a:r>
            <a:r>
              <a:rPr lang="en-IN" sz="4000" baseline="-25000" dirty="0"/>
              <a:t> </a:t>
            </a:r>
            <a:endParaRPr lang="en-IN" sz="4000" dirty="0"/>
          </a:p>
          <a:p>
            <a:pPr lvl="0" fontAlgn="base">
              <a:lnSpc>
                <a:spcPct val="170000"/>
              </a:lnSpc>
            </a:pPr>
            <a:r>
              <a:rPr lang="en-IN" sz="4000" dirty="0" err="1"/>
              <a:t>Univariate</a:t>
            </a:r>
            <a:r>
              <a:rPr lang="en-IN" sz="4000" dirty="0"/>
              <a:t> analysis</a:t>
            </a:r>
            <a:r>
              <a:rPr lang="en-IN" sz="4000" baseline="-25000" dirty="0"/>
              <a:t> </a:t>
            </a:r>
            <a:endParaRPr lang="en-IN" sz="4000" dirty="0"/>
          </a:p>
          <a:p>
            <a:pPr lvl="0" fontAlgn="base">
              <a:lnSpc>
                <a:spcPct val="170000"/>
              </a:lnSpc>
            </a:pPr>
            <a:r>
              <a:rPr lang="en-IN" sz="4000" dirty="0"/>
              <a:t>Hotel wise analysis</a:t>
            </a:r>
            <a:r>
              <a:rPr lang="en-IN" sz="4000" baseline="-25000" dirty="0"/>
              <a:t> </a:t>
            </a:r>
            <a:endParaRPr lang="en-IN" sz="4000" dirty="0"/>
          </a:p>
          <a:p>
            <a:pPr lvl="0" fontAlgn="base">
              <a:lnSpc>
                <a:spcPct val="170000"/>
              </a:lnSpc>
            </a:pPr>
            <a:r>
              <a:rPr lang="en-IN" sz="4000" dirty="0"/>
              <a:t>Distribution Channel wise analysis</a:t>
            </a:r>
            <a:r>
              <a:rPr lang="en-IN" sz="4000" baseline="-25000" dirty="0"/>
              <a:t> </a:t>
            </a:r>
            <a:endParaRPr lang="en-IN" sz="4000" dirty="0"/>
          </a:p>
          <a:p>
            <a:pPr lvl="0" fontAlgn="base">
              <a:lnSpc>
                <a:spcPct val="170000"/>
              </a:lnSpc>
            </a:pPr>
            <a:r>
              <a:rPr lang="en-IN" sz="4000" dirty="0"/>
              <a:t>Booking cancellation analysis</a:t>
            </a:r>
            <a:r>
              <a:rPr lang="en-IN" sz="4000" baseline="-25000" dirty="0"/>
              <a:t> </a:t>
            </a:r>
            <a:endParaRPr lang="en-IN" sz="4000" dirty="0"/>
          </a:p>
          <a:p>
            <a:pPr lvl="0" fontAlgn="base">
              <a:lnSpc>
                <a:spcPct val="170000"/>
              </a:lnSpc>
            </a:pPr>
            <a:r>
              <a:rPr lang="en-IN" sz="4000" dirty="0" err="1"/>
              <a:t>Timewise</a:t>
            </a:r>
            <a:r>
              <a:rPr lang="en-IN" sz="4000" dirty="0"/>
              <a:t> analysis</a:t>
            </a:r>
            <a:r>
              <a:rPr lang="en-IN" sz="4000" baseline="-25000" dirty="0"/>
              <a:t> </a:t>
            </a:r>
            <a:endParaRPr lang="en-IN" sz="4000" dirty="0"/>
          </a:p>
          <a:p>
            <a:pPr lvl="0" fontAlgn="base">
              <a:lnSpc>
                <a:spcPct val="170000"/>
              </a:lnSpc>
            </a:pPr>
            <a:r>
              <a:rPr lang="en-IN" sz="4000" dirty="0"/>
              <a:t>Some important questions</a:t>
            </a:r>
            <a:r>
              <a:rPr lang="en-IN" sz="4000" baseline="-25000" dirty="0"/>
              <a:t> </a:t>
            </a:r>
            <a:endParaRPr lang="en-IN" sz="4000" dirty="0"/>
          </a:p>
          <a:p>
            <a:pPr lvl="0" fontAlgn="base">
              <a:lnSpc>
                <a:spcPct val="170000"/>
              </a:lnSpc>
            </a:pPr>
            <a:r>
              <a:rPr lang="en-IN" sz="4000" dirty="0"/>
              <a:t>Correlation </a:t>
            </a:r>
            <a:r>
              <a:rPr lang="en-IN" sz="4000" dirty="0" err="1"/>
              <a:t>heatmap</a:t>
            </a:r>
            <a:r>
              <a:rPr lang="en-IN" sz="4000" baseline="-25000" dirty="0"/>
              <a:t> </a:t>
            </a:r>
            <a:endParaRPr lang="en-IN" sz="4000" dirty="0"/>
          </a:p>
          <a:p>
            <a:pPr lvl="0" fontAlgn="base">
              <a:lnSpc>
                <a:spcPct val="170000"/>
              </a:lnSpc>
            </a:pPr>
            <a:r>
              <a:rPr lang="en-IN" sz="4000" dirty="0"/>
              <a:t>Conclusion</a:t>
            </a:r>
            <a:r>
              <a:rPr lang="en-IN" sz="4000" baseline="-25000" dirty="0"/>
              <a:t> </a:t>
            </a:r>
            <a:endParaRPr lang="en-IN" sz="4000" dirty="0"/>
          </a:p>
          <a:p>
            <a:pPr>
              <a:lnSpc>
                <a:spcPct val="170000"/>
              </a:lnSpc>
            </a:pPr>
            <a:endParaRPr lang="en-IN" dirty="0"/>
          </a:p>
        </p:txBody>
      </p:sp>
      <p:pic>
        <p:nvPicPr>
          <p:cNvPr id="4" name="Picture 3"/>
          <p:cNvPicPr/>
          <p:nvPr/>
        </p:nvPicPr>
        <p:blipFill>
          <a:blip r:embed="rId2"/>
          <a:stretch>
            <a:fillRect/>
          </a:stretch>
        </p:blipFill>
        <p:spPr>
          <a:xfrm>
            <a:off x="11230293" y="66516"/>
            <a:ext cx="733107" cy="597218"/>
          </a:xfrm>
          <a:prstGeom prst="rect">
            <a:avLst/>
          </a:prstGeom>
        </p:spPr>
      </p:pic>
    </p:spTree>
    <p:extLst>
      <p:ext uri="{BB962C8B-B14F-4D97-AF65-F5344CB8AC3E}">
        <p14:creationId xmlns:p14="http://schemas.microsoft.com/office/powerpoint/2010/main" val="2816675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80342" y="971045"/>
            <a:ext cx="3349951" cy="3489859"/>
          </a:xfrm>
        </p:spPr>
        <p:txBody>
          <a:bodyPr/>
          <a:lstStyle/>
          <a:p>
            <a:pPr>
              <a:lnSpc>
                <a:spcPct val="120000"/>
              </a:lnSpc>
            </a:pPr>
            <a:r>
              <a:rPr lang="en-IN" sz="2400" dirty="0"/>
              <a:t>From the month of July to August the number of bookings increased and in August, City Hotel got most number of guests</a:t>
            </a:r>
            <a:r>
              <a:rPr lang="en-IN" dirty="0"/>
              <a:t>. </a:t>
            </a:r>
          </a:p>
        </p:txBody>
      </p:sp>
      <p:pic>
        <p:nvPicPr>
          <p:cNvPr id="4" name="Picture 3"/>
          <p:cNvPicPr/>
          <p:nvPr/>
        </p:nvPicPr>
        <p:blipFill>
          <a:blip r:embed="rId2"/>
          <a:stretch>
            <a:fillRect/>
          </a:stretch>
        </p:blipFill>
        <p:spPr>
          <a:xfrm>
            <a:off x="11230293" y="66516"/>
            <a:ext cx="733107" cy="597218"/>
          </a:xfrm>
          <a:prstGeom prst="rect">
            <a:avLst/>
          </a:prstGeom>
        </p:spPr>
      </p:pic>
      <p:pic>
        <p:nvPicPr>
          <p:cNvPr id="5" name="Picture 4"/>
          <p:cNvPicPr/>
          <p:nvPr/>
        </p:nvPicPr>
        <p:blipFill>
          <a:blip r:embed="rId3"/>
          <a:stretch>
            <a:fillRect/>
          </a:stretch>
        </p:blipFill>
        <p:spPr>
          <a:xfrm>
            <a:off x="0" y="538385"/>
            <a:ext cx="7880342" cy="5631679"/>
          </a:xfrm>
          <a:prstGeom prst="rect">
            <a:avLst/>
          </a:prstGeom>
        </p:spPr>
      </p:pic>
    </p:spTree>
    <p:extLst>
      <p:ext uri="{BB962C8B-B14F-4D97-AF65-F5344CB8AC3E}">
        <p14:creationId xmlns:p14="http://schemas.microsoft.com/office/powerpoint/2010/main" val="3162375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75776" y="783038"/>
            <a:ext cx="3696768" cy="3780416"/>
          </a:xfrm>
        </p:spPr>
        <p:txBody>
          <a:bodyPr>
            <a:normAutofit/>
          </a:bodyPr>
          <a:lstStyle/>
          <a:p>
            <a:pPr>
              <a:lnSpc>
                <a:spcPct val="150000"/>
              </a:lnSpc>
            </a:pPr>
            <a:r>
              <a:rPr lang="en-IN" sz="2000" dirty="0" smtClean="0"/>
              <a:t>The </a:t>
            </a:r>
            <a:r>
              <a:rPr lang="en-IN" sz="2000" dirty="0"/>
              <a:t>revenue aspect looks different, the Resort Hotels receives more revenue with respect to City Hotel. From May to August there was rapid increase in </a:t>
            </a:r>
            <a:r>
              <a:rPr lang="en-IN" sz="2000" dirty="0" err="1"/>
              <a:t>adr</a:t>
            </a:r>
            <a:r>
              <a:rPr lang="en-IN" sz="2000" dirty="0"/>
              <a:t>. August recorded the highest. </a:t>
            </a:r>
          </a:p>
          <a:p>
            <a:endParaRPr lang="en-IN" dirty="0"/>
          </a:p>
        </p:txBody>
      </p:sp>
      <p:pic>
        <p:nvPicPr>
          <p:cNvPr id="4" name="Picture 3"/>
          <p:cNvPicPr/>
          <p:nvPr/>
        </p:nvPicPr>
        <p:blipFill>
          <a:blip r:embed="rId2"/>
          <a:stretch>
            <a:fillRect/>
          </a:stretch>
        </p:blipFill>
        <p:spPr>
          <a:xfrm>
            <a:off x="11230293" y="66516"/>
            <a:ext cx="733107" cy="597218"/>
          </a:xfrm>
          <a:prstGeom prst="rect">
            <a:avLst/>
          </a:prstGeom>
        </p:spPr>
      </p:pic>
      <p:pic>
        <p:nvPicPr>
          <p:cNvPr id="5" name="Picture 4"/>
          <p:cNvPicPr/>
          <p:nvPr/>
        </p:nvPicPr>
        <p:blipFill>
          <a:blip r:embed="rId3"/>
          <a:stretch>
            <a:fillRect/>
          </a:stretch>
        </p:blipFill>
        <p:spPr>
          <a:xfrm>
            <a:off x="155787" y="495512"/>
            <a:ext cx="7919989" cy="5657459"/>
          </a:xfrm>
          <a:prstGeom prst="rect">
            <a:avLst/>
          </a:prstGeom>
        </p:spPr>
      </p:pic>
    </p:spTree>
    <p:extLst>
      <p:ext uri="{BB962C8B-B14F-4D97-AF65-F5344CB8AC3E}">
        <p14:creationId xmlns:p14="http://schemas.microsoft.com/office/powerpoint/2010/main" val="775501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3658" y="5546220"/>
            <a:ext cx="10515600" cy="1006757"/>
          </a:xfrm>
        </p:spPr>
        <p:txBody>
          <a:bodyPr>
            <a:normAutofit/>
          </a:bodyPr>
          <a:lstStyle/>
          <a:p>
            <a:pPr>
              <a:lnSpc>
                <a:spcPct val="100000"/>
              </a:lnSpc>
            </a:pPr>
            <a:r>
              <a:rPr lang="en-IN" sz="1600" dirty="0"/>
              <a:t>We can see that graph </a:t>
            </a:r>
            <a:r>
              <a:rPr lang="en-IN" sz="1600" dirty="0" err="1"/>
              <a:t>Arrival_num</a:t>
            </a:r>
            <a:r>
              <a:rPr lang="en-IN" sz="1600" dirty="0"/>
              <a:t> has small peaks at regular interval of days. This can be due to increase in arrival weekend. </a:t>
            </a:r>
          </a:p>
          <a:p>
            <a:pPr>
              <a:lnSpc>
                <a:spcPct val="100000"/>
              </a:lnSpc>
            </a:pPr>
            <a:r>
              <a:rPr lang="en-IN" sz="1600" dirty="0"/>
              <a:t>Also, the </a:t>
            </a:r>
            <a:r>
              <a:rPr lang="en-IN" sz="1600" dirty="0" err="1"/>
              <a:t>avg</a:t>
            </a:r>
            <a:r>
              <a:rPr lang="en-IN" sz="1600" dirty="0"/>
              <a:t> </a:t>
            </a:r>
            <a:r>
              <a:rPr lang="en-IN" sz="1600" dirty="0" err="1"/>
              <a:t>adr</a:t>
            </a:r>
            <a:r>
              <a:rPr lang="en-IN" sz="1600" dirty="0"/>
              <a:t> tends to go up as month ends. Therefore charges are more at the end of month. </a:t>
            </a:r>
          </a:p>
          <a:p>
            <a:endParaRPr lang="en-IN" dirty="0"/>
          </a:p>
        </p:txBody>
      </p:sp>
      <p:pic>
        <p:nvPicPr>
          <p:cNvPr id="4" name="Picture 3"/>
          <p:cNvPicPr/>
          <p:nvPr/>
        </p:nvPicPr>
        <p:blipFill>
          <a:blip r:embed="rId2"/>
          <a:stretch>
            <a:fillRect/>
          </a:stretch>
        </p:blipFill>
        <p:spPr>
          <a:xfrm>
            <a:off x="11230293" y="66516"/>
            <a:ext cx="733107" cy="597218"/>
          </a:xfrm>
          <a:prstGeom prst="rect">
            <a:avLst/>
          </a:prstGeom>
        </p:spPr>
      </p:pic>
      <p:pic>
        <p:nvPicPr>
          <p:cNvPr id="5" name="Picture 4"/>
          <p:cNvPicPr/>
          <p:nvPr/>
        </p:nvPicPr>
        <p:blipFill>
          <a:blip r:embed="rId3"/>
          <a:stretch>
            <a:fillRect/>
          </a:stretch>
        </p:blipFill>
        <p:spPr>
          <a:xfrm>
            <a:off x="709302" y="663732"/>
            <a:ext cx="10827520" cy="4438107"/>
          </a:xfrm>
          <a:prstGeom prst="rect">
            <a:avLst/>
          </a:prstGeom>
        </p:spPr>
      </p:pic>
    </p:spTree>
    <p:extLst>
      <p:ext uri="{BB962C8B-B14F-4D97-AF65-F5344CB8AC3E}">
        <p14:creationId xmlns:p14="http://schemas.microsoft.com/office/powerpoint/2010/main" val="653669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9792" y="5221480"/>
            <a:ext cx="10515600" cy="1256232"/>
          </a:xfrm>
        </p:spPr>
        <p:txBody>
          <a:bodyPr>
            <a:noAutofit/>
          </a:bodyPr>
          <a:lstStyle/>
          <a:p>
            <a:pPr>
              <a:lnSpc>
                <a:spcPct val="150000"/>
              </a:lnSpc>
            </a:pPr>
            <a:r>
              <a:rPr lang="en-IN" sz="1600" dirty="0"/>
              <a:t>Mostly bookings are done by couples</a:t>
            </a:r>
            <a:r>
              <a:rPr lang="en-IN" sz="1600" dirty="0" smtClean="0"/>
              <a:t>.</a:t>
            </a:r>
          </a:p>
          <a:p>
            <a:pPr>
              <a:lnSpc>
                <a:spcPct val="150000"/>
              </a:lnSpc>
            </a:pPr>
            <a:r>
              <a:rPr lang="en-IN" sz="1600" dirty="0"/>
              <a:t>It is clear from graph that there is a sudden surge in arrival </a:t>
            </a:r>
            <a:r>
              <a:rPr lang="en-IN" sz="1600" dirty="0" err="1"/>
              <a:t>num</a:t>
            </a:r>
            <a:r>
              <a:rPr lang="en-IN" sz="1600" dirty="0"/>
              <a:t> of couples and family in months of July and August. So better plans can be planned accordingly at that time for these type of customers. </a:t>
            </a:r>
            <a:r>
              <a:rPr lang="en-IN" sz="1600" dirty="0" smtClean="0"/>
              <a:t> </a:t>
            </a:r>
            <a:endParaRPr lang="en-IN" sz="1600" dirty="0"/>
          </a:p>
          <a:p>
            <a:pPr>
              <a:lnSpc>
                <a:spcPct val="150000"/>
              </a:lnSpc>
            </a:pPr>
            <a:endParaRPr lang="en-IN" sz="1600" dirty="0"/>
          </a:p>
        </p:txBody>
      </p:sp>
      <p:pic>
        <p:nvPicPr>
          <p:cNvPr id="4" name="Picture 3"/>
          <p:cNvPicPr/>
          <p:nvPr/>
        </p:nvPicPr>
        <p:blipFill>
          <a:blip r:embed="rId2"/>
          <a:stretch>
            <a:fillRect/>
          </a:stretch>
        </p:blipFill>
        <p:spPr>
          <a:xfrm>
            <a:off x="11230293" y="66516"/>
            <a:ext cx="733107" cy="597218"/>
          </a:xfrm>
          <a:prstGeom prst="rect">
            <a:avLst/>
          </a:prstGeom>
        </p:spPr>
      </p:pic>
      <p:pic>
        <p:nvPicPr>
          <p:cNvPr id="5" name="Picture 4"/>
          <p:cNvPicPr/>
          <p:nvPr/>
        </p:nvPicPr>
        <p:blipFill>
          <a:blip r:embed="rId3"/>
          <a:stretch>
            <a:fillRect/>
          </a:stretch>
        </p:blipFill>
        <p:spPr>
          <a:xfrm>
            <a:off x="512748" y="444381"/>
            <a:ext cx="9964396" cy="4657458"/>
          </a:xfrm>
          <a:prstGeom prst="rect">
            <a:avLst/>
          </a:prstGeom>
        </p:spPr>
      </p:pic>
    </p:spTree>
    <p:extLst>
      <p:ext uri="{BB962C8B-B14F-4D97-AF65-F5344CB8AC3E}">
        <p14:creationId xmlns:p14="http://schemas.microsoft.com/office/powerpoint/2010/main" val="2003608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3492"/>
            <a:ext cx="10515600" cy="1325563"/>
          </a:xfrm>
        </p:spPr>
        <p:txBody>
          <a:bodyPr/>
          <a:lstStyle/>
          <a:p>
            <a:r>
              <a:rPr lang="en-IN" b="1" dirty="0">
                <a:solidFill>
                  <a:srgbClr val="FF0000"/>
                </a:solidFill>
              </a:rPr>
              <a:t>Some important questions </a:t>
            </a:r>
            <a:br>
              <a:rPr lang="en-IN" b="1" dirty="0">
                <a:solidFill>
                  <a:srgbClr val="FF0000"/>
                </a:solidFill>
              </a:rPr>
            </a:br>
            <a:endParaRPr lang="en-IN" dirty="0">
              <a:solidFill>
                <a:srgbClr val="FF0000"/>
              </a:solidFill>
            </a:endParaRPr>
          </a:p>
        </p:txBody>
      </p:sp>
      <p:sp>
        <p:nvSpPr>
          <p:cNvPr id="3" name="Content Placeholder 2"/>
          <p:cNvSpPr>
            <a:spLocks noGrp="1"/>
          </p:cNvSpPr>
          <p:nvPr>
            <p:ph idx="1"/>
          </p:nvPr>
        </p:nvSpPr>
        <p:spPr/>
        <p:txBody>
          <a:bodyPr/>
          <a:lstStyle/>
          <a:p>
            <a:pPr marL="0" indent="0">
              <a:lnSpc>
                <a:spcPct val="150000"/>
              </a:lnSpc>
              <a:buNone/>
            </a:pPr>
            <a:r>
              <a:rPr lang="en-IN" dirty="0"/>
              <a:t>Some other analysis are also done, which are as follows:</a:t>
            </a:r>
            <a:r>
              <a:rPr lang="en-IN" baseline="-25000" dirty="0"/>
              <a:t> </a:t>
            </a:r>
            <a:endParaRPr lang="en-IN" dirty="0"/>
          </a:p>
          <a:p>
            <a:pPr marL="514350" lvl="0" indent="-514350" fontAlgn="base">
              <a:lnSpc>
                <a:spcPct val="150000"/>
              </a:lnSpc>
              <a:buFont typeface="+mj-lt"/>
              <a:buAutoNum type="arabicPeriod"/>
            </a:pPr>
            <a:r>
              <a:rPr lang="en-IN" sz="2000" dirty="0"/>
              <a:t>What are the different reason for special requests</a:t>
            </a:r>
            <a:r>
              <a:rPr lang="en-IN" sz="2000" baseline="-25000" dirty="0"/>
              <a:t> </a:t>
            </a:r>
            <a:endParaRPr lang="en-IN" sz="2000" dirty="0"/>
          </a:p>
          <a:p>
            <a:pPr marL="514350" lvl="0" indent="-514350" fontAlgn="base">
              <a:lnSpc>
                <a:spcPct val="150000"/>
              </a:lnSpc>
              <a:buFont typeface="+mj-lt"/>
              <a:buAutoNum type="arabicPeriod"/>
            </a:pPr>
            <a:r>
              <a:rPr lang="en-IN" sz="2000" dirty="0"/>
              <a:t>What is the optimal stay length for better deal for customers</a:t>
            </a:r>
            <a:r>
              <a:rPr lang="en-IN" sz="2000" baseline="-25000" dirty="0"/>
              <a:t> </a:t>
            </a:r>
            <a:endParaRPr lang="en-IN" sz="2000" dirty="0"/>
          </a:p>
          <a:p>
            <a:pPr marL="514350" lvl="0" indent="-514350" fontAlgn="base">
              <a:lnSpc>
                <a:spcPct val="150000"/>
              </a:lnSpc>
              <a:buFont typeface="+mj-lt"/>
              <a:buAutoNum type="arabicPeriod"/>
            </a:pPr>
            <a:r>
              <a:rPr lang="en-IN" sz="2000" dirty="0"/>
              <a:t>How </a:t>
            </a:r>
            <a:r>
              <a:rPr lang="en-IN" sz="2000" dirty="0" err="1"/>
              <a:t>adr</a:t>
            </a:r>
            <a:r>
              <a:rPr lang="en-IN" sz="2000" dirty="0"/>
              <a:t> is affected by total staying period in hotels.</a:t>
            </a:r>
            <a:r>
              <a:rPr lang="en-IN" sz="2000" baseline="-25000" dirty="0"/>
              <a:t> </a:t>
            </a:r>
            <a:endParaRPr lang="en-IN" sz="2000" dirty="0"/>
          </a:p>
          <a:p>
            <a:endParaRPr lang="en-IN" dirty="0"/>
          </a:p>
        </p:txBody>
      </p:sp>
      <p:pic>
        <p:nvPicPr>
          <p:cNvPr id="4" name="Picture 3"/>
          <p:cNvPicPr/>
          <p:nvPr/>
        </p:nvPicPr>
        <p:blipFill>
          <a:blip r:embed="rId2"/>
          <a:stretch>
            <a:fillRect/>
          </a:stretch>
        </p:blipFill>
        <p:spPr>
          <a:xfrm>
            <a:off x="11230293" y="66516"/>
            <a:ext cx="733107" cy="597218"/>
          </a:xfrm>
          <a:prstGeom prst="rect">
            <a:avLst/>
          </a:prstGeom>
        </p:spPr>
      </p:pic>
    </p:spTree>
    <p:extLst>
      <p:ext uri="{BB962C8B-B14F-4D97-AF65-F5344CB8AC3E}">
        <p14:creationId xmlns:p14="http://schemas.microsoft.com/office/powerpoint/2010/main" val="3227809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038" y="66516"/>
            <a:ext cx="10515600" cy="1325563"/>
          </a:xfrm>
        </p:spPr>
        <p:txBody>
          <a:bodyPr/>
          <a:lstStyle/>
          <a:p>
            <a:r>
              <a:rPr lang="en-IN" dirty="0">
                <a:solidFill>
                  <a:srgbClr val="FF0000"/>
                </a:solidFill>
              </a:rPr>
              <a:t>Reasons for special requests </a:t>
            </a:r>
          </a:p>
        </p:txBody>
      </p:sp>
      <p:pic>
        <p:nvPicPr>
          <p:cNvPr id="4" name="Picture 3"/>
          <p:cNvPicPr/>
          <p:nvPr/>
        </p:nvPicPr>
        <p:blipFill>
          <a:blip r:embed="rId2"/>
          <a:stretch>
            <a:fillRect/>
          </a:stretch>
        </p:blipFill>
        <p:spPr>
          <a:xfrm>
            <a:off x="11230293" y="66516"/>
            <a:ext cx="733107" cy="597218"/>
          </a:xfrm>
          <a:prstGeom prst="rect">
            <a:avLst/>
          </a:prstGeom>
        </p:spPr>
      </p:pic>
      <p:grpSp>
        <p:nvGrpSpPr>
          <p:cNvPr id="5" name="Group 4"/>
          <p:cNvGrpSpPr/>
          <p:nvPr/>
        </p:nvGrpSpPr>
        <p:grpSpPr>
          <a:xfrm>
            <a:off x="482802" y="1545757"/>
            <a:ext cx="11226396" cy="4911073"/>
            <a:chOff x="23074" y="17691"/>
            <a:chExt cx="10103815" cy="3645137"/>
          </a:xfrm>
        </p:grpSpPr>
        <p:sp>
          <p:nvSpPr>
            <p:cNvPr id="6" name="Rectangle 5"/>
            <p:cNvSpPr/>
            <p:nvPr/>
          </p:nvSpPr>
          <p:spPr>
            <a:xfrm>
              <a:off x="195153" y="3380994"/>
              <a:ext cx="5813207" cy="206453"/>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there are more chances that  hotels will receive more special requests.</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7" name="Rectangle 6"/>
            <p:cNvSpPr/>
            <p:nvPr/>
          </p:nvSpPr>
          <p:spPr>
            <a:xfrm>
              <a:off x="4533265" y="3472891"/>
              <a:ext cx="42143"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8" name="Picture 7"/>
            <p:cNvPicPr/>
            <p:nvPr/>
          </p:nvPicPr>
          <p:blipFill>
            <a:blip r:embed="rId3"/>
            <a:stretch>
              <a:fillRect/>
            </a:stretch>
          </p:blipFill>
          <p:spPr>
            <a:xfrm>
              <a:off x="158496" y="3279648"/>
              <a:ext cx="8740140" cy="202692"/>
            </a:xfrm>
            <a:prstGeom prst="rect">
              <a:avLst/>
            </a:prstGeom>
          </p:spPr>
        </p:pic>
        <p:sp>
          <p:nvSpPr>
            <p:cNvPr id="9" name="Rectangle 8"/>
            <p:cNvSpPr/>
            <p:nvPr/>
          </p:nvSpPr>
          <p:spPr>
            <a:xfrm>
              <a:off x="158496" y="3147117"/>
              <a:ext cx="9968393" cy="370683"/>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212121"/>
                  </a:solidFill>
                  <a:effectLst/>
                  <a:latin typeface="Calibri" panose="020F0502020204030204" pitchFamily="34" charset="0"/>
                  <a:ea typeface="Calibri" panose="020F0502020204030204" pitchFamily="34" charset="0"/>
                </a:rPr>
                <a:t>The number of special request are almost the same in the kids section. But, we can see that if the adults are more than 2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10" name="Rectangle 9"/>
            <p:cNvSpPr/>
            <p:nvPr/>
          </p:nvSpPr>
          <p:spPr>
            <a:xfrm>
              <a:off x="7660894" y="3320491"/>
              <a:ext cx="42144"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11" name="Picture 10"/>
            <p:cNvPicPr/>
            <p:nvPr/>
          </p:nvPicPr>
          <p:blipFill>
            <a:blip r:embed="rId4"/>
            <a:stretch>
              <a:fillRect/>
            </a:stretch>
          </p:blipFill>
          <p:spPr>
            <a:xfrm>
              <a:off x="23074" y="17691"/>
              <a:ext cx="4628388" cy="2906086"/>
            </a:xfrm>
            <a:prstGeom prst="rect">
              <a:avLst/>
            </a:prstGeom>
          </p:spPr>
        </p:pic>
        <p:pic>
          <p:nvPicPr>
            <p:cNvPr id="12" name="Picture 11"/>
            <p:cNvPicPr/>
            <p:nvPr/>
          </p:nvPicPr>
          <p:blipFill>
            <a:blip r:embed="rId5"/>
            <a:stretch>
              <a:fillRect/>
            </a:stretch>
          </p:blipFill>
          <p:spPr>
            <a:xfrm>
              <a:off x="4803648" y="105156"/>
              <a:ext cx="3409188" cy="2731157"/>
            </a:xfrm>
            <a:prstGeom prst="rect">
              <a:avLst/>
            </a:prstGeom>
          </p:spPr>
        </p:pic>
      </p:grpSp>
    </p:spTree>
    <p:extLst>
      <p:ext uri="{BB962C8B-B14F-4D97-AF65-F5344CB8AC3E}">
        <p14:creationId xmlns:p14="http://schemas.microsoft.com/office/powerpoint/2010/main" val="2720754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693" y="297369"/>
            <a:ext cx="10515600" cy="1325563"/>
          </a:xfrm>
        </p:spPr>
        <p:txBody>
          <a:bodyPr/>
          <a:lstStyle/>
          <a:p>
            <a:r>
              <a:rPr lang="en-IN" dirty="0">
                <a:solidFill>
                  <a:srgbClr val="FF0000"/>
                </a:solidFill>
              </a:rPr>
              <a:t>Reasons for special requests(cont.) </a:t>
            </a:r>
          </a:p>
        </p:txBody>
      </p:sp>
      <p:sp>
        <p:nvSpPr>
          <p:cNvPr id="3" name="Content Placeholder 2"/>
          <p:cNvSpPr>
            <a:spLocks noGrp="1"/>
          </p:cNvSpPr>
          <p:nvPr>
            <p:ph idx="1"/>
          </p:nvPr>
        </p:nvSpPr>
        <p:spPr>
          <a:xfrm>
            <a:off x="949295" y="5486400"/>
            <a:ext cx="10515600" cy="1049486"/>
          </a:xfrm>
        </p:spPr>
        <p:txBody>
          <a:bodyPr>
            <a:normAutofit/>
          </a:bodyPr>
          <a:lstStyle/>
          <a:p>
            <a:pPr>
              <a:lnSpc>
                <a:spcPct val="150000"/>
              </a:lnSpc>
            </a:pPr>
            <a:r>
              <a:rPr lang="en-IN" sz="1800" dirty="0" smtClean="0"/>
              <a:t>Here we can see that all market segment mostly have special request. </a:t>
            </a:r>
          </a:p>
          <a:p>
            <a:pPr>
              <a:lnSpc>
                <a:spcPct val="150000"/>
              </a:lnSpc>
            </a:pPr>
            <a:r>
              <a:rPr lang="en-IN" sz="1800" dirty="0" smtClean="0"/>
              <a:t>There is one segment which is complementary, having more than average number of special request. </a:t>
            </a:r>
          </a:p>
          <a:p>
            <a:endParaRPr lang="en-IN" dirty="0"/>
          </a:p>
        </p:txBody>
      </p:sp>
      <p:pic>
        <p:nvPicPr>
          <p:cNvPr id="4" name="Picture 3"/>
          <p:cNvPicPr/>
          <p:nvPr/>
        </p:nvPicPr>
        <p:blipFill>
          <a:blip r:embed="rId2"/>
          <a:stretch>
            <a:fillRect/>
          </a:stretch>
        </p:blipFill>
        <p:spPr>
          <a:xfrm>
            <a:off x="11230293" y="66516"/>
            <a:ext cx="733107" cy="597218"/>
          </a:xfrm>
          <a:prstGeom prst="rect">
            <a:avLst/>
          </a:prstGeom>
        </p:spPr>
      </p:pic>
      <p:pic>
        <p:nvPicPr>
          <p:cNvPr id="5" name="Picture 4"/>
          <p:cNvPicPr/>
          <p:nvPr/>
        </p:nvPicPr>
        <p:blipFill>
          <a:blip r:embed="rId3"/>
          <a:stretch>
            <a:fillRect/>
          </a:stretch>
        </p:blipFill>
        <p:spPr>
          <a:xfrm>
            <a:off x="714693" y="1622932"/>
            <a:ext cx="9335161" cy="3795102"/>
          </a:xfrm>
          <a:prstGeom prst="rect">
            <a:avLst/>
          </a:prstGeom>
        </p:spPr>
      </p:pic>
    </p:spTree>
    <p:extLst>
      <p:ext uri="{BB962C8B-B14F-4D97-AF65-F5344CB8AC3E}">
        <p14:creationId xmlns:p14="http://schemas.microsoft.com/office/powerpoint/2010/main" val="3481377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962" y="722233"/>
            <a:ext cx="10132463" cy="862897"/>
          </a:xfrm>
        </p:spPr>
        <p:txBody>
          <a:bodyPr>
            <a:normAutofit fontScale="90000"/>
          </a:bodyPr>
          <a:lstStyle/>
          <a:p>
            <a:pPr lvl="0"/>
            <a:r>
              <a:rPr kumimoji="0" lang="en-US" b="0" i="0" u="none" strike="noStrike" cap="none" normalizeH="0" baseline="0" dirty="0" smtClean="0">
                <a:ln>
                  <a:noFill/>
                </a:ln>
                <a:solidFill>
                  <a:srgbClr val="FF0000"/>
                </a:solidFill>
                <a:effectLst/>
                <a:latin typeface="Arial" panose="020B0604020202020204" pitchFamily="34" charset="0"/>
                <a:ea typeface="Arial" panose="020B0604020202020204" pitchFamily="34" charset="0"/>
              </a:rPr>
              <a:t>Correlation </a:t>
            </a:r>
            <a:r>
              <a:rPr kumimoji="0" lang="en-US" b="0" i="0" u="none" strike="noStrike" cap="none" normalizeH="0" baseline="0" dirty="0" err="1" smtClean="0">
                <a:ln>
                  <a:noFill/>
                </a:ln>
                <a:solidFill>
                  <a:srgbClr val="FF0000"/>
                </a:solidFill>
                <a:effectLst/>
                <a:latin typeface="Arial" panose="020B0604020202020204" pitchFamily="34" charset="0"/>
                <a:ea typeface="Arial" panose="020B0604020202020204" pitchFamily="34" charset="0"/>
              </a:rPr>
              <a:t>Heatmap</a:t>
            </a:r>
            <a:r>
              <a:rPr kumimoji="0" lang="en-US" b="0" i="0" u="none" strike="noStrike" cap="none" normalizeH="0" baseline="0" dirty="0" smtClean="0">
                <a:ln>
                  <a:noFill/>
                </a:ln>
                <a:solidFill>
                  <a:srgbClr val="FF0000"/>
                </a:solidFill>
                <a:effectLst/>
                <a:latin typeface="Arial" panose="020B0604020202020204" pitchFamily="34" charset="0"/>
                <a:ea typeface="Arial" panose="020B0604020202020204" pitchFamily="34" charset="0"/>
              </a:rPr>
              <a:t> </a:t>
            </a:r>
            <a:br>
              <a:rPr kumimoji="0" lang="en-US" b="0" i="0" u="none" strike="noStrike" cap="none" normalizeH="0" baseline="0" dirty="0" smtClean="0">
                <a:ln>
                  <a:noFill/>
                </a:ln>
                <a:solidFill>
                  <a:srgbClr val="FF0000"/>
                </a:solidFill>
                <a:effectLst/>
                <a:latin typeface="Arial" panose="020B0604020202020204" pitchFamily="34" charset="0"/>
                <a:ea typeface="Arial" panose="020B0604020202020204" pitchFamily="34" charset="0"/>
              </a:rPr>
            </a:br>
            <a:endParaRPr lang="en-IN" dirty="0">
              <a:solidFill>
                <a:srgbClr val="FF0000"/>
              </a:solidFill>
            </a:endParaRPr>
          </a:p>
        </p:txBody>
      </p:sp>
      <p:sp>
        <p:nvSpPr>
          <p:cNvPr id="3" name="Content Placeholder 2"/>
          <p:cNvSpPr>
            <a:spLocks noGrp="1"/>
          </p:cNvSpPr>
          <p:nvPr>
            <p:ph idx="1"/>
          </p:nvPr>
        </p:nvSpPr>
        <p:spPr>
          <a:xfrm>
            <a:off x="7007551" y="1868918"/>
            <a:ext cx="4945166" cy="4198596"/>
          </a:xfrm>
        </p:spPr>
        <p:txBody>
          <a:bodyPr>
            <a:normAutofit/>
          </a:bodyPr>
          <a:lstStyle/>
          <a:p>
            <a:pPr lvl="0" fontAlgn="base">
              <a:lnSpc>
                <a:spcPct val="150000"/>
              </a:lnSpc>
            </a:pPr>
            <a:r>
              <a:rPr lang="en-IN" sz="2000" dirty="0"/>
              <a:t>Total stay length and lead time are slightly correlated. This may means that for longer hotel stays, people generally plan little before the actual arrival. </a:t>
            </a:r>
          </a:p>
          <a:p>
            <a:pPr lvl="0" fontAlgn="base">
              <a:lnSpc>
                <a:spcPct val="150000"/>
              </a:lnSpc>
            </a:pPr>
            <a:r>
              <a:rPr lang="en-IN" sz="2000" dirty="0" err="1"/>
              <a:t>adr</a:t>
            </a:r>
            <a:r>
              <a:rPr lang="en-IN" sz="2000" dirty="0"/>
              <a:t> is slightly correlated with </a:t>
            </a:r>
            <a:r>
              <a:rPr lang="en-IN" sz="2000" dirty="0" err="1"/>
              <a:t>total_people</a:t>
            </a:r>
            <a:r>
              <a:rPr lang="en-IN" sz="2000" dirty="0"/>
              <a:t>, which makes sense as more no. of people means more service to deliver, therefore more </a:t>
            </a:r>
            <a:r>
              <a:rPr lang="en-IN" sz="2000" dirty="0" err="1"/>
              <a:t>adr</a:t>
            </a:r>
            <a:r>
              <a:rPr lang="en-IN" sz="2000" dirty="0"/>
              <a:t>. </a:t>
            </a:r>
          </a:p>
          <a:p>
            <a:pPr marL="0" indent="0">
              <a:buNone/>
            </a:pPr>
            <a:endParaRPr lang="en-IN" dirty="0"/>
          </a:p>
        </p:txBody>
      </p:sp>
      <p:pic>
        <p:nvPicPr>
          <p:cNvPr id="4" name="Picture 3"/>
          <p:cNvPicPr/>
          <p:nvPr/>
        </p:nvPicPr>
        <p:blipFill>
          <a:blip r:embed="rId2"/>
          <a:stretch>
            <a:fillRect/>
          </a:stretch>
        </p:blipFill>
        <p:spPr>
          <a:xfrm>
            <a:off x="11230293" y="66516"/>
            <a:ext cx="733107" cy="597218"/>
          </a:xfrm>
          <a:prstGeom prst="rect">
            <a:avLst/>
          </a:prstGeom>
        </p:spPr>
      </p:pic>
      <p:sp>
        <p:nvSpPr>
          <p:cNvPr id="5" name="Rectangle 2"/>
          <p:cNvSpPr>
            <a:spLocks noChangeArrowheads="1"/>
          </p:cNvSpPr>
          <p:nvPr/>
        </p:nvSpPr>
        <p:spPr bwMode="auto">
          <a:xfrm>
            <a:off x="316194" y="115368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414017" tIns="0" rIns="0" bIns="741129" numCol="1" anchor="ctr" anchorCtr="0" compatLnSpc="1">
            <a:prstTxWarp prst="textNoShape">
              <a:avLst/>
            </a:prstTxWarp>
            <a:spAutoFit/>
          </a:bodyPr>
          <a:lstStyle/>
          <a:p>
            <a:endParaRPr lang="en-IN"/>
          </a:p>
        </p:txBody>
      </p:sp>
      <p:pic>
        <p:nvPicPr>
          <p:cNvPr id="3073" name="Picture 7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98" y="1610882"/>
            <a:ext cx="5990602" cy="4883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465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Optimal stay length for better deals in </a:t>
            </a:r>
            <a:r>
              <a:rPr lang="en-IN" b="1" dirty="0" err="1">
                <a:solidFill>
                  <a:srgbClr val="FF0000"/>
                </a:solidFill>
              </a:rPr>
              <a:t>adr</a:t>
            </a:r>
            <a:r>
              <a:rPr lang="en-IN" b="1" dirty="0">
                <a:solidFill>
                  <a:srgbClr val="FF0000"/>
                </a:solidFill>
              </a:rPr>
              <a:t> </a:t>
            </a:r>
            <a:br>
              <a:rPr lang="en-IN" b="1"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1316052" y="5486399"/>
            <a:ext cx="9562744" cy="1138121"/>
          </a:xfrm>
        </p:spPr>
        <p:txBody>
          <a:bodyPr>
            <a:noAutofit/>
          </a:bodyPr>
          <a:lstStyle/>
          <a:p>
            <a:pPr>
              <a:lnSpc>
                <a:spcPct val="130000"/>
              </a:lnSpc>
            </a:pPr>
            <a:r>
              <a:rPr lang="en-IN" sz="1800" dirty="0"/>
              <a:t>For shorter stays the </a:t>
            </a:r>
            <a:r>
              <a:rPr lang="en-IN" sz="1800" dirty="0" err="1"/>
              <a:t>adr</a:t>
            </a:r>
            <a:r>
              <a:rPr lang="en-IN" sz="1800" dirty="0"/>
              <a:t>(average daily rate varies greatly) but for longer stays (&gt; 15 days) </a:t>
            </a:r>
            <a:r>
              <a:rPr lang="en-IN" sz="1800" dirty="0" err="1"/>
              <a:t>adr</a:t>
            </a:r>
            <a:r>
              <a:rPr lang="en-IN" sz="1800" dirty="0"/>
              <a:t> is comparatively very less. Therefore, customers can get better deal for longer stays more than 15 days</a:t>
            </a:r>
          </a:p>
        </p:txBody>
      </p:sp>
      <p:pic>
        <p:nvPicPr>
          <p:cNvPr id="4" name="Picture 3"/>
          <p:cNvPicPr/>
          <p:nvPr/>
        </p:nvPicPr>
        <p:blipFill>
          <a:blip r:embed="rId2"/>
          <a:stretch>
            <a:fillRect/>
          </a:stretch>
        </p:blipFill>
        <p:spPr>
          <a:xfrm>
            <a:off x="11230293" y="66516"/>
            <a:ext cx="733107" cy="597218"/>
          </a:xfrm>
          <a:prstGeom prst="rect">
            <a:avLst/>
          </a:prstGeom>
        </p:spPr>
      </p:pic>
      <p:pic>
        <p:nvPicPr>
          <p:cNvPr id="5" name="Picture 4"/>
          <p:cNvPicPr/>
          <p:nvPr/>
        </p:nvPicPr>
        <p:blipFill>
          <a:blip r:embed="rId3"/>
          <a:stretch>
            <a:fillRect/>
          </a:stretch>
        </p:blipFill>
        <p:spPr>
          <a:xfrm>
            <a:off x="1247686" y="1461331"/>
            <a:ext cx="8947447" cy="4025067"/>
          </a:xfrm>
          <a:prstGeom prst="rect">
            <a:avLst/>
          </a:prstGeom>
        </p:spPr>
      </p:pic>
    </p:spTree>
    <p:extLst>
      <p:ext uri="{BB962C8B-B14F-4D97-AF65-F5344CB8AC3E}">
        <p14:creationId xmlns:p14="http://schemas.microsoft.com/office/powerpoint/2010/main" val="2266941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516"/>
            <a:ext cx="10515600" cy="1325563"/>
          </a:xfrm>
        </p:spPr>
        <p:txBody>
          <a:bodyPr/>
          <a:lstStyle/>
          <a:p>
            <a:r>
              <a:rPr lang="en-IN" dirty="0" smtClean="0">
                <a:solidFill>
                  <a:srgbClr val="FF0000"/>
                </a:solidFill>
              </a:rPr>
              <a:t>Conclusion </a:t>
            </a:r>
            <a:endParaRPr lang="en-IN" dirty="0">
              <a:solidFill>
                <a:srgbClr val="FF0000"/>
              </a:solidFill>
            </a:endParaRPr>
          </a:p>
        </p:txBody>
      </p:sp>
      <p:sp>
        <p:nvSpPr>
          <p:cNvPr id="3" name="Content Placeholder 2"/>
          <p:cNvSpPr>
            <a:spLocks noGrp="1"/>
          </p:cNvSpPr>
          <p:nvPr>
            <p:ph idx="1"/>
          </p:nvPr>
        </p:nvSpPr>
        <p:spPr>
          <a:xfrm>
            <a:off x="714692" y="1196411"/>
            <a:ext cx="11248707" cy="5341121"/>
          </a:xfrm>
        </p:spPr>
        <p:txBody>
          <a:bodyPr>
            <a:normAutofit fontScale="25000" lnSpcReduction="20000"/>
          </a:bodyPr>
          <a:lstStyle/>
          <a:p>
            <a:pPr lvl="0" fontAlgn="base">
              <a:lnSpc>
                <a:spcPct val="100000"/>
              </a:lnSpc>
            </a:pPr>
            <a:r>
              <a:rPr lang="en-IN" sz="6400" dirty="0"/>
              <a:t>Around 60% bookings are for City hotel and 40% bookings are for Resort hotel, therefore City Hotel is busier than Resort hotel. Also the overall </a:t>
            </a:r>
            <a:r>
              <a:rPr lang="en-IN" sz="6400" dirty="0" err="1"/>
              <a:t>adr</a:t>
            </a:r>
            <a:r>
              <a:rPr lang="en-IN" sz="6400" dirty="0"/>
              <a:t> of City hotel is slightly higher than Resort hotel. </a:t>
            </a:r>
          </a:p>
          <a:p>
            <a:pPr lvl="0" fontAlgn="base">
              <a:lnSpc>
                <a:spcPct val="100000"/>
              </a:lnSpc>
            </a:pPr>
            <a:r>
              <a:rPr lang="en-IN" sz="6400" dirty="0"/>
              <a:t>Mostly guests stay for less than 5 days in hotel and for longer stays Resort hotel is preferred. </a:t>
            </a:r>
          </a:p>
          <a:p>
            <a:pPr lvl="0" fontAlgn="base">
              <a:lnSpc>
                <a:spcPct val="100000"/>
              </a:lnSpc>
            </a:pPr>
            <a:r>
              <a:rPr lang="en-IN" sz="6400" dirty="0"/>
              <a:t>Both hotels have significantly higher booking cancellation rates and very few guests less than 3 % return for another booking in City hotel. 5% guests return for stay in Resort hotel. </a:t>
            </a:r>
          </a:p>
          <a:p>
            <a:pPr lvl="0" fontAlgn="base">
              <a:lnSpc>
                <a:spcPct val="100000"/>
              </a:lnSpc>
            </a:pPr>
            <a:r>
              <a:rPr lang="en-IN" sz="6400" dirty="0"/>
              <a:t>Most of the guests came from </a:t>
            </a:r>
            <a:r>
              <a:rPr lang="en-IN" sz="6400" dirty="0" err="1"/>
              <a:t>european</a:t>
            </a:r>
            <a:r>
              <a:rPr lang="en-IN" sz="6400" dirty="0"/>
              <a:t> countries, with most no. of guest coming from Portugal. </a:t>
            </a:r>
          </a:p>
          <a:p>
            <a:pPr lvl="0" fontAlgn="base">
              <a:lnSpc>
                <a:spcPct val="100000"/>
              </a:lnSpc>
            </a:pPr>
            <a:r>
              <a:rPr lang="en-IN" sz="6400" dirty="0"/>
              <a:t>Guests use different channels for making bookings out of which most preferred way is TA/TO. </a:t>
            </a:r>
          </a:p>
          <a:p>
            <a:pPr lvl="0" fontAlgn="base">
              <a:lnSpc>
                <a:spcPct val="100000"/>
              </a:lnSpc>
            </a:pPr>
            <a:r>
              <a:rPr lang="en-IN" sz="6400" dirty="0"/>
              <a:t>For hotels higher </a:t>
            </a:r>
            <a:r>
              <a:rPr lang="en-IN" sz="6400" dirty="0" err="1"/>
              <a:t>adr</a:t>
            </a:r>
            <a:r>
              <a:rPr lang="en-IN" sz="6400" dirty="0"/>
              <a:t> deals come via GDS channel, so hotels should increase their popularity on this channel. </a:t>
            </a:r>
          </a:p>
          <a:p>
            <a:pPr lvl="0" fontAlgn="base">
              <a:lnSpc>
                <a:spcPct val="100000"/>
              </a:lnSpc>
            </a:pPr>
            <a:r>
              <a:rPr lang="en-IN" sz="6400" dirty="0"/>
              <a:t>Almost 30% of bookings via TA/TO are cancelled. </a:t>
            </a:r>
          </a:p>
          <a:p>
            <a:pPr lvl="0" fontAlgn="base">
              <a:lnSpc>
                <a:spcPct val="100000"/>
              </a:lnSpc>
            </a:pPr>
            <a:r>
              <a:rPr lang="en-IN" sz="6400" dirty="0"/>
              <a:t>Not getting same room as reserved, longer lead time and waiting time do not affect cancellation of bookings. Although different room allotment do lowers the </a:t>
            </a:r>
            <a:r>
              <a:rPr lang="en-IN" sz="6400" dirty="0" err="1"/>
              <a:t>adr</a:t>
            </a:r>
            <a:r>
              <a:rPr lang="en-IN" sz="6400" dirty="0"/>
              <a:t>. </a:t>
            </a:r>
          </a:p>
          <a:p>
            <a:pPr lvl="0" fontAlgn="base">
              <a:lnSpc>
                <a:spcPct val="100000"/>
              </a:lnSpc>
            </a:pPr>
            <a:r>
              <a:rPr lang="en-IN" sz="6400" dirty="0"/>
              <a:t>July- August are the most busier and profitable months for both of hotels.  </a:t>
            </a:r>
          </a:p>
          <a:p>
            <a:pPr lvl="0" fontAlgn="base">
              <a:lnSpc>
                <a:spcPct val="100000"/>
              </a:lnSpc>
            </a:pPr>
            <a:r>
              <a:rPr lang="en-IN" sz="6400" dirty="0"/>
              <a:t>Within a month, </a:t>
            </a:r>
            <a:r>
              <a:rPr lang="en-IN" sz="6400" dirty="0" err="1"/>
              <a:t>adr</a:t>
            </a:r>
            <a:r>
              <a:rPr lang="en-IN" sz="6400" dirty="0"/>
              <a:t> gradually increases as month ends, with small sudden rise on weekends. </a:t>
            </a:r>
          </a:p>
          <a:p>
            <a:pPr lvl="0" fontAlgn="base">
              <a:lnSpc>
                <a:spcPct val="100000"/>
              </a:lnSpc>
            </a:pPr>
            <a:r>
              <a:rPr lang="en-IN" sz="6400" dirty="0"/>
              <a:t>Couples are the most common guests for hotels, hence hotels can plan services according to couples needs to increase revenue. </a:t>
            </a:r>
            <a:endParaRPr lang="en-IN" sz="6400" dirty="0" smtClean="0"/>
          </a:p>
          <a:p>
            <a:pPr lvl="0" fontAlgn="base">
              <a:lnSpc>
                <a:spcPct val="100000"/>
              </a:lnSpc>
            </a:pPr>
            <a:r>
              <a:rPr lang="en-IN" sz="6400" dirty="0"/>
              <a:t>More number of people in guests results in more number of special requests. </a:t>
            </a:r>
          </a:p>
          <a:p>
            <a:pPr lvl="0" fontAlgn="base">
              <a:lnSpc>
                <a:spcPct val="100000"/>
              </a:lnSpc>
            </a:pPr>
            <a:r>
              <a:rPr lang="en-IN" sz="6400" dirty="0"/>
              <a:t>Bookings made via complementary market segment and adults have on average high no. of special request. </a:t>
            </a:r>
          </a:p>
          <a:p>
            <a:pPr lvl="0" fontAlgn="base">
              <a:lnSpc>
                <a:spcPct val="100000"/>
              </a:lnSpc>
            </a:pPr>
            <a:r>
              <a:rPr lang="en-IN" sz="6400" dirty="0"/>
              <a:t>For customers, generally the longer stays (more than 15 days) can result in better deals in terms of low </a:t>
            </a:r>
            <a:r>
              <a:rPr lang="en-IN" sz="6400" dirty="0" err="1"/>
              <a:t>adr</a:t>
            </a:r>
            <a:r>
              <a:rPr lang="en-IN" sz="6400" dirty="0"/>
              <a:t>. </a:t>
            </a:r>
          </a:p>
          <a:p>
            <a:pPr lvl="0" fontAlgn="base">
              <a:lnSpc>
                <a:spcPct val="100000"/>
              </a:lnSpc>
            </a:pPr>
            <a:endParaRPr lang="en-IN" dirty="0"/>
          </a:p>
          <a:p>
            <a:pPr>
              <a:lnSpc>
                <a:spcPct val="100000"/>
              </a:lnSpc>
            </a:pPr>
            <a:endParaRPr lang="en-IN" dirty="0"/>
          </a:p>
        </p:txBody>
      </p:sp>
      <p:pic>
        <p:nvPicPr>
          <p:cNvPr id="4" name="Picture 3"/>
          <p:cNvPicPr/>
          <p:nvPr/>
        </p:nvPicPr>
        <p:blipFill>
          <a:blip r:embed="rId2"/>
          <a:stretch>
            <a:fillRect/>
          </a:stretch>
        </p:blipFill>
        <p:spPr>
          <a:xfrm>
            <a:off x="11230293" y="66516"/>
            <a:ext cx="733107" cy="597218"/>
          </a:xfrm>
          <a:prstGeom prst="rect">
            <a:avLst/>
          </a:prstGeom>
        </p:spPr>
      </p:pic>
    </p:spTree>
    <p:extLst>
      <p:ext uri="{BB962C8B-B14F-4D97-AF65-F5344CB8AC3E}">
        <p14:creationId xmlns:p14="http://schemas.microsoft.com/office/powerpoint/2010/main" val="2001979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024" y="399751"/>
            <a:ext cx="10515600" cy="1325563"/>
          </a:xfrm>
        </p:spPr>
        <p:txBody>
          <a:bodyPr/>
          <a:lstStyle/>
          <a:p>
            <a:r>
              <a:rPr lang="en-IN" b="1" dirty="0">
                <a:solidFill>
                  <a:srgbClr val="FF0000"/>
                </a:solidFill>
              </a:rPr>
              <a:t>Agenda</a:t>
            </a:r>
            <a:r>
              <a:rPr lang="en-IN" dirty="0">
                <a:solidFill>
                  <a:srgbClr val="FF0000"/>
                </a:solidFill>
              </a:rPr>
              <a:t> </a:t>
            </a:r>
            <a:br>
              <a:rPr lang="en-IN"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838200" y="1461330"/>
            <a:ext cx="10515600" cy="4836919"/>
          </a:xfrm>
        </p:spPr>
        <p:txBody>
          <a:bodyPr>
            <a:normAutofit fontScale="92500" lnSpcReduction="10000"/>
          </a:bodyPr>
          <a:lstStyle/>
          <a:p>
            <a:pPr>
              <a:lnSpc>
                <a:spcPct val="150000"/>
              </a:lnSpc>
            </a:pPr>
            <a:r>
              <a:rPr lang="en-IN" sz="2400" dirty="0"/>
              <a:t>To discuss the analysis of given hotel bookings data set from 2015-2017.</a:t>
            </a:r>
            <a:r>
              <a:rPr lang="en-IN" sz="2400" baseline="-25000" dirty="0"/>
              <a:t> </a:t>
            </a:r>
            <a:endParaRPr lang="en-IN" sz="2400" dirty="0"/>
          </a:p>
          <a:p>
            <a:pPr>
              <a:lnSpc>
                <a:spcPct val="150000"/>
              </a:lnSpc>
            </a:pPr>
            <a:r>
              <a:rPr lang="en-IN" sz="2400" dirty="0"/>
              <a:t>We’ll be doing analysis of given data set in following ways : </a:t>
            </a:r>
          </a:p>
          <a:p>
            <a:pPr lvl="0" fontAlgn="base">
              <a:lnSpc>
                <a:spcPct val="150000"/>
              </a:lnSpc>
            </a:pPr>
            <a:r>
              <a:rPr lang="en-IN" sz="2400" dirty="0" err="1"/>
              <a:t>Univariate</a:t>
            </a:r>
            <a:r>
              <a:rPr lang="en-IN" sz="2400" dirty="0"/>
              <a:t> analysis</a:t>
            </a:r>
            <a:r>
              <a:rPr lang="en-IN" sz="2400" baseline="-25000" dirty="0"/>
              <a:t> </a:t>
            </a:r>
            <a:endParaRPr lang="en-IN" sz="2400" dirty="0"/>
          </a:p>
          <a:p>
            <a:pPr lvl="0" fontAlgn="base">
              <a:lnSpc>
                <a:spcPct val="150000"/>
              </a:lnSpc>
            </a:pPr>
            <a:r>
              <a:rPr lang="en-IN" sz="2400" dirty="0"/>
              <a:t>Hotel wise analysis</a:t>
            </a:r>
            <a:r>
              <a:rPr lang="en-IN" sz="2400" baseline="-25000" dirty="0"/>
              <a:t> </a:t>
            </a:r>
            <a:endParaRPr lang="en-IN" sz="2400" dirty="0"/>
          </a:p>
          <a:p>
            <a:pPr lvl="0" fontAlgn="base">
              <a:lnSpc>
                <a:spcPct val="150000"/>
              </a:lnSpc>
            </a:pPr>
            <a:r>
              <a:rPr lang="en-IN" sz="2400" dirty="0"/>
              <a:t>Distribution Channel wise analysis</a:t>
            </a:r>
            <a:r>
              <a:rPr lang="en-IN" sz="2400" baseline="-25000" dirty="0"/>
              <a:t> </a:t>
            </a:r>
            <a:endParaRPr lang="en-IN" sz="2400" dirty="0"/>
          </a:p>
          <a:p>
            <a:pPr lvl="0" fontAlgn="base">
              <a:lnSpc>
                <a:spcPct val="150000"/>
              </a:lnSpc>
            </a:pPr>
            <a:r>
              <a:rPr lang="en-IN" sz="2400" dirty="0"/>
              <a:t>Booking cancellation analysis</a:t>
            </a:r>
            <a:r>
              <a:rPr lang="en-IN" sz="2400" baseline="-25000" dirty="0"/>
              <a:t> </a:t>
            </a:r>
            <a:endParaRPr lang="en-IN" sz="2400" dirty="0"/>
          </a:p>
          <a:p>
            <a:pPr lvl="0" fontAlgn="base">
              <a:lnSpc>
                <a:spcPct val="150000"/>
              </a:lnSpc>
            </a:pPr>
            <a:r>
              <a:rPr lang="en-IN" sz="2400" dirty="0" err="1"/>
              <a:t>Timewise</a:t>
            </a:r>
            <a:r>
              <a:rPr lang="en-IN" sz="2400" dirty="0"/>
              <a:t> analysis</a:t>
            </a:r>
            <a:r>
              <a:rPr lang="en-IN" sz="2400" baseline="-25000" dirty="0"/>
              <a:t> </a:t>
            </a:r>
            <a:endParaRPr lang="en-IN" sz="2400" dirty="0"/>
          </a:p>
          <a:p>
            <a:pPr lvl="0" fontAlgn="base">
              <a:lnSpc>
                <a:spcPct val="150000"/>
              </a:lnSpc>
            </a:pPr>
            <a:r>
              <a:rPr lang="en-IN" sz="2400" dirty="0"/>
              <a:t>By doing this we’ll try to find out key factors driving the hotel bookings trends. </a:t>
            </a:r>
          </a:p>
          <a:p>
            <a:pPr>
              <a:lnSpc>
                <a:spcPct val="150000"/>
              </a:lnSpc>
            </a:pPr>
            <a:endParaRPr lang="en-IN" dirty="0"/>
          </a:p>
        </p:txBody>
      </p:sp>
      <p:pic>
        <p:nvPicPr>
          <p:cNvPr id="4" name="Picture 3"/>
          <p:cNvPicPr/>
          <p:nvPr/>
        </p:nvPicPr>
        <p:blipFill>
          <a:blip r:embed="rId2"/>
          <a:stretch>
            <a:fillRect/>
          </a:stretch>
        </p:blipFill>
        <p:spPr>
          <a:xfrm>
            <a:off x="11230293" y="66516"/>
            <a:ext cx="733107" cy="597218"/>
          </a:xfrm>
          <a:prstGeom prst="rect">
            <a:avLst/>
          </a:prstGeom>
        </p:spPr>
      </p:pic>
    </p:spTree>
    <p:extLst>
      <p:ext uri="{BB962C8B-B14F-4D97-AF65-F5344CB8AC3E}">
        <p14:creationId xmlns:p14="http://schemas.microsoft.com/office/powerpoint/2010/main" val="2640674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79" y="1946095"/>
            <a:ext cx="10515600" cy="3437754"/>
          </a:xfrm>
        </p:spPr>
        <p:txBody>
          <a:bodyPr>
            <a:normAutofit/>
          </a:bodyPr>
          <a:lstStyle/>
          <a:p>
            <a:r>
              <a:rPr lang="en-IN" sz="5400" b="1" dirty="0" smtClean="0">
                <a:solidFill>
                  <a:srgbClr val="FF0000"/>
                </a:solidFill>
                <a:latin typeface="+mn-lt"/>
              </a:rPr>
              <a:t>                    </a:t>
            </a:r>
            <a:r>
              <a:rPr lang="en-IN" sz="9600" b="1" dirty="0" smtClean="0">
                <a:solidFill>
                  <a:srgbClr val="FF0000"/>
                </a:solidFill>
                <a:latin typeface="+mn-lt"/>
              </a:rPr>
              <a:t>Thank </a:t>
            </a:r>
            <a:r>
              <a:rPr lang="en-IN" sz="9600" b="1" dirty="0">
                <a:solidFill>
                  <a:srgbClr val="FF0000"/>
                </a:solidFill>
                <a:latin typeface="+mn-lt"/>
              </a:rPr>
              <a:t>You</a:t>
            </a:r>
            <a:r>
              <a:rPr lang="en-IN" sz="9600" dirty="0">
                <a:solidFill>
                  <a:srgbClr val="FF0000"/>
                </a:solidFill>
                <a:latin typeface="+mn-lt"/>
              </a:rPr>
              <a:t> </a:t>
            </a:r>
            <a:r>
              <a:rPr lang="en-IN" sz="5400" dirty="0">
                <a:solidFill>
                  <a:srgbClr val="FF0000"/>
                </a:solidFill>
                <a:latin typeface="+mn-lt"/>
              </a:rPr>
              <a:t/>
            </a:r>
            <a:br>
              <a:rPr lang="en-IN" sz="5400" dirty="0">
                <a:solidFill>
                  <a:srgbClr val="FF0000"/>
                </a:solidFill>
                <a:latin typeface="+mn-lt"/>
              </a:rPr>
            </a:br>
            <a:endParaRPr lang="en-IN" sz="5400" dirty="0">
              <a:solidFill>
                <a:srgbClr val="FF0000"/>
              </a:solidFill>
              <a:latin typeface="+mn-lt"/>
            </a:endParaRPr>
          </a:p>
        </p:txBody>
      </p:sp>
      <p:pic>
        <p:nvPicPr>
          <p:cNvPr id="4" name="Picture 3"/>
          <p:cNvPicPr/>
          <p:nvPr/>
        </p:nvPicPr>
        <p:blipFill>
          <a:blip r:embed="rId2"/>
          <a:stretch>
            <a:fillRect/>
          </a:stretch>
        </p:blipFill>
        <p:spPr>
          <a:xfrm>
            <a:off x="11230293" y="66516"/>
            <a:ext cx="733107" cy="597218"/>
          </a:xfrm>
          <a:prstGeom prst="rect">
            <a:avLst/>
          </a:prstGeom>
        </p:spPr>
      </p:pic>
    </p:spTree>
    <p:extLst>
      <p:ext uri="{BB962C8B-B14F-4D97-AF65-F5344CB8AC3E}">
        <p14:creationId xmlns:p14="http://schemas.microsoft.com/office/powerpoint/2010/main" val="2605476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 Data </a:t>
            </a:r>
            <a:r>
              <a:rPr lang="en-IN" b="1" dirty="0">
                <a:solidFill>
                  <a:srgbClr val="FF0000"/>
                </a:solidFill>
              </a:rPr>
              <a:t>Summary  </a:t>
            </a:r>
            <a:br>
              <a:rPr lang="en-IN" b="1"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838200" y="1504060"/>
            <a:ext cx="10782300" cy="5138040"/>
          </a:xfrm>
        </p:spPr>
        <p:txBody>
          <a:bodyPr>
            <a:normAutofit/>
          </a:bodyPr>
          <a:lstStyle/>
          <a:p>
            <a:r>
              <a:rPr lang="en-IN" sz="2400" dirty="0"/>
              <a:t>Given data set has different columns of variables crucial for hotel bookings. Some of them are:</a:t>
            </a:r>
            <a:r>
              <a:rPr lang="en-IN" sz="2400" baseline="-25000" dirty="0"/>
              <a:t> </a:t>
            </a:r>
            <a:endParaRPr lang="en-IN" sz="2400" dirty="0"/>
          </a:p>
          <a:p>
            <a:r>
              <a:rPr lang="en-IN" sz="2400" dirty="0">
                <a:solidFill>
                  <a:srgbClr val="FF0066"/>
                </a:solidFill>
              </a:rPr>
              <a:t>hotel</a:t>
            </a:r>
            <a:r>
              <a:rPr lang="en-IN" sz="2400" dirty="0"/>
              <a:t>: The category of hotels, which are two resort hotel and city hotel.</a:t>
            </a:r>
            <a:r>
              <a:rPr lang="en-IN" sz="2400" baseline="-25000" dirty="0"/>
              <a:t> </a:t>
            </a:r>
            <a:endParaRPr lang="en-IN" sz="2400" dirty="0"/>
          </a:p>
          <a:p>
            <a:r>
              <a:rPr lang="en-IN" sz="2400" dirty="0" err="1">
                <a:solidFill>
                  <a:srgbClr val="FF0066"/>
                </a:solidFill>
              </a:rPr>
              <a:t>is_cancelled</a:t>
            </a:r>
            <a:r>
              <a:rPr lang="en-IN" sz="2400" dirty="0"/>
              <a:t> : The value of column show the cancellation type. If the booking was cancelled or not. Values[0,1], where 0 indicates not cancelled.</a:t>
            </a:r>
            <a:r>
              <a:rPr lang="en-IN" sz="2400" baseline="-25000" dirty="0"/>
              <a:t> </a:t>
            </a:r>
            <a:endParaRPr lang="en-IN" sz="2400" dirty="0"/>
          </a:p>
          <a:p>
            <a:pPr>
              <a:lnSpc>
                <a:spcPct val="150000"/>
              </a:lnSpc>
            </a:pPr>
            <a:r>
              <a:rPr lang="en-IN" sz="2400" dirty="0" err="1">
                <a:solidFill>
                  <a:srgbClr val="FF0066"/>
                </a:solidFill>
              </a:rPr>
              <a:t>lead_time</a:t>
            </a:r>
            <a:r>
              <a:rPr lang="en-IN" sz="2400" dirty="0"/>
              <a:t> : The time between reservation and actual arrival.</a:t>
            </a:r>
            <a:r>
              <a:rPr lang="en-IN" sz="2400" baseline="-25000" dirty="0"/>
              <a:t> </a:t>
            </a:r>
            <a:endParaRPr lang="en-IN" sz="2400" dirty="0"/>
          </a:p>
          <a:p>
            <a:r>
              <a:rPr lang="en-IN" sz="2400" dirty="0" err="1">
                <a:solidFill>
                  <a:srgbClr val="FF0066"/>
                </a:solidFill>
              </a:rPr>
              <a:t>stayed_in_weekend_nights</a:t>
            </a:r>
            <a:r>
              <a:rPr lang="en-IN" sz="2400" dirty="0"/>
              <a:t>: The number of weekend nights stay per reservation </a:t>
            </a:r>
            <a:endParaRPr lang="en-IN" sz="2400" dirty="0" smtClean="0"/>
          </a:p>
          <a:p>
            <a:r>
              <a:rPr lang="en-IN" sz="2400" dirty="0" err="1" smtClean="0">
                <a:solidFill>
                  <a:srgbClr val="FF0066"/>
                </a:solidFill>
              </a:rPr>
              <a:t>stayed_in_weekday_nights</a:t>
            </a:r>
            <a:r>
              <a:rPr lang="en-IN" sz="2400" dirty="0"/>
              <a:t>: The number of weekday nights stay per reservation.</a:t>
            </a:r>
            <a:r>
              <a:rPr lang="en-IN" sz="2400" baseline="-25000" dirty="0"/>
              <a:t> </a:t>
            </a:r>
            <a:endParaRPr lang="en-IN" sz="2400" dirty="0"/>
          </a:p>
          <a:p>
            <a:r>
              <a:rPr lang="en-IN" sz="2400" dirty="0">
                <a:solidFill>
                  <a:srgbClr val="FF0066"/>
                </a:solidFill>
              </a:rPr>
              <a:t>meal</a:t>
            </a:r>
            <a:r>
              <a:rPr lang="en-IN" sz="2400" dirty="0"/>
              <a:t>: Meal preferences per reservation.[</a:t>
            </a:r>
            <a:r>
              <a:rPr lang="en-IN" sz="2400" dirty="0" err="1"/>
              <a:t>BB,FB,HB,SC,Undefined</a:t>
            </a:r>
            <a:r>
              <a:rPr lang="en-IN" sz="2400" dirty="0"/>
              <a:t>] </a:t>
            </a:r>
            <a:endParaRPr lang="en-IN" sz="2400" dirty="0" smtClean="0"/>
          </a:p>
          <a:p>
            <a:r>
              <a:rPr lang="en-IN" sz="2400" dirty="0" smtClean="0">
                <a:solidFill>
                  <a:srgbClr val="FF0066"/>
                </a:solidFill>
              </a:rPr>
              <a:t>Country</a:t>
            </a:r>
            <a:r>
              <a:rPr lang="en-IN" sz="2400" dirty="0"/>
              <a:t>: The origin country of guest.</a:t>
            </a:r>
            <a:r>
              <a:rPr lang="en-IN" sz="2400" baseline="-25000" dirty="0"/>
              <a:t> </a:t>
            </a:r>
            <a:endParaRPr lang="en-IN" sz="2400" dirty="0"/>
          </a:p>
          <a:p>
            <a:endParaRPr lang="en-IN" sz="2400" dirty="0"/>
          </a:p>
        </p:txBody>
      </p:sp>
      <p:pic>
        <p:nvPicPr>
          <p:cNvPr id="4" name="Picture 3"/>
          <p:cNvPicPr/>
          <p:nvPr/>
        </p:nvPicPr>
        <p:blipFill>
          <a:blip r:embed="rId2"/>
          <a:stretch>
            <a:fillRect/>
          </a:stretch>
        </p:blipFill>
        <p:spPr>
          <a:xfrm>
            <a:off x="11230293" y="66516"/>
            <a:ext cx="733107" cy="597218"/>
          </a:xfrm>
          <a:prstGeom prst="rect">
            <a:avLst/>
          </a:prstGeom>
        </p:spPr>
      </p:pic>
    </p:spTree>
    <p:extLst>
      <p:ext uri="{BB962C8B-B14F-4D97-AF65-F5344CB8AC3E}">
        <p14:creationId xmlns:p14="http://schemas.microsoft.com/office/powerpoint/2010/main" val="221379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Data Summary</a:t>
            </a:r>
            <a:r>
              <a:rPr lang="en-IN" dirty="0">
                <a:solidFill>
                  <a:srgbClr val="FF0000"/>
                </a:solidFill>
              </a:rPr>
              <a:t>( contd.. )</a:t>
            </a:r>
            <a:r>
              <a:rPr lang="en-IN" b="1" dirty="0">
                <a:solidFill>
                  <a:srgbClr val="FF0000"/>
                </a:solidFill>
              </a:rPr>
              <a:t> </a:t>
            </a:r>
            <a:br>
              <a:rPr lang="en-IN" b="1"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838200" y="1555335"/>
            <a:ext cx="10515600" cy="4990744"/>
          </a:xfrm>
        </p:spPr>
        <p:txBody>
          <a:bodyPr>
            <a:normAutofit lnSpcReduction="10000"/>
          </a:bodyPr>
          <a:lstStyle/>
          <a:p>
            <a:r>
              <a:rPr lang="en-IN" dirty="0" err="1">
                <a:solidFill>
                  <a:srgbClr val="FF0066"/>
                </a:solidFill>
              </a:rPr>
              <a:t>market_segment</a:t>
            </a:r>
            <a:r>
              <a:rPr lang="en-IN" dirty="0"/>
              <a:t>: This column show how reservation was made and what is the purpose of </a:t>
            </a:r>
          </a:p>
          <a:p>
            <a:r>
              <a:rPr lang="en-IN" dirty="0"/>
              <a:t>reservation. </a:t>
            </a:r>
            <a:r>
              <a:rPr lang="en-IN" dirty="0" err="1"/>
              <a:t>Eg</a:t>
            </a:r>
            <a:r>
              <a:rPr lang="en-IN" dirty="0"/>
              <a:t>, corporate means corporate trip, TA for travel agency.</a:t>
            </a:r>
            <a:r>
              <a:rPr lang="en-IN" baseline="-25000" dirty="0"/>
              <a:t> </a:t>
            </a:r>
            <a:endParaRPr lang="en-IN" dirty="0"/>
          </a:p>
          <a:p>
            <a:r>
              <a:rPr lang="en-IN" dirty="0" err="1">
                <a:solidFill>
                  <a:srgbClr val="FF0066"/>
                </a:solidFill>
              </a:rPr>
              <a:t>distribution_channel</a:t>
            </a:r>
            <a:r>
              <a:rPr lang="en-IN" dirty="0">
                <a:solidFill>
                  <a:srgbClr val="FF0066"/>
                </a:solidFill>
              </a:rPr>
              <a:t>: </a:t>
            </a:r>
            <a:r>
              <a:rPr lang="en-IN" dirty="0"/>
              <a:t>The medium through booking was </a:t>
            </a:r>
          </a:p>
          <a:p>
            <a:r>
              <a:rPr lang="en-IN" dirty="0"/>
              <a:t>made.[</a:t>
            </a:r>
            <a:r>
              <a:rPr lang="en-IN" dirty="0" err="1"/>
              <a:t>Direct,Corporate,TA</a:t>
            </a:r>
            <a:r>
              <a:rPr lang="en-IN" dirty="0"/>
              <a:t>/</a:t>
            </a:r>
            <a:r>
              <a:rPr lang="en-IN" dirty="0" err="1"/>
              <a:t>TO,undefined,GDS</a:t>
            </a:r>
            <a:r>
              <a:rPr lang="en-IN" dirty="0"/>
              <a:t>.] </a:t>
            </a:r>
            <a:r>
              <a:rPr lang="en-IN" baseline="-25000" dirty="0"/>
              <a:t> </a:t>
            </a:r>
            <a:endParaRPr lang="en-IN" dirty="0"/>
          </a:p>
          <a:p>
            <a:r>
              <a:rPr lang="en-IN" dirty="0" err="1">
                <a:solidFill>
                  <a:srgbClr val="FF0066"/>
                </a:solidFill>
              </a:rPr>
              <a:t>Is_repeated_guest</a:t>
            </a:r>
            <a:r>
              <a:rPr lang="en-IN" dirty="0">
                <a:solidFill>
                  <a:srgbClr val="FF0066"/>
                </a:solidFill>
              </a:rPr>
              <a:t>: </a:t>
            </a:r>
            <a:r>
              <a:rPr lang="en-IN" dirty="0"/>
              <a:t>Shows if the guest is who has arrived earlier or </a:t>
            </a:r>
            <a:r>
              <a:rPr lang="en-IN" dirty="0" err="1"/>
              <a:t>not.Values</a:t>
            </a:r>
            <a:r>
              <a:rPr lang="en-IN" dirty="0"/>
              <a:t>[0,1]--&gt;0 indicates no and 1 indicated yes person is repeated guest. </a:t>
            </a:r>
            <a:endParaRPr lang="en-IN" dirty="0" smtClean="0"/>
          </a:p>
          <a:p>
            <a:r>
              <a:rPr lang="en-IN" dirty="0" err="1" smtClean="0">
                <a:solidFill>
                  <a:srgbClr val="FF0066"/>
                </a:solidFill>
              </a:rPr>
              <a:t>days_in_waiting_list</a:t>
            </a:r>
            <a:r>
              <a:rPr lang="en-IN" dirty="0">
                <a:solidFill>
                  <a:srgbClr val="FF0066"/>
                </a:solidFill>
              </a:rPr>
              <a:t>: </a:t>
            </a:r>
            <a:r>
              <a:rPr lang="en-IN" dirty="0" smtClean="0"/>
              <a:t>Number </a:t>
            </a:r>
            <a:r>
              <a:rPr lang="en-IN" dirty="0"/>
              <a:t>of days between actual booking and transact.</a:t>
            </a:r>
            <a:r>
              <a:rPr lang="en-IN" baseline="-25000" dirty="0"/>
              <a:t> </a:t>
            </a:r>
            <a:endParaRPr lang="en-IN" dirty="0"/>
          </a:p>
          <a:p>
            <a:r>
              <a:rPr lang="en-IN" dirty="0" err="1">
                <a:solidFill>
                  <a:srgbClr val="FF0066"/>
                </a:solidFill>
              </a:rPr>
              <a:t>customer_type</a:t>
            </a:r>
            <a:r>
              <a:rPr lang="en-IN" dirty="0">
                <a:solidFill>
                  <a:srgbClr val="FF0066"/>
                </a:solidFill>
              </a:rPr>
              <a:t>: </a:t>
            </a:r>
            <a:r>
              <a:rPr lang="en-IN" dirty="0"/>
              <a:t>Type of customers( Transient, group, etc.)</a:t>
            </a:r>
            <a:r>
              <a:rPr lang="en-IN" baseline="-25000" dirty="0"/>
              <a:t> </a:t>
            </a:r>
            <a:endParaRPr lang="en-IN" dirty="0"/>
          </a:p>
          <a:p>
            <a:endParaRPr lang="en-IN" dirty="0"/>
          </a:p>
        </p:txBody>
      </p:sp>
      <p:pic>
        <p:nvPicPr>
          <p:cNvPr id="4" name="Picture 3"/>
          <p:cNvPicPr/>
          <p:nvPr/>
        </p:nvPicPr>
        <p:blipFill>
          <a:blip r:embed="rId2"/>
          <a:stretch>
            <a:fillRect/>
          </a:stretch>
        </p:blipFill>
        <p:spPr>
          <a:xfrm>
            <a:off x="11230293" y="66516"/>
            <a:ext cx="733107" cy="597218"/>
          </a:xfrm>
          <a:prstGeom prst="rect">
            <a:avLst/>
          </a:prstGeom>
        </p:spPr>
      </p:pic>
    </p:spTree>
    <p:extLst>
      <p:ext uri="{BB962C8B-B14F-4D97-AF65-F5344CB8AC3E}">
        <p14:creationId xmlns:p14="http://schemas.microsoft.com/office/powerpoint/2010/main" val="1520943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FF0000"/>
                </a:solidFill>
              </a:rPr>
              <a:t>     </a:t>
            </a:r>
            <a:r>
              <a:rPr lang="en-IN" sz="4900" b="1" dirty="0" smtClean="0">
                <a:solidFill>
                  <a:srgbClr val="FF0000"/>
                </a:solidFill>
              </a:rPr>
              <a:t>Data </a:t>
            </a:r>
            <a:r>
              <a:rPr lang="en-IN" sz="4900" b="1" dirty="0">
                <a:solidFill>
                  <a:srgbClr val="FF0000"/>
                </a:solidFill>
              </a:rPr>
              <a:t>Summary </a:t>
            </a:r>
            <a:r>
              <a:rPr lang="en-IN" b="1" dirty="0">
                <a:solidFill>
                  <a:srgbClr val="FF0000"/>
                </a:solidFill>
              </a:rPr>
              <a:t/>
            </a:r>
            <a:br>
              <a:rPr lang="en-IN" b="1" dirty="0">
                <a:solidFill>
                  <a:srgbClr val="FF0000"/>
                </a:solidFill>
              </a:rPr>
            </a:br>
            <a:endParaRPr lang="en-IN" dirty="0">
              <a:solidFill>
                <a:srgbClr val="FF0000"/>
              </a:solidFill>
            </a:endParaRPr>
          </a:p>
        </p:txBody>
      </p:sp>
      <p:pic>
        <p:nvPicPr>
          <p:cNvPr id="4" name="Picture 3"/>
          <p:cNvPicPr/>
          <p:nvPr/>
        </p:nvPicPr>
        <p:blipFill>
          <a:blip r:embed="rId2"/>
          <a:stretch>
            <a:fillRect/>
          </a:stretch>
        </p:blipFill>
        <p:spPr>
          <a:xfrm>
            <a:off x="11255693" y="230188"/>
            <a:ext cx="733107" cy="597218"/>
          </a:xfrm>
          <a:prstGeom prst="rect">
            <a:avLst/>
          </a:prstGeom>
        </p:spPr>
      </p:pic>
      <p:pic>
        <p:nvPicPr>
          <p:cNvPr id="5" name="Content Placeholder 4"/>
          <p:cNvPicPr>
            <a:picLocks noGrp="1"/>
          </p:cNvPicPr>
          <p:nvPr>
            <p:ph idx="1"/>
          </p:nvPr>
        </p:nvPicPr>
        <p:blipFill>
          <a:blip r:embed="rId3"/>
          <a:stretch>
            <a:fillRect/>
          </a:stretch>
        </p:blipFill>
        <p:spPr>
          <a:xfrm>
            <a:off x="1281870" y="1504060"/>
            <a:ext cx="9032904" cy="5050563"/>
          </a:xfrm>
          <a:prstGeom prst="rect">
            <a:avLst/>
          </a:prstGeom>
        </p:spPr>
      </p:pic>
    </p:spTree>
    <p:extLst>
      <p:ext uri="{BB962C8B-B14F-4D97-AF65-F5344CB8AC3E}">
        <p14:creationId xmlns:p14="http://schemas.microsoft.com/office/powerpoint/2010/main" val="145158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solidFill>
                  <a:srgbClr val="FF0000"/>
                </a:solidFill>
              </a:rPr>
              <a:t>Univariate</a:t>
            </a:r>
            <a:r>
              <a:rPr lang="en-IN" b="1" dirty="0">
                <a:solidFill>
                  <a:srgbClr val="FF0000"/>
                </a:solidFill>
              </a:rPr>
              <a:t> Analysis </a:t>
            </a:r>
            <a:br>
              <a:rPr lang="en-IN" b="1" dirty="0">
                <a:solidFill>
                  <a:srgbClr val="FF0000"/>
                </a:solidFill>
              </a:rPr>
            </a:br>
            <a:endParaRPr lang="en-IN"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IN" sz="2400" dirty="0" smtClean="0"/>
              <a:t>While  </a:t>
            </a:r>
            <a:r>
              <a:rPr lang="en-IN" sz="2400" dirty="0"/>
              <a:t>doing </a:t>
            </a:r>
            <a:r>
              <a:rPr lang="en-IN" sz="2400" dirty="0" err="1"/>
              <a:t>univariate</a:t>
            </a:r>
            <a:r>
              <a:rPr lang="en-IN" sz="2400" dirty="0"/>
              <a:t> analysis of given hotel booking dataset, we </a:t>
            </a:r>
            <a:r>
              <a:rPr lang="en-IN" sz="2400" dirty="0" smtClean="0"/>
              <a:t> answered </a:t>
            </a:r>
            <a:r>
              <a:rPr lang="en-IN" sz="2400" dirty="0"/>
              <a:t>following questions</a:t>
            </a:r>
            <a:r>
              <a:rPr lang="en-IN" sz="2400" dirty="0" smtClean="0"/>
              <a:t>:</a:t>
            </a:r>
          </a:p>
          <a:p>
            <a:pPr marL="0" indent="0">
              <a:buNone/>
            </a:pPr>
            <a:r>
              <a:rPr lang="en-IN" sz="2400" baseline="-25000" dirty="0" smtClean="0"/>
              <a:t> </a:t>
            </a:r>
            <a:endParaRPr lang="en-IN" sz="2400" dirty="0" smtClean="0"/>
          </a:p>
          <a:p>
            <a:pPr marL="514350" lvl="0" indent="-514350" fontAlgn="base">
              <a:buFont typeface="+mj-lt"/>
              <a:buAutoNum type="arabicPeriod"/>
            </a:pPr>
            <a:r>
              <a:rPr lang="en-IN" sz="2400" dirty="0" smtClean="0"/>
              <a:t>Which </a:t>
            </a:r>
            <a:r>
              <a:rPr lang="en-IN" sz="2400" dirty="0"/>
              <a:t>agent made most of bookings?</a:t>
            </a:r>
            <a:r>
              <a:rPr lang="en-IN" sz="2400" baseline="-25000" dirty="0"/>
              <a:t> </a:t>
            </a:r>
            <a:endParaRPr lang="en-IN" sz="2400" dirty="0"/>
          </a:p>
          <a:p>
            <a:pPr marL="514350" lvl="0" indent="-514350" fontAlgn="base">
              <a:buFont typeface="+mj-lt"/>
              <a:buAutoNum type="arabicPeriod"/>
            </a:pPr>
            <a:r>
              <a:rPr lang="en-IN" sz="2400" dirty="0"/>
              <a:t>Which room type is in most demand and which room type generates highest </a:t>
            </a:r>
            <a:r>
              <a:rPr lang="en-IN" sz="2400" dirty="0" err="1"/>
              <a:t>adr</a:t>
            </a:r>
            <a:r>
              <a:rPr lang="en-IN" sz="2400" dirty="0"/>
              <a:t>? </a:t>
            </a:r>
          </a:p>
          <a:p>
            <a:pPr marL="514350" lvl="0" indent="-514350" fontAlgn="base">
              <a:buFont typeface="+mj-lt"/>
              <a:buAutoNum type="arabicPeriod"/>
            </a:pPr>
            <a:r>
              <a:rPr lang="en-IN" sz="2400" dirty="0"/>
              <a:t>From which country most of the customers are coming?</a:t>
            </a:r>
            <a:r>
              <a:rPr lang="en-IN" sz="2400" baseline="-25000" dirty="0"/>
              <a:t> </a:t>
            </a:r>
            <a:endParaRPr lang="en-IN" sz="2400" dirty="0"/>
          </a:p>
          <a:p>
            <a:pPr marL="514350" lvl="0" indent="-514350" fontAlgn="base">
              <a:buFont typeface="+mj-lt"/>
              <a:buAutoNum type="arabicPeriod"/>
            </a:pPr>
            <a:r>
              <a:rPr lang="en-IN" sz="2400" dirty="0"/>
              <a:t>What is the most preferred meal by customers?</a:t>
            </a:r>
            <a:r>
              <a:rPr lang="en-IN" sz="2400" baseline="-25000" dirty="0"/>
              <a:t> </a:t>
            </a:r>
            <a:endParaRPr lang="en-IN" sz="2400" dirty="0"/>
          </a:p>
          <a:p>
            <a:endParaRPr lang="en-IN" sz="2400" dirty="0"/>
          </a:p>
        </p:txBody>
      </p:sp>
      <p:pic>
        <p:nvPicPr>
          <p:cNvPr id="4" name="Picture 3"/>
          <p:cNvPicPr/>
          <p:nvPr/>
        </p:nvPicPr>
        <p:blipFill>
          <a:blip r:embed="rId2"/>
          <a:stretch>
            <a:fillRect/>
          </a:stretch>
        </p:blipFill>
        <p:spPr>
          <a:xfrm>
            <a:off x="11230293" y="66516"/>
            <a:ext cx="733107" cy="597218"/>
          </a:xfrm>
          <a:prstGeom prst="rect">
            <a:avLst/>
          </a:prstGeom>
        </p:spPr>
      </p:pic>
    </p:spTree>
    <p:extLst>
      <p:ext uri="{BB962C8B-B14F-4D97-AF65-F5344CB8AC3E}">
        <p14:creationId xmlns:p14="http://schemas.microsoft.com/office/powerpoint/2010/main" val="103406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3657" y="3802879"/>
            <a:ext cx="4861845" cy="2563738"/>
          </a:xfrm>
        </p:spPr>
        <p:txBody>
          <a:bodyPr>
            <a:noAutofit/>
          </a:bodyPr>
          <a:lstStyle/>
          <a:p>
            <a:pPr>
              <a:lnSpc>
                <a:spcPct val="170000"/>
              </a:lnSpc>
            </a:pPr>
            <a:r>
              <a:rPr lang="en-IN" sz="1800" dirty="0" smtClean="0"/>
              <a:t>Type </a:t>
            </a:r>
            <a:r>
              <a:rPr lang="en-IN" sz="1800" dirty="0"/>
              <a:t>A room is most demanded by customers. </a:t>
            </a:r>
          </a:p>
          <a:p>
            <a:pPr>
              <a:lnSpc>
                <a:spcPct val="170000"/>
              </a:lnSpc>
            </a:pPr>
            <a:r>
              <a:rPr lang="en-IN" sz="1800" dirty="0"/>
              <a:t>Room types C, G and H are some of the highest </a:t>
            </a:r>
            <a:r>
              <a:rPr lang="en-IN" sz="1800" dirty="0" err="1" smtClean="0"/>
              <a:t>adr</a:t>
            </a:r>
            <a:r>
              <a:rPr lang="en-IN" sz="1800" dirty="0" smtClean="0"/>
              <a:t>(average </a:t>
            </a:r>
            <a:r>
              <a:rPr lang="en-IN" sz="1800" dirty="0"/>
              <a:t>daily rate) generating rooms</a:t>
            </a:r>
          </a:p>
          <a:p>
            <a:pPr>
              <a:lnSpc>
                <a:spcPct val="170000"/>
              </a:lnSpc>
            </a:pPr>
            <a:r>
              <a:rPr lang="en-IN" sz="1800" dirty="0" smtClean="0"/>
              <a:t>Agent </a:t>
            </a:r>
            <a:r>
              <a:rPr lang="en-IN" sz="1800" dirty="0"/>
              <a:t>with id no. 9 made most of the bookings. </a:t>
            </a:r>
          </a:p>
          <a:p>
            <a:pPr marL="0" indent="0">
              <a:lnSpc>
                <a:spcPct val="170000"/>
              </a:lnSpc>
              <a:buNone/>
            </a:pPr>
            <a:r>
              <a:rPr lang="en-IN" sz="1600" dirty="0" smtClean="0"/>
              <a:t> </a:t>
            </a:r>
            <a:endParaRPr lang="en-IN" sz="1600" dirty="0"/>
          </a:p>
          <a:p>
            <a:endParaRPr lang="en-IN" sz="800" dirty="0"/>
          </a:p>
        </p:txBody>
      </p:sp>
      <p:pic>
        <p:nvPicPr>
          <p:cNvPr id="4" name="Picture 3"/>
          <p:cNvPicPr/>
          <p:nvPr/>
        </p:nvPicPr>
        <p:blipFill>
          <a:blip r:embed="rId2"/>
          <a:stretch>
            <a:fillRect/>
          </a:stretch>
        </p:blipFill>
        <p:spPr>
          <a:xfrm>
            <a:off x="11230293" y="66516"/>
            <a:ext cx="733107" cy="597218"/>
          </a:xfrm>
          <a:prstGeom prst="rect">
            <a:avLst/>
          </a:prstGeom>
        </p:spPr>
      </p:pic>
      <p:pic>
        <p:nvPicPr>
          <p:cNvPr id="42" name="Picture 41"/>
          <p:cNvPicPr/>
          <p:nvPr/>
        </p:nvPicPr>
        <p:blipFill>
          <a:blip r:embed="rId3"/>
          <a:stretch>
            <a:fillRect/>
          </a:stretch>
        </p:blipFill>
        <p:spPr>
          <a:xfrm>
            <a:off x="828942" y="376015"/>
            <a:ext cx="9400374" cy="3110669"/>
          </a:xfrm>
          <a:prstGeom prst="rect">
            <a:avLst/>
          </a:prstGeom>
        </p:spPr>
      </p:pic>
      <p:pic>
        <p:nvPicPr>
          <p:cNvPr id="43" name="Picture 42"/>
          <p:cNvPicPr/>
          <p:nvPr/>
        </p:nvPicPr>
        <p:blipFill>
          <a:blip r:embed="rId4"/>
          <a:stretch>
            <a:fillRect/>
          </a:stretch>
        </p:blipFill>
        <p:spPr>
          <a:xfrm>
            <a:off x="6221339" y="3666146"/>
            <a:ext cx="4101982" cy="2861253"/>
          </a:xfrm>
          <a:prstGeom prst="rect">
            <a:avLst/>
          </a:prstGeom>
        </p:spPr>
      </p:pic>
    </p:spTree>
    <p:extLst>
      <p:ext uri="{BB962C8B-B14F-4D97-AF65-F5344CB8AC3E}">
        <p14:creationId xmlns:p14="http://schemas.microsoft.com/office/powerpoint/2010/main" val="407644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1230293" y="66516"/>
            <a:ext cx="733107" cy="597218"/>
          </a:xfrm>
          <a:prstGeom prst="rect">
            <a:avLst/>
          </a:prstGeom>
        </p:spPr>
      </p:pic>
      <p:grpSp>
        <p:nvGrpSpPr>
          <p:cNvPr id="5" name="Group 4"/>
          <p:cNvGrpSpPr/>
          <p:nvPr/>
        </p:nvGrpSpPr>
        <p:grpSpPr>
          <a:xfrm>
            <a:off x="512748" y="350378"/>
            <a:ext cx="10460051" cy="5913689"/>
            <a:chOff x="0" y="0"/>
            <a:chExt cx="8973312" cy="4844796"/>
          </a:xfrm>
        </p:grpSpPr>
        <p:sp>
          <p:nvSpPr>
            <p:cNvPr id="6" name="Rectangle 5"/>
            <p:cNvSpPr/>
            <p:nvPr/>
          </p:nvSpPr>
          <p:spPr>
            <a:xfrm>
              <a:off x="233172" y="39624"/>
              <a:ext cx="42144"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7" name="Rectangle 6"/>
            <p:cNvSpPr/>
            <p:nvPr/>
          </p:nvSpPr>
          <p:spPr>
            <a:xfrm>
              <a:off x="233172" y="236474"/>
              <a:ext cx="42144"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8" name="Picture 7"/>
            <p:cNvPicPr/>
            <p:nvPr/>
          </p:nvPicPr>
          <p:blipFill>
            <a:blip r:embed="rId3"/>
            <a:stretch>
              <a:fillRect/>
            </a:stretch>
          </p:blipFill>
          <p:spPr>
            <a:xfrm>
              <a:off x="5565648" y="2353056"/>
              <a:ext cx="2759964" cy="2491740"/>
            </a:xfrm>
            <a:prstGeom prst="rect">
              <a:avLst/>
            </a:prstGeom>
          </p:spPr>
        </p:pic>
        <p:pic>
          <p:nvPicPr>
            <p:cNvPr id="9" name="Picture 8"/>
            <p:cNvPicPr/>
            <p:nvPr/>
          </p:nvPicPr>
          <p:blipFill>
            <a:blip r:embed="rId4"/>
            <a:stretch>
              <a:fillRect/>
            </a:stretch>
          </p:blipFill>
          <p:spPr>
            <a:xfrm>
              <a:off x="0" y="0"/>
              <a:ext cx="5291328" cy="2357628"/>
            </a:xfrm>
            <a:prstGeom prst="rect">
              <a:avLst/>
            </a:prstGeom>
          </p:spPr>
        </p:pic>
        <p:pic>
          <p:nvPicPr>
            <p:cNvPr id="10" name="Picture 9"/>
            <p:cNvPicPr/>
            <p:nvPr/>
          </p:nvPicPr>
          <p:blipFill>
            <a:blip r:embed="rId5"/>
            <a:stretch>
              <a:fillRect/>
            </a:stretch>
          </p:blipFill>
          <p:spPr>
            <a:xfrm>
              <a:off x="5209032" y="193548"/>
              <a:ext cx="3764280" cy="2377440"/>
            </a:xfrm>
            <a:prstGeom prst="rect">
              <a:avLst/>
            </a:prstGeom>
          </p:spPr>
        </p:pic>
        <p:pic>
          <p:nvPicPr>
            <p:cNvPr id="11" name="Picture 10"/>
            <p:cNvPicPr/>
            <p:nvPr/>
          </p:nvPicPr>
          <p:blipFill>
            <a:blip r:embed="rId6"/>
            <a:stretch>
              <a:fillRect/>
            </a:stretch>
          </p:blipFill>
          <p:spPr>
            <a:xfrm>
              <a:off x="408432" y="2904744"/>
              <a:ext cx="71628" cy="190500"/>
            </a:xfrm>
            <a:prstGeom prst="rect">
              <a:avLst/>
            </a:prstGeom>
          </p:spPr>
        </p:pic>
        <p:sp>
          <p:nvSpPr>
            <p:cNvPr id="12" name="Rectangle 11"/>
            <p:cNvSpPr/>
            <p:nvPr/>
          </p:nvSpPr>
          <p:spPr>
            <a:xfrm>
              <a:off x="408432" y="2936414"/>
              <a:ext cx="70942" cy="190519"/>
            </a:xfrm>
            <a:prstGeom prst="rect">
              <a:avLst/>
            </a:prstGeom>
            <a:ln>
              <a:noFill/>
            </a:ln>
          </p:spPr>
          <p:txBody>
            <a:bodyPr lIns="0" tIns="0" rIns="0" bIns="0" rtlCol="0">
              <a:noAutofit/>
            </a:bodyPr>
            <a:lstStyle/>
            <a:p>
              <a:pPr marL="0" marR="0">
                <a:lnSpc>
                  <a:spcPct val="115000"/>
                </a:lnSpc>
                <a:spcBef>
                  <a:spcPts val="0"/>
                </a:spcBef>
                <a:spcAft>
                  <a:spcPts val="0"/>
                </a:spcAft>
              </a:pPr>
              <a:r>
                <a:rPr lang="en-IN" sz="12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3" name="Rectangle 12"/>
            <p:cNvSpPr/>
            <p:nvPr/>
          </p:nvSpPr>
          <p:spPr>
            <a:xfrm>
              <a:off x="461772" y="2942209"/>
              <a:ext cx="42144"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14" name="Picture 13"/>
            <p:cNvPicPr/>
            <p:nvPr/>
          </p:nvPicPr>
          <p:blipFill>
            <a:blip r:embed="rId7"/>
            <a:stretch>
              <a:fillRect/>
            </a:stretch>
          </p:blipFill>
          <p:spPr>
            <a:xfrm>
              <a:off x="694944" y="2878836"/>
              <a:ext cx="5542788" cy="225552"/>
            </a:xfrm>
            <a:prstGeom prst="rect">
              <a:avLst/>
            </a:prstGeom>
          </p:spPr>
        </p:pic>
        <p:sp>
          <p:nvSpPr>
            <p:cNvPr id="15" name="Rectangle 14"/>
            <p:cNvSpPr/>
            <p:nvPr/>
          </p:nvSpPr>
          <p:spPr>
            <a:xfrm>
              <a:off x="695249" y="2883535"/>
              <a:ext cx="5551295" cy="226001"/>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000000"/>
                  </a:solidFill>
                  <a:effectLst/>
                  <a:ea typeface="Arial" panose="020B0604020202020204" pitchFamily="34" charset="0"/>
                </a:rPr>
                <a:t>Most of the customers from European countries like Portugal, </a:t>
              </a:r>
              <a:endParaRPr lang="en-IN" sz="1400" dirty="0">
                <a:solidFill>
                  <a:srgbClr val="000000"/>
                </a:solidFill>
                <a:effectLst/>
                <a:ea typeface="Calibri" panose="020F0502020204030204" pitchFamily="34" charset="0"/>
              </a:endParaRPr>
            </a:p>
          </p:txBody>
        </p:sp>
        <p:sp>
          <p:nvSpPr>
            <p:cNvPr id="16" name="Rectangle 15"/>
            <p:cNvSpPr/>
            <p:nvPr/>
          </p:nvSpPr>
          <p:spPr>
            <a:xfrm>
              <a:off x="4871593" y="2916301"/>
              <a:ext cx="42143"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17" name="Picture 16"/>
            <p:cNvPicPr/>
            <p:nvPr/>
          </p:nvPicPr>
          <p:blipFill>
            <a:blip r:embed="rId8"/>
            <a:stretch>
              <a:fillRect/>
            </a:stretch>
          </p:blipFill>
          <p:spPr>
            <a:xfrm>
              <a:off x="575362" y="3161809"/>
              <a:ext cx="2903220" cy="225552"/>
            </a:xfrm>
            <a:prstGeom prst="rect">
              <a:avLst/>
            </a:prstGeom>
          </p:spPr>
        </p:pic>
        <p:sp>
          <p:nvSpPr>
            <p:cNvPr id="18" name="Rectangle 17"/>
            <p:cNvSpPr/>
            <p:nvPr/>
          </p:nvSpPr>
          <p:spPr>
            <a:xfrm>
              <a:off x="694944" y="3177912"/>
              <a:ext cx="3307553" cy="226001"/>
            </a:xfrm>
            <a:prstGeom prst="rect">
              <a:avLst/>
            </a:prstGeom>
            <a:ln>
              <a:noFill/>
            </a:ln>
          </p:spPr>
          <p:txBody>
            <a:bodyPr lIns="0" tIns="0" rIns="0" bIns="0" rtlCol="0">
              <a:noAutofit/>
            </a:bodyPr>
            <a:lstStyle/>
            <a:p>
              <a:pPr marR="0">
                <a:lnSpc>
                  <a:spcPct val="115000"/>
                </a:lnSpc>
                <a:spcBef>
                  <a:spcPts val="0"/>
                </a:spcBef>
                <a:spcAft>
                  <a:spcPts val="0"/>
                </a:spcAft>
              </a:pPr>
              <a:r>
                <a:rPr lang="en-IN" sz="1600" dirty="0">
                  <a:solidFill>
                    <a:srgbClr val="000000"/>
                  </a:solidFill>
                  <a:effectLst/>
                  <a:ea typeface="Arial" panose="020B0604020202020204" pitchFamily="34" charset="0"/>
                </a:rPr>
                <a:t>Great Britain, France and Spain. </a:t>
              </a:r>
              <a:endParaRPr lang="en-IN" sz="1400" dirty="0">
                <a:solidFill>
                  <a:srgbClr val="000000"/>
                </a:solidFill>
                <a:effectLst/>
                <a:ea typeface="Calibri" panose="020F0502020204030204" pitchFamily="34" charset="0"/>
              </a:endParaRPr>
            </a:p>
          </p:txBody>
        </p:sp>
        <p:sp>
          <p:nvSpPr>
            <p:cNvPr id="19" name="Rectangle 18"/>
            <p:cNvSpPr/>
            <p:nvPr/>
          </p:nvSpPr>
          <p:spPr>
            <a:xfrm>
              <a:off x="2923667" y="3190621"/>
              <a:ext cx="42144"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20" name="Picture 19"/>
            <p:cNvPicPr/>
            <p:nvPr/>
          </p:nvPicPr>
          <p:blipFill>
            <a:blip r:embed="rId6"/>
            <a:stretch>
              <a:fillRect/>
            </a:stretch>
          </p:blipFill>
          <p:spPr>
            <a:xfrm>
              <a:off x="408432" y="3727704"/>
              <a:ext cx="71628" cy="190500"/>
            </a:xfrm>
            <a:prstGeom prst="rect">
              <a:avLst/>
            </a:prstGeom>
          </p:spPr>
        </p:pic>
        <p:sp>
          <p:nvSpPr>
            <p:cNvPr id="21" name="Rectangle 20"/>
            <p:cNvSpPr/>
            <p:nvPr/>
          </p:nvSpPr>
          <p:spPr>
            <a:xfrm>
              <a:off x="408432" y="3759704"/>
              <a:ext cx="70942" cy="190519"/>
            </a:xfrm>
            <a:prstGeom prst="rect">
              <a:avLst/>
            </a:prstGeom>
            <a:ln>
              <a:noFill/>
            </a:ln>
          </p:spPr>
          <p:txBody>
            <a:bodyPr lIns="0" tIns="0" rIns="0" bIns="0" rtlCol="0">
              <a:noAutofit/>
            </a:bodyPr>
            <a:lstStyle/>
            <a:p>
              <a:pPr marL="0" marR="0">
                <a:lnSpc>
                  <a:spcPct val="115000"/>
                </a:lnSpc>
                <a:spcBef>
                  <a:spcPts val="0"/>
                </a:spcBef>
                <a:spcAft>
                  <a:spcPts val="0"/>
                </a:spcAft>
              </a:pPr>
              <a:r>
                <a:rPr lang="en-IN" sz="12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22" name="Rectangle 21"/>
            <p:cNvSpPr/>
            <p:nvPr/>
          </p:nvSpPr>
          <p:spPr>
            <a:xfrm>
              <a:off x="461772" y="3765499"/>
              <a:ext cx="42144"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23" name="Picture 22"/>
            <p:cNvPicPr/>
            <p:nvPr/>
          </p:nvPicPr>
          <p:blipFill>
            <a:blip r:embed="rId9"/>
            <a:stretch>
              <a:fillRect/>
            </a:stretch>
          </p:blipFill>
          <p:spPr>
            <a:xfrm>
              <a:off x="694944" y="3701796"/>
              <a:ext cx="4669536" cy="225552"/>
            </a:xfrm>
            <a:prstGeom prst="rect">
              <a:avLst/>
            </a:prstGeom>
          </p:spPr>
        </p:pic>
        <p:sp>
          <p:nvSpPr>
            <p:cNvPr id="24" name="Rectangle 23"/>
            <p:cNvSpPr/>
            <p:nvPr/>
          </p:nvSpPr>
          <p:spPr>
            <a:xfrm>
              <a:off x="695249" y="3705301"/>
              <a:ext cx="4728365" cy="226001"/>
            </a:xfrm>
            <a:prstGeom prst="rect">
              <a:avLst/>
            </a:prstGeom>
            <a:ln>
              <a:noFill/>
            </a:ln>
          </p:spPr>
          <p:txBody>
            <a:bodyPr lIns="0" tIns="0" rIns="0" bIns="0" rtlCol="0">
              <a:noAutofit/>
            </a:bodyPr>
            <a:lstStyle/>
            <a:p>
              <a:pPr marL="0" marR="0">
                <a:lnSpc>
                  <a:spcPct val="115000"/>
                </a:lnSpc>
                <a:spcBef>
                  <a:spcPts val="0"/>
                </a:spcBef>
                <a:spcAft>
                  <a:spcPts val="0"/>
                </a:spcAft>
              </a:pPr>
              <a:r>
                <a:rPr lang="en-IN" sz="1600" dirty="0">
                  <a:solidFill>
                    <a:srgbClr val="000000"/>
                  </a:solidFill>
                  <a:effectLst/>
                  <a:ea typeface="Arial" panose="020B0604020202020204" pitchFamily="34" charset="0"/>
                </a:rPr>
                <a:t>Most preferred meal type is BB( Bed and breakfast). </a:t>
              </a:r>
              <a:endParaRPr lang="en-IN" sz="1400" dirty="0">
                <a:solidFill>
                  <a:srgbClr val="000000"/>
                </a:solidFill>
                <a:effectLst/>
                <a:ea typeface="Calibri" panose="020F0502020204030204" pitchFamily="34" charset="0"/>
              </a:endParaRPr>
            </a:p>
          </p:txBody>
        </p:sp>
        <p:sp>
          <p:nvSpPr>
            <p:cNvPr id="25" name="Rectangle 24"/>
            <p:cNvSpPr/>
            <p:nvPr/>
          </p:nvSpPr>
          <p:spPr>
            <a:xfrm>
              <a:off x="4252595" y="3738067"/>
              <a:ext cx="42143" cy="189937"/>
            </a:xfrm>
            <a:prstGeom prst="rect">
              <a:avLst/>
            </a:prstGeom>
            <a:ln>
              <a:noFill/>
            </a:ln>
          </p:spPr>
          <p:txBody>
            <a:bodyPr lIns="0" tIns="0" rIns="0" bIns="0" rtlCol="0">
              <a:noAutofit/>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Calibri" panose="020F0502020204030204" pitchFamily="34" charset="0"/>
                </a:rPr>
                <a:t> </a:t>
              </a:r>
            </a:p>
          </p:txBody>
        </p:sp>
      </p:grpSp>
    </p:spTree>
    <p:extLst>
      <p:ext uri="{BB962C8B-B14F-4D97-AF65-F5344CB8AC3E}">
        <p14:creationId xmlns:p14="http://schemas.microsoft.com/office/powerpoint/2010/main" val="1069301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1830</Words>
  <Application>Microsoft Office PowerPoint</Application>
  <PresentationFormat>Widescreen</PresentationFormat>
  <Paragraphs>215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Capstone Project </vt:lpstr>
      <vt:lpstr>Points to Discuss:  </vt:lpstr>
      <vt:lpstr>Agenda  </vt:lpstr>
      <vt:lpstr> Data Summary   </vt:lpstr>
      <vt:lpstr>Data Summary( contd.. )  </vt:lpstr>
      <vt:lpstr>     Data Summary  </vt:lpstr>
      <vt:lpstr>Univariate Analysis  </vt:lpstr>
      <vt:lpstr>PowerPoint Presentation</vt:lpstr>
      <vt:lpstr>PowerPoint Presentation</vt:lpstr>
      <vt:lpstr> Hotel wise Analysis  </vt:lpstr>
      <vt:lpstr>PowerPoint Presentation</vt:lpstr>
      <vt:lpstr>PowerPoint Presentation</vt:lpstr>
      <vt:lpstr>Distribution channel wise Analysis  </vt:lpstr>
      <vt:lpstr>PowerPoint Presentation</vt:lpstr>
      <vt:lpstr>PowerPoint Presentation</vt:lpstr>
      <vt:lpstr>Booking cancellation Analysis </vt:lpstr>
      <vt:lpstr>PowerPoint Presentation</vt:lpstr>
      <vt:lpstr>PowerPoint Presentation</vt:lpstr>
      <vt:lpstr>Time-wise Analysis  </vt:lpstr>
      <vt:lpstr>PowerPoint Presentation</vt:lpstr>
      <vt:lpstr>PowerPoint Presentation</vt:lpstr>
      <vt:lpstr>PowerPoint Presentation</vt:lpstr>
      <vt:lpstr>PowerPoint Presentation</vt:lpstr>
      <vt:lpstr>Some important questions  </vt:lpstr>
      <vt:lpstr>Reasons for special requests </vt:lpstr>
      <vt:lpstr>Reasons for special requests(cont.) </vt:lpstr>
      <vt:lpstr>Correlation Heatmap  </vt:lpstr>
      <vt:lpstr>Optimal stay length for better deals in adr  </vt:lpstr>
      <vt:lpstr>Conclusion </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Vajahat</dc:creator>
  <cp:lastModifiedBy>Vajahat</cp:lastModifiedBy>
  <cp:revision>12</cp:revision>
  <dcterms:created xsi:type="dcterms:W3CDTF">2023-04-03T09:21:40Z</dcterms:created>
  <dcterms:modified xsi:type="dcterms:W3CDTF">2023-04-03T12:33:51Z</dcterms:modified>
</cp:coreProperties>
</file>