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77" r:id="rId9"/>
    <p:sldId id="276" r:id="rId10"/>
    <p:sldId id="264" r:id="rId11"/>
    <p:sldId id="265" r:id="rId12"/>
    <p:sldId id="266" r:id="rId13"/>
    <p:sldId id="267" r:id="rId14"/>
    <p:sldId id="268" r:id="rId15"/>
    <p:sldId id="269" r:id="rId16"/>
    <p:sldId id="270" r:id="rId17"/>
    <p:sldId id="278" r:id="rId18"/>
    <p:sldId id="279" r:id="rId19"/>
    <p:sldId id="280" r:id="rId20"/>
    <p:sldId id="281" r:id="rId21"/>
    <p:sldId id="271" r:id="rId22"/>
    <p:sldId id="282"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A50021"/>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A61FBC2-D079-459F-B4BC-CDD9F2A0C3F3}"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4A1C69-CB32-4B85-AD2E-EC5475CC9799}" type="slidenum">
              <a:rPr lang="en-IN" smtClean="0"/>
              <a:t>‹#›</a:t>
            </a:fld>
            <a:endParaRPr lang="en-IN"/>
          </a:p>
        </p:txBody>
      </p:sp>
    </p:spTree>
    <p:extLst>
      <p:ext uri="{BB962C8B-B14F-4D97-AF65-F5344CB8AC3E}">
        <p14:creationId xmlns:p14="http://schemas.microsoft.com/office/powerpoint/2010/main" val="3001929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61FBC2-D079-459F-B4BC-CDD9F2A0C3F3}"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4A1C69-CB32-4B85-AD2E-EC5475CC9799}" type="slidenum">
              <a:rPr lang="en-IN" smtClean="0"/>
              <a:t>‹#›</a:t>
            </a:fld>
            <a:endParaRPr lang="en-IN"/>
          </a:p>
        </p:txBody>
      </p:sp>
    </p:spTree>
    <p:extLst>
      <p:ext uri="{BB962C8B-B14F-4D97-AF65-F5344CB8AC3E}">
        <p14:creationId xmlns:p14="http://schemas.microsoft.com/office/powerpoint/2010/main" val="3140777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61FBC2-D079-459F-B4BC-CDD9F2A0C3F3}"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4A1C69-CB32-4B85-AD2E-EC5475CC9799}" type="slidenum">
              <a:rPr lang="en-IN" smtClean="0"/>
              <a:t>‹#›</a:t>
            </a:fld>
            <a:endParaRPr lang="en-IN"/>
          </a:p>
        </p:txBody>
      </p:sp>
    </p:spTree>
    <p:extLst>
      <p:ext uri="{BB962C8B-B14F-4D97-AF65-F5344CB8AC3E}">
        <p14:creationId xmlns:p14="http://schemas.microsoft.com/office/powerpoint/2010/main" val="2199513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A61FBC2-D079-459F-B4BC-CDD9F2A0C3F3}"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4A1C69-CB32-4B85-AD2E-EC5475CC9799}" type="slidenum">
              <a:rPr lang="en-IN" smtClean="0"/>
              <a:t>‹#›</a:t>
            </a:fld>
            <a:endParaRPr lang="en-IN"/>
          </a:p>
        </p:txBody>
      </p:sp>
    </p:spTree>
    <p:extLst>
      <p:ext uri="{BB962C8B-B14F-4D97-AF65-F5344CB8AC3E}">
        <p14:creationId xmlns:p14="http://schemas.microsoft.com/office/powerpoint/2010/main" val="2508956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61FBC2-D079-459F-B4BC-CDD9F2A0C3F3}"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4A1C69-CB32-4B85-AD2E-EC5475CC9799}" type="slidenum">
              <a:rPr lang="en-IN" smtClean="0"/>
              <a:t>‹#›</a:t>
            </a:fld>
            <a:endParaRPr lang="en-IN"/>
          </a:p>
        </p:txBody>
      </p:sp>
    </p:spTree>
    <p:extLst>
      <p:ext uri="{BB962C8B-B14F-4D97-AF65-F5344CB8AC3E}">
        <p14:creationId xmlns:p14="http://schemas.microsoft.com/office/powerpoint/2010/main" val="382403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A61FBC2-D079-459F-B4BC-CDD9F2A0C3F3}"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4A1C69-CB32-4B85-AD2E-EC5475CC9799}" type="slidenum">
              <a:rPr lang="en-IN" smtClean="0"/>
              <a:t>‹#›</a:t>
            </a:fld>
            <a:endParaRPr lang="en-IN"/>
          </a:p>
        </p:txBody>
      </p:sp>
    </p:spTree>
    <p:extLst>
      <p:ext uri="{BB962C8B-B14F-4D97-AF65-F5344CB8AC3E}">
        <p14:creationId xmlns:p14="http://schemas.microsoft.com/office/powerpoint/2010/main" val="1205254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A61FBC2-D079-459F-B4BC-CDD9F2A0C3F3}" type="datetimeFigureOut">
              <a:rPr lang="en-IN" smtClean="0"/>
              <a:t>20-04-2023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4A1C69-CB32-4B85-AD2E-EC5475CC9799}" type="slidenum">
              <a:rPr lang="en-IN" smtClean="0"/>
              <a:t>‹#›</a:t>
            </a:fld>
            <a:endParaRPr lang="en-IN"/>
          </a:p>
        </p:txBody>
      </p:sp>
    </p:spTree>
    <p:extLst>
      <p:ext uri="{BB962C8B-B14F-4D97-AF65-F5344CB8AC3E}">
        <p14:creationId xmlns:p14="http://schemas.microsoft.com/office/powerpoint/2010/main" val="3615938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A61FBC2-D079-459F-B4BC-CDD9F2A0C3F3}" type="datetimeFigureOut">
              <a:rPr lang="en-IN" smtClean="0"/>
              <a:t>20-04-2023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4A1C69-CB32-4B85-AD2E-EC5475CC9799}" type="slidenum">
              <a:rPr lang="en-IN" smtClean="0"/>
              <a:t>‹#›</a:t>
            </a:fld>
            <a:endParaRPr lang="en-IN"/>
          </a:p>
        </p:txBody>
      </p:sp>
    </p:spTree>
    <p:extLst>
      <p:ext uri="{BB962C8B-B14F-4D97-AF65-F5344CB8AC3E}">
        <p14:creationId xmlns:p14="http://schemas.microsoft.com/office/powerpoint/2010/main" val="25159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61FBC2-D079-459F-B4BC-CDD9F2A0C3F3}" type="datetimeFigureOut">
              <a:rPr lang="en-IN" smtClean="0"/>
              <a:t>20-04-2023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4A1C69-CB32-4B85-AD2E-EC5475CC9799}" type="slidenum">
              <a:rPr lang="en-IN" smtClean="0"/>
              <a:t>‹#›</a:t>
            </a:fld>
            <a:endParaRPr lang="en-IN"/>
          </a:p>
        </p:txBody>
      </p:sp>
    </p:spTree>
    <p:extLst>
      <p:ext uri="{BB962C8B-B14F-4D97-AF65-F5344CB8AC3E}">
        <p14:creationId xmlns:p14="http://schemas.microsoft.com/office/powerpoint/2010/main" val="2578234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61FBC2-D079-459F-B4BC-CDD9F2A0C3F3}"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4A1C69-CB32-4B85-AD2E-EC5475CC9799}" type="slidenum">
              <a:rPr lang="en-IN" smtClean="0"/>
              <a:t>‹#›</a:t>
            </a:fld>
            <a:endParaRPr lang="en-IN"/>
          </a:p>
        </p:txBody>
      </p:sp>
    </p:spTree>
    <p:extLst>
      <p:ext uri="{BB962C8B-B14F-4D97-AF65-F5344CB8AC3E}">
        <p14:creationId xmlns:p14="http://schemas.microsoft.com/office/powerpoint/2010/main" val="1745104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61FBC2-D079-459F-B4BC-CDD9F2A0C3F3}"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4A1C69-CB32-4B85-AD2E-EC5475CC9799}" type="slidenum">
              <a:rPr lang="en-IN" smtClean="0"/>
              <a:t>‹#›</a:t>
            </a:fld>
            <a:endParaRPr lang="en-IN"/>
          </a:p>
        </p:txBody>
      </p:sp>
    </p:spTree>
    <p:extLst>
      <p:ext uri="{BB962C8B-B14F-4D97-AF65-F5344CB8AC3E}">
        <p14:creationId xmlns:p14="http://schemas.microsoft.com/office/powerpoint/2010/main" val="3952656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61FBC2-D079-459F-B4BC-CDD9F2A0C3F3}" type="datetimeFigureOut">
              <a:rPr lang="en-IN" smtClean="0"/>
              <a:t>20-04-2023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4A1C69-CB32-4B85-AD2E-EC5475CC9799}" type="slidenum">
              <a:rPr lang="en-IN" smtClean="0"/>
              <a:t>‹#›</a:t>
            </a:fld>
            <a:endParaRPr lang="en-IN"/>
          </a:p>
        </p:txBody>
      </p:sp>
    </p:spTree>
    <p:extLst>
      <p:ext uri="{BB962C8B-B14F-4D97-AF65-F5344CB8AC3E}">
        <p14:creationId xmlns:p14="http://schemas.microsoft.com/office/powerpoint/2010/main" val="392499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1989750" cy="2262277"/>
          </a:xfrm>
        </p:spPr>
        <p:txBody>
          <a:bodyPr>
            <a:normAutofit/>
          </a:bodyPr>
          <a:lstStyle/>
          <a:p>
            <a:r>
              <a:rPr lang="en-IN" sz="7200" b="1" dirty="0" smtClean="0">
                <a:solidFill>
                  <a:srgbClr val="FF0000"/>
                </a:solidFill>
                <a:latin typeface="Times New Roman" panose="02020603050405020304" pitchFamily="18" charset="0"/>
                <a:cs typeface="Times New Roman" panose="02020603050405020304" pitchFamily="18" charset="0"/>
              </a:rPr>
              <a:t>Capstone Project </a:t>
            </a:r>
            <a:endParaRPr lang="en-IN" sz="7200"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22875" y="2734638"/>
            <a:ext cx="9144000" cy="3866987"/>
          </a:xfrm>
        </p:spPr>
        <p:txBody>
          <a:bodyPr/>
          <a:lstStyle/>
          <a:p>
            <a:r>
              <a:rPr lang="en-IN" sz="4800" b="1" dirty="0">
                <a:solidFill>
                  <a:schemeClr val="accent4">
                    <a:lumMod val="75000"/>
                  </a:schemeClr>
                </a:solidFill>
              </a:rPr>
              <a:t>NETFLIX MOVIES AND TV SHOWS </a:t>
            </a:r>
            <a:r>
              <a:rPr lang="en-IN" sz="4800" b="1" dirty="0" smtClean="0">
                <a:solidFill>
                  <a:schemeClr val="accent4">
                    <a:lumMod val="75000"/>
                  </a:schemeClr>
                </a:solidFill>
              </a:rPr>
              <a:t>CLUSTERING</a:t>
            </a:r>
          </a:p>
          <a:p>
            <a:endParaRPr lang="en-IN" sz="4000" b="1" dirty="0"/>
          </a:p>
          <a:p>
            <a:r>
              <a:rPr lang="en-US" sz="4400" b="1" dirty="0" err="1" smtClean="0">
                <a:solidFill>
                  <a:srgbClr val="00B050"/>
                </a:solidFill>
                <a:latin typeface="Times New Roman" panose="02020603050405020304" pitchFamily="18" charset="0"/>
                <a:cs typeface="Times New Roman" panose="02020603050405020304" pitchFamily="18" charset="0"/>
              </a:rPr>
              <a:t>Momin</a:t>
            </a:r>
            <a:r>
              <a:rPr lang="en-US" sz="4400" b="1" dirty="0" smtClean="0">
                <a:solidFill>
                  <a:srgbClr val="00B050"/>
                </a:solidFill>
                <a:latin typeface="Times New Roman" panose="02020603050405020304" pitchFamily="18" charset="0"/>
                <a:cs typeface="Times New Roman" panose="02020603050405020304" pitchFamily="18" charset="0"/>
              </a:rPr>
              <a:t> Vajahat</a:t>
            </a:r>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7237" y="102550"/>
            <a:ext cx="896229" cy="666571"/>
          </a:xfrm>
          <a:prstGeom prst="rect">
            <a:avLst/>
          </a:prstGeom>
        </p:spPr>
      </p:pic>
    </p:spTree>
    <p:extLst>
      <p:ext uri="{BB962C8B-B14F-4D97-AF65-F5344CB8AC3E}">
        <p14:creationId xmlns:p14="http://schemas.microsoft.com/office/powerpoint/2010/main" val="349116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548" y="162370"/>
            <a:ext cx="3349239" cy="905854"/>
          </a:xfrm>
        </p:spPr>
        <p:txBody>
          <a:bodyPr>
            <a:normAutofit/>
          </a:bodyPr>
          <a:lstStyle/>
          <a:p>
            <a:r>
              <a:rPr lang="en-IN" sz="4800" b="1" dirty="0">
                <a:solidFill>
                  <a:srgbClr val="CC0000"/>
                </a:solidFill>
                <a:latin typeface="Times New Roman" panose="02020603050405020304" pitchFamily="18" charset="0"/>
                <a:ea typeface="Times New Roman" panose="02020603050405020304" pitchFamily="18" charset="0"/>
                <a:cs typeface="+mn-cs"/>
              </a:rPr>
              <a:t>Duration</a:t>
            </a:r>
            <a:endParaRPr lang="en-IN" sz="3600" b="1" dirty="0">
              <a:solidFill>
                <a:srgbClr val="CC0000"/>
              </a:solidFill>
              <a:latin typeface="Times New Roman" panose="02020603050405020304" pitchFamily="18" charset="0"/>
              <a:ea typeface="Times New Roman" panose="02020603050405020304" pitchFamily="18" charset="0"/>
              <a:cs typeface="+mn-cs"/>
            </a:endParaRPr>
          </a:p>
        </p:txBody>
      </p:sp>
      <p:sp>
        <p:nvSpPr>
          <p:cNvPr id="3" name="Content Placeholder 2"/>
          <p:cNvSpPr>
            <a:spLocks noGrp="1"/>
          </p:cNvSpPr>
          <p:nvPr>
            <p:ph idx="1"/>
          </p:nvPr>
        </p:nvSpPr>
        <p:spPr>
          <a:xfrm>
            <a:off x="188008" y="5571859"/>
            <a:ext cx="10254953" cy="734938"/>
          </a:xfrm>
        </p:spPr>
        <p:txBody>
          <a:bodyPr>
            <a:normAutofit/>
          </a:bodyPr>
          <a:lstStyle/>
          <a:p>
            <a:pPr>
              <a:lnSpc>
                <a:spcPct val="120000"/>
              </a:lnSpc>
            </a:pPr>
            <a:r>
              <a:rPr lang="en-IN" sz="2400" dirty="0" smtClean="0"/>
              <a:t>Most </a:t>
            </a:r>
            <a:r>
              <a:rPr lang="en-IN" sz="2400" dirty="0"/>
              <a:t>of the movies have duration of between 50 to </a:t>
            </a:r>
            <a:r>
              <a:rPr lang="en-IN" sz="2400" dirty="0" smtClean="0"/>
              <a:t>150.</a:t>
            </a:r>
            <a:endParaRPr lang="en-IN" sz="2400" dirty="0"/>
          </a:p>
          <a:p>
            <a:pPr lvl="0">
              <a:lnSpc>
                <a:spcPct val="120000"/>
              </a:lnSpc>
            </a:pPr>
            <a:endParaRPr lang="en-IN" dirty="0">
              <a:latin typeface="+mj-l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7237" y="102550"/>
            <a:ext cx="896229" cy="666571"/>
          </a:xfrm>
          <a:prstGeom prst="rect">
            <a:avLst/>
          </a:prstGeom>
        </p:spPr>
      </p:pic>
      <p:pic>
        <p:nvPicPr>
          <p:cNvPr id="6" name="Picture 5"/>
          <p:cNvPicPr/>
          <p:nvPr/>
        </p:nvPicPr>
        <p:blipFill>
          <a:blip r:embed="rId3"/>
          <a:stretch>
            <a:fillRect/>
          </a:stretch>
        </p:blipFill>
        <p:spPr>
          <a:xfrm>
            <a:off x="2529556" y="1452785"/>
            <a:ext cx="6345460" cy="3666146"/>
          </a:xfrm>
          <a:prstGeom prst="rect">
            <a:avLst/>
          </a:prstGeom>
        </p:spPr>
      </p:pic>
    </p:spTree>
    <p:extLst>
      <p:ext uri="{BB962C8B-B14F-4D97-AF65-F5344CB8AC3E}">
        <p14:creationId xmlns:p14="http://schemas.microsoft.com/office/powerpoint/2010/main" val="3868866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267" y="200246"/>
            <a:ext cx="3686718" cy="1325563"/>
          </a:xfrm>
        </p:spPr>
        <p:txBody>
          <a:bodyPr>
            <a:noAutofit/>
          </a:bodyPr>
          <a:lstStyle/>
          <a:p>
            <a:r>
              <a:rPr lang="en-IN" sz="4800" b="1" dirty="0">
                <a:solidFill>
                  <a:srgbClr val="C00000"/>
                </a:solidFill>
                <a:latin typeface="Times New Roman" panose="02020603050405020304" pitchFamily="18" charset="0"/>
                <a:cs typeface="Times New Roman" panose="02020603050405020304" pitchFamily="18" charset="0"/>
              </a:rPr>
              <a:t>Duration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7237" y="102550"/>
            <a:ext cx="896229" cy="666571"/>
          </a:xfrm>
          <a:prstGeom prst="rect">
            <a:avLst/>
          </a:prstGeom>
        </p:spPr>
      </p:pic>
      <p:pic>
        <p:nvPicPr>
          <p:cNvPr id="6" name="Picture 5"/>
          <p:cNvPicPr/>
          <p:nvPr/>
        </p:nvPicPr>
        <p:blipFill>
          <a:blip r:embed="rId3"/>
          <a:stretch>
            <a:fillRect/>
          </a:stretch>
        </p:blipFill>
        <p:spPr>
          <a:xfrm>
            <a:off x="435836" y="1969120"/>
            <a:ext cx="4775674" cy="2560151"/>
          </a:xfrm>
          <a:prstGeom prst="rect">
            <a:avLst/>
          </a:prstGeom>
        </p:spPr>
      </p:pic>
      <p:pic>
        <p:nvPicPr>
          <p:cNvPr id="7" name="Picture 6"/>
          <p:cNvPicPr/>
          <p:nvPr/>
        </p:nvPicPr>
        <p:blipFill>
          <a:blip r:embed="rId4"/>
          <a:stretch>
            <a:fillRect/>
          </a:stretch>
        </p:blipFill>
        <p:spPr>
          <a:xfrm>
            <a:off x="6135880" y="1969121"/>
            <a:ext cx="5051357" cy="2560150"/>
          </a:xfrm>
          <a:prstGeom prst="rect">
            <a:avLst/>
          </a:prstGeom>
        </p:spPr>
      </p:pic>
      <p:sp>
        <p:nvSpPr>
          <p:cNvPr id="8" name="Rectangle 7"/>
          <p:cNvSpPr/>
          <p:nvPr/>
        </p:nvSpPr>
        <p:spPr>
          <a:xfrm>
            <a:off x="143679" y="4881443"/>
            <a:ext cx="5442516" cy="720197"/>
          </a:xfrm>
          <a:prstGeom prst="rect">
            <a:avLst/>
          </a:prstGeom>
        </p:spPr>
        <p:txBody>
          <a:bodyPr wrap="none">
            <a:spAutoFit/>
          </a:bodyPr>
          <a:lstStyle/>
          <a:p>
            <a:pPr>
              <a:lnSpc>
                <a:spcPct val="150000"/>
              </a:lnSpc>
            </a:pPr>
            <a:r>
              <a:rPr lang="en-IN" dirty="0">
                <a:solidFill>
                  <a:srgbClr val="000000"/>
                </a:solidFill>
                <a:latin typeface="Times New Roman" panose="02020603050405020304" pitchFamily="18" charset="0"/>
                <a:ea typeface="Times New Roman" panose="02020603050405020304" pitchFamily="18" charset="0"/>
              </a:rPr>
              <a:t>H</a:t>
            </a:r>
            <a:r>
              <a:rPr lang="en-IN" dirty="0" smtClean="0">
                <a:solidFill>
                  <a:srgbClr val="000000"/>
                </a:solidFill>
                <a:effectLst/>
                <a:latin typeface="Times New Roman" panose="02020603050405020304" pitchFamily="18" charset="0"/>
                <a:ea typeface="Times New Roman" panose="02020603050405020304" pitchFamily="18" charset="0"/>
              </a:rPr>
              <a:t>ighest number of </a:t>
            </a:r>
            <a:r>
              <a:rPr lang="en-IN" dirty="0" err="1" smtClean="0">
                <a:solidFill>
                  <a:srgbClr val="000000"/>
                </a:solidFill>
                <a:effectLst/>
                <a:latin typeface="Times New Roman" panose="02020603050405020304" pitchFamily="18" charset="0"/>
                <a:ea typeface="Times New Roman" panose="02020603050405020304" pitchFamily="18" charset="0"/>
              </a:rPr>
              <a:t>tv_shows</a:t>
            </a:r>
            <a:r>
              <a:rPr lang="en-IN" dirty="0" smtClean="0">
                <a:solidFill>
                  <a:srgbClr val="000000"/>
                </a:solidFill>
                <a:effectLst/>
                <a:latin typeface="Times New Roman" panose="02020603050405020304" pitchFamily="18" charset="0"/>
                <a:ea typeface="Times New Roman" panose="02020603050405020304" pitchFamily="18" charset="0"/>
              </a:rPr>
              <a:t> consisting of </a:t>
            </a:r>
            <a:r>
              <a:rPr lang="en-IN" dirty="0">
                <a:solidFill>
                  <a:srgbClr val="000000"/>
                </a:solidFill>
                <a:latin typeface="Times New Roman" panose="02020603050405020304" pitchFamily="18" charset="0"/>
                <a:ea typeface="Times New Roman" panose="02020603050405020304" pitchFamily="18" charset="0"/>
              </a:rPr>
              <a:t>single</a:t>
            </a:r>
            <a:r>
              <a:rPr lang="en-IN" sz="1200" dirty="0"/>
              <a:t> </a:t>
            </a:r>
            <a:r>
              <a:rPr lang="en-IN" dirty="0" smtClean="0">
                <a:solidFill>
                  <a:srgbClr val="000000"/>
                </a:solidFill>
                <a:latin typeface="Times New Roman" panose="02020603050405020304" pitchFamily="18" charset="0"/>
                <a:ea typeface="Times New Roman" panose="02020603050405020304" pitchFamily="18" charset="0"/>
              </a:rPr>
              <a:t>season.</a:t>
            </a:r>
            <a:r>
              <a:rPr lang="en-IN" sz="1200" dirty="0" smtClean="0"/>
              <a:t> </a:t>
            </a:r>
            <a:endParaRPr lang="en-IN" sz="1200" dirty="0"/>
          </a:p>
          <a:p>
            <a:pPr>
              <a:lnSpc>
                <a:spcPct val="115000"/>
              </a:lnSpc>
            </a:pPr>
            <a:endParaRPr lang="en-IN" sz="1200" dirty="0">
              <a:solidFill>
                <a:srgbClr val="000000"/>
              </a:solidFill>
              <a:effectLst/>
              <a:latin typeface="Calibri" panose="020F0502020204030204" pitchFamily="34" charset="0"/>
              <a:ea typeface="Calibri" panose="020F0502020204030204" pitchFamily="34" charset="0"/>
            </a:endParaRPr>
          </a:p>
        </p:txBody>
      </p:sp>
      <p:sp>
        <p:nvSpPr>
          <p:cNvPr id="9" name="Rectangle 8"/>
          <p:cNvSpPr/>
          <p:nvPr/>
        </p:nvSpPr>
        <p:spPr>
          <a:xfrm>
            <a:off x="6620437" y="4828277"/>
            <a:ext cx="4566800" cy="923330"/>
          </a:xfrm>
          <a:prstGeom prst="rect">
            <a:avLst/>
          </a:prstGeom>
        </p:spPr>
        <p:txBody>
          <a:bodyPr wrap="square">
            <a:spAutoFit/>
          </a:bodyPr>
          <a:lstStyle/>
          <a:p>
            <a:pPr>
              <a:lnSpc>
                <a:spcPct val="150000"/>
              </a:lnSpc>
            </a:pPr>
            <a:r>
              <a:rPr lang="en-IN" dirty="0" smtClean="0">
                <a:solidFill>
                  <a:srgbClr val="212121"/>
                </a:solidFill>
                <a:effectLst/>
                <a:latin typeface="Times New Roman" panose="02020603050405020304" pitchFamily="18" charset="0"/>
                <a:ea typeface="Times New Roman" panose="02020603050405020304" pitchFamily="18" charset="0"/>
              </a:rPr>
              <a:t>Those movies that have a rating of NC-17 have </a:t>
            </a:r>
            <a:r>
              <a:rPr lang="en-IN" dirty="0" err="1" smtClean="0">
                <a:solidFill>
                  <a:srgbClr val="212121"/>
                </a:solidFill>
                <a:effectLst/>
                <a:latin typeface="Times New Roman" panose="02020603050405020304" pitchFamily="18" charset="0"/>
                <a:ea typeface="Times New Roman" panose="02020603050405020304" pitchFamily="18" charset="0"/>
              </a:rPr>
              <a:t>thr</a:t>
            </a:r>
            <a:r>
              <a:rPr lang="en-IN" dirty="0" smtClean="0">
                <a:solidFill>
                  <a:srgbClr val="212121"/>
                </a:solidFill>
                <a:effectLst/>
                <a:latin typeface="Times New Roman" panose="02020603050405020304" pitchFamily="18" charset="0"/>
                <a:ea typeface="Times New Roman" panose="02020603050405020304" pitchFamily="18" charset="0"/>
              </a:rPr>
              <a:t> longest average.</a:t>
            </a:r>
            <a:endParaRPr lang="en-IN" sz="12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22412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184" y="211300"/>
            <a:ext cx="4272185" cy="780011"/>
          </a:xfrm>
        </p:spPr>
        <p:txBody>
          <a:bodyPr>
            <a:noAutofit/>
          </a:bodyPr>
          <a:lstStyle/>
          <a:p>
            <a:r>
              <a:rPr lang="en-IN" b="1" dirty="0">
                <a:solidFill>
                  <a:srgbClr val="C00000"/>
                </a:solidFill>
                <a:latin typeface="Times New Roman" panose="02020603050405020304" pitchFamily="18" charset="0"/>
                <a:cs typeface="Times New Roman" panose="02020603050405020304" pitchFamily="18" charset="0"/>
              </a:rPr>
              <a:t>Country</a:t>
            </a:r>
            <a:r>
              <a:rPr lang="en-IN" dirty="0">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7237" y="102550"/>
            <a:ext cx="896229" cy="666571"/>
          </a:xfrm>
          <a:prstGeom prst="rect">
            <a:avLst/>
          </a:prstGeom>
        </p:spPr>
      </p:pic>
      <p:pic>
        <p:nvPicPr>
          <p:cNvPr id="9" name="Picture 8"/>
          <p:cNvPicPr/>
          <p:nvPr/>
        </p:nvPicPr>
        <p:blipFill>
          <a:blip r:embed="rId3"/>
          <a:stretch>
            <a:fillRect/>
          </a:stretch>
        </p:blipFill>
        <p:spPr>
          <a:xfrm>
            <a:off x="143251" y="1136591"/>
            <a:ext cx="4341023" cy="2491100"/>
          </a:xfrm>
          <a:prstGeom prst="rect">
            <a:avLst/>
          </a:prstGeom>
        </p:spPr>
      </p:pic>
      <p:pic>
        <p:nvPicPr>
          <p:cNvPr id="10" name="Picture 9"/>
          <p:cNvPicPr/>
          <p:nvPr/>
        </p:nvPicPr>
        <p:blipFill>
          <a:blip r:embed="rId4"/>
          <a:stretch>
            <a:fillRect/>
          </a:stretch>
        </p:blipFill>
        <p:spPr>
          <a:xfrm>
            <a:off x="143251" y="3939156"/>
            <a:ext cx="4341023" cy="2644922"/>
          </a:xfrm>
          <a:prstGeom prst="rect">
            <a:avLst/>
          </a:prstGeom>
        </p:spPr>
      </p:pic>
      <p:pic>
        <p:nvPicPr>
          <p:cNvPr id="11" name="Picture 10"/>
          <p:cNvPicPr/>
          <p:nvPr/>
        </p:nvPicPr>
        <p:blipFill>
          <a:blip r:embed="rId5"/>
          <a:stretch>
            <a:fillRect/>
          </a:stretch>
        </p:blipFill>
        <p:spPr>
          <a:xfrm>
            <a:off x="6434983" y="1136591"/>
            <a:ext cx="4238714" cy="2491100"/>
          </a:xfrm>
          <a:prstGeom prst="rect">
            <a:avLst/>
          </a:prstGeom>
        </p:spPr>
      </p:pic>
      <p:sp>
        <p:nvSpPr>
          <p:cNvPr id="12" name="Rectangle 11"/>
          <p:cNvSpPr/>
          <p:nvPr/>
        </p:nvSpPr>
        <p:spPr>
          <a:xfrm>
            <a:off x="5379578" y="3939156"/>
            <a:ext cx="6349524" cy="2585323"/>
          </a:xfrm>
          <a:prstGeom prst="rect">
            <a:avLst/>
          </a:prstGeom>
        </p:spPr>
        <p:txBody>
          <a:bodyPr wrap="square">
            <a:spAutoFit/>
          </a:bodyPr>
          <a:lstStyle/>
          <a:p>
            <a:pPr marL="102870" marR="0" indent="-6350" algn="just">
              <a:lnSpc>
                <a:spcPct val="150000"/>
              </a:lnSpc>
              <a:spcBef>
                <a:spcPts val="0"/>
              </a:spcBef>
              <a:spcAft>
                <a:spcPts val="45"/>
              </a:spcAft>
            </a:pPr>
            <a:r>
              <a:rPr lang="en-IN" dirty="0" err="1" smtClean="0">
                <a:solidFill>
                  <a:srgbClr val="000000"/>
                </a:solidFill>
                <a:effectLst/>
                <a:latin typeface="Times New Roman" panose="02020603050405020304" pitchFamily="18" charset="0"/>
                <a:ea typeface="Times New Roman" panose="02020603050405020304" pitchFamily="18" charset="0"/>
              </a:rPr>
              <a:t>Unitated</a:t>
            </a:r>
            <a:r>
              <a:rPr lang="en-IN" dirty="0" smtClean="0">
                <a:solidFill>
                  <a:srgbClr val="000000"/>
                </a:solidFill>
                <a:effectLst/>
                <a:latin typeface="Times New Roman" panose="02020603050405020304" pitchFamily="18" charset="0"/>
                <a:ea typeface="Times New Roman" panose="02020603050405020304" pitchFamily="18" charset="0"/>
              </a:rPr>
              <a:t> states has the highest number of content on the </a:t>
            </a:r>
            <a:r>
              <a:rPr lang="en-IN" dirty="0" smtClean="0">
                <a:solidFill>
                  <a:srgbClr val="000000"/>
                </a:solidFill>
                <a:latin typeface="Times New Roman" panose="02020603050405020304" pitchFamily="18" charset="0"/>
                <a:ea typeface="Times New Roman" panose="02020603050405020304" pitchFamily="18" charset="0"/>
              </a:rPr>
              <a:t>N</a:t>
            </a:r>
            <a:r>
              <a:rPr lang="en-IN" dirty="0" smtClean="0">
                <a:solidFill>
                  <a:srgbClr val="000000"/>
                </a:solidFill>
                <a:effectLst/>
                <a:latin typeface="Times New Roman" panose="02020603050405020304" pitchFamily="18" charset="0"/>
                <a:ea typeface="Times New Roman" panose="02020603050405020304" pitchFamily="18" charset="0"/>
              </a:rPr>
              <a:t>etflix, followed by </a:t>
            </a:r>
            <a:r>
              <a:rPr lang="en-IN" dirty="0" err="1" smtClean="0">
                <a:solidFill>
                  <a:srgbClr val="000000"/>
                </a:solidFill>
                <a:effectLst/>
                <a:latin typeface="Times New Roman" panose="02020603050405020304" pitchFamily="18" charset="0"/>
                <a:ea typeface="Times New Roman" panose="02020603050405020304" pitchFamily="18" charset="0"/>
              </a:rPr>
              <a:t>india</a:t>
            </a:r>
            <a:r>
              <a:rPr lang="en-IN" dirty="0" smtClean="0">
                <a:solidFill>
                  <a:srgbClr val="000000"/>
                </a:solidFill>
                <a:effectLst/>
                <a:latin typeface="Times New Roman" panose="02020603050405020304" pitchFamily="18" charset="0"/>
                <a:ea typeface="Times New Roman" panose="02020603050405020304" pitchFamily="18" charset="0"/>
              </a:rPr>
              <a:t> </a:t>
            </a:r>
            <a:r>
              <a:rPr lang="en-IN" dirty="0" err="1" smtClean="0">
                <a:solidFill>
                  <a:srgbClr val="000000"/>
                </a:solidFill>
                <a:effectLst/>
                <a:latin typeface="Times New Roman" panose="02020603050405020304" pitchFamily="18" charset="0"/>
                <a:ea typeface="Times New Roman" panose="02020603050405020304" pitchFamily="18" charset="0"/>
              </a:rPr>
              <a:t>india</a:t>
            </a:r>
            <a:r>
              <a:rPr lang="en-IN" dirty="0" smtClean="0">
                <a:solidFill>
                  <a:srgbClr val="000000"/>
                </a:solidFill>
                <a:effectLst/>
                <a:latin typeface="Times New Roman" panose="02020603050405020304" pitchFamily="18" charset="0"/>
                <a:ea typeface="Times New Roman" panose="02020603050405020304" pitchFamily="18" charset="0"/>
              </a:rPr>
              <a:t> has highest number of movies in </a:t>
            </a:r>
            <a:r>
              <a:rPr lang="en-IN" dirty="0">
                <a:solidFill>
                  <a:srgbClr val="000000"/>
                </a:solidFill>
                <a:latin typeface="Times New Roman" panose="02020603050405020304" pitchFamily="18" charset="0"/>
                <a:ea typeface="Times New Roman" panose="02020603050405020304" pitchFamily="18" charset="0"/>
              </a:rPr>
              <a:t>N</a:t>
            </a:r>
            <a:r>
              <a:rPr lang="en-IN" dirty="0" smtClean="0">
                <a:solidFill>
                  <a:srgbClr val="000000"/>
                </a:solidFill>
                <a:effectLst/>
                <a:latin typeface="Times New Roman" panose="02020603050405020304" pitchFamily="18" charset="0"/>
                <a:ea typeface="Times New Roman" panose="02020603050405020304" pitchFamily="18" charset="0"/>
              </a:rPr>
              <a:t>etflix</a:t>
            </a:r>
            <a:endParaRPr lang="en-IN" sz="1200" dirty="0" smtClean="0">
              <a:solidFill>
                <a:srgbClr val="000000"/>
              </a:solidFill>
              <a:effectLst/>
              <a:latin typeface="Calibri" panose="020F0502020204030204" pitchFamily="34" charset="0"/>
              <a:ea typeface="Calibri" panose="020F0502020204030204" pitchFamily="34" charset="0"/>
            </a:endParaRPr>
          </a:p>
          <a:p>
            <a:pPr marL="102870" marR="0" indent="-6350" algn="just">
              <a:lnSpc>
                <a:spcPct val="150000"/>
              </a:lnSpc>
              <a:spcBef>
                <a:spcPts val="0"/>
              </a:spcBef>
              <a:spcAft>
                <a:spcPts val="45"/>
              </a:spcAft>
            </a:pPr>
            <a:r>
              <a:rPr lang="en-IN" dirty="0" smtClean="0">
                <a:solidFill>
                  <a:srgbClr val="000000"/>
                </a:solidFill>
                <a:effectLst/>
                <a:latin typeface="Times New Roman" panose="02020603050405020304" pitchFamily="18" charset="0"/>
                <a:ea typeface="Times New Roman" panose="02020603050405020304" pitchFamily="18" charset="0"/>
              </a:rPr>
              <a:t>the US and UK are closely aligned with their Netflix target ages, but radically different from, example, India or Japan! Also, Mexico and Spain have similar content on Netflix for different age groups.</a:t>
            </a:r>
            <a:endParaRPr lang="en-IN" sz="12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775851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7237" y="102550"/>
            <a:ext cx="896229" cy="666571"/>
          </a:xfrm>
          <a:prstGeom prst="rect">
            <a:avLst/>
          </a:prstGeom>
        </p:spPr>
      </p:pic>
      <p:sp>
        <p:nvSpPr>
          <p:cNvPr id="5" name="Rectangle 4"/>
          <p:cNvSpPr/>
          <p:nvPr/>
        </p:nvSpPr>
        <p:spPr>
          <a:xfrm>
            <a:off x="261112" y="205002"/>
            <a:ext cx="2443298" cy="769441"/>
          </a:xfrm>
          <a:prstGeom prst="rect">
            <a:avLst/>
          </a:prstGeom>
        </p:spPr>
        <p:txBody>
          <a:bodyPr wrap="none">
            <a:spAutoFit/>
          </a:bodyPr>
          <a:lstStyle/>
          <a:p>
            <a:r>
              <a:rPr lang="en-IN" sz="4400" b="1" dirty="0">
                <a:solidFill>
                  <a:srgbClr val="C00000"/>
                </a:solidFill>
                <a:latin typeface="Times New Roman" panose="02020603050405020304" pitchFamily="18" charset="0"/>
                <a:ea typeface="+mj-ea"/>
                <a:cs typeface="Times New Roman" panose="02020603050405020304" pitchFamily="18" charset="0"/>
              </a:rPr>
              <a:t>Originals</a:t>
            </a:r>
          </a:p>
        </p:txBody>
      </p:sp>
      <p:pic>
        <p:nvPicPr>
          <p:cNvPr id="11" name="Picture 10"/>
          <p:cNvPicPr/>
          <p:nvPr/>
        </p:nvPicPr>
        <p:blipFill>
          <a:blip r:embed="rId3"/>
          <a:stretch>
            <a:fillRect/>
          </a:stretch>
        </p:blipFill>
        <p:spPr>
          <a:xfrm>
            <a:off x="3059394" y="1367327"/>
            <a:ext cx="5503492" cy="3401226"/>
          </a:xfrm>
          <a:prstGeom prst="rect">
            <a:avLst/>
          </a:prstGeom>
        </p:spPr>
      </p:pic>
      <p:sp>
        <p:nvSpPr>
          <p:cNvPr id="12" name="Rectangle 11"/>
          <p:cNvSpPr/>
          <p:nvPr/>
        </p:nvSpPr>
        <p:spPr>
          <a:xfrm>
            <a:off x="440573" y="5196902"/>
            <a:ext cx="10207487" cy="1115818"/>
          </a:xfrm>
          <a:prstGeom prst="rect">
            <a:avLst/>
          </a:prstGeom>
        </p:spPr>
        <p:txBody>
          <a:bodyPr wrap="square">
            <a:spAutoFit/>
          </a:bodyPr>
          <a:lstStyle/>
          <a:p>
            <a:pPr marL="672465" marR="0" indent="-285750" algn="just">
              <a:lnSpc>
                <a:spcPct val="117000"/>
              </a:lnSpc>
              <a:spcBef>
                <a:spcPts val="0"/>
              </a:spcBef>
              <a:spcAft>
                <a:spcPts val="375"/>
              </a:spcAft>
              <a:buFont typeface="Arial" panose="020B0604020202020204" pitchFamily="34" charset="0"/>
              <a:buChar char="•"/>
            </a:pPr>
            <a:r>
              <a:rPr lang="en-IN" dirty="0" smtClean="0">
                <a:solidFill>
                  <a:srgbClr val="000000"/>
                </a:solidFill>
                <a:effectLst/>
                <a:latin typeface="Times New Roman" panose="02020603050405020304" pitchFamily="18" charset="0"/>
                <a:ea typeface="Times New Roman" panose="02020603050405020304" pitchFamily="18" charset="0"/>
              </a:rPr>
              <a:t>30 % movies released on Netflix.</a:t>
            </a:r>
            <a:endParaRPr lang="en-IN" sz="1200" dirty="0" smtClean="0">
              <a:solidFill>
                <a:srgbClr val="000000"/>
              </a:solidFill>
              <a:effectLst/>
              <a:latin typeface="Calibri" panose="020F0502020204030204" pitchFamily="34" charset="0"/>
              <a:ea typeface="Calibri" panose="020F0502020204030204" pitchFamily="34" charset="0"/>
            </a:endParaRPr>
          </a:p>
          <a:p>
            <a:pPr marL="672465" marR="4094480" indent="-285750" algn="just">
              <a:lnSpc>
                <a:spcPct val="117000"/>
              </a:lnSpc>
              <a:spcBef>
                <a:spcPts val="0"/>
              </a:spcBef>
              <a:spcAft>
                <a:spcPts val="0"/>
              </a:spcAft>
              <a:buFont typeface="Arial" panose="020B0604020202020204" pitchFamily="34" charset="0"/>
              <a:buChar char="•"/>
            </a:pPr>
            <a:r>
              <a:rPr lang="en-IN" dirty="0" smtClean="0">
                <a:solidFill>
                  <a:srgbClr val="000000"/>
                </a:solidFill>
                <a:effectLst/>
                <a:latin typeface="Times New Roman" panose="02020603050405020304" pitchFamily="18" charset="0"/>
                <a:ea typeface="Times New Roman" panose="02020603050405020304" pitchFamily="18" charset="0"/>
              </a:rPr>
              <a:t>70% movies added on Netflix were released earlier by different mode.</a:t>
            </a:r>
            <a:endParaRPr lang="en-IN" sz="12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487418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009" y="306476"/>
            <a:ext cx="7921239" cy="925290"/>
          </a:xfrm>
        </p:spPr>
        <p:txBody>
          <a:bodyPr>
            <a:noAutofit/>
          </a:bodyPr>
          <a:lstStyle/>
          <a:p>
            <a:r>
              <a:rPr lang="en-IN" sz="2400" b="1" dirty="0">
                <a:solidFill>
                  <a:srgbClr val="C00000"/>
                </a:solidFill>
                <a:latin typeface="Times New Roman" panose="02020603050405020304" pitchFamily="18" charset="0"/>
                <a:cs typeface="Times New Roman" panose="02020603050405020304" pitchFamily="18" charset="0"/>
              </a:rPr>
              <a:t>1</a:t>
            </a:r>
            <a:r>
              <a:rPr lang="en-IN" sz="1400" dirty="0">
                <a:latin typeface="Times New Roman" panose="02020603050405020304" pitchFamily="18" charset="0"/>
                <a:cs typeface="Times New Roman" panose="02020603050405020304" pitchFamily="18" charset="0"/>
              </a:rPr>
              <a:t> .</a:t>
            </a:r>
            <a:r>
              <a:rPr lang="en-IN" sz="2400" b="1" dirty="0">
                <a:solidFill>
                  <a:srgbClr val="C00000"/>
                </a:solidFill>
                <a:latin typeface="Times New Roman" panose="02020603050405020304" pitchFamily="18" charset="0"/>
                <a:cs typeface="Times New Roman" panose="02020603050405020304" pitchFamily="18" charset="0"/>
              </a:rPr>
              <a:t>HYPOTHESIS</a:t>
            </a:r>
            <a:r>
              <a:rPr lang="en-IN" sz="1400" dirty="0">
                <a:latin typeface="Times New Roman" panose="02020603050405020304" pitchFamily="18" charset="0"/>
                <a:cs typeface="Times New Roman" panose="02020603050405020304" pitchFamily="18" charset="0"/>
              </a:rPr>
              <a:t> </a:t>
            </a:r>
            <a:r>
              <a:rPr lang="en-IN" sz="2400" b="1" dirty="0">
                <a:solidFill>
                  <a:srgbClr val="C00000"/>
                </a:solidFill>
                <a:latin typeface="Times New Roman" panose="02020603050405020304" pitchFamily="18" charset="0"/>
                <a:cs typeface="Times New Roman" panose="02020603050405020304" pitchFamily="18" charset="0"/>
              </a:rPr>
              <a:t>TESTING</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7237" y="102550"/>
            <a:ext cx="896229" cy="666571"/>
          </a:xfrm>
          <a:prstGeom prst="rect">
            <a:avLst/>
          </a:prstGeom>
        </p:spPr>
      </p:pic>
      <p:sp>
        <p:nvSpPr>
          <p:cNvPr id="9" name="Rectangle 8"/>
          <p:cNvSpPr/>
          <p:nvPr/>
        </p:nvSpPr>
        <p:spPr>
          <a:xfrm>
            <a:off x="196553" y="1231767"/>
            <a:ext cx="10536965" cy="1394484"/>
          </a:xfrm>
          <a:prstGeom prst="rect">
            <a:avLst/>
          </a:prstGeom>
        </p:spPr>
        <p:txBody>
          <a:bodyPr wrap="square">
            <a:spAutoFit/>
          </a:bodyPr>
          <a:lstStyle/>
          <a:p>
            <a:pPr marL="102870" marR="0" indent="-6350" algn="just">
              <a:lnSpc>
                <a:spcPct val="100000"/>
              </a:lnSpc>
              <a:spcBef>
                <a:spcPts val="0"/>
              </a:spcBef>
              <a:spcAft>
                <a:spcPts val="1580"/>
              </a:spcAft>
            </a:pPr>
            <a:r>
              <a:rPr lang="en-IN" dirty="0" smtClean="0">
                <a:solidFill>
                  <a:srgbClr val="000000"/>
                </a:solidFill>
                <a:effectLst/>
                <a:latin typeface="Times New Roman" panose="02020603050405020304" pitchFamily="18" charset="0"/>
                <a:ea typeface="Times New Roman" panose="02020603050405020304" pitchFamily="18" charset="0"/>
              </a:rPr>
              <a:t> Hypothesis testing in statistics refers to </a:t>
            </a:r>
            <a:r>
              <a:rPr lang="en-IN" dirty="0" err="1" smtClean="0">
                <a:solidFill>
                  <a:srgbClr val="000000"/>
                </a:solidFill>
                <a:effectLst/>
                <a:latin typeface="Times New Roman" panose="02020603050405020304" pitchFamily="18" charset="0"/>
                <a:ea typeface="Times New Roman" panose="02020603050405020304" pitchFamily="18" charset="0"/>
              </a:rPr>
              <a:t>analyzing</a:t>
            </a:r>
            <a:r>
              <a:rPr lang="en-IN" dirty="0" smtClean="0">
                <a:solidFill>
                  <a:srgbClr val="000000"/>
                </a:solidFill>
                <a:effectLst/>
                <a:latin typeface="Times New Roman" panose="02020603050405020304" pitchFamily="18" charset="0"/>
                <a:ea typeface="Times New Roman" panose="02020603050405020304" pitchFamily="18" charset="0"/>
              </a:rPr>
              <a:t> an assumption about a population parameter.</a:t>
            </a:r>
            <a:endParaRPr lang="en-IN" sz="1200" dirty="0" smtClean="0">
              <a:solidFill>
                <a:srgbClr val="000000"/>
              </a:solidFill>
              <a:effectLst/>
              <a:latin typeface="Calibri" panose="020F0502020204030204" pitchFamily="34" charset="0"/>
              <a:ea typeface="Calibri" panose="020F0502020204030204" pitchFamily="34" charset="0"/>
            </a:endParaRPr>
          </a:p>
          <a:p>
            <a:pPr marL="751205" marR="2142490" indent="-342900" algn="just">
              <a:lnSpc>
                <a:spcPct val="148000"/>
              </a:lnSpc>
              <a:spcBef>
                <a:spcPts val="0"/>
              </a:spcBef>
              <a:spcAft>
                <a:spcPts val="3345"/>
              </a:spcAft>
              <a:buFont typeface="+mj-lt"/>
              <a:buAutoNum type="arabicPeriod"/>
            </a:pPr>
            <a:r>
              <a:rPr lang="en-IN" sz="1400" dirty="0" smtClean="0">
                <a:solidFill>
                  <a:srgbClr val="212121"/>
                </a:solidFill>
                <a:effectLst/>
                <a:latin typeface="Calibri" panose="020F0502020204030204" pitchFamily="34" charset="0"/>
                <a:ea typeface="Calibri" panose="020F0502020204030204" pitchFamily="34" charset="0"/>
              </a:rPr>
              <a:t> </a:t>
            </a:r>
            <a:r>
              <a:rPr lang="en-IN" dirty="0" err="1" smtClean="0">
                <a:solidFill>
                  <a:srgbClr val="212121"/>
                </a:solidFill>
                <a:effectLst/>
                <a:latin typeface="Times New Roman" panose="02020603050405020304" pitchFamily="18" charset="0"/>
                <a:ea typeface="Times New Roman" panose="02020603050405020304" pitchFamily="18" charset="0"/>
              </a:rPr>
              <a:t>HO:movies</a:t>
            </a:r>
            <a:r>
              <a:rPr lang="en-IN" dirty="0" smtClean="0">
                <a:solidFill>
                  <a:srgbClr val="212121"/>
                </a:solidFill>
                <a:effectLst/>
                <a:latin typeface="Times New Roman" panose="02020603050405020304" pitchFamily="18" charset="0"/>
                <a:ea typeface="Times New Roman" panose="02020603050405020304" pitchFamily="18" charset="0"/>
              </a:rPr>
              <a:t> rated for kids and older kids are at least two hours long  H1:movies rated for kids and older kids are not at least two hours long.</a:t>
            </a:r>
            <a:endParaRPr lang="en-IN" dirty="0"/>
          </a:p>
        </p:txBody>
      </p:sp>
      <p:pic>
        <p:nvPicPr>
          <p:cNvPr id="10" name="Picture 9"/>
          <p:cNvPicPr/>
          <p:nvPr/>
        </p:nvPicPr>
        <p:blipFill>
          <a:blip r:embed="rId3"/>
          <a:stretch>
            <a:fillRect/>
          </a:stretch>
        </p:blipFill>
        <p:spPr>
          <a:xfrm>
            <a:off x="2427006" y="2812440"/>
            <a:ext cx="4580545" cy="2092845"/>
          </a:xfrm>
          <a:prstGeom prst="rect">
            <a:avLst/>
          </a:prstGeom>
        </p:spPr>
      </p:pic>
      <p:sp>
        <p:nvSpPr>
          <p:cNvPr id="11" name="Rectangle 10"/>
          <p:cNvSpPr/>
          <p:nvPr/>
        </p:nvSpPr>
        <p:spPr>
          <a:xfrm>
            <a:off x="696837" y="5017728"/>
            <a:ext cx="9536395" cy="1251625"/>
          </a:xfrm>
          <a:prstGeom prst="rect">
            <a:avLst/>
          </a:prstGeom>
        </p:spPr>
        <p:txBody>
          <a:bodyPr wrap="square">
            <a:spAutoFit/>
          </a:bodyPr>
          <a:lstStyle/>
          <a:p>
            <a:pPr marL="285750" marR="1459230" lvl="0" indent="-285750" fontAlgn="base">
              <a:lnSpc>
                <a:spcPct val="200000"/>
              </a:lnSpc>
              <a:spcBef>
                <a:spcPts val="0"/>
              </a:spcBef>
              <a:spcAft>
                <a:spcPts val="365"/>
              </a:spcAft>
              <a:buClr>
                <a:srgbClr val="212121"/>
              </a:buClr>
              <a:buSzPts val="1600"/>
              <a:buFont typeface="Arial" panose="020B0604020202020204" pitchFamily="34" charset="0"/>
              <a:buChar char="•"/>
            </a:pPr>
            <a:r>
              <a:rPr lang="en-IN" dirty="0">
                <a:solidFill>
                  <a:srgbClr val="212121"/>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T</a:t>
            </a:r>
            <a:r>
              <a:rPr lang="en-IN" u="none" strike="noStrike" dirty="0" smtClean="0">
                <a:solidFill>
                  <a:srgbClr val="212121"/>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he t-value is not in the range, the null hypothesis is rejected.</a:t>
            </a:r>
            <a:endParaRPr lang="en-IN" sz="1200"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285750" indent="-285750">
              <a:lnSpc>
                <a:spcPct val="200000"/>
              </a:lnSpc>
              <a:buFont typeface="Arial" panose="020B0604020202020204" pitchFamily="34" charset="0"/>
              <a:buChar char="•"/>
            </a:pPr>
            <a:r>
              <a:rPr lang="en-IN" dirty="0" smtClean="0">
                <a:solidFill>
                  <a:srgbClr val="212121"/>
                </a:solidFill>
                <a:effectLst/>
                <a:latin typeface="Times New Roman" panose="02020603050405020304" pitchFamily="18" charset="0"/>
                <a:ea typeface="Times New Roman" panose="02020603050405020304" pitchFamily="18" charset="0"/>
              </a:rPr>
              <a:t>As a result, movies rated for kids and older kids are not at least two hours long</a:t>
            </a:r>
            <a:endParaRPr lang="en-IN" dirty="0"/>
          </a:p>
        </p:txBody>
      </p:sp>
    </p:spTree>
    <p:extLst>
      <p:ext uri="{BB962C8B-B14F-4D97-AF65-F5344CB8AC3E}">
        <p14:creationId xmlns:p14="http://schemas.microsoft.com/office/powerpoint/2010/main" val="952097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7237" y="102550"/>
            <a:ext cx="896229" cy="666571"/>
          </a:xfrm>
          <a:prstGeom prst="rect">
            <a:avLst/>
          </a:prstGeom>
        </p:spPr>
      </p:pic>
      <p:sp>
        <p:nvSpPr>
          <p:cNvPr id="8" name="Rectangle 7"/>
          <p:cNvSpPr/>
          <p:nvPr/>
        </p:nvSpPr>
        <p:spPr>
          <a:xfrm>
            <a:off x="752029" y="769121"/>
            <a:ext cx="9118363" cy="1200329"/>
          </a:xfrm>
          <a:prstGeom prst="rect">
            <a:avLst/>
          </a:prstGeom>
        </p:spPr>
        <p:txBody>
          <a:bodyPr wrap="square">
            <a:spAutoFit/>
          </a:bodyPr>
          <a:lstStyle/>
          <a:p>
            <a:pPr marL="76835" marR="2970530">
              <a:lnSpc>
                <a:spcPct val="200000"/>
              </a:lnSpc>
              <a:spcBef>
                <a:spcPts val="0"/>
              </a:spcBef>
              <a:spcAft>
                <a:spcPts val="1310"/>
              </a:spcAft>
            </a:pPr>
            <a:r>
              <a:rPr lang="en-IN" dirty="0" smtClean="0">
                <a:solidFill>
                  <a:srgbClr val="000000"/>
                </a:solidFill>
                <a:latin typeface="Times New Roman" panose="02020603050405020304" pitchFamily="18" charset="0"/>
                <a:ea typeface="Times New Roman" panose="02020603050405020304" pitchFamily="18" charset="0"/>
              </a:rPr>
              <a:t>2.  </a:t>
            </a:r>
            <a:r>
              <a:rPr lang="en-IN" dirty="0" smtClean="0">
                <a:solidFill>
                  <a:srgbClr val="000000"/>
                </a:solidFill>
                <a:effectLst/>
                <a:latin typeface="Times New Roman" panose="02020603050405020304" pitchFamily="18" charset="0"/>
                <a:ea typeface="Times New Roman" panose="02020603050405020304" pitchFamily="18" charset="0"/>
              </a:rPr>
              <a:t>H1:The duration which is more than 90 </a:t>
            </a:r>
            <a:r>
              <a:rPr lang="en-IN" dirty="0" err="1" smtClean="0">
                <a:solidFill>
                  <a:srgbClr val="000000"/>
                </a:solidFill>
                <a:effectLst/>
                <a:latin typeface="Times New Roman" panose="02020603050405020304" pitchFamily="18" charset="0"/>
                <a:ea typeface="Times New Roman" panose="02020603050405020304" pitchFamily="18" charset="0"/>
              </a:rPr>
              <a:t>mins</a:t>
            </a:r>
            <a:r>
              <a:rPr lang="en-IN" dirty="0" smtClean="0">
                <a:solidFill>
                  <a:srgbClr val="000000"/>
                </a:solidFill>
                <a:effectLst/>
                <a:latin typeface="Times New Roman" panose="02020603050405020304" pitchFamily="18" charset="0"/>
                <a:ea typeface="Times New Roman" panose="02020603050405020304" pitchFamily="18" charset="0"/>
              </a:rPr>
              <a:t> are  movies.          </a:t>
            </a:r>
            <a:r>
              <a:rPr lang="en-IN" dirty="0" err="1" smtClean="0">
                <a:solidFill>
                  <a:srgbClr val="000000"/>
                </a:solidFill>
                <a:effectLst/>
                <a:latin typeface="Times New Roman" panose="02020603050405020304" pitchFamily="18" charset="0"/>
                <a:ea typeface="Times New Roman" panose="02020603050405020304" pitchFamily="18" charset="0"/>
              </a:rPr>
              <a:t>HO:The</a:t>
            </a:r>
            <a:r>
              <a:rPr lang="en-IN" dirty="0" smtClean="0">
                <a:solidFill>
                  <a:srgbClr val="000000"/>
                </a:solidFill>
                <a:effectLst/>
                <a:latin typeface="Times New Roman" panose="02020603050405020304" pitchFamily="18" charset="0"/>
                <a:ea typeface="Times New Roman" panose="02020603050405020304" pitchFamily="18" charset="0"/>
              </a:rPr>
              <a:t> duration which is more than 90 </a:t>
            </a:r>
            <a:r>
              <a:rPr lang="en-IN" dirty="0" err="1" smtClean="0">
                <a:solidFill>
                  <a:srgbClr val="000000"/>
                </a:solidFill>
                <a:effectLst/>
                <a:latin typeface="Times New Roman" panose="02020603050405020304" pitchFamily="18" charset="0"/>
                <a:ea typeface="Times New Roman" panose="02020603050405020304" pitchFamily="18" charset="0"/>
              </a:rPr>
              <a:t>mins</a:t>
            </a:r>
            <a:r>
              <a:rPr lang="en-IN" dirty="0" smtClean="0">
                <a:solidFill>
                  <a:srgbClr val="000000"/>
                </a:solidFill>
                <a:effectLst/>
                <a:latin typeface="Times New Roman" panose="02020603050405020304" pitchFamily="18" charset="0"/>
                <a:ea typeface="Times New Roman" panose="02020603050405020304" pitchFamily="18" charset="0"/>
              </a:rPr>
              <a:t> are NOT movies</a:t>
            </a:r>
            <a:endParaRPr lang="en-IN" sz="1200" dirty="0">
              <a:solidFill>
                <a:srgbClr val="000000"/>
              </a:solidFill>
              <a:effectLst/>
              <a:latin typeface="Calibri" panose="020F0502020204030204" pitchFamily="34" charset="0"/>
              <a:ea typeface="Calibri" panose="020F0502020204030204" pitchFamily="34" charset="0"/>
            </a:endParaRPr>
          </a:p>
        </p:txBody>
      </p:sp>
      <p:pic>
        <p:nvPicPr>
          <p:cNvPr id="9" name="Picture 8"/>
          <p:cNvPicPr/>
          <p:nvPr/>
        </p:nvPicPr>
        <p:blipFill>
          <a:blip r:embed="rId3"/>
          <a:stretch>
            <a:fillRect/>
          </a:stretch>
        </p:blipFill>
        <p:spPr>
          <a:xfrm>
            <a:off x="1811708" y="2221906"/>
            <a:ext cx="5084747" cy="2273182"/>
          </a:xfrm>
          <a:prstGeom prst="rect">
            <a:avLst/>
          </a:prstGeom>
        </p:spPr>
      </p:pic>
      <p:sp>
        <p:nvSpPr>
          <p:cNvPr id="10" name="Rectangle 9"/>
          <p:cNvSpPr/>
          <p:nvPr/>
        </p:nvSpPr>
        <p:spPr>
          <a:xfrm>
            <a:off x="1207805" y="4711835"/>
            <a:ext cx="9979431" cy="1223861"/>
          </a:xfrm>
          <a:prstGeom prst="rect">
            <a:avLst/>
          </a:prstGeom>
        </p:spPr>
        <p:txBody>
          <a:bodyPr wrap="square">
            <a:spAutoFit/>
          </a:bodyPr>
          <a:lstStyle/>
          <a:p>
            <a:pPr marL="285750" marR="2494915" lvl="0" indent="-285750" fontAlgn="base">
              <a:lnSpc>
                <a:spcPct val="200000"/>
              </a:lnSpc>
              <a:spcBef>
                <a:spcPts val="0"/>
              </a:spcBef>
              <a:spcAft>
                <a:spcPts val="800"/>
              </a:spcAft>
              <a:buClr>
                <a:srgbClr val="000000"/>
              </a:buClr>
              <a:buSzPts val="1650"/>
              <a:buFont typeface="Arial" panose="020B0604020202020204" pitchFamily="34" charset="0"/>
              <a:buChar char="•"/>
            </a:pPr>
            <a:r>
              <a:rPr lang="en-IN"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T</a:t>
            </a:r>
            <a:r>
              <a:rPr lang="en-IN"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he t-value is not in the range, the null hypothesis is rejected.</a:t>
            </a:r>
            <a:endParaRPr lang="en-IN" sz="1200"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285750" indent="-285750">
              <a:lnSpc>
                <a:spcPct val="200000"/>
              </a:lnSpc>
              <a:buFont typeface="Arial" panose="020B0604020202020204" pitchFamily="34" charset="0"/>
              <a:buChar char="•"/>
            </a:pPr>
            <a:r>
              <a:rPr lang="en-IN" dirty="0" smtClean="0">
                <a:solidFill>
                  <a:srgbClr val="000000"/>
                </a:solidFill>
                <a:effectLst/>
                <a:latin typeface="Times New Roman" panose="02020603050405020304" pitchFamily="18" charset="0"/>
                <a:ea typeface="Times New Roman" panose="02020603050405020304" pitchFamily="18" charset="0"/>
              </a:rPr>
              <a:t>As a result, The duration which is more than 90 </a:t>
            </a:r>
            <a:r>
              <a:rPr lang="en-IN" dirty="0" err="1" smtClean="0">
                <a:solidFill>
                  <a:srgbClr val="000000"/>
                </a:solidFill>
                <a:effectLst/>
                <a:latin typeface="Times New Roman" panose="02020603050405020304" pitchFamily="18" charset="0"/>
                <a:ea typeface="Times New Roman" panose="02020603050405020304" pitchFamily="18" charset="0"/>
              </a:rPr>
              <a:t>mins</a:t>
            </a:r>
            <a:r>
              <a:rPr lang="en-IN" dirty="0" smtClean="0">
                <a:solidFill>
                  <a:srgbClr val="000000"/>
                </a:solidFill>
                <a:effectLst/>
                <a:latin typeface="Times New Roman" panose="02020603050405020304" pitchFamily="18" charset="0"/>
                <a:ea typeface="Times New Roman" panose="02020603050405020304" pitchFamily="18" charset="0"/>
              </a:rPr>
              <a:t> are movies</a:t>
            </a:r>
            <a:endParaRPr lang="en-IN" dirty="0"/>
          </a:p>
        </p:txBody>
      </p:sp>
    </p:spTree>
    <p:extLst>
      <p:ext uri="{BB962C8B-B14F-4D97-AF65-F5344CB8AC3E}">
        <p14:creationId xmlns:p14="http://schemas.microsoft.com/office/powerpoint/2010/main" val="3319990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7237" y="102550"/>
            <a:ext cx="896229" cy="666571"/>
          </a:xfrm>
          <a:prstGeom prst="rect">
            <a:avLst/>
          </a:prstGeom>
        </p:spPr>
      </p:pic>
      <p:sp>
        <p:nvSpPr>
          <p:cNvPr id="10" name="Rectangle 9"/>
          <p:cNvSpPr/>
          <p:nvPr/>
        </p:nvSpPr>
        <p:spPr>
          <a:xfrm>
            <a:off x="341832" y="435835"/>
            <a:ext cx="5182497" cy="624338"/>
          </a:xfrm>
          <a:prstGeom prst="rect">
            <a:avLst/>
          </a:prstGeom>
        </p:spPr>
        <p:txBody>
          <a:bodyPr wrap="square">
            <a:spAutoFit/>
          </a:bodyPr>
          <a:lstStyle/>
          <a:p>
            <a:pPr marL="6350" indent="-6350">
              <a:lnSpc>
                <a:spcPct val="102000"/>
              </a:lnSpc>
              <a:spcBef>
                <a:spcPts val="0"/>
              </a:spcBef>
              <a:spcAft>
                <a:spcPts val="3210"/>
              </a:spcAft>
            </a:pPr>
            <a:r>
              <a:rPr lang="en-IN" sz="3600" b="1" dirty="0" smtClean="0">
                <a:solidFill>
                  <a:srgbClr val="CC0000"/>
                </a:solidFill>
                <a:effectLst/>
                <a:latin typeface="Times New Roman" panose="02020603050405020304" pitchFamily="18" charset="0"/>
                <a:ea typeface="Times New Roman" panose="02020603050405020304" pitchFamily="18" charset="0"/>
                <a:cs typeface="Times New Roman" panose="02020603050405020304" pitchFamily="18" charset="0"/>
              </a:rPr>
              <a:t>Features selection </a:t>
            </a:r>
            <a:endParaRPr lang="en-IN" sz="3600" b="1" dirty="0">
              <a:solidFill>
                <a:srgbClr val="CC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Rectangle 10"/>
          <p:cNvSpPr/>
          <p:nvPr/>
        </p:nvSpPr>
        <p:spPr>
          <a:xfrm>
            <a:off x="709301" y="1734796"/>
            <a:ext cx="9554198" cy="4324261"/>
          </a:xfrm>
          <a:prstGeom prst="rect">
            <a:avLst/>
          </a:prstGeom>
        </p:spPr>
        <p:txBody>
          <a:bodyPr wrap="square">
            <a:spAutoFit/>
          </a:bodyPr>
          <a:lstStyle/>
          <a:p>
            <a:pPr marL="342900" marR="0" lvl="0" indent="-342900" algn="just" fontAlgn="base">
              <a:lnSpc>
                <a:spcPct val="150000"/>
              </a:lnSpc>
              <a:spcBef>
                <a:spcPts val="0"/>
              </a:spcBef>
              <a:spcAft>
                <a:spcPts val="375"/>
              </a:spcAft>
              <a:buClr>
                <a:srgbClr val="000000"/>
              </a:buClr>
              <a:buSzPts val="1600"/>
              <a:buFont typeface="Arial" panose="020B0604020202020204" pitchFamily="34" charset="0"/>
              <a:buChar char="●"/>
            </a:pPr>
            <a:r>
              <a:rPr lang="en-IN"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Initially Separating the column type into movie and </a:t>
            </a:r>
            <a:r>
              <a:rPr lang="en-IN" u="none" strike="noStrike" dirty="0" err="1"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tv</a:t>
            </a:r>
            <a:r>
              <a:rPr lang="en-IN"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 shows. </a:t>
            </a:r>
            <a:endParaRPr lang="en-IN" sz="1200"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0" lvl="0" indent="-342900" algn="just" fontAlgn="base">
              <a:lnSpc>
                <a:spcPct val="150000"/>
              </a:lnSpc>
              <a:spcBef>
                <a:spcPts val="0"/>
              </a:spcBef>
              <a:spcAft>
                <a:spcPts val="370"/>
              </a:spcAft>
              <a:buClr>
                <a:srgbClr val="000000"/>
              </a:buClr>
              <a:buSzPts val="1600"/>
              <a:buFont typeface="Arial" panose="020B0604020202020204" pitchFamily="34" charset="0"/>
              <a:buChar char="●"/>
            </a:pPr>
            <a:r>
              <a:rPr lang="en-IN"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H</a:t>
            </a:r>
            <a:r>
              <a:rPr lang="en-IN"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ere we are going to do </a:t>
            </a:r>
            <a:r>
              <a:rPr lang="en-IN" u="none" strike="noStrike" dirty="0" smtClean="0">
                <a:solidFill>
                  <a:srgbClr val="212121"/>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Clustering similar content by matching text-based features so column description is one of the important feature.</a:t>
            </a:r>
          </a:p>
          <a:p>
            <a:pPr marL="342900" indent="-342900" algn="just" fontAlgn="base">
              <a:lnSpc>
                <a:spcPct val="150000"/>
              </a:lnSpc>
              <a:spcAft>
                <a:spcPts val="370"/>
              </a:spcAft>
              <a:buClr>
                <a:srgbClr val="000000"/>
              </a:buClr>
              <a:buSzPts val="1600"/>
              <a:buFont typeface="Arial" panose="020B0604020202020204" pitchFamily="34" charset="0"/>
              <a:buChar char="●"/>
            </a:pPr>
            <a:r>
              <a:rPr lang="en-IN"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Convert the text to lower </a:t>
            </a:r>
            <a:r>
              <a:rPr lang="en-IN"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case.</a:t>
            </a:r>
            <a:endParaRPr lang="en-IN"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endParaRPr>
          </a:p>
          <a:p>
            <a:pPr marL="342900" indent="-342900" algn="just" fontAlgn="base">
              <a:lnSpc>
                <a:spcPct val="150000"/>
              </a:lnSpc>
              <a:spcAft>
                <a:spcPts val="370"/>
              </a:spcAft>
              <a:buClr>
                <a:srgbClr val="000000"/>
              </a:buClr>
              <a:buSzPts val="1600"/>
              <a:buFont typeface="Arial" panose="020B0604020202020204" pitchFamily="34" charset="0"/>
              <a:buChar char="●"/>
            </a:pPr>
            <a:r>
              <a:rPr lang="en-IN"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Tokenize the </a:t>
            </a:r>
            <a:r>
              <a:rPr lang="en-IN"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text.</a:t>
            </a:r>
            <a:endParaRPr lang="en-IN"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endParaRPr>
          </a:p>
          <a:p>
            <a:pPr marL="342900" indent="-342900" algn="just" fontAlgn="base">
              <a:lnSpc>
                <a:spcPct val="150000"/>
              </a:lnSpc>
              <a:spcAft>
                <a:spcPts val="370"/>
              </a:spcAft>
              <a:buClr>
                <a:srgbClr val="000000"/>
              </a:buClr>
              <a:buSzPts val="1600"/>
              <a:buFont typeface="Arial" panose="020B0604020202020204" pitchFamily="34" charset="0"/>
              <a:buChar char="●"/>
            </a:pPr>
            <a:r>
              <a:rPr lang="en-IN"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Removed all the stop words and </a:t>
            </a:r>
            <a:r>
              <a:rPr lang="en-IN"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punctuation.</a:t>
            </a:r>
            <a:endParaRPr lang="en-IN"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endParaRPr>
          </a:p>
          <a:p>
            <a:pPr marL="342900" indent="-342900" algn="just" fontAlgn="base">
              <a:lnSpc>
                <a:spcPct val="150000"/>
              </a:lnSpc>
              <a:spcAft>
                <a:spcPts val="370"/>
              </a:spcAft>
              <a:buClr>
                <a:srgbClr val="000000"/>
              </a:buClr>
              <a:buSzPts val="1600"/>
              <a:buFont typeface="Arial" panose="020B0604020202020204" pitchFamily="34" charset="0"/>
              <a:buChar char="●"/>
            </a:pPr>
            <a:r>
              <a:rPr lang="en-IN"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We </a:t>
            </a:r>
            <a:r>
              <a:rPr lang="en-IN"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use TF-IDF is an abbreviation for Term Frequency Inverse Document Frequency. This is very common algorithm to transform text into a meaningful representation of numbers which is used to fit machine algorithm for </a:t>
            </a:r>
            <a:r>
              <a:rPr lang="en-IN" dirty="0" smtClean="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prediction.</a:t>
            </a:r>
            <a:endParaRPr lang="en-IN"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gn="just" fontAlgn="base">
              <a:lnSpc>
                <a:spcPct val="100000"/>
              </a:lnSpc>
              <a:spcBef>
                <a:spcPts val="0"/>
              </a:spcBef>
              <a:spcAft>
                <a:spcPts val="370"/>
              </a:spcAft>
              <a:buClr>
                <a:srgbClr val="000000"/>
              </a:buClr>
              <a:buSzPts val="1600"/>
              <a:buFont typeface="Arial" panose="020B0604020202020204" pitchFamily="34" charset="0"/>
              <a:buChar char="●"/>
            </a:pPr>
            <a:endParaRPr lang="en-IN" sz="12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8669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742" y="435835"/>
            <a:ext cx="10515600" cy="1325563"/>
          </a:xfrm>
        </p:spPr>
        <p:txBody>
          <a:bodyPr>
            <a:normAutofit/>
          </a:bodyPr>
          <a:lstStyle/>
          <a:p>
            <a:r>
              <a:rPr lang="en-IN" sz="4000" b="1" dirty="0">
                <a:solidFill>
                  <a:srgbClr val="CC0000"/>
                </a:solidFill>
                <a:latin typeface="Times New Roman" panose="02020603050405020304" pitchFamily="18" charset="0"/>
                <a:ea typeface="Times New Roman" panose="02020603050405020304" pitchFamily="18" charset="0"/>
                <a:cs typeface="Times New Roman" panose="02020603050405020304" pitchFamily="18" charset="0"/>
              </a:rPr>
              <a:t>ML</a:t>
            </a:r>
            <a:r>
              <a:rPr lang="en-IN" sz="4800" dirty="0"/>
              <a:t> </a:t>
            </a:r>
            <a:r>
              <a:rPr lang="en-IN" sz="4000" b="1" dirty="0">
                <a:solidFill>
                  <a:srgbClr val="CC0000"/>
                </a:solidFill>
                <a:latin typeface="Times New Roman" panose="02020603050405020304" pitchFamily="18" charset="0"/>
                <a:ea typeface="Times New Roman" panose="02020603050405020304" pitchFamily="18" charset="0"/>
                <a:cs typeface="Times New Roman" panose="02020603050405020304" pitchFamily="18" charset="0"/>
              </a:rPr>
              <a:t>algorithms(unsupervised</a:t>
            </a:r>
            <a:r>
              <a:rPr lang="en-IN" sz="4800" dirty="0" smtClean="0"/>
              <a:t>)</a:t>
            </a:r>
            <a:endParaRPr lang="en-IN" sz="4000" b="1" dirty="0">
              <a:solidFill>
                <a:srgbClr val="CC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52742" y="2039270"/>
            <a:ext cx="10515600" cy="4351338"/>
          </a:xfrm>
        </p:spPr>
        <p:txBody>
          <a:bodyPr/>
          <a:lstStyle/>
          <a:p>
            <a:pPr marL="0" indent="0">
              <a:lnSpc>
                <a:spcPct val="150000"/>
              </a:lnSpc>
              <a:buNone/>
            </a:pPr>
            <a:r>
              <a:rPr lang="en-IN" dirty="0" smtClean="0"/>
              <a:t> </a:t>
            </a:r>
            <a:r>
              <a:rPr lang="en-IN" sz="3200" dirty="0" smtClean="0"/>
              <a:t>1</a:t>
            </a:r>
            <a:r>
              <a:rPr lang="en-IN" sz="3200" dirty="0"/>
              <a:t>. K-mean</a:t>
            </a:r>
          </a:p>
          <a:p>
            <a:pPr marL="0" indent="0">
              <a:lnSpc>
                <a:spcPct val="150000"/>
              </a:lnSpc>
              <a:buNone/>
            </a:pPr>
            <a:r>
              <a:rPr lang="en-IN" dirty="0" smtClean="0"/>
              <a:t> </a:t>
            </a:r>
            <a:r>
              <a:rPr lang="en-IN" sz="3200" dirty="0"/>
              <a:t>2.agglomerative clustering</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7237" y="102550"/>
            <a:ext cx="896229" cy="666571"/>
          </a:xfrm>
          <a:prstGeom prst="rect">
            <a:avLst/>
          </a:prstGeom>
        </p:spPr>
      </p:pic>
    </p:spTree>
    <p:extLst>
      <p:ext uri="{BB962C8B-B14F-4D97-AF65-F5344CB8AC3E}">
        <p14:creationId xmlns:p14="http://schemas.microsoft.com/office/powerpoint/2010/main" val="372185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452" y="83114"/>
            <a:ext cx="10515600" cy="1325563"/>
          </a:xfrm>
        </p:spPr>
        <p:txBody>
          <a:bodyPr/>
          <a:lstStyle/>
          <a:p>
            <a:r>
              <a:rPr lang="en-IN" sz="3600" b="1" dirty="0" smtClean="0">
                <a:solidFill>
                  <a:srgbClr val="CC0000"/>
                </a:solidFill>
                <a:latin typeface="Times New Roman" panose="02020603050405020304" pitchFamily="18" charset="0"/>
                <a:ea typeface="Times New Roman" panose="02020603050405020304" pitchFamily="18" charset="0"/>
                <a:cs typeface="Times New Roman" panose="02020603050405020304" pitchFamily="18" charset="0"/>
              </a:rPr>
              <a:t>K-Means:</a:t>
            </a:r>
            <a:endParaRPr lang="en-IN" b="1" dirty="0"/>
          </a:p>
        </p:txBody>
      </p:sp>
      <p:sp>
        <p:nvSpPr>
          <p:cNvPr id="4" name="Rectangle 3"/>
          <p:cNvSpPr/>
          <p:nvPr/>
        </p:nvSpPr>
        <p:spPr>
          <a:xfrm>
            <a:off x="325452" y="1160639"/>
            <a:ext cx="11459198" cy="1294393"/>
          </a:xfrm>
          <a:prstGeom prst="rect">
            <a:avLst/>
          </a:prstGeom>
        </p:spPr>
        <p:txBody>
          <a:bodyPr wrap="square">
            <a:spAutoFit/>
          </a:bodyPr>
          <a:lstStyle/>
          <a:p>
            <a:pPr>
              <a:lnSpc>
                <a:spcPct val="150000"/>
              </a:lnSpc>
            </a:pPr>
            <a:r>
              <a:rPr lang="en-IN" dirty="0" smtClean="0">
                <a:solidFill>
                  <a:srgbClr val="333333"/>
                </a:solidFill>
                <a:effectLst/>
                <a:latin typeface="Times New Roman" panose="02020603050405020304" pitchFamily="18" charset="0"/>
                <a:ea typeface="Times New Roman" panose="02020603050405020304" pitchFamily="18" charset="0"/>
              </a:rPr>
              <a:t>K-Means Clustering is an Unsupervised Learning algorithm which groups the </a:t>
            </a:r>
            <a:r>
              <a:rPr lang="en-IN" dirty="0" err="1" smtClean="0">
                <a:solidFill>
                  <a:srgbClr val="333333"/>
                </a:solidFill>
                <a:effectLst/>
                <a:latin typeface="Times New Roman" panose="02020603050405020304" pitchFamily="18" charset="0"/>
                <a:ea typeface="Times New Roman" panose="02020603050405020304" pitchFamily="18" charset="0"/>
              </a:rPr>
              <a:t>unlabeled</a:t>
            </a:r>
            <a:r>
              <a:rPr lang="en-IN" dirty="0" smtClean="0">
                <a:solidFill>
                  <a:srgbClr val="333333"/>
                </a:solidFill>
                <a:effectLst/>
                <a:latin typeface="Times New Roman" panose="02020603050405020304" pitchFamily="18" charset="0"/>
                <a:ea typeface="Times New Roman" panose="02020603050405020304" pitchFamily="18" charset="0"/>
              </a:rPr>
              <a:t> dataset into different clusters. Here K defines the number of predefined clusters that need to be created in the process, as if K=2, there will be two clusters, and for K=3, there will be three clusters, and so on.</a:t>
            </a:r>
            <a:endParaRPr lang="en-IN" dirty="0"/>
          </a:p>
        </p:txBody>
      </p:sp>
      <p:sp>
        <p:nvSpPr>
          <p:cNvPr id="5" name="Rectangle 4"/>
          <p:cNvSpPr/>
          <p:nvPr/>
        </p:nvSpPr>
        <p:spPr>
          <a:xfrm>
            <a:off x="0" y="2611358"/>
            <a:ext cx="2472583" cy="417871"/>
          </a:xfrm>
          <a:prstGeom prst="rect">
            <a:avLst/>
          </a:prstGeom>
        </p:spPr>
        <p:txBody>
          <a:bodyPr wrap="square">
            <a:spAutoFit/>
          </a:bodyPr>
          <a:lstStyle/>
          <a:p>
            <a:pPr marL="400685" marR="0">
              <a:lnSpc>
                <a:spcPct val="115000"/>
              </a:lnSpc>
              <a:spcBef>
                <a:spcPts val="0"/>
              </a:spcBef>
              <a:spcAft>
                <a:spcPts val="455"/>
              </a:spcAft>
            </a:pPr>
            <a:r>
              <a:rPr lang="en-IN" sz="2000" b="1" dirty="0">
                <a:solidFill>
                  <a:srgbClr val="CC0000"/>
                </a:solidFill>
                <a:latin typeface="Times New Roman" panose="02020603050405020304" pitchFamily="18" charset="0"/>
                <a:ea typeface="Times New Roman" panose="02020603050405020304" pitchFamily="18" charset="0"/>
                <a:cs typeface="Times New Roman" panose="02020603050405020304" pitchFamily="18" charset="0"/>
              </a:rPr>
              <a:t>Elbow</a:t>
            </a:r>
            <a:r>
              <a:rPr lang="en-IN" sz="1100" b="1" dirty="0" smtClean="0">
                <a:solidFill>
                  <a:srgbClr val="292929"/>
                </a:solidFill>
                <a:effectLst/>
                <a:latin typeface="Times New Roman" panose="02020603050405020304" pitchFamily="18" charset="0"/>
                <a:ea typeface="Times New Roman" panose="02020603050405020304" pitchFamily="18" charset="0"/>
              </a:rPr>
              <a:t> </a:t>
            </a:r>
            <a:r>
              <a:rPr lang="en-IN" sz="2000" b="1" dirty="0">
                <a:solidFill>
                  <a:srgbClr val="CC0000"/>
                </a:solidFill>
                <a:latin typeface="Times New Roman" panose="02020603050405020304" pitchFamily="18" charset="0"/>
                <a:ea typeface="Times New Roman" panose="02020603050405020304" pitchFamily="18" charset="0"/>
                <a:cs typeface="Times New Roman" panose="02020603050405020304" pitchFamily="18" charset="0"/>
              </a:rPr>
              <a:t>Method</a:t>
            </a:r>
          </a:p>
        </p:txBody>
      </p:sp>
      <p:grpSp>
        <p:nvGrpSpPr>
          <p:cNvPr id="6" name="Group 5"/>
          <p:cNvGrpSpPr/>
          <p:nvPr/>
        </p:nvGrpSpPr>
        <p:grpSpPr>
          <a:xfrm>
            <a:off x="373290" y="3185554"/>
            <a:ext cx="4765294" cy="2283259"/>
            <a:chOff x="-2699" y="-3786"/>
            <a:chExt cx="2746375" cy="1917700"/>
          </a:xfrm>
        </p:grpSpPr>
        <p:sp>
          <p:nvSpPr>
            <p:cNvPr id="7" name="Rectangle 6"/>
            <p:cNvSpPr/>
            <p:nvPr/>
          </p:nvSpPr>
          <p:spPr>
            <a:xfrm>
              <a:off x="85725" y="607842"/>
              <a:ext cx="567538" cy="267881"/>
            </a:xfrm>
            <a:prstGeom prst="rect">
              <a:avLst/>
            </a:prstGeom>
            <a:ln>
              <a:noFill/>
            </a:ln>
          </p:spPr>
          <p:txBody>
            <a:bodyPr lIns="0" tIns="0" rIns="0" bIns="0" rtlCol="0">
              <a:noAutofit/>
            </a:bodyPr>
            <a:lstStyle/>
            <a:p>
              <a:pPr marL="0" marR="0">
                <a:lnSpc>
                  <a:spcPct val="115000"/>
                </a:lnSpc>
                <a:spcBef>
                  <a:spcPts val="0"/>
                </a:spcBef>
                <a:spcAft>
                  <a:spcPts val="0"/>
                </a:spcAft>
              </a:pPr>
              <a:r>
                <a:rPr lang="en-IN" sz="1400">
                  <a:solidFill>
                    <a:srgbClr val="212121"/>
                  </a:solidFill>
                  <a:effectLst/>
                  <a:latin typeface="Courier New" panose="02070309020205020404" pitchFamily="49" charset="0"/>
                  <a:ea typeface="Courier New" panose="02070309020205020404" pitchFamily="49" charset="0"/>
                </a:rPr>
                <a:t>    </a:t>
              </a:r>
              <a:endParaRPr lang="en-IN" sz="1100">
                <a:solidFill>
                  <a:srgbClr val="000000"/>
                </a:solidFill>
                <a:effectLst/>
                <a:latin typeface="Calibri" panose="020F0502020204030204" pitchFamily="34" charset="0"/>
                <a:ea typeface="Calibri" panose="020F0502020204030204" pitchFamily="34" charset="0"/>
              </a:endParaRPr>
            </a:p>
          </p:txBody>
        </p:sp>
        <p:pic>
          <p:nvPicPr>
            <p:cNvPr id="8" name="Picture 7"/>
            <p:cNvPicPr/>
            <p:nvPr/>
          </p:nvPicPr>
          <p:blipFill>
            <a:blip r:embed="rId2"/>
            <a:stretch>
              <a:fillRect/>
            </a:stretch>
          </p:blipFill>
          <p:spPr>
            <a:xfrm>
              <a:off x="-2699" y="-3786"/>
              <a:ext cx="2746375" cy="1917700"/>
            </a:xfrm>
            <a:prstGeom prst="rect">
              <a:avLst/>
            </a:prstGeom>
          </p:spPr>
        </p:pic>
      </p:grpSp>
      <p:pic>
        <p:nvPicPr>
          <p:cNvPr id="9" name="Picture 8"/>
          <p:cNvPicPr/>
          <p:nvPr/>
        </p:nvPicPr>
        <p:blipFill>
          <a:blip r:embed="rId3"/>
          <a:stretch>
            <a:fillRect/>
          </a:stretch>
        </p:blipFill>
        <p:spPr>
          <a:xfrm>
            <a:off x="5969977" y="3185555"/>
            <a:ext cx="5231423" cy="2283259"/>
          </a:xfrm>
          <a:prstGeom prst="rect">
            <a:avLst/>
          </a:prstGeom>
        </p:spPr>
      </p:pic>
      <p:sp>
        <p:nvSpPr>
          <p:cNvPr id="10" name="Rectangle 9"/>
          <p:cNvSpPr/>
          <p:nvPr/>
        </p:nvSpPr>
        <p:spPr>
          <a:xfrm>
            <a:off x="373290" y="5850802"/>
            <a:ext cx="4544834" cy="369332"/>
          </a:xfrm>
          <a:prstGeom prst="rect">
            <a:avLst/>
          </a:prstGeom>
        </p:spPr>
        <p:txBody>
          <a:bodyPr wrap="none">
            <a:spAutoFit/>
          </a:bodyPr>
          <a:lstStyle/>
          <a:p>
            <a:pPr marL="285750" indent="-285750">
              <a:buFont typeface="Arial" panose="020B0604020202020204" pitchFamily="34" charset="0"/>
              <a:buChar char="•"/>
            </a:pPr>
            <a:r>
              <a:rPr lang="en-IN" dirty="0" smtClean="0">
                <a:solidFill>
                  <a:srgbClr val="000000"/>
                </a:solidFill>
                <a:effectLst/>
                <a:latin typeface="Times New Roman" panose="02020603050405020304" pitchFamily="18" charset="0"/>
                <a:ea typeface="Times New Roman" panose="02020603050405020304" pitchFamily="18" charset="0"/>
              </a:rPr>
              <a:t>From elbow method generating 26 clusters. </a:t>
            </a:r>
            <a:endParaRPr lang="en-IN" dirty="0"/>
          </a:p>
        </p:txBody>
      </p:sp>
      <p:sp>
        <p:nvSpPr>
          <p:cNvPr id="11" name="Rectangle 10"/>
          <p:cNvSpPr/>
          <p:nvPr/>
        </p:nvSpPr>
        <p:spPr>
          <a:xfrm>
            <a:off x="5873329" y="5703838"/>
            <a:ext cx="5829163" cy="1154162"/>
          </a:xfrm>
          <a:prstGeom prst="rect">
            <a:avLst/>
          </a:prstGeom>
        </p:spPr>
        <p:txBody>
          <a:bodyPr wrap="square">
            <a:spAutoFit/>
          </a:bodyPr>
          <a:lstStyle/>
          <a:p>
            <a:pPr marL="285750" indent="-285750">
              <a:lnSpc>
                <a:spcPct val="115000"/>
              </a:lnSpc>
              <a:buFont typeface="Arial" panose="020B0604020202020204" pitchFamily="34" charset="0"/>
              <a:buChar char="•"/>
            </a:pPr>
            <a:r>
              <a:rPr lang="en-IN" dirty="0">
                <a:solidFill>
                  <a:srgbClr val="212121"/>
                </a:solidFill>
                <a:latin typeface="Times New Roman" panose="02020603050405020304" pitchFamily="18" charset="0"/>
                <a:ea typeface="Times New Roman" panose="02020603050405020304" pitchFamily="18" charset="0"/>
              </a:rPr>
              <a:t>C</a:t>
            </a:r>
            <a:r>
              <a:rPr lang="en-IN" dirty="0" smtClean="0">
                <a:solidFill>
                  <a:srgbClr val="212121"/>
                </a:solidFill>
                <a:effectLst/>
                <a:latin typeface="Times New Roman" panose="02020603050405020304" pitchFamily="18" charset="0"/>
                <a:ea typeface="Times New Roman" panose="02020603050405020304" pitchFamily="18" charset="0"/>
              </a:rPr>
              <a:t>luster 0 has the highest number of </a:t>
            </a:r>
            <a:r>
              <a:rPr lang="en-IN" dirty="0" err="1" smtClean="0"/>
              <a:t>datapoints</a:t>
            </a:r>
            <a:r>
              <a:rPr lang="en-IN" dirty="0" smtClean="0"/>
              <a:t> and evenly </a:t>
            </a:r>
            <a:r>
              <a:rPr lang="en-IN" dirty="0"/>
              <a:t>distributed</a:t>
            </a:r>
            <a:r>
              <a:rPr lang="en-IN" sz="1200" baseline="-25000" dirty="0"/>
              <a:t> </a:t>
            </a:r>
            <a:r>
              <a:rPr lang="en-IN" dirty="0"/>
              <a:t>for</a:t>
            </a:r>
            <a:r>
              <a:rPr lang="en-IN" sz="1200" baseline="-25000" dirty="0"/>
              <a:t> </a:t>
            </a:r>
            <a:r>
              <a:rPr lang="en-IN" dirty="0"/>
              <a:t>other</a:t>
            </a:r>
            <a:r>
              <a:rPr lang="en-IN" sz="1200" baseline="-25000" dirty="0"/>
              <a:t> </a:t>
            </a:r>
            <a:r>
              <a:rPr lang="en-IN" dirty="0" smtClean="0"/>
              <a:t>cluster.</a:t>
            </a:r>
            <a:endParaRPr lang="en-IN" dirty="0"/>
          </a:p>
          <a:p>
            <a:pPr>
              <a:lnSpc>
                <a:spcPct val="115000"/>
              </a:lnSpc>
            </a:pPr>
            <a:endParaRPr lang="en-IN" sz="1200" dirty="0"/>
          </a:p>
          <a:p>
            <a:pPr>
              <a:lnSpc>
                <a:spcPct val="115000"/>
              </a:lnSpc>
            </a:pPr>
            <a:endParaRPr lang="en-IN" sz="1200" dirty="0">
              <a:solidFill>
                <a:srgbClr val="000000"/>
              </a:solidFill>
              <a:effectLst/>
              <a:latin typeface="Calibri" panose="020F0502020204030204" pitchFamily="34" charset="0"/>
              <a:ea typeface="Calibri" panose="020F0502020204030204" pitchFamily="34" charset="0"/>
            </a:endParaRP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87237" y="102550"/>
            <a:ext cx="896229" cy="666571"/>
          </a:xfrm>
          <a:prstGeom prst="rect">
            <a:avLst/>
          </a:prstGeom>
        </p:spPr>
      </p:pic>
    </p:spTree>
    <p:extLst>
      <p:ext uri="{BB962C8B-B14F-4D97-AF65-F5344CB8AC3E}">
        <p14:creationId xmlns:p14="http://schemas.microsoft.com/office/powerpoint/2010/main" val="1806860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815" y="125843"/>
            <a:ext cx="10515600" cy="1325563"/>
          </a:xfrm>
        </p:spPr>
        <p:txBody>
          <a:bodyPr/>
          <a:lstStyle/>
          <a:p>
            <a:r>
              <a:rPr lang="en-IN" sz="3600" b="1" dirty="0">
                <a:solidFill>
                  <a:srgbClr val="CC0000"/>
                </a:solidFill>
                <a:latin typeface="Times New Roman" panose="02020603050405020304" pitchFamily="18" charset="0"/>
                <a:ea typeface="Times New Roman" panose="02020603050405020304" pitchFamily="18" charset="0"/>
                <a:cs typeface="Times New Roman" panose="02020603050405020304" pitchFamily="18" charset="0"/>
              </a:rPr>
              <a:t>Evaluation</a:t>
            </a:r>
            <a:r>
              <a:rPr lang="en-IN" b="1" dirty="0"/>
              <a:t/>
            </a:r>
            <a:br>
              <a:rPr lang="en-IN" b="1" dirty="0"/>
            </a:br>
            <a:endParaRPr lang="en-IN" dirty="0"/>
          </a:p>
        </p:txBody>
      </p:sp>
      <p:sp>
        <p:nvSpPr>
          <p:cNvPr id="4" name="Rectangle 3"/>
          <p:cNvSpPr/>
          <p:nvPr/>
        </p:nvSpPr>
        <p:spPr>
          <a:xfrm>
            <a:off x="222191" y="1145136"/>
            <a:ext cx="11365906" cy="1754326"/>
          </a:xfrm>
          <a:prstGeom prst="rect">
            <a:avLst/>
          </a:prstGeom>
        </p:spPr>
        <p:txBody>
          <a:bodyPr wrap="square">
            <a:spAutoFit/>
          </a:bodyPr>
          <a:lstStyle/>
          <a:p>
            <a:r>
              <a:rPr lang="en-US" b="1" dirty="0" smtClean="0"/>
              <a:t>1.Silhouette Score </a:t>
            </a:r>
            <a:r>
              <a:rPr lang="en-US" dirty="0" smtClean="0"/>
              <a:t>: Is a metric to evaluate the performance of clustering algorithm. It uses compactness of individual clusters(intra cluster distance) and separation amongst clusters (inter cluster distance) to measure an overall representative score of how well our clustering algorithm has performed .</a:t>
            </a:r>
          </a:p>
          <a:p>
            <a:endParaRPr lang="en-US" dirty="0" smtClean="0"/>
          </a:p>
          <a:p>
            <a:r>
              <a:rPr lang="en-US" b="1" dirty="0" smtClean="0"/>
              <a:t>2.The Davies-</a:t>
            </a:r>
            <a:r>
              <a:rPr lang="en-US" b="1" dirty="0" err="1" smtClean="0"/>
              <a:t>Bouldin</a:t>
            </a:r>
            <a:r>
              <a:rPr lang="en-US" b="1" dirty="0" smtClean="0"/>
              <a:t> index (DBI ).</a:t>
            </a:r>
            <a:r>
              <a:rPr lang="en-US" dirty="0" smtClean="0"/>
              <a:t>It is most commonly used to evaluate the goodness of split by a K-Means clustering algorithm for a given number of clusters.</a:t>
            </a:r>
            <a:endParaRPr lang="en-IN" dirty="0"/>
          </a:p>
        </p:txBody>
      </p:sp>
      <p:pic>
        <p:nvPicPr>
          <p:cNvPr id="5" name="Picture 4"/>
          <p:cNvPicPr/>
          <p:nvPr/>
        </p:nvPicPr>
        <p:blipFill>
          <a:blip r:embed="rId2"/>
          <a:stretch>
            <a:fillRect/>
          </a:stretch>
        </p:blipFill>
        <p:spPr>
          <a:xfrm>
            <a:off x="477140" y="3110669"/>
            <a:ext cx="4769978" cy="3443956"/>
          </a:xfrm>
          <a:prstGeom prst="rect">
            <a:avLst/>
          </a:prstGeom>
        </p:spPr>
      </p:pic>
      <p:sp>
        <p:nvSpPr>
          <p:cNvPr id="7" name="Rectangle 6"/>
          <p:cNvSpPr/>
          <p:nvPr/>
        </p:nvSpPr>
        <p:spPr>
          <a:xfrm>
            <a:off x="5492097" y="3603750"/>
            <a:ext cx="6096000" cy="3000821"/>
          </a:xfrm>
          <a:prstGeom prst="rect">
            <a:avLst/>
          </a:prstGeom>
        </p:spPr>
        <p:txBody>
          <a:bodyPr>
            <a:spAutoFit/>
          </a:bodyPr>
          <a:lstStyle/>
          <a:p>
            <a:pPr marL="285750" indent="-285750">
              <a:lnSpc>
                <a:spcPct val="150000"/>
              </a:lnSpc>
              <a:buFont typeface="Arial" panose="020B0604020202020204" pitchFamily="34" charset="0"/>
              <a:buChar char="•"/>
            </a:pPr>
            <a:r>
              <a:rPr lang="en-IN" dirty="0" smtClean="0">
                <a:solidFill>
                  <a:srgbClr val="3D3E3E"/>
                </a:solidFill>
                <a:effectLst/>
                <a:latin typeface="Times New Roman" panose="02020603050405020304" pitchFamily="18" charset="0"/>
                <a:ea typeface="Times New Roman" panose="02020603050405020304" pitchFamily="18" charset="0"/>
              </a:rPr>
              <a:t>Silhouette score would always lie between -1 to 1. 1 representing better clustering.</a:t>
            </a:r>
          </a:p>
          <a:p>
            <a:pPr marL="285750" indent="-285750">
              <a:lnSpc>
                <a:spcPct val="150000"/>
              </a:lnSpc>
              <a:buFont typeface="Arial" panose="020B0604020202020204" pitchFamily="34" charset="0"/>
              <a:buChar char="•"/>
            </a:pPr>
            <a:r>
              <a:rPr lang="en-IN" dirty="0"/>
              <a:t>Silhouette score is </a:t>
            </a:r>
            <a:r>
              <a:rPr lang="en-IN" dirty="0" smtClean="0"/>
              <a:t>0.007499010681200968.</a:t>
            </a:r>
          </a:p>
          <a:p>
            <a:pPr marL="285750" indent="-285750">
              <a:lnSpc>
                <a:spcPct val="150000"/>
              </a:lnSpc>
              <a:buFont typeface="Arial" panose="020B0604020202020204" pitchFamily="34" charset="0"/>
              <a:buChar char="•"/>
            </a:pPr>
            <a:endParaRPr lang="en-IN" dirty="0" smtClean="0"/>
          </a:p>
          <a:p>
            <a:pPr marL="285750" indent="-285750">
              <a:lnSpc>
                <a:spcPct val="150000"/>
              </a:lnSpc>
              <a:buFont typeface="Arial" panose="020B0604020202020204" pitchFamily="34" charset="0"/>
              <a:buChar char="•"/>
            </a:pPr>
            <a:r>
              <a:rPr lang="en-IN" dirty="0" err="1" smtClean="0"/>
              <a:t>Davies_bouldin_score</a:t>
            </a:r>
            <a:r>
              <a:rPr lang="en-IN" dirty="0" smtClean="0"/>
              <a:t> is </a:t>
            </a:r>
            <a:r>
              <a:rPr lang="en-IN" dirty="0" smtClean="0">
                <a:effectLst/>
              </a:rPr>
              <a:t>9.05605194948868.</a:t>
            </a:r>
          </a:p>
          <a:p>
            <a:pPr marL="285750" lvl="0" indent="-285750">
              <a:lnSpc>
                <a:spcPct val="150000"/>
              </a:lnSpc>
              <a:buFont typeface="Arial" panose="020B0604020202020204" pitchFamily="34" charset="0"/>
              <a:buChar char="•"/>
            </a:pPr>
            <a:r>
              <a:rPr lang="en-IN" dirty="0"/>
              <a:t>so model is performing well</a:t>
            </a:r>
          </a:p>
          <a:p>
            <a:pPr marL="285750" indent="-285750">
              <a:lnSpc>
                <a:spcPct val="150000"/>
              </a:lnSpc>
              <a:buFont typeface="Arial" panose="020B0604020202020204" pitchFamily="34" charset="0"/>
              <a:buChar char="•"/>
            </a:pPr>
            <a:endParaRPr lang="en-IN"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7237" y="102550"/>
            <a:ext cx="896229" cy="666571"/>
          </a:xfrm>
          <a:prstGeom prst="rect">
            <a:avLst/>
          </a:prstGeom>
        </p:spPr>
      </p:pic>
    </p:spTree>
    <p:extLst>
      <p:ext uri="{BB962C8B-B14F-4D97-AF65-F5344CB8AC3E}">
        <p14:creationId xmlns:p14="http://schemas.microsoft.com/office/powerpoint/2010/main" val="3166029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637" y="198448"/>
            <a:ext cx="10515600" cy="970429"/>
          </a:xfrm>
        </p:spPr>
        <p:txBody>
          <a:bodyPr/>
          <a:lstStyle/>
          <a:p>
            <a:r>
              <a:rPr lang="en-IN" b="1" dirty="0">
                <a:solidFill>
                  <a:srgbClr val="C00000"/>
                </a:solidFill>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671637" y="1168877"/>
            <a:ext cx="10682163" cy="5488297"/>
          </a:xfrm>
        </p:spPr>
        <p:txBody>
          <a:bodyPr>
            <a:normAutofit fontScale="85000" lnSpcReduction="20000"/>
          </a:bodyPr>
          <a:lstStyle/>
          <a:p>
            <a:pPr>
              <a:lnSpc>
                <a:spcPct val="110000"/>
              </a:lnSpc>
            </a:pPr>
            <a:r>
              <a:rPr lang="en-IN" sz="2600" dirty="0">
                <a:latin typeface="+mj-lt"/>
              </a:rPr>
              <a:t>This dataset consists of </a:t>
            </a:r>
            <a:r>
              <a:rPr lang="en-IN" sz="2600" dirty="0" err="1">
                <a:latin typeface="+mj-lt"/>
              </a:rPr>
              <a:t>tv</a:t>
            </a:r>
            <a:r>
              <a:rPr lang="en-IN" sz="2600" dirty="0">
                <a:latin typeface="+mj-lt"/>
              </a:rPr>
              <a:t> shows and movies available on Netflix as of 2019. The dataset is collected from </a:t>
            </a:r>
            <a:r>
              <a:rPr lang="en-IN" sz="2600" dirty="0" err="1">
                <a:latin typeface="+mj-lt"/>
              </a:rPr>
              <a:t>Flixable</a:t>
            </a:r>
            <a:r>
              <a:rPr lang="en-IN" sz="2600" dirty="0">
                <a:latin typeface="+mj-lt"/>
              </a:rPr>
              <a:t> which is a third-party Netflix search engine.</a:t>
            </a:r>
          </a:p>
          <a:p>
            <a:pPr>
              <a:lnSpc>
                <a:spcPct val="110000"/>
              </a:lnSpc>
            </a:pPr>
            <a:r>
              <a:rPr lang="en-IN" sz="2600" dirty="0">
                <a:latin typeface="+mj-lt"/>
              </a:rPr>
              <a:t>In 2018, they released an interesting report which shows that the number of TV shows on Netflix has nearly tripled since 2010. The streaming service’s number of movies has decreased by more than 2,000 titles since 2010, while its number of TV shows has nearly tripled. It will be interesting to explore what all other insights can be obtained from the same dataset.</a:t>
            </a:r>
          </a:p>
          <a:p>
            <a:pPr>
              <a:lnSpc>
                <a:spcPct val="110000"/>
              </a:lnSpc>
            </a:pPr>
            <a:r>
              <a:rPr lang="en-IN" sz="2600" dirty="0">
                <a:latin typeface="+mj-lt"/>
              </a:rPr>
              <a:t>Integrating this dataset with other external datasets such as IMDB ratings, rotten tomatoes can also provide many interesting findings.</a:t>
            </a:r>
          </a:p>
          <a:p>
            <a:pPr>
              <a:lnSpc>
                <a:spcPct val="110000"/>
              </a:lnSpc>
            </a:pPr>
            <a:r>
              <a:rPr lang="en-IN" sz="2600" dirty="0">
                <a:latin typeface="+mj-lt"/>
              </a:rPr>
              <a:t>In this project, I have </a:t>
            </a:r>
            <a:r>
              <a:rPr lang="en-IN" sz="2600" dirty="0" smtClean="0">
                <a:latin typeface="+mj-lt"/>
              </a:rPr>
              <a:t>done</a:t>
            </a:r>
          </a:p>
          <a:p>
            <a:pPr marL="0" lvl="0" indent="0" fontAlgn="base">
              <a:lnSpc>
                <a:spcPct val="110000"/>
              </a:lnSpc>
              <a:buNone/>
            </a:pPr>
            <a:r>
              <a:rPr lang="en-IN" sz="2600" b="1" dirty="0" smtClean="0">
                <a:latin typeface="+mj-lt"/>
              </a:rPr>
              <a:t>        </a:t>
            </a:r>
            <a:r>
              <a:rPr lang="en-IN" sz="2600" dirty="0" smtClean="0">
                <a:latin typeface="+mj-lt"/>
              </a:rPr>
              <a:t>1 Exploratory </a:t>
            </a:r>
            <a:r>
              <a:rPr lang="en-IN" sz="2600" dirty="0">
                <a:latin typeface="+mj-lt"/>
              </a:rPr>
              <a:t>Data Analysis</a:t>
            </a:r>
          </a:p>
          <a:p>
            <a:pPr marL="0" lvl="0" indent="0" fontAlgn="base">
              <a:lnSpc>
                <a:spcPct val="110000"/>
              </a:lnSpc>
              <a:buNone/>
            </a:pPr>
            <a:r>
              <a:rPr lang="en-IN" sz="2600" dirty="0" smtClean="0">
                <a:latin typeface="+mj-lt"/>
              </a:rPr>
              <a:t>        2 Understanding </a:t>
            </a:r>
            <a:r>
              <a:rPr lang="en-IN" sz="2600" dirty="0">
                <a:latin typeface="+mj-lt"/>
              </a:rPr>
              <a:t>what type content is available in different countries</a:t>
            </a:r>
          </a:p>
          <a:p>
            <a:pPr marL="0" lvl="0" indent="0" fontAlgn="base">
              <a:lnSpc>
                <a:spcPct val="110000"/>
              </a:lnSpc>
              <a:buNone/>
            </a:pPr>
            <a:r>
              <a:rPr lang="en-IN" sz="2600" dirty="0" smtClean="0">
                <a:latin typeface="+mj-lt"/>
              </a:rPr>
              <a:t>        3 Is </a:t>
            </a:r>
            <a:r>
              <a:rPr lang="en-IN" sz="2600" dirty="0">
                <a:latin typeface="+mj-lt"/>
              </a:rPr>
              <a:t>Netflix increasingly focusing on TV rather than movies in </a:t>
            </a:r>
            <a:r>
              <a:rPr lang="en-IN" sz="2600" dirty="0" smtClean="0">
                <a:latin typeface="+mj-lt"/>
              </a:rPr>
              <a:t>recent years</a:t>
            </a:r>
            <a:r>
              <a:rPr lang="en-IN" sz="2600" dirty="0">
                <a:latin typeface="+mj-lt"/>
              </a:rPr>
              <a:t>. </a:t>
            </a:r>
          </a:p>
          <a:p>
            <a:pPr marL="0" lvl="0" indent="0" fontAlgn="base">
              <a:lnSpc>
                <a:spcPct val="110000"/>
              </a:lnSpc>
              <a:buNone/>
            </a:pPr>
            <a:r>
              <a:rPr lang="en-IN" sz="2600" dirty="0" smtClean="0">
                <a:latin typeface="+mj-lt"/>
              </a:rPr>
              <a:t>        4 </a:t>
            </a:r>
            <a:r>
              <a:rPr lang="en-IN" sz="2600" dirty="0">
                <a:latin typeface="+mj-lt"/>
              </a:rPr>
              <a:t>.Clustering similar content by matching text-based features</a:t>
            </a:r>
          </a:p>
          <a:p>
            <a:endParaRPr lang="en-IN" dirty="0">
              <a:latin typeface="+mj-l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7237" y="102550"/>
            <a:ext cx="896229" cy="666571"/>
          </a:xfrm>
          <a:prstGeom prst="rect">
            <a:avLst/>
          </a:prstGeom>
        </p:spPr>
      </p:pic>
    </p:spTree>
    <p:extLst>
      <p:ext uri="{BB962C8B-B14F-4D97-AF65-F5344CB8AC3E}">
        <p14:creationId xmlns:p14="http://schemas.microsoft.com/office/powerpoint/2010/main" val="393321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57" y="83114"/>
            <a:ext cx="10515600" cy="1325563"/>
          </a:xfrm>
        </p:spPr>
        <p:txBody>
          <a:bodyPr>
            <a:normAutofit/>
          </a:bodyPr>
          <a:lstStyle/>
          <a:p>
            <a:r>
              <a:rPr lang="en-IN" sz="3600" b="1" dirty="0">
                <a:solidFill>
                  <a:srgbClr val="CC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IN" sz="3600" b="1" dirty="0" smtClean="0">
                <a:solidFill>
                  <a:srgbClr val="CC0000"/>
                </a:solidFill>
                <a:latin typeface="Times New Roman" panose="02020603050405020304" pitchFamily="18" charset="0"/>
                <a:ea typeface="Times New Roman" panose="02020603050405020304" pitchFamily="18" charset="0"/>
                <a:cs typeface="Times New Roman" panose="02020603050405020304" pitchFamily="18" charset="0"/>
              </a:rPr>
              <a:t>. Agglomerative </a:t>
            </a:r>
            <a:r>
              <a:rPr lang="en-IN" sz="3600" b="1" dirty="0">
                <a:solidFill>
                  <a:srgbClr val="CC0000"/>
                </a:solidFill>
                <a:latin typeface="Times New Roman" panose="02020603050405020304" pitchFamily="18" charset="0"/>
                <a:ea typeface="Times New Roman" panose="02020603050405020304" pitchFamily="18" charset="0"/>
                <a:cs typeface="Times New Roman" panose="02020603050405020304" pitchFamily="18" charset="0"/>
              </a:rPr>
              <a:t>Clustering</a:t>
            </a:r>
          </a:p>
        </p:txBody>
      </p:sp>
      <p:sp>
        <p:nvSpPr>
          <p:cNvPr id="4" name="Rectangle 3"/>
          <p:cNvSpPr/>
          <p:nvPr/>
        </p:nvSpPr>
        <p:spPr>
          <a:xfrm>
            <a:off x="347528" y="1268489"/>
            <a:ext cx="11283298" cy="230832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smtClean="0">
                <a:solidFill>
                  <a:srgbClr val="212121"/>
                </a:solidFill>
                <a:effectLst/>
                <a:latin typeface="Times New Roman" panose="02020603050405020304" pitchFamily="18" charset="0"/>
                <a:ea typeface="Times New Roman" panose="02020603050405020304" pitchFamily="18" charset="0"/>
              </a:rPr>
              <a:t>In agglomerative clustering no need to give the value of k beforehand.</a:t>
            </a:r>
          </a:p>
          <a:p>
            <a:pPr marL="285750" lvl="0" indent="-285750">
              <a:lnSpc>
                <a:spcPct val="150000"/>
              </a:lnSpc>
              <a:buFont typeface="Arial" panose="020B0604020202020204" pitchFamily="34" charset="0"/>
              <a:buChar char="•"/>
            </a:pPr>
            <a:r>
              <a:rPr lang="en-IN" dirty="0"/>
              <a:t>The agglomerative hierarchical clustering algorithm is a popular example of </a:t>
            </a:r>
            <a:r>
              <a:rPr lang="en-IN" dirty="0" smtClean="0"/>
              <a:t>HCA.</a:t>
            </a:r>
          </a:p>
          <a:p>
            <a:pPr marL="285750" lvl="0" indent="-285750">
              <a:lnSpc>
                <a:spcPct val="150000"/>
              </a:lnSpc>
              <a:buFont typeface="Arial" panose="020B0604020202020204" pitchFamily="34" charset="0"/>
              <a:buChar char="•"/>
            </a:pPr>
            <a:r>
              <a:rPr lang="en-IN" dirty="0"/>
              <a:t>Here I used ward </a:t>
            </a:r>
            <a:r>
              <a:rPr lang="en-IN" dirty="0" smtClean="0"/>
              <a:t>linkage</a:t>
            </a:r>
          </a:p>
          <a:p>
            <a:pPr marL="285750" indent="-285750">
              <a:lnSpc>
                <a:spcPct val="150000"/>
              </a:lnSpc>
              <a:buFont typeface="Arial" panose="020B0604020202020204" pitchFamily="34" charset="0"/>
              <a:buChar char="•"/>
            </a:pPr>
            <a:r>
              <a:rPr lang="en-IN" dirty="0" smtClean="0"/>
              <a:t>The </a:t>
            </a:r>
            <a:r>
              <a:rPr lang="en-IN" dirty="0"/>
              <a:t>optimal number of clusters is 4  using the </a:t>
            </a:r>
            <a:r>
              <a:rPr lang="en-IN" dirty="0" err="1"/>
              <a:t>Dendrogram</a:t>
            </a:r>
            <a:endParaRPr lang="en-IN" dirty="0"/>
          </a:p>
          <a:p>
            <a:pPr marL="285750" lvl="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5" name="Picture 4"/>
          <p:cNvPicPr/>
          <p:nvPr/>
        </p:nvPicPr>
        <p:blipFill>
          <a:blip r:embed="rId2"/>
          <a:stretch>
            <a:fillRect/>
          </a:stretch>
        </p:blipFill>
        <p:spPr>
          <a:xfrm>
            <a:off x="214357" y="3456403"/>
            <a:ext cx="4340551" cy="3158042"/>
          </a:xfrm>
          <a:prstGeom prst="rect">
            <a:avLst/>
          </a:prstGeom>
        </p:spPr>
      </p:pic>
      <p:sp>
        <p:nvSpPr>
          <p:cNvPr id="6" name="Rectangle 5"/>
          <p:cNvSpPr/>
          <p:nvPr/>
        </p:nvSpPr>
        <p:spPr>
          <a:xfrm>
            <a:off x="4725049" y="3576813"/>
            <a:ext cx="2528257" cy="434734"/>
          </a:xfrm>
          <a:prstGeom prst="rect">
            <a:avLst/>
          </a:prstGeom>
        </p:spPr>
        <p:txBody>
          <a:bodyPr wrap="none">
            <a:spAutoFit/>
          </a:bodyPr>
          <a:lstStyle/>
          <a:p>
            <a:pPr marL="796925" marR="0" algn="ctr">
              <a:lnSpc>
                <a:spcPct val="115000"/>
              </a:lnSpc>
              <a:spcBef>
                <a:spcPts val="0"/>
              </a:spcBef>
              <a:spcAft>
                <a:spcPts val="1920"/>
              </a:spcAft>
            </a:pPr>
            <a:r>
              <a:rPr lang="en-IN" sz="2000" b="1" dirty="0" smtClean="0">
                <a:solidFill>
                  <a:srgbClr val="212121"/>
                </a:solidFill>
                <a:effectLst/>
                <a:latin typeface="Courier New" panose="02070309020205020404" pitchFamily="49" charset="0"/>
                <a:ea typeface="Courier New" panose="02070309020205020404" pitchFamily="49" charset="0"/>
              </a:rPr>
              <a:t>Evaluation</a:t>
            </a:r>
            <a:endParaRPr lang="en-IN" sz="1400" dirty="0">
              <a:solidFill>
                <a:srgbClr val="000000"/>
              </a:solidFill>
              <a:effectLst/>
              <a:latin typeface="Calibri" panose="020F0502020204030204" pitchFamily="34" charset="0"/>
              <a:ea typeface="Calibri" panose="020F0502020204030204" pitchFamily="34" charset="0"/>
            </a:endParaRPr>
          </a:p>
        </p:txBody>
      </p:sp>
      <p:sp>
        <p:nvSpPr>
          <p:cNvPr id="7" name="Rectangle 6"/>
          <p:cNvSpPr/>
          <p:nvPr/>
        </p:nvSpPr>
        <p:spPr>
          <a:xfrm>
            <a:off x="5339675" y="4110615"/>
            <a:ext cx="6769715" cy="2585323"/>
          </a:xfrm>
          <a:prstGeom prst="rect">
            <a:avLst/>
          </a:prstGeom>
        </p:spPr>
        <p:txBody>
          <a:bodyPr wrap="square">
            <a:spAutoFit/>
          </a:bodyPr>
          <a:lstStyle/>
          <a:p>
            <a:pPr marL="285750" indent="-285750">
              <a:lnSpc>
                <a:spcPct val="200000"/>
              </a:lnSpc>
              <a:buFont typeface="Arial" panose="020B0604020202020204" pitchFamily="34" charset="0"/>
              <a:buChar char="•"/>
            </a:pPr>
            <a:r>
              <a:rPr lang="en-IN" dirty="0" smtClean="0">
                <a:solidFill>
                  <a:srgbClr val="212121"/>
                </a:solidFill>
                <a:effectLst/>
                <a:latin typeface="Times New Roman" panose="02020603050405020304" pitchFamily="18" charset="0"/>
                <a:ea typeface="Times New Roman" panose="02020603050405020304" pitchFamily="18" charset="0"/>
              </a:rPr>
              <a:t>Silhouette Coefficient: -0.002</a:t>
            </a:r>
          </a:p>
          <a:p>
            <a:pPr marL="285750" indent="-285750">
              <a:lnSpc>
                <a:spcPct val="200000"/>
              </a:lnSpc>
              <a:buFont typeface="Arial" panose="020B0604020202020204" pitchFamily="34" charset="0"/>
              <a:buChar char="•"/>
            </a:pPr>
            <a:r>
              <a:rPr lang="en-IN" dirty="0" err="1"/>
              <a:t>Davies_bouldin_score</a:t>
            </a:r>
            <a:r>
              <a:rPr lang="en-IN" dirty="0"/>
              <a:t> is </a:t>
            </a:r>
            <a:r>
              <a:rPr lang="en-IN" dirty="0" smtClean="0"/>
              <a:t>9.05605</a:t>
            </a:r>
          </a:p>
          <a:p>
            <a:pPr marL="285750" lvl="0" indent="-285750" fontAlgn="base">
              <a:lnSpc>
                <a:spcPct val="200000"/>
              </a:lnSpc>
              <a:buFont typeface="Arial" panose="020B0604020202020204" pitchFamily="34" charset="0"/>
              <a:buChar char="•"/>
            </a:pPr>
            <a:r>
              <a:rPr lang="en-IN" dirty="0" smtClean="0"/>
              <a:t>Comparing with K mean only </a:t>
            </a:r>
            <a:r>
              <a:rPr lang="en-IN" dirty="0" err="1" smtClean="0"/>
              <a:t>Davies_bouldin_score</a:t>
            </a:r>
            <a:r>
              <a:rPr lang="en-IN" dirty="0" smtClean="0"/>
              <a:t>  is better for hierarchical clustering Model is  not performing well.</a:t>
            </a:r>
          </a:p>
          <a:p>
            <a:pPr marL="285750" indent="-285750">
              <a:buFont typeface="Arial" panose="020B0604020202020204" pitchFamily="34" charset="0"/>
              <a:buChar char="•"/>
            </a:pPr>
            <a:endParaRPr lang="en-IN" dirty="0" smtClean="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7237" y="102550"/>
            <a:ext cx="896229" cy="666571"/>
          </a:xfrm>
          <a:prstGeom prst="rect">
            <a:avLst/>
          </a:prstGeom>
        </p:spPr>
      </p:pic>
    </p:spTree>
    <p:extLst>
      <p:ext uri="{BB962C8B-B14F-4D97-AF65-F5344CB8AC3E}">
        <p14:creationId xmlns:p14="http://schemas.microsoft.com/office/powerpoint/2010/main" val="499295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8667"/>
            <a:ext cx="10515600" cy="908198"/>
          </a:xfrm>
        </p:spPr>
        <p:txBody>
          <a:bodyPr>
            <a:normAutofit fontScale="90000"/>
          </a:bodyPr>
          <a:lstStyle/>
          <a:p>
            <a:r>
              <a:rPr lang="en-IN" sz="4900" b="1" dirty="0" smtClean="0">
                <a:solidFill>
                  <a:srgbClr val="C00000"/>
                </a:solidFill>
                <a:latin typeface="Times New Roman" panose="02020603050405020304" pitchFamily="18" charset="0"/>
                <a:cs typeface="Times New Roman" panose="02020603050405020304" pitchFamily="18" charset="0"/>
              </a:rPr>
              <a:t>Conclusion</a:t>
            </a:r>
            <a:r>
              <a:rPr lang="en-IN" b="1" dirty="0"/>
              <a:t/>
            </a:r>
            <a:br>
              <a:rPr lang="en-IN" b="1" dirty="0"/>
            </a:br>
            <a:endParaRPr lang="en-IN" dirty="0"/>
          </a:p>
        </p:txBody>
      </p:sp>
      <p:sp>
        <p:nvSpPr>
          <p:cNvPr id="3" name="Content Placeholder 2"/>
          <p:cNvSpPr>
            <a:spLocks noGrp="1"/>
          </p:cNvSpPr>
          <p:nvPr>
            <p:ph idx="1"/>
          </p:nvPr>
        </p:nvSpPr>
        <p:spPr>
          <a:xfrm>
            <a:off x="838200" y="1016950"/>
            <a:ext cx="10515600" cy="5527482"/>
          </a:xfrm>
        </p:spPr>
        <p:txBody>
          <a:bodyPr>
            <a:normAutofit fontScale="70000" lnSpcReduction="20000"/>
          </a:bodyPr>
          <a:lstStyle/>
          <a:p>
            <a:pPr lvl="0" fontAlgn="base">
              <a:lnSpc>
                <a:spcPct val="170000"/>
              </a:lnSpc>
            </a:pPr>
            <a:r>
              <a:rPr lang="en-IN" dirty="0" smtClean="0"/>
              <a:t>From </a:t>
            </a:r>
            <a:r>
              <a:rPr lang="en-IN" dirty="0"/>
              <a:t>elbow and </a:t>
            </a:r>
            <a:r>
              <a:rPr lang="en-IN" dirty="0" err="1"/>
              <a:t>sillhoute</a:t>
            </a:r>
            <a:r>
              <a:rPr lang="en-IN" dirty="0"/>
              <a:t> score ,optimal of 26 clusters formed , K Means is best for identification than Hierarchical as the evaluation metrics also indicates the </a:t>
            </a:r>
            <a:r>
              <a:rPr lang="en-IN" dirty="0" err="1"/>
              <a:t>same.In</a:t>
            </a:r>
            <a:r>
              <a:rPr lang="en-IN" dirty="0"/>
              <a:t> </a:t>
            </a:r>
            <a:r>
              <a:rPr lang="en-IN" dirty="0" err="1"/>
              <a:t>kmean</a:t>
            </a:r>
            <a:r>
              <a:rPr lang="en-IN" dirty="0"/>
              <a:t> cluster 0 has the highest number of </a:t>
            </a:r>
            <a:r>
              <a:rPr lang="en-IN" dirty="0" err="1"/>
              <a:t>datapoints</a:t>
            </a:r>
            <a:r>
              <a:rPr lang="en-IN" dirty="0"/>
              <a:t> and evenly distributed for other </a:t>
            </a:r>
            <a:r>
              <a:rPr lang="en-IN" dirty="0" smtClean="0"/>
              <a:t>cluster.</a:t>
            </a:r>
            <a:endParaRPr lang="en-IN" dirty="0"/>
          </a:p>
          <a:p>
            <a:pPr lvl="0" fontAlgn="base">
              <a:lnSpc>
                <a:spcPct val="170000"/>
              </a:lnSpc>
            </a:pPr>
            <a:r>
              <a:rPr lang="en-IN" dirty="0"/>
              <a:t>Netflix has 5372 movies and 2398 TV shows, there are more movies on Netflix than TV shows.</a:t>
            </a:r>
          </a:p>
          <a:p>
            <a:pPr>
              <a:lnSpc>
                <a:spcPct val="170000"/>
              </a:lnSpc>
            </a:pPr>
            <a:r>
              <a:rPr lang="en-IN" dirty="0"/>
              <a:t>TV-MA has the highest number of ratings for </a:t>
            </a:r>
            <a:r>
              <a:rPr lang="en-IN" dirty="0" err="1"/>
              <a:t>tv</a:t>
            </a:r>
            <a:r>
              <a:rPr lang="en-IN" dirty="0"/>
              <a:t> shows </a:t>
            </a:r>
            <a:r>
              <a:rPr lang="en-IN" dirty="0" err="1"/>
              <a:t>i,e</a:t>
            </a:r>
            <a:r>
              <a:rPr lang="en-IN" dirty="0"/>
              <a:t> adult </a:t>
            </a:r>
            <a:r>
              <a:rPr lang="en-IN" dirty="0" smtClean="0"/>
              <a:t>ratings.</a:t>
            </a:r>
          </a:p>
          <a:p>
            <a:pPr lvl="0" fontAlgn="base">
              <a:lnSpc>
                <a:spcPct val="170000"/>
              </a:lnSpc>
            </a:pPr>
            <a:r>
              <a:rPr lang="en-IN" dirty="0" smtClean="0"/>
              <a:t>Highest </a:t>
            </a:r>
            <a:r>
              <a:rPr lang="en-IN" dirty="0"/>
              <a:t>number of movies released in 2017 and 2018 highest number of movies released in 2020 The number of movies on Netflix is growing significantly faster than the number of TV shows. We saw a huge increase in the number of movies and television episodes after 2015. there is a significant drop in the number of movies and television episodes produced after </a:t>
            </a:r>
            <a:r>
              <a:rPr lang="en-IN" dirty="0" smtClean="0"/>
              <a:t>2020</a:t>
            </a:r>
            <a:r>
              <a:rPr lang="en-IN" dirty="0"/>
              <a:t>. It appears that Netflix has focused more attention on increasing Movie content than TV </a:t>
            </a:r>
            <a:r>
              <a:rPr lang="en-IN" dirty="0" smtClean="0"/>
              <a:t>Shows</a:t>
            </a:r>
            <a:r>
              <a:rPr lang="en-IN" dirty="0"/>
              <a:t>. Movies have increased much more dramatically than TV </a:t>
            </a:r>
            <a:r>
              <a:rPr lang="en-IN" dirty="0" smtClean="0"/>
              <a:t>shows.</a:t>
            </a:r>
            <a:endParaRPr lang="en-IN" dirty="0"/>
          </a:p>
          <a:p>
            <a:pPr marL="0" lvl="0" indent="0" fontAlgn="base">
              <a:buNone/>
            </a:pPr>
            <a:endParaRPr lang="en-IN" dirty="0"/>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7237" y="102550"/>
            <a:ext cx="896229" cy="666571"/>
          </a:xfrm>
          <a:prstGeom prst="rect">
            <a:avLst/>
          </a:prstGeom>
        </p:spPr>
      </p:pic>
    </p:spTree>
    <p:extLst>
      <p:ext uri="{BB962C8B-B14F-4D97-AF65-F5344CB8AC3E}">
        <p14:creationId xmlns:p14="http://schemas.microsoft.com/office/powerpoint/2010/main" val="1295582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740" y="145279"/>
            <a:ext cx="10186587" cy="6640082"/>
          </a:xfrm>
        </p:spPr>
        <p:txBody>
          <a:bodyPr>
            <a:noAutofit/>
          </a:bodyPr>
          <a:lstStyle/>
          <a:p>
            <a:pPr fontAlgn="base">
              <a:lnSpc>
                <a:spcPct val="150000"/>
              </a:lnSpc>
            </a:pPr>
            <a:r>
              <a:rPr lang="en-IN" sz="1900" dirty="0"/>
              <a:t>T</a:t>
            </a:r>
            <a:r>
              <a:rPr lang="en-IN" sz="1900" dirty="0" smtClean="0"/>
              <a:t>he </a:t>
            </a:r>
            <a:r>
              <a:rPr lang="en-IN" sz="1900" dirty="0"/>
              <a:t>most content is added to Netflix from </a:t>
            </a:r>
            <a:r>
              <a:rPr lang="en-IN" sz="1900" dirty="0" err="1"/>
              <a:t>october</a:t>
            </a:r>
            <a:r>
              <a:rPr lang="en-IN" sz="1900" dirty="0"/>
              <a:t> to </a:t>
            </a:r>
            <a:r>
              <a:rPr lang="en-IN" sz="1900" dirty="0" smtClean="0"/>
              <a:t>January.</a:t>
            </a:r>
            <a:endParaRPr lang="en-IN" sz="1900" dirty="0"/>
          </a:p>
          <a:p>
            <a:pPr lvl="0" fontAlgn="base">
              <a:lnSpc>
                <a:spcPct val="150000"/>
              </a:lnSpc>
            </a:pPr>
            <a:r>
              <a:rPr lang="en-IN" sz="1900" dirty="0"/>
              <a:t>Documentaries are the top most genre in </a:t>
            </a:r>
            <a:r>
              <a:rPr lang="en-IN" sz="1900" dirty="0" err="1"/>
              <a:t>netflix</a:t>
            </a:r>
            <a:r>
              <a:rPr lang="en-IN" sz="1900" dirty="0"/>
              <a:t> which is followed by </a:t>
            </a:r>
            <a:r>
              <a:rPr lang="en-IN" sz="1900" dirty="0" err="1"/>
              <a:t>standup</a:t>
            </a:r>
            <a:r>
              <a:rPr lang="en-IN" sz="1900" dirty="0"/>
              <a:t> comedy and Drama and international </a:t>
            </a:r>
            <a:r>
              <a:rPr lang="en-IN" sz="1900" dirty="0" smtClean="0"/>
              <a:t>movies.</a:t>
            </a:r>
            <a:endParaRPr lang="en-IN" sz="1900" dirty="0"/>
          </a:p>
          <a:p>
            <a:pPr lvl="0" fontAlgn="base">
              <a:lnSpc>
                <a:spcPct val="150000"/>
              </a:lnSpc>
            </a:pPr>
            <a:r>
              <a:rPr lang="en-IN" sz="1900" dirty="0" smtClean="0"/>
              <a:t>Kids </a:t>
            </a:r>
            <a:r>
              <a:rPr lang="en-IN" sz="1900" dirty="0" err="1"/>
              <a:t>tv</a:t>
            </a:r>
            <a:r>
              <a:rPr lang="en-IN" sz="1900" dirty="0"/>
              <a:t> is the top most TV show genre in </a:t>
            </a:r>
            <a:r>
              <a:rPr lang="en-IN" sz="1900" dirty="0" smtClean="0"/>
              <a:t>Netflix.</a:t>
            </a:r>
            <a:endParaRPr lang="en-IN" sz="1900" dirty="0"/>
          </a:p>
          <a:p>
            <a:pPr lvl="0" fontAlgn="base">
              <a:lnSpc>
                <a:spcPct val="150000"/>
              </a:lnSpc>
            </a:pPr>
            <a:r>
              <a:rPr lang="en-IN" sz="1900" dirty="0" smtClean="0"/>
              <a:t>Most </a:t>
            </a:r>
            <a:r>
              <a:rPr lang="en-IN" sz="1900" dirty="0"/>
              <a:t>of the movies have duration of between 50 to 150</a:t>
            </a:r>
          </a:p>
          <a:p>
            <a:pPr lvl="0" fontAlgn="base">
              <a:lnSpc>
                <a:spcPct val="150000"/>
              </a:lnSpc>
            </a:pPr>
            <a:r>
              <a:rPr lang="en-IN" sz="1900" dirty="0" smtClean="0"/>
              <a:t>Highest </a:t>
            </a:r>
            <a:r>
              <a:rPr lang="en-IN" sz="1900" dirty="0"/>
              <a:t>number of </a:t>
            </a:r>
            <a:r>
              <a:rPr lang="en-IN" sz="1900" dirty="0" err="1"/>
              <a:t>tv_shows</a:t>
            </a:r>
            <a:r>
              <a:rPr lang="en-IN" sz="1900" dirty="0"/>
              <a:t> consisting of single </a:t>
            </a:r>
            <a:r>
              <a:rPr lang="en-IN" sz="1900" dirty="0" smtClean="0"/>
              <a:t>season.</a:t>
            </a:r>
            <a:endParaRPr lang="en-IN" sz="1900" dirty="0"/>
          </a:p>
          <a:p>
            <a:pPr lvl="0" fontAlgn="base">
              <a:lnSpc>
                <a:spcPct val="150000"/>
              </a:lnSpc>
            </a:pPr>
            <a:r>
              <a:rPr lang="en-IN" sz="1900" dirty="0"/>
              <a:t>Those movies that have a rating of NC-17 have the longest average duration.</a:t>
            </a:r>
          </a:p>
          <a:p>
            <a:pPr lvl="0" fontAlgn="base">
              <a:lnSpc>
                <a:spcPct val="150000"/>
              </a:lnSpc>
            </a:pPr>
            <a:r>
              <a:rPr lang="en-IN" sz="1900" dirty="0"/>
              <a:t>When it comes to movies having a TV-Y rating, they have the shortest runtime on </a:t>
            </a:r>
            <a:r>
              <a:rPr lang="en-IN" sz="1900" dirty="0" smtClean="0"/>
              <a:t>average.</a:t>
            </a:r>
            <a:endParaRPr lang="en-IN" sz="1900" dirty="0"/>
          </a:p>
          <a:p>
            <a:pPr lvl="0" fontAlgn="base">
              <a:lnSpc>
                <a:spcPct val="150000"/>
              </a:lnSpc>
            </a:pPr>
            <a:r>
              <a:rPr lang="en-IN" sz="1900" dirty="0" smtClean="0"/>
              <a:t>United </a:t>
            </a:r>
            <a:r>
              <a:rPr lang="en-IN" sz="1900" dirty="0"/>
              <a:t>states has the highest number of content on the </a:t>
            </a:r>
            <a:r>
              <a:rPr lang="en-IN" sz="1900" dirty="0" err="1"/>
              <a:t>netflix</a:t>
            </a:r>
            <a:r>
              <a:rPr lang="en-IN" sz="1900" dirty="0"/>
              <a:t> ,followed by </a:t>
            </a:r>
            <a:r>
              <a:rPr lang="en-IN" sz="1900" dirty="0" err="1" smtClean="0"/>
              <a:t>india</a:t>
            </a:r>
            <a:r>
              <a:rPr lang="en-IN" sz="1900" dirty="0" smtClean="0"/>
              <a:t>.</a:t>
            </a:r>
            <a:endParaRPr lang="en-IN" sz="1900" dirty="0"/>
          </a:p>
          <a:p>
            <a:pPr lvl="0" fontAlgn="base">
              <a:lnSpc>
                <a:spcPct val="150000"/>
              </a:lnSpc>
            </a:pPr>
            <a:r>
              <a:rPr lang="en-IN" sz="1900" dirty="0" smtClean="0"/>
              <a:t>India </a:t>
            </a:r>
            <a:r>
              <a:rPr lang="en-IN" sz="1900" dirty="0"/>
              <a:t>has highest number of movies in </a:t>
            </a:r>
            <a:r>
              <a:rPr lang="en-IN" sz="1900" dirty="0" smtClean="0"/>
              <a:t>Netflix.</a:t>
            </a:r>
            <a:endParaRPr lang="en-IN" sz="1900" dirty="0"/>
          </a:p>
          <a:p>
            <a:pPr lvl="0" fontAlgn="base">
              <a:lnSpc>
                <a:spcPct val="150000"/>
              </a:lnSpc>
            </a:pPr>
            <a:r>
              <a:rPr lang="en-IN" sz="1900" dirty="0"/>
              <a:t>30% movies released on Netflix. 70% movies added on Netflix were released earlier by different mode.</a:t>
            </a:r>
          </a:p>
          <a:p>
            <a:pPr>
              <a:lnSpc>
                <a:spcPct val="150000"/>
              </a:lnSpc>
            </a:pPr>
            <a:endParaRPr lang="en-IN" sz="2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7237" y="102550"/>
            <a:ext cx="896229" cy="666571"/>
          </a:xfrm>
          <a:prstGeom prst="rect">
            <a:avLst/>
          </a:prstGeom>
        </p:spPr>
      </p:pic>
    </p:spTree>
    <p:extLst>
      <p:ext uri="{BB962C8B-B14F-4D97-AF65-F5344CB8AC3E}">
        <p14:creationId xmlns:p14="http://schemas.microsoft.com/office/powerpoint/2010/main" val="2293537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902" y="2424662"/>
            <a:ext cx="10515600" cy="1325563"/>
          </a:xfrm>
        </p:spPr>
        <p:txBody>
          <a:bodyPr>
            <a:noAutofit/>
          </a:bodyPr>
          <a:lstStyle/>
          <a:p>
            <a:pPr algn="ctr"/>
            <a:r>
              <a:rPr lang="en-US" sz="11500" b="1" dirty="0" smtClean="0">
                <a:solidFill>
                  <a:srgbClr val="C00000"/>
                </a:solidFill>
                <a:latin typeface="Times New Roman" panose="02020603050405020304" pitchFamily="18" charset="0"/>
                <a:cs typeface="Times New Roman" panose="02020603050405020304" pitchFamily="18" charset="0"/>
              </a:rPr>
              <a:t>Thank You</a:t>
            </a:r>
            <a:endParaRPr lang="en-IN" sz="115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7237" y="102550"/>
            <a:ext cx="896229" cy="666571"/>
          </a:xfrm>
          <a:prstGeom prst="rect">
            <a:avLst/>
          </a:prstGeom>
        </p:spPr>
      </p:pic>
    </p:spTree>
    <p:extLst>
      <p:ext uri="{BB962C8B-B14F-4D97-AF65-F5344CB8AC3E}">
        <p14:creationId xmlns:p14="http://schemas.microsoft.com/office/powerpoint/2010/main" val="1251648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81664"/>
          </a:xfrm>
        </p:spPr>
        <p:txBody>
          <a:bodyPr>
            <a:normAutofit fontScale="90000"/>
          </a:bodyPr>
          <a:lstStyle/>
          <a:p>
            <a:r>
              <a:rPr lang="en-IN" b="1" dirty="0">
                <a:solidFill>
                  <a:srgbClr val="C00000"/>
                </a:solidFill>
                <a:latin typeface="Times New Roman" panose="02020603050405020304" pitchFamily="18" charset="0"/>
                <a:cs typeface="Times New Roman" panose="02020603050405020304" pitchFamily="18" charset="0"/>
              </a:rPr>
              <a:t>Points to discuss</a:t>
            </a:r>
            <a:br>
              <a:rPr lang="en-IN" b="1" dirty="0">
                <a:solidFill>
                  <a:srgbClr val="C00000"/>
                </a:solidFill>
                <a:latin typeface="Times New Roman" panose="02020603050405020304" pitchFamily="18" charset="0"/>
                <a:cs typeface="Times New Roman" panose="02020603050405020304" pitchFamily="18" charset="0"/>
              </a:rPr>
            </a:b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46790"/>
            <a:ext cx="10515600" cy="4630173"/>
          </a:xfrm>
        </p:spPr>
        <p:txBody>
          <a:bodyPr>
            <a:normAutofit lnSpcReduction="10000"/>
          </a:bodyPr>
          <a:lstStyle/>
          <a:p>
            <a:pPr lvl="0" fontAlgn="base">
              <a:lnSpc>
                <a:spcPct val="100000"/>
              </a:lnSpc>
            </a:pPr>
            <a:r>
              <a:rPr lang="en-IN" dirty="0">
                <a:latin typeface="+mj-lt"/>
              </a:rPr>
              <a:t>Data description</a:t>
            </a:r>
          </a:p>
          <a:p>
            <a:pPr lvl="0" fontAlgn="base">
              <a:lnSpc>
                <a:spcPct val="100000"/>
              </a:lnSpc>
            </a:pPr>
            <a:r>
              <a:rPr lang="en-IN" dirty="0">
                <a:latin typeface="+mj-lt"/>
              </a:rPr>
              <a:t>Exploratory data analysis</a:t>
            </a:r>
          </a:p>
          <a:p>
            <a:pPr lvl="0" fontAlgn="base">
              <a:lnSpc>
                <a:spcPct val="100000"/>
              </a:lnSpc>
            </a:pPr>
            <a:r>
              <a:rPr lang="en-IN" dirty="0">
                <a:latin typeface="+mj-lt"/>
              </a:rPr>
              <a:t>Hypothesis testing</a:t>
            </a:r>
          </a:p>
          <a:p>
            <a:pPr lvl="0" fontAlgn="base">
              <a:lnSpc>
                <a:spcPct val="100000"/>
              </a:lnSpc>
            </a:pPr>
            <a:r>
              <a:rPr lang="en-IN" dirty="0">
                <a:latin typeface="+mj-lt"/>
              </a:rPr>
              <a:t>Feature selection</a:t>
            </a:r>
          </a:p>
          <a:p>
            <a:pPr lvl="0" fontAlgn="base">
              <a:lnSpc>
                <a:spcPct val="100000"/>
              </a:lnSpc>
            </a:pPr>
            <a:r>
              <a:rPr lang="en-IN" dirty="0">
                <a:latin typeface="+mj-lt"/>
              </a:rPr>
              <a:t>Machine learning algorithms(unsupervised)</a:t>
            </a:r>
          </a:p>
          <a:p>
            <a:pPr marL="0" indent="0">
              <a:lnSpc>
                <a:spcPct val="100000"/>
              </a:lnSpc>
              <a:buNone/>
            </a:pPr>
            <a:r>
              <a:rPr lang="en-IN" dirty="0" smtClean="0">
                <a:latin typeface="+mj-lt"/>
              </a:rPr>
              <a:t>         </a:t>
            </a:r>
            <a:r>
              <a:rPr lang="en-IN" dirty="0">
                <a:latin typeface="+mj-lt"/>
              </a:rPr>
              <a:t>1. K-mean</a:t>
            </a:r>
          </a:p>
          <a:p>
            <a:pPr marL="0" indent="0">
              <a:lnSpc>
                <a:spcPct val="100000"/>
              </a:lnSpc>
              <a:buNone/>
            </a:pPr>
            <a:r>
              <a:rPr lang="en-IN" dirty="0" smtClean="0">
                <a:latin typeface="+mj-lt"/>
              </a:rPr>
              <a:t>         </a:t>
            </a:r>
            <a:r>
              <a:rPr lang="en-IN" dirty="0">
                <a:latin typeface="+mj-lt"/>
              </a:rPr>
              <a:t>2.agglomerative clustering</a:t>
            </a:r>
          </a:p>
          <a:p>
            <a:pPr lvl="0" fontAlgn="base">
              <a:lnSpc>
                <a:spcPct val="100000"/>
              </a:lnSpc>
            </a:pPr>
            <a:r>
              <a:rPr lang="en-IN" dirty="0">
                <a:latin typeface="+mj-lt"/>
              </a:rPr>
              <a:t>Model performance</a:t>
            </a:r>
          </a:p>
          <a:p>
            <a:pPr lvl="0" fontAlgn="base">
              <a:lnSpc>
                <a:spcPct val="100000"/>
              </a:lnSpc>
            </a:pPr>
            <a:r>
              <a:rPr lang="en-IN" dirty="0">
                <a:latin typeface="+mj-lt"/>
              </a:rPr>
              <a:t>Conclusion</a:t>
            </a:r>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7237" y="102550"/>
            <a:ext cx="896229" cy="666571"/>
          </a:xfrm>
          <a:prstGeom prst="rect">
            <a:avLst/>
          </a:prstGeom>
        </p:spPr>
      </p:pic>
    </p:spTree>
    <p:extLst>
      <p:ext uri="{BB962C8B-B14F-4D97-AF65-F5344CB8AC3E}">
        <p14:creationId xmlns:p14="http://schemas.microsoft.com/office/powerpoint/2010/main" val="2163483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277" y="177117"/>
            <a:ext cx="10515600" cy="1325563"/>
          </a:xfrm>
        </p:spPr>
        <p:txBody>
          <a:bodyPr/>
          <a:lstStyle/>
          <a:p>
            <a:r>
              <a:rPr lang="en-IN" b="1" dirty="0">
                <a:solidFill>
                  <a:srgbClr val="C00000"/>
                </a:solidFill>
                <a:latin typeface="Times New Roman" panose="02020603050405020304" pitchFamily="18" charset="0"/>
                <a:cs typeface="Times New Roman" panose="02020603050405020304" pitchFamily="18" charset="0"/>
              </a:rPr>
              <a:t>Data description</a:t>
            </a:r>
            <a:br>
              <a:rPr lang="en-IN" b="1" dirty="0">
                <a:solidFill>
                  <a:srgbClr val="C00000"/>
                </a:solidFill>
                <a:latin typeface="Times New Roman" panose="02020603050405020304" pitchFamily="18" charset="0"/>
                <a:cs typeface="Times New Roman" panose="02020603050405020304" pitchFamily="18" charset="0"/>
              </a:rPr>
            </a:b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1637" y="1076771"/>
            <a:ext cx="10515600" cy="5554766"/>
          </a:xfrm>
        </p:spPr>
        <p:txBody>
          <a:bodyPr>
            <a:normAutofit fontScale="47500" lnSpcReduction="20000"/>
          </a:bodyPr>
          <a:lstStyle/>
          <a:p>
            <a:pPr marL="0" indent="0">
              <a:lnSpc>
                <a:spcPct val="120000"/>
              </a:lnSpc>
              <a:buNone/>
            </a:pPr>
            <a:r>
              <a:rPr lang="en-IN" sz="3800" dirty="0">
                <a:latin typeface="+mj-lt"/>
              </a:rPr>
              <a:t>The  dataset consists of listings of all the movies and </a:t>
            </a:r>
            <a:r>
              <a:rPr lang="en-IN" sz="3800" dirty="0" err="1">
                <a:latin typeface="+mj-lt"/>
              </a:rPr>
              <a:t>tv</a:t>
            </a:r>
            <a:r>
              <a:rPr lang="en-IN" sz="3800" dirty="0">
                <a:latin typeface="+mj-lt"/>
              </a:rPr>
              <a:t> shows available on Netflix, along with details    such as - cast, directors, ratings, release year, duration, </a:t>
            </a:r>
            <a:r>
              <a:rPr lang="en-IN" sz="3800" dirty="0" smtClean="0">
                <a:latin typeface="+mj-lt"/>
              </a:rPr>
              <a:t>etc.</a:t>
            </a:r>
          </a:p>
          <a:p>
            <a:pPr marL="0" indent="0">
              <a:lnSpc>
                <a:spcPct val="120000"/>
              </a:lnSpc>
              <a:buNone/>
            </a:pPr>
            <a:endParaRPr lang="en-IN" sz="3400" dirty="0" smtClean="0">
              <a:latin typeface="+mj-lt"/>
            </a:endParaRPr>
          </a:p>
          <a:p>
            <a:pPr lvl="0" fontAlgn="base">
              <a:lnSpc>
                <a:spcPct val="120000"/>
              </a:lnSpc>
            </a:pPr>
            <a:r>
              <a:rPr lang="en-IN" sz="3800" b="1" dirty="0" err="1">
                <a:latin typeface="+mj-lt"/>
              </a:rPr>
              <a:t>show_id</a:t>
            </a:r>
            <a:r>
              <a:rPr lang="en-IN" sz="3800" b="1" dirty="0">
                <a:latin typeface="+mj-lt"/>
              </a:rPr>
              <a:t> : </a:t>
            </a:r>
            <a:r>
              <a:rPr lang="en-IN" sz="3800" dirty="0">
                <a:latin typeface="+mj-lt"/>
              </a:rPr>
              <a:t>Unique ID for every Movie / </a:t>
            </a:r>
            <a:r>
              <a:rPr lang="en-IN" sz="3800" dirty="0" err="1">
                <a:latin typeface="+mj-lt"/>
              </a:rPr>
              <a:t>Tv</a:t>
            </a:r>
            <a:r>
              <a:rPr lang="en-IN" sz="3800" dirty="0">
                <a:latin typeface="+mj-lt"/>
              </a:rPr>
              <a:t> Show</a:t>
            </a:r>
          </a:p>
          <a:p>
            <a:pPr lvl="0" fontAlgn="base">
              <a:lnSpc>
                <a:spcPct val="120000"/>
              </a:lnSpc>
            </a:pPr>
            <a:r>
              <a:rPr lang="en-IN" sz="3800" b="1" dirty="0">
                <a:latin typeface="+mj-lt"/>
              </a:rPr>
              <a:t>type :</a:t>
            </a:r>
            <a:r>
              <a:rPr lang="en-IN" sz="3800" dirty="0">
                <a:latin typeface="+mj-lt"/>
              </a:rPr>
              <a:t> Identifier - A Movie or TV Show</a:t>
            </a:r>
          </a:p>
          <a:p>
            <a:pPr lvl="0" fontAlgn="base">
              <a:lnSpc>
                <a:spcPct val="120000"/>
              </a:lnSpc>
            </a:pPr>
            <a:r>
              <a:rPr lang="en-IN" sz="3400" b="1" dirty="0">
                <a:latin typeface="+mj-lt"/>
              </a:rPr>
              <a:t>title :</a:t>
            </a:r>
            <a:r>
              <a:rPr lang="en-IN" sz="3400" dirty="0">
                <a:latin typeface="+mj-lt"/>
              </a:rPr>
              <a:t> Title of the Movie / </a:t>
            </a:r>
            <a:r>
              <a:rPr lang="en-IN" sz="3400" dirty="0" err="1">
                <a:latin typeface="+mj-lt"/>
              </a:rPr>
              <a:t>Tv</a:t>
            </a:r>
            <a:r>
              <a:rPr lang="en-IN" sz="3400" dirty="0">
                <a:latin typeface="+mj-lt"/>
              </a:rPr>
              <a:t> Show</a:t>
            </a:r>
          </a:p>
          <a:p>
            <a:pPr lvl="0" fontAlgn="base">
              <a:lnSpc>
                <a:spcPct val="120000"/>
              </a:lnSpc>
            </a:pPr>
            <a:r>
              <a:rPr lang="en-IN" sz="3400" b="1" dirty="0">
                <a:latin typeface="+mj-lt"/>
              </a:rPr>
              <a:t>director :</a:t>
            </a:r>
            <a:r>
              <a:rPr lang="en-IN" sz="3400" dirty="0">
                <a:latin typeface="+mj-lt"/>
              </a:rPr>
              <a:t> Director of the Movie</a:t>
            </a:r>
          </a:p>
          <a:p>
            <a:pPr lvl="0" fontAlgn="base">
              <a:lnSpc>
                <a:spcPct val="120000"/>
              </a:lnSpc>
            </a:pPr>
            <a:r>
              <a:rPr lang="en-IN" sz="3400" b="1" dirty="0">
                <a:latin typeface="+mj-lt"/>
              </a:rPr>
              <a:t>cast </a:t>
            </a:r>
            <a:r>
              <a:rPr lang="en-IN" sz="3400" dirty="0">
                <a:latin typeface="+mj-lt"/>
              </a:rPr>
              <a:t>:  Actors involved in the movie / show</a:t>
            </a:r>
          </a:p>
          <a:p>
            <a:pPr lvl="0" fontAlgn="base">
              <a:lnSpc>
                <a:spcPct val="120000"/>
              </a:lnSpc>
            </a:pPr>
            <a:r>
              <a:rPr lang="en-IN" sz="3400" b="1" dirty="0">
                <a:latin typeface="+mj-lt"/>
              </a:rPr>
              <a:t>country : </a:t>
            </a:r>
            <a:r>
              <a:rPr lang="en-IN" sz="3400" dirty="0">
                <a:latin typeface="+mj-lt"/>
              </a:rPr>
              <a:t>Country where the movie / show was produced</a:t>
            </a:r>
          </a:p>
          <a:p>
            <a:pPr lvl="0" fontAlgn="base">
              <a:lnSpc>
                <a:spcPct val="120000"/>
              </a:lnSpc>
            </a:pPr>
            <a:r>
              <a:rPr lang="en-IN" sz="3400" b="1" dirty="0" err="1">
                <a:latin typeface="+mj-lt"/>
              </a:rPr>
              <a:t>date_added</a:t>
            </a:r>
            <a:r>
              <a:rPr lang="en-IN" sz="3400" b="1" dirty="0">
                <a:latin typeface="+mj-lt"/>
              </a:rPr>
              <a:t> :</a:t>
            </a:r>
            <a:r>
              <a:rPr lang="en-IN" sz="3400" dirty="0">
                <a:latin typeface="+mj-lt"/>
              </a:rPr>
              <a:t> Date it was added on Netflix</a:t>
            </a:r>
          </a:p>
          <a:p>
            <a:pPr lvl="0" fontAlgn="base">
              <a:lnSpc>
                <a:spcPct val="120000"/>
              </a:lnSpc>
            </a:pPr>
            <a:r>
              <a:rPr lang="en-IN" sz="3400" b="1" dirty="0" err="1">
                <a:latin typeface="+mj-lt"/>
              </a:rPr>
              <a:t>release_year</a:t>
            </a:r>
            <a:r>
              <a:rPr lang="en-IN" sz="3400" b="1" dirty="0">
                <a:latin typeface="+mj-lt"/>
              </a:rPr>
              <a:t> : </a:t>
            </a:r>
            <a:r>
              <a:rPr lang="en-IN" sz="3400" dirty="0">
                <a:latin typeface="+mj-lt"/>
              </a:rPr>
              <a:t>Actual Release Year of the movie / show</a:t>
            </a:r>
          </a:p>
          <a:p>
            <a:pPr lvl="0" fontAlgn="base">
              <a:lnSpc>
                <a:spcPct val="120000"/>
              </a:lnSpc>
            </a:pPr>
            <a:r>
              <a:rPr lang="en-IN" sz="3400" b="1" dirty="0">
                <a:latin typeface="+mj-lt"/>
              </a:rPr>
              <a:t>rating :</a:t>
            </a:r>
            <a:r>
              <a:rPr lang="en-IN" sz="3400" dirty="0">
                <a:latin typeface="+mj-lt"/>
              </a:rPr>
              <a:t> TV Rating of the movie / show</a:t>
            </a:r>
          </a:p>
          <a:p>
            <a:pPr lvl="0" fontAlgn="base">
              <a:lnSpc>
                <a:spcPct val="120000"/>
              </a:lnSpc>
            </a:pPr>
            <a:r>
              <a:rPr lang="en-IN" sz="3400" b="1" dirty="0">
                <a:latin typeface="+mj-lt"/>
              </a:rPr>
              <a:t>duration :</a:t>
            </a:r>
            <a:r>
              <a:rPr lang="en-IN" sz="3400" dirty="0">
                <a:latin typeface="+mj-lt"/>
              </a:rPr>
              <a:t> Total Duration - in minutes or number of seasons</a:t>
            </a:r>
          </a:p>
          <a:p>
            <a:pPr lvl="0" fontAlgn="base">
              <a:lnSpc>
                <a:spcPct val="120000"/>
              </a:lnSpc>
            </a:pPr>
            <a:r>
              <a:rPr lang="en-IN" sz="3400" b="1" dirty="0" err="1">
                <a:latin typeface="+mj-lt"/>
              </a:rPr>
              <a:t>listed_in</a:t>
            </a:r>
            <a:r>
              <a:rPr lang="en-IN" sz="3400" b="1" dirty="0">
                <a:latin typeface="+mj-lt"/>
              </a:rPr>
              <a:t> : </a:t>
            </a:r>
            <a:r>
              <a:rPr lang="en-IN" sz="3400" dirty="0">
                <a:latin typeface="+mj-lt"/>
              </a:rPr>
              <a:t>Genre</a:t>
            </a:r>
          </a:p>
          <a:p>
            <a:pPr lvl="0" fontAlgn="base">
              <a:lnSpc>
                <a:spcPct val="120000"/>
              </a:lnSpc>
            </a:pPr>
            <a:r>
              <a:rPr lang="en-IN" sz="3400" b="1" dirty="0">
                <a:latin typeface="+mj-lt"/>
              </a:rPr>
              <a:t>description:</a:t>
            </a:r>
            <a:r>
              <a:rPr lang="en-IN" sz="3400" dirty="0">
                <a:latin typeface="+mj-lt"/>
              </a:rPr>
              <a:t> The Summary description</a:t>
            </a:r>
          </a:p>
          <a:p>
            <a:pPr marL="0" indent="0">
              <a:buNone/>
            </a:pP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7237" y="102550"/>
            <a:ext cx="896229" cy="666571"/>
          </a:xfrm>
          <a:prstGeom prst="rect">
            <a:avLst/>
          </a:prstGeom>
        </p:spPr>
      </p:pic>
    </p:spTree>
    <p:extLst>
      <p:ext uri="{BB962C8B-B14F-4D97-AF65-F5344CB8AC3E}">
        <p14:creationId xmlns:p14="http://schemas.microsoft.com/office/powerpoint/2010/main" val="1225188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7237" y="102550"/>
            <a:ext cx="896229" cy="666571"/>
          </a:xfrm>
          <a:prstGeom prst="rect">
            <a:avLst/>
          </a:prstGeom>
        </p:spPr>
      </p:pic>
      <p:sp>
        <p:nvSpPr>
          <p:cNvPr id="7" name="Rectangle 6"/>
          <p:cNvSpPr/>
          <p:nvPr/>
        </p:nvSpPr>
        <p:spPr>
          <a:xfrm>
            <a:off x="239283" y="4247259"/>
            <a:ext cx="4033614" cy="4801314"/>
          </a:xfrm>
          <a:prstGeom prst="rect">
            <a:avLst/>
          </a:prstGeom>
        </p:spPr>
        <p:txBody>
          <a:bodyPr wrap="square">
            <a:spAutoFit/>
          </a:bodyPr>
          <a:lstStyle/>
          <a:p>
            <a:pPr marL="285750" indent="-285750">
              <a:buFont typeface="Arial" panose="020B0604020202020204" pitchFamily="34" charset="0"/>
              <a:buChar char="•"/>
            </a:pPr>
            <a:r>
              <a:rPr lang="en-IN" dirty="0"/>
              <a:t>Netflix has </a:t>
            </a:r>
            <a:r>
              <a:rPr lang="en-IN" dirty="0" smtClean="0"/>
              <a:t>5372 </a:t>
            </a:r>
            <a:r>
              <a:rPr lang="en-IN" dirty="0"/>
              <a:t>movies and </a:t>
            </a:r>
            <a:r>
              <a:rPr lang="en-IN" dirty="0" smtClean="0"/>
              <a:t>2398 </a:t>
            </a:r>
            <a:r>
              <a:rPr lang="en-IN" dirty="0"/>
              <a:t>TV </a:t>
            </a:r>
            <a:r>
              <a:rPr lang="en-IN" dirty="0" err="1"/>
              <a:t>shows,there</a:t>
            </a:r>
            <a:r>
              <a:rPr lang="en-IN" dirty="0"/>
              <a:t> are more   </a:t>
            </a:r>
            <a:r>
              <a:rPr lang="en-IN" dirty="0" smtClean="0"/>
              <a:t>number </a:t>
            </a:r>
            <a:r>
              <a:rPr lang="en-IN" dirty="0"/>
              <a:t>movies on Netflix than TV shows.</a:t>
            </a:r>
          </a:p>
          <a:p>
            <a:endParaRPr lang="en-US" dirty="0" smtClean="0"/>
          </a:p>
          <a:p>
            <a:pPr marL="285750" lvl="0" indent="-285750">
              <a:buFont typeface="Arial" panose="020B0604020202020204" pitchFamily="34" charset="0"/>
              <a:buChar char="•"/>
            </a:pPr>
            <a:r>
              <a:rPr lang="en-IN" dirty="0" smtClean="0"/>
              <a:t>In </a:t>
            </a:r>
            <a:r>
              <a:rPr lang="en-IN" dirty="0"/>
              <a:t>both the cases TV-MA has the highest number of </a:t>
            </a:r>
            <a:r>
              <a:rPr lang="en-IN" dirty="0" smtClean="0"/>
              <a:t>ratings.</a:t>
            </a:r>
            <a:endParaRPr lang="en-IN" dirty="0"/>
          </a:p>
          <a:p>
            <a:endParaRPr lang="en-IN" dirty="0"/>
          </a:p>
          <a:p>
            <a:endParaRPr lang="en-IN" dirty="0"/>
          </a:p>
          <a:p>
            <a:endParaRPr lang="en-IN" dirty="0"/>
          </a:p>
          <a:p>
            <a:endParaRPr lang="en-IN" dirty="0"/>
          </a:p>
          <a:p>
            <a:endParaRPr lang="en-IN" dirty="0"/>
          </a:p>
          <a:p>
            <a:endParaRPr lang="en-IN" dirty="0"/>
          </a:p>
          <a:p>
            <a:pPr marL="342900" marR="0" lvl="0" indent="-342900" fontAlgn="base">
              <a:lnSpc>
                <a:spcPct val="150000"/>
              </a:lnSpc>
              <a:spcBef>
                <a:spcPts val="0"/>
              </a:spcBef>
              <a:spcAft>
                <a:spcPts val="0"/>
              </a:spcAft>
              <a:buClr>
                <a:srgbClr val="212121"/>
              </a:buClr>
              <a:buSzPts val="1300"/>
              <a:buFont typeface="Arial" panose="020B0604020202020204" pitchFamily="34" charset="0"/>
              <a:buChar char="●"/>
            </a:pPr>
            <a:r>
              <a:rPr lang="en-IN" dirty="0" smtClean="0">
                <a:solidFill>
                  <a:srgbClr val="212121"/>
                </a:solidFill>
                <a:latin typeface="Calibri" panose="020F0502020204030204" pitchFamily="34" charset="0"/>
                <a:ea typeface="Calibri" panose="020F0502020204030204" pitchFamily="34" charset="0"/>
              </a:rPr>
              <a:t>T</a:t>
            </a:r>
            <a:r>
              <a:rPr lang="en-IN" dirty="0" smtClean="0">
                <a:solidFill>
                  <a:srgbClr val="212121"/>
                </a:solidFill>
                <a:effectLst/>
                <a:latin typeface="Calibri" panose="020F0502020204030204" pitchFamily="34" charset="0"/>
                <a:ea typeface="Calibri" panose="020F0502020204030204" pitchFamily="34" charset="0"/>
              </a:rPr>
              <a:t>here is a gradual increase as the price </a:t>
            </a:r>
            <a:r>
              <a:rPr lang="en-IN" dirty="0" smtClean="0"/>
              <a:t>         </a:t>
            </a:r>
            <a:endParaRPr lang="en-IN" dirty="0"/>
          </a:p>
          <a:p>
            <a:endParaRPr lang="en-IN" dirty="0" smtClean="0">
              <a:solidFill>
                <a:srgbClr val="212121"/>
              </a:solidFill>
              <a:effectLst/>
              <a:latin typeface="Calibri" panose="020F0502020204030204" pitchFamily="34" charset="0"/>
              <a:ea typeface="Calibri" panose="020F0502020204030204" pitchFamily="34" charset="0"/>
            </a:endParaRPr>
          </a:p>
          <a:p>
            <a:endParaRPr lang="en-IN" dirty="0"/>
          </a:p>
        </p:txBody>
      </p:sp>
      <p:sp>
        <p:nvSpPr>
          <p:cNvPr id="8"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4" name="Rectangle 13"/>
          <p:cNvSpPr/>
          <p:nvPr/>
        </p:nvSpPr>
        <p:spPr>
          <a:xfrm>
            <a:off x="5207430" y="4247259"/>
            <a:ext cx="6096000" cy="1754326"/>
          </a:xfrm>
          <a:prstGeom prst="rect">
            <a:avLst/>
          </a:prstGeom>
        </p:spPr>
        <p:txBody>
          <a:bodyPr>
            <a:spAutoFit/>
          </a:bodyPr>
          <a:lstStyle/>
          <a:p>
            <a:pPr marL="285750" indent="-285750">
              <a:buFont typeface="Arial" panose="020B0604020202020204" pitchFamily="34" charset="0"/>
              <a:buChar char="•"/>
            </a:pPr>
            <a:r>
              <a:rPr lang="en-IN" dirty="0"/>
              <a:t>TV-MA has the highest number </a:t>
            </a:r>
            <a:r>
              <a:rPr lang="en-IN" dirty="0" smtClean="0"/>
              <a:t>of </a:t>
            </a:r>
            <a:r>
              <a:rPr lang="en-IN" dirty="0"/>
              <a:t>ratings for </a:t>
            </a:r>
            <a:r>
              <a:rPr lang="en-IN" dirty="0" err="1"/>
              <a:t>tv</a:t>
            </a:r>
            <a:r>
              <a:rPr lang="en-IN" dirty="0"/>
              <a:t> shows </a:t>
            </a:r>
            <a:r>
              <a:rPr lang="en-IN" dirty="0" err="1"/>
              <a:t>i,e</a:t>
            </a:r>
            <a:r>
              <a:rPr lang="en-IN" dirty="0"/>
              <a:t> adult ratings </a:t>
            </a:r>
            <a:r>
              <a:rPr lang="en-IN" dirty="0" smtClean="0"/>
              <a:t>.</a:t>
            </a:r>
            <a:endParaRPr lang="en-IN" dirty="0"/>
          </a:p>
          <a:p>
            <a:endParaRPr lang="en-IN" dirty="0"/>
          </a:p>
          <a:p>
            <a:pPr marL="285750" indent="-285750">
              <a:buFont typeface="Arial" panose="020B0604020202020204" pitchFamily="34" charset="0"/>
              <a:buChar char="•"/>
            </a:pPr>
            <a:r>
              <a:rPr lang="en-IN" dirty="0"/>
              <a:t>TV-MA has the highest number </a:t>
            </a:r>
            <a:r>
              <a:rPr lang="en-IN" dirty="0" smtClean="0"/>
              <a:t>of ratings </a:t>
            </a:r>
            <a:r>
              <a:rPr lang="en-IN" dirty="0"/>
              <a:t>for movies </a:t>
            </a:r>
            <a:r>
              <a:rPr lang="en-IN" dirty="0" err="1"/>
              <a:t>i,e</a:t>
            </a:r>
            <a:r>
              <a:rPr lang="en-IN" dirty="0"/>
              <a:t> adult </a:t>
            </a:r>
            <a:r>
              <a:rPr lang="en-IN" dirty="0" smtClean="0"/>
              <a:t>ratings.</a:t>
            </a:r>
            <a:endParaRPr lang="en-IN" dirty="0"/>
          </a:p>
          <a:p>
            <a:endParaRPr lang="en-IN" dirty="0"/>
          </a:p>
        </p:txBody>
      </p:sp>
      <p:sp>
        <p:nvSpPr>
          <p:cNvPr id="17" name="Rectangle 16"/>
          <p:cNvSpPr/>
          <p:nvPr/>
        </p:nvSpPr>
        <p:spPr>
          <a:xfrm>
            <a:off x="1485905" y="562946"/>
            <a:ext cx="1101392" cy="646331"/>
          </a:xfrm>
          <a:prstGeom prst="rect">
            <a:avLst/>
          </a:prstGeom>
        </p:spPr>
        <p:txBody>
          <a:bodyPr wrap="none">
            <a:spAutoFit/>
          </a:bodyPr>
          <a:lstStyle/>
          <a:p>
            <a:r>
              <a:rPr lang="en-IN" sz="3600" dirty="0" smtClean="0">
                <a:solidFill>
                  <a:srgbClr val="CC0000"/>
                </a:solidFill>
                <a:effectLst/>
                <a:latin typeface="Times New Roman" panose="02020603050405020304" pitchFamily="18" charset="0"/>
                <a:ea typeface="Times New Roman" panose="02020603050405020304" pitchFamily="18" charset="0"/>
              </a:rPr>
              <a:t>Type</a:t>
            </a:r>
            <a:endParaRPr lang="en-IN" sz="3600" dirty="0"/>
          </a:p>
        </p:txBody>
      </p:sp>
      <p:sp>
        <p:nvSpPr>
          <p:cNvPr id="18" name="Rectangle 17"/>
          <p:cNvSpPr/>
          <p:nvPr/>
        </p:nvSpPr>
        <p:spPr>
          <a:xfrm>
            <a:off x="7645496" y="457200"/>
            <a:ext cx="1710725" cy="646331"/>
          </a:xfrm>
          <a:prstGeom prst="rect">
            <a:avLst/>
          </a:prstGeom>
        </p:spPr>
        <p:txBody>
          <a:bodyPr wrap="none">
            <a:spAutoFit/>
          </a:bodyPr>
          <a:lstStyle/>
          <a:p>
            <a:r>
              <a:rPr lang="en-IN" sz="3600" dirty="0" smtClean="0">
                <a:solidFill>
                  <a:srgbClr val="CC0000"/>
                </a:solidFill>
                <a:effectLst/>
                <a:latin typeface="Times New Roman" panose="02020603050405020304" pitchFamily="18" charset="0"/>
                <a:ea typeface="Times New Roman" panose="02020603050405020304" pitchFamily="18" charset="0"/>
              </a:rPr>
              <a:t>Ratings </a:t>
            </a:r>
            <a:endParaRPr lang="en-IN" dirty="0"/>
          </a:p>
        </p:txBody>
      </p:sp>
      <p:pic>
        <p:nvPicPr>
          <p:cNvPr id="21" name="Picture 20"/>
          <p:cNvPicPr/>
          <p:nvPr/>
        </p:nvPicPr>
        <p:blipFill>
          <a:blip r:embed="rId3"/>
          <a:stretch>
            <a:fillRect/>
          </a:stretch>
        </p:blipFill>
        <p:spPr>
          <a:xfrm>
            <a:off x="239282" y="1392963"/>
            <a:ext cx="3905427" cy="2367187"/>
          </a:xfrm>
          <a:prstGeom prst="rect">
            <a:avLst/>
          </a:prstGeom>
        </p:spPr>
      </p:pic>
      <p:pic>
        <p:nvPicPr>
          <p:cNvPr id="26" name="Picture 25"/>
          <p:cNvPicPr/>
          <p:nvPr/>
        </p:nvPicPr>
        <p:blipFill>
          <a:blip r:embed="rId4"/>
          <a:stretch>
            <a:fillRect/>
          </a:stretch>
        </p:blipFill>
        <p:spPr>
          <a:xfrm>
            <a:off x="4868497" y="1392963"/>
            <a:ext cx="3386933" cy="2367187"/>
          </a:xfrm>
          <a:prstGeom prst="rect">
            <a:avLst/>
          </a:prstGeom>
        </p:spPr>
      </p:pic>
      <p:pic>
        <p:nvPicPr>
          <p:cNvPr id="29" name="Picture 28"/>
          <p:cNvPicPr/>
          <p:nvPr/>
        </p:nvPicPr>
        <p:blipFill>
          <a:blip r:embed="rId5"/>
          <a:stretch>
            <a:fillRect/>
          </a:stretch>
        </p:blipFill>
        <p:spPr>
          <a:xfrm>
            <a:off x="8611953" y="1392963"/>
            <a:ext cx="3349951" cy="2367187"/>
          </a:xfrm>
          <a:prstGeom prst="rect">
            <a:avLst/>
          </a:prstGeom>
        </p:spPr>
      </p:pic>
    </p:spTree>
    <p:extLst>
      <p:ext uri="{BB962C8B-B14F-4D97-AF65-F5344CB8AC3E}">
        <p14:creationId xmlns:p14="http://schemas.microsoft.com/office/powerpoint/2010/main" val="511668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7237" y="102550"/>
            <a:ext cx="896229" cy="666571"/>
          </a:xfrm>
          <a:prstGeom prst="rect">
            <a:avLst/>
          </a:prstGeom>
        </p:spPr>
      </p:pic>
      <p:sp>
        <p:nvSpPr>
          <p:cNvPr id="24" name="Rectangle 23"/>
          <p:cNvSpPr/>
          <p:nvPr/>
        </p:nvSpPr>
        <p:spPr>
          <a:xfrm>
            <a:off x="1469675" y="561883"/>
            <a:ext cx="2455159" cy="584775"/>
          </a:xfrm>
          <a:prstGeom prst="rect">
            <a:avLst/>
          </a:prstGeom>
        </p:spPr>
        <p:txBody>
          <a:bodyPr wrap="none">
            <a:spAutoFit/>
          </a:bodyPr>
          <a:lstStyle/>
          <a:p>
            <a:pPr marL="73660" indent="-6350">
              <a:spcBef>
                <a:spcPts val="0"/>
              </a:spcBef>
              <a:spcAft>
                <a:spcPts val="0"/>
              </a:spcAft>
            </a:pPr>
            <a:r>
              <a:rPr lang="en-IN" sz="3200" b="1" dirty="0" smtClean="0">
                <a:solidFill>
                  <a:srgbClr val="CC0000"/>
                </a:solidFill>
                <a:effectLst/>
                <a:latin typeface="Times New Roman" panose="02020603050405020304" pitchFamily="18" charset="0"/>
                <a:ea typeface="Times New Roman" panose="02020603050405020304" pitchFamily="18" charset="0"/>
              </a:rPr>
              <a:t>Release year</a:t>
            </a:r>
            <a:endParaRPr lang="en-IN" sz="3200" b="1" dirty="0">
              <a:solidFill>
                <a:srgbClr val="CC0000"/>
              </a:solidFill>
              <a:effectLst/>
              <a:latin typeface="Times New Roman" panose="02020603050405020304" pitchFamily="18" charset="0"/>
              <a:ea typeface="Times New Roman" panose="02020603050405020304" pitchFamily="18" charset="0"/>
            </a:endParaRPr>
          </a:p>
        </p:txBody>
      </p:sp>
      <p:pic>
        <p:nvPicPr>
          <p:cNvPr id="25" name="Picture 24"/>
          <p:cNvPicPr/>
          <p:nvPr/>
        </p:nvPicPr>
        <p:blipFill>
          <a:blip r:embed="rId3"/>
          <a:stretch>
            <a:fillRect/>
          </a:stretch>
        </p:blipFill>
        <p:spPr>
          <a:xfrm>
            <a:off x="409931" y="1476329"/>
            <a:ext cx="4794458" cy="2574377"/>
          </a:xfrm>
          <a:prstGeom prst="rect">
            <a:avLst/>
          </a:prstGeom>
        </p:spPr>
      </p:pic>
      <p:pic>
        <p:nvPicPr>
          <p:cNvPr id="26" name="Picture 25"/>
          <p:cNvPicPr/>
          <p:nvPr/>
        </p:nvPicPr>
        <p:blipFill>
          <a:blip r:embed="rId4"/>
          <a:stretch>
            <a:fillRect/>
          </a:stretch>
        </p:blipFill>
        <p:spPr>
          <a:xfrm>
            <a:off x="6511895" y="1476329"/>
            <a:ext cx="4606183" cy="2574377"/>
          </a:xfrm>
          <a:prstGeom prst="rect">
            <a:avLst/>
          </a:prstGeom>
        </p:spPr>
      </p:pic>
      <p:sp>
        <p:nvSpPr>
          <p:cNvPr id="27" name="Rectangle 26"/>
          <p:cNvSpPr/>
          <p:nvPr/>
        </p:nvSpPr>
        <p:spPr>
          <a:xfrm>
            <a:off x="7164021" y="533413"/>
            <a:ext cx="5027979" cy="613245"/>
          </a:xfrm>
          <a:prstGeom prst="rect">
            <a:avLst/>
          </a:prstGeom>
        </p:spPr>
        <p:txBody>
          <a:bodyPr wrap="none">
            <a:spAutoFit/>
          </a:bodyPr>
          <a:lstStyle/>
          <a:p>
            <a:pPr marL="126365" marR="2795270" algn="r">
              <a:lnSpc>
                <a:spcPct val="115000"/>
              </a:lnSpc>
              <a:spcBef>
                <a:spcPts val="0"/>
              </a:spcBef>
              <a:spcAft>
                <a:spcPts val="0"/>
              </a:spcAft>
            </a:pPr>
            <a:r>
              <a:rPr lang="en-IN" sz="3200" b="1" dirty="0" err="1">
                <a:solidFill>
                  <a:srgbClr val="CC0000"/>
                </a:solidFill>
                <a:latin typeface="Times New Roman" panose="02020603050405020304" pitchFamily="18" charset="0"/>
                <a:ea typeface="Times New Roman" panose="02020603050405020304" pitchFamily="18" charset="0"/>
              </a:rPr>
              <a:t>TV_Shows</a:t>
            </a:r>
            <a:endParaRPr lang="en-IN" sz="3200" b="1" dirty="0">
              <a:solidFill>
                <a:srgbClr val="CC0000"/>
              </a:solidFill>
              <a:latin typeface="Times New Roman" panose="02020603050405020304" pitchFamily="18" charset="0"/>
              <a:ea typeface="Times New Roman" panose="02020603050405020304" pitchFamily="18" charset="0"/>
            </a:endParaRPr>
          </a:p>
        </p:txBody>
      </p:sp>
      <p:sp>
        <p:nvSpPr>
          <p:cNvPr id="28" name="Rectangle 27"/>
          <p:cNvSpPr/>
          <p:nvPr/>
        </p:nvSpPr>
        <p:spPr>
          <a:xfrm>
            <a:off x="409931" y="4380377"/>
            <a:ext cx="10622626" cy="1332865"/>
          </a:xfrm>
          <a:prstGeom prst="rect">
            <a:avLst/>
          </a:prstGeom>
        </p:spPr>
        <p:txBody>
          <a:bodyPr wrap="square">
            <a:spAutoFit/>
          </a:bodyPr>
          <a:lstStyle/>
          <a:p>
            <a:pPr marL="285750" marR="3940175" lvl="0" indent="-285750" algn="just" fontAlgn="base">
              <a:lnSpc>
                <a:spcPct val="150000"/>
              </a:lnSpc>
              <a:spcBef>
                <a:spcPts val="0"/>
              </a:spcBef>
              <a:spcAft>
                <a:spcPts val="345"/>
              </a:spcAft>
              <a:buClr>
                <a:srgbClr val="000000"/>
              </a:buClr>
              <a:buSzPts val="1500"/>
              <a:buFont typeface="Arial" panose="020B0604020202020204" pitchFamily="34" charset="0"/>
              <a:buChar char="•"/>
            </a:pPr>
            <a:r>
              <a:rPr lang="en-IN"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H</a:t>
            </a:r>
            <a:r>
              <a:rPr lang="en-IN"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ighest number of movies released in 2017 and 2018.</a:t>
            </a:r>
            <a:endParaRPr lang="en-IN" sz="1200"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285750" marR="3940175" lvl="0" indent="-285750" algn="just" fontAlgn="base">
              <a:lnSpc>
                <a:spcPct val="150000"/>
              </a:lnSpc>
              <a:spcBef>
                <a:spcPts val="0"/>
              </a:spcBef>
              <a:spcAft>
                <a:spcPts val="0"/>
              </a:spcAft>
              <a:buClr>
                <a:srgbClr val="000000"/>
              </a:buClr>
              <a:buSzPts val="1500"/>
              <a:buFont typeface="Arial" panose="020B0604020202020204" pitchFamily="34" charset="0"/>
              <a:buChar char="•"/>
            </a:pPr>
            <a:r>
              <a:rPr lang="en-IN" dirty="0">
                <a:solidFill>
                  <a:srgbClr val="000000"/>
                </a:solidFill>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H</a:t>
            </a:r>
            <a:r>
              <a:rPr lang="en-IN" u="none" strike="noStrike" dirty="0" smtClean="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Arial" panose="020B0604020202020204" pitchFamily="34" charset="0"/>
              </a:rPr>
              <a:t>ighest number of movies released in 2020 .</a:t>
            </a:r>
            <a:endParaRPr lang="en-IN" sz="1200" u="none" strike="noStrike" dirty="0" smtClean="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smtClean="0">
                <a:solidFill>
                  <a:srgbClr val="000000"/>
                </a:solidFill>
                <a:effectLst/>
                <a:latin typeface="Times New Roman" panose="02020603050405020304" pitchFamily="18" charset="0"/>
                <a:ea typeface="Times New Roman" panose="02020603050405020304" pitchFamily="18" charset="0"/>
              </a:rPr>
              <a:t>The number of movies on Netflix is growing significantly </a:t>
            </a:r>
            <a:r>
              <a:rPr lang="en-IN" dirty="0"/>
              <a:t>faster than the number of TV shows</a:t>
            </a:r>
            <a:r>
              <a:rPr lang="en-IN" dirty="0" smtClean="0">
                <a:solidFill>
                  <a:srgbClr val="000000"/>
                </a:solidFill>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2002738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7237" y="102550"/>
            <a:ext cx="896229" cy="666571"/>
          </a:xfrm>
          <a:prstGeom prst="rect">
            <a:avLst/>
          </a:prstGeom>
        </p:spPr>
      </p:pic>
      <p:sp>
        <p:nvSpPr>
          <p:cNvPr id="12" name="Rectangle 11"/>
          <p:cNvSpPr>
            <a:spLocks noChangeArrowheads="1"/>
          </p:cNvSpPr>
          <p:nvPr/>
        </p:nvSpPr>
        <p:spPr bwMode="auto">
          <a:xfrm>
            <a:off x="477141" y="228030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 tIns="0" rIns="-9522" bIns="141243" numCol="1" anchor="ctr" anchorCtr="0" compatLnSpc="1">
            <a:prstTxWarp prst="textNoShape">
              <a:avLst/>
            </a:prstTxWarp>
            <a:spAutoFit/>
          </a:bodyPr>
          <a:lstStyle/>
          <a:p>
            <a:endParaRPr lang="en-IN"/>
          </a:p>
        </p:txBody>
      </p:sp>
      <p:sp>
        <p:nvSpPr>
          <p:cNvPr id="13" name="Rectangle 12"/>
          <p:cNvSpPr>
            <a:spLocks noChangeArrowheads="1"/>
          </p:cNvSpPr>
          <p:nvPr/>
        </p:nvSpPr>
        <p:spPr bwMode="auto">
          <a:xfrm>
            <a:off x="4269809" y="553115"/>
            <a:ext cx="143981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IN" sz="3200" b="1" dirty="0">
                <a:solidFill>
                  <a:srgbClr val="CC0000"/>
                </a:solidFill>
                <a:latin typeface="Times New Roman" panose="02020603050405020304" pitchFamily="18" charset="0"/>
                <a:ea typeface="Arial" panose="020B0604020202020204" pitchFamily="34" charset="0"/>
                <a:cs typeface="Times New Roman" panose="02020603050405020304" pitchFamily="18" charset="0"/>
              </a:rPr>
              <a:t>Movies</a:t>
            </a:r>
            <a:endParaRPr lang="en-IN" b="1" dirty="0">
              <a:solidFill>
                <a:srgbClr val="CC0000"/>
              </a:solidFill>
              <a:latin typeface="Times New Roman" panose="02020603050405020304" pitchFamily="18" charset="0"/>
              <a:ea typeface="Arial" panose="020B0604020202020204" pitchFamily="34" charset="0"/>
              <a:cs typeface="Times New Roman" panose="02020603050405020304" pitchFamily="18" charset="0"/>
            </a:endParaRPr>
          </a:p>
        </p:txBody>
      </p:sp>
      <p:sp>
        <p:nvSpPr>
          <p:cNvPr id="14" name="Rectangle 13"/>
          <p:cNvSpPr>
            <a:spLocks noChangeArrowheads="1"/>
          </p:cNvSpPr>
          <p:nvPr/>
        </p:nvSpPr>
        <p:spPr bwMode="auto">
          <a:xfrm>
            <a:off x="477141" y="273750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CC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6" name="Rectangle 15"/>
          <p:cNvSpPr/>
          <p:nvPr/>
        </p:nvSpPr>
        <p:spPr>
          <a:xfrm>
            <a:off x="620995" y="4683778"/>
            <a:ext cx="10223619" cy="1711366"/>
          </a:xfrm>
          <a:prstGeom prst="rect">
            <a:avLst/>
          </a:prstGeom>
        </p:spPr>
        <p:txBody>
          <a:bodyPr wrap="square">
            <a:spAutoFit/>
          </a:bodyPr>
          <a:lstStyle/>
          <a:p>
            <a:pPr marL="285750" lvl="0" indent="-285750" fontAlgn="base">
              <a:lnSpc>
                <a:spcPct val="150000"/>
              </a:lnSpc>
              <a:buFont typeface="Arial" panose="020B0604020202020204" pitchFamily="34" charset="0"/>
              <a:buChar char="•"/>
            </a:pPr>
            <a:r>
              <a:rPr lang="en-IN" dirty="0"/>
              <a:t>We saw a huge increase in the number of movies and television episodes after 2015.</a:t>
            </a:r>
          </a:p>
          <a:p>
            <a:pPr marL="285750" lvl="0" indent="-285750" fontAlgn="base">
              <a:lnSpc>
                <a:spcPct val="150000"/>
              </a:lnSpc>
              <a:buFont typeface="Arial" panose="020B0604020202020204" pitchFamily="34" charset="0"/>
              <a:buChar char="•"/>
            </a:pPr>
            <a:r>
              <a:rPr lang="en-IN" dirty="0" smtClean="0"/>
              <a:t>There </a:t>
            </a:r>
            <a:r>
              <a:rPr lang="en-IN" dirty="0"/>
              <a:t>is a significant drop in the number of movies and television episodes produced after 2020.</a:t>
            </a:r>
          </a:p>
          <a:p>
            <a:pPr marL="285750" lvl="0" indent="-285750" fontAlgn="base">
              <a:lnSpc>
                <a:spcPct val="150000"/>
              </a:lnSpc>
              <a:buFont typeface="Arial" panose="020B0604020202020204" pitchFamily="34" charset="0"/>
              <a:buChar char="•"/>
            </a:pPr>
            <a:r>
              <a:rPr lang="en-IN" dirty="0" smtClean="0"/>
              <a:t>It </a:t>
            </a:r>
            <a:r>
              <a:rPr lang="en-IN" dirty="0"/>
              <a:t>appears that Netflix has focused more attention on increasing Movie content that TV Shows. Movies have increased much more dramatically than TV shows.</a:t>
            </a:r>
          </a:p>
        </p:txBody>
      </p:sp>
      <p:pic>
        <p:nvPicPr>
          <p:cNvPr id="23" name="Picture 22"/>
          <p:cNvPicPr/>
          <p:nvPr/>
        </p:nvPicPr>
        <p:blipFill>
          <a:blip r:embed="rId3"/>
          <a:stretch>
            <a:fillRect/>
          </a:stretch>
        </p:blipFill>
        <p:spPr>
          <a:xfrm>
            <a:off x="1471281" y="1316051"/>
            <a:ext cx="7169921" cy="3008119"/>
          </a:xfrm>
          <a:prstGeom prst="rect">
            <a:avLst/>
          </a:prstGeom>
        </p:spPr>
      </p:pic>
    </p:spTree>
    <p:extLst>
      <p:ext uri="{BB962C8B-B14F-4D97-AF65-F5344CB8AC3E}">
        <p14:creationId xmlns:p14="http://schemas.microsoft.com/office/powerpoint/2010/main" val="4258082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7237" y="102550"/>
            <a:ext cx="896229" cy="666571"/>
          </a:xfrm>
          <a:prstGeom prst="rect">
            <a:avLst/>
          </a:prstGeom>
        </p:spPr>
      </p:pic>
      <p:sp>
        <p:nvSpPr>
          <p:cNvPr id="5" name="Rectangle 4"/>
          <p:cNvSpPr/>
          <p:nvPr/>
        </p:nvSpPr>
        <p:spPr>
          <a:xfrm>
            <a:off x="586858" y="401651"/>
            <a:ext cx="2795958" cy="994375"/>
          </a:xfrm>
          <a:prstGeom prst="rect">
            <a:avLst/>
          </a:prstGeom>
        </p:spPr>
        <p:txBody>
          <a:bodyPr wrap="none">
            <a:spAutoFit/>
          </a:bodyPr>
          <a:lstStyle/>
          <a:p>
            <a:pPr algn="ctr">
              <a:lnSpc>
                <a:spcPct val="115000"/>
              </a:lnSpc>
              <a:spcAft>
                <a:spcPts val="1120"/>
              </a:spcAft>
            </a:pPr>
            <a:r>
              <a:rPr lang="en-IN" sz="3200" b="1" dirty="0">
                <a:solidFill>
                  <a:srgbClr val="CC0000"/>
                </a:solidFill>
                <a:latin typeface="Times New Roman" panose="02020603050405020304" pitchFamily="18" charset="0"/>
                <a:ea typeface="Arial" panose="020B0604020202020204" pitchFamily="34" charset="0"/>
                <a:cs typeface="Times New Roman" panose="02020603050405020304" pitchFamily="18" charset="0"/>
              </a:rPr>
              <a:t>Release</a:t>
            </a:r>
            <a:r>
              <a:rPr lang="en-IN" sz="3200" b="1" dirty="0">
                <a:latin typeface="Times New Roman" panose="02020603050405020304" pitchFamily="18" charset="0"/>
                <a:cs typeface="Times New Roman" panose="02020603050405020304" pitchFamily="18" charset="0"/>
              </a:rPr>
              <a:t> </a:t>
            </a:r>
            <a:r>
              <a:rPr lang="en-IN" sz="3200" b="1" dirty="0" smtClean="0">
                <a:solidFill>
                  <a:srgbClr val="CC0000"/>
                </a:solidFill>
                <a:latin typeface="Times New Roman" panose="02020603050405020304" pitchFamily="18" charset="0"/>
                <a:cs typeface="Times New Roman" panose="02020603050405020304" pitchFamily="18" charset="0"/>
              </a:rPr>
              <a:t>M</a:t>
            </a:r>
            <a:r>
              <a:rPr lang="en-IN" sz="3200" b="1" dirty="0" smtClean="0">
                <a:solidFill>
                  <a:srgbClr val="CC0000"/>
                </a:solidFill>
                <a:latin typeface="Times New Roman" panose="02020603050405020304" pitchFamily="18" charset="0"/>
                <a:ea typeface="Arial" panose="020B0604020202020204" pitchFamily="34" charset="0"/>
                <a:cs typeface="Times New Roman" panose="02020603050405020304" pitchFamily="18" charset="0"/>
              </a:rPr>
              <a:t>onth</a:t>
            </a:r>
            <a:endParaRPr lang="en-IN" sz="3200" b="1" dirty="0">
              <a:solidFill>
                <a:srgbClr val="CC0000"/>
              </a:solidFill>
              <a:latin typeface="Times New Roman" panose="02020603050405020304" pitchFamily="18" charset="0"/>
              <a:ea typeface="Arial" panose="020B0604020202020204" pitchFamily="34" charset="0"/>
              <a:cs typeface="Times New Roman" panose="02020603050405020304" pitchFamily="18" charset="0"/>
            </a:endParaRPr>
          </a:p>
          <a:p>
            <a:pPr algn="ctr">
              <a:lnSpc>
                <a:spcPct val="115000"/>
              </a:lnSpc>
              <a:spcAft>
                <a:spcPts val="1120"/>
              </a:spcAft>
            </a:pPr>
            <a:endParaRPr lang="en-IN" sz="1100" b="1" dirty="0">
              <a:solidFill>
                <a:srgbClr val="000000"/>
              </a:solidFill>
              <a:effectLst/>
              <a:latin typeface="Calibri" panose="020F0502020204030204" pitchFamily="34" charset="0"/>
              <a:ea typeface="Calibri" panose="020F0502020204030204" pitchFamily="34" charset="0"/>
            </a:endParaRPr>
          </a:p>
        </p:txBody>
      </p:sp>
      <p:sp>
        <p:nvSpPr>
          <p:cNvPr id="38" name="Rectangle 37"/>
          <p:cNvSpPr/>
          <p:nvPr/>
        </p:nvSpPr>
        <p:spPr>
          <a:xfrm>
            <a:off x="404502" y="5215393"/>
            <a:ext cx="11787498"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t>The above graph shows that  in both cases the most content is added to Netflix from </a:t>
            </a:r>
            <a:r>
              <a:rPr lang="en-IN" dirty="0" err="1"/>
              <a:t>october</a:t>
            </a:r>
            <a:r>
              <a:rPr lang="en-IN" dirty="0"/>
              <a:t> to </a:t>
            </a:r>
            <a:r>
              <a:rPr lang="en-IN" dirty="0" smtClean="0"/>
              <a:t>January.</a:t>
            </a:r>
            <a:endParaRPr lang="en-IN" dirty="0"/>
          </a:p>
        </p:txBody>
      </p:sp>
      <p:pic>
        <p:nvPicPr>
          <p:cNvPr id="39" name="Picture 38"/>
          <p:cNvPicPr/>
          <p:nvPr/>
        </p:nvPicPr>
        <p:blipFill>
          <a:blip r:embed="rId3"/>
          <a:stretch>
            <a:fillRect/>
          </a:stretch>
        </p:blipFill>
        <p:spPr>
          <a:xfrm>
            <a:off x="586858" y="1555335"/>
            <a:ext cx="4181695" cy="3127760"/>
          </a:xfrm>
          <a:prstGeom prst="rect">
            <a:avLst/>
          </a:prstGeom>
        </p:spPr>
      </p:pic>
      <p:pic>
        <p:nvPicPr>
          <p:cNvPr id="40" name="Picture 39"/>
          <p:cNvPicPr/>
          <p:nvPr/>
        </p:nvPicPr>
        <p:blipFill>
          <a:blip r:embed="rId4"/>
          <a:stretch>
            <a:fillRect/>
          </a:stretch>
        </p:blipFill>
        <p:spPr>
          <a:xfrm>
            <a:off x="5631680" y="1555335"/>
            <a:ext cx="5845322" cy="3127760"/>
          </a:xfrm>
          <a:prstGeom prst="rect">
            <a:avLst/>
          </a:prstGeom>
        </p:spPr>
      </p:pic>
    </p:spTree>
    <p:extLst>
      <p:ext uri="{BB962C8B-B14F-4D97-AF65-F5344CB8AC3E}">
        <p14:creationId xmlns:p14="http://schemas.microsoft.com/office/powerpoint/2010/main" val="1350534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7237" y="102550"/>
            <a:ext cx="896229" cy="666571"/>
          </a:xfrm>
          <a:prstGeom prst="rect">
            <a:avLst/>
          </a:prstGeom>
        </p:spPr>
      </p:pic>
      <p:sp>
        <p:nvSpPr>
          <p:cNvPr id="5" name="Rectangle 4"/>
          <p:cNvSpPr/>
          <p:nvPr/>
        </p:nvSpPr>
        <p:spPr>
          <a:xfrm>
            <a:off x="3542619" y="122790"/>
            <a:ext cx="1511632" cy="646331"/>
          </a:xfrm>
          <a:prstGeom prst="rect">
            <a:avLst/>
          </a:prstGeom>
        </p:spPr>
        <p:txBody>
          <a:bodyPr wrap="none">
            <a:spAutoFit/>
          </a:bodyPr>
          <a:lstStyle/>
          <a:p>
            <a:r>
              <a:rPr lang="en-IN" sz="3600" b="1" dirty="0" smtClean="0">
                <a:solidFill>
                  <a:srgbClr val="CC0000"/>
                </a:solidFill>
                <a:latin typeface="Times New Roman" panose="02020603050405020304" pitchFamily="18" charset="0"/>
                <a:ea typeface="Times New Roman" panose="02020603050405020304" pitchFamily="18" charset="0"/>
              </a:rPr>
              <a:t>Genre</a:t>
            </a:r>
            <a:r>
              <a:rPr lang="en-IN" sz="3600" dirty="0" smtClean="0"/>
              <a:t> </a:t>
            </a:r>
            <a:endParaRPr lang="en-IN" dirty="0"/>
          </a:p>
        </p:txBody>
      </p:sp>
      <p:pic>
        <p:nvPicPr>
          <p:cNvPr id="12" name="Picture 11"/>
          <p:cNvPicPr/>
          <p:nvPr/>
        </p:nvPicPr>
        <p:blipFill>
          <a:blip r:embed="rId3"/>
          <a:stretch>
            <a:fillRect/>
          </a:stretch>
        </p:blipFill>
        <p:spPr>
          <a:xfrm>
            <a:off x="334060" y="1153682"/>
            <a:ext cx="6417118" cy="2409913"/>
          </a:xfrm>
          <a:prstGeom prst="rect">
            <a:avLst/>
          </a:prstGeom>
        </p:spPr>
      </p:pic>
      <p:pic>
        <p:nvPicPr>
          <p:cNvPr id="13" name="Picture 12"/>
          <p:cNvPicPr/>
          <p:nvPr/>
        </p:nvPicPr>
        <p:blipFill>
          <a:blip r:embed="rId4"/>
          <a:stretch>
            <a:fillRect/>
          </a:stretch>
        </p:blipFill>
        <p:spPr>
          <a:xfrm>
            <a:off x="546022" y="3990887"/>
            <a:ext cx="6205155" cy="2375730"/>
          </a:xfrm>
          <a:prstGeom prst="rect">
            <a:avLst/>
          </a:prstGeom>
        </p:spPr>
      </p:pic>
      <p:sp>
        <p:nvSpPr>
          <p:cNvPr id="14" name="Rectangle 13"/>
          <p:cNvSpPr/>
          <p:nvPr/>
        </p:nvSpPr>
        <p:spPr>
          <a:xfrm>
            <a:off x="7793763" y="1935060"/>
            <a:ext cx="4096661" cy="3000821"/>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smtClean="0">
                <a:solidFill>
                  <a:srgbClr val="000000"/>
                </a:solidFill>
                <a:effectLst/>
                <a:latin typeface="Times New Roman" panose="02020603050405020304" pitchFamily="18" charset="0"/>
                <a:ea typeface="Times New Roman" panose="02020603050405020304" pitchFamily="18" charset="0"/>
              </a:rPr>
              <a:t>Documentaries are the top most genre in </a:t>
            </a:r>
            <a:r>
              <a:rPr lang="en-IN" dirty="0" err="1" smtClean="0">
                <a:solidFill>
                  <a:srgbClr val="000000"/>
                </a:solidFill>
                <a:effectLst/>
                <a:latin typeface="Times New Roman" panose="02020603050405020304" pitchFamily="18" charset="0"/>
                <a:ea typeface="Times New Roman" panose="02020603050405020304" pitchFamily="18" charset="0"/>
              </a:rPr>
              <a:t>netflix</a:t>
            </a:r>
            <a:r>
              <a:rPr lang="en-IN" dirty="0" smtClean="0">
                <a:solidFill>
                  <a:srgbClr val="000000"/>
                </a:solidFill>
                <a:effectLst/>
                <a:latin typeface="Times New Roman" panose="02020603050405020304" pitchFamily="18" charset="0"/>
                <a:ea typeface="Times New Roman" panose="02020603050405020304" pitchFamily="18" charset="0"/>
              </a:rPr>
              <a:t> which is </a:t>
            </a:r>
            <a:r>
              <a:rPr lang="en-IN" dirty="0" err="1" smtClean="0">
                <a:solidFill>
                  <a:srgbClr val="000000"/>
                </a:solidFill>
                <a:effectLst/>
                <a:latin typeface="Times New Roman" panose="02020603050405020304" pitchFamily="18" charset="0"/>
                <a:ea typeface="Times New Roman" panose="02020603050405020304" pitchFamily="18" charset="0"/>
              </a:rPr>
              <a:t>fllowed</a:t>
            </a:r>
            <a:r>
              <a:rPr lang="en-IN" dirty="0" smtClean="0">
                <a:solidFill>
                  <a:srgbClr val="000000"/>
                </a:solidFill>
                <a:effectLst/>
                <a:latin typeface="Times New Roman" panose="02020603050405020304" pitchFamily="18" charset="0"/>
                <a:ea typeface="Times New Roman" panose="02020603050405020304" pitchFamily="18" charset="0"/>
              </a:rPr>
              <a:t> by </a:t>
            </a:r>
            <a:r>
              <a:rPr lang="en-IN" dirty="0" err="1" smtClean="0">
                <a:solidFill>
                  <a:srgbClr val="000000"/>
                </a:solidFill>
                <a:effectLst/>
                <a:latin typeface="Times New Roman" panose="02020603050405020304" pitchFamily="18" charset="0"/>
                <a:ea typeface="Times New Roman" panose="02020603050405020304" pitchFamily="18" charset="0"/>
              </a:rPr>
              <a:t>standup</a:t>
            </a:r>
            <a:r>
              <a:rPr lang="en-IN" dirty="0" smtClean="0">
                <a:solidFill>
                  <a:srgbClr val="000000"/>
                </a:solidFill>
                <a:effectLst/>
                <a:latin typeface="Times New Roman" panose="02020603050405020304" pitchFamily="18" charset="0"/>
                <a:ea typeface="Times New Roman" panose="02020603050405020304" pitchFamily="18" charset="0"/>
              </a:rPr>
              <a:t> comedy and Drams and international movies.</a:t>
            </a:r>
          </a:p>
          <a:p>
            <a:pPr>
              <a:lnSpc>
                <a:spcPct val="150000"/>
              </a:lnSpc>
            </a:pPr>
            <a:endParaRPr lang="en-IN" dirty="0" smtClean="0">
              <a:solidFill>
                <a:srgbClr val="000000"/>
              </a:solidFill>
              <a:effectLst/>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pPr>
            <a:r>
              <a:rPr lang="en-IN" dirty="0" smtClean="0"/>
              <a:t>Kids </a:t>
            </a:r>
            <a:r>
              <a:rPr lang="en-IN" dirty="0" err="1"/>
              <a:t>tv</a:t>
            </a:r>
            <a:r>
              <a:rPr lang="en-IN" dirty="0"/>
              <a:t> is the top most  TV show genre in </a:t>
            </a:r>
            <a:r>
              <a:rPr lang="en-IN" dirty="0" smtClean="0"/>
              <a:t>Netflix.</a:t>
            </a:r>
            <a:endParaRPr lang="en-IN" dirty="0"/>
          </a:p>
        </p:txBody>
      </p:sp>
    </p:spTree>
    <p:extLst>
      <p:ext uri="{BB962C8B-B14F-4D97-AF65-F5344CB8AC3E}">
        <p14:creationId xmlns:p14="http://schemas.microsoft.com/office/powerpoint/2010/main" val="4207808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10222</TotalTime>
  <Words>1488</Words>
  <Application>Microsoft Office PowerPoint</Application>
  <PresentationFormat>Widescreen</PresentationFormat>
  <Paragraphs>137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Courier New</vt:lpstr>
      <vt:lpstr>Times New Roman</vt:lpstr>
      <vt:lpstr>Office Theme</vt:lpstr>
      <vt:lpstr>Capstone Project </vt:lpstr>
      <vt:lpstr>Problem statement</vt:lpstr>
      <vt:lpstr>Points to discuss </vt:lpstr>
      <vt:lpstr>Data description </vt:lpstr>
      <vt:lpstr>PowerPoint Presentation</vt:lpstr>
      <vt:lpstr>PowerPoint Presentation</vt:lpstr>
      <vt:lpstr>PowerPoint Presentation</vt:lpstr>
      <vt:lpstr>PowerPoint Presentation</vt:lpstr>
      <vt:lpstr>PowerPoint Presentation</vt:lpstr>
      <vt:lpstr>Duration</vt:lpstr>
      <vt:lpstr>Duration</vt:lpstr>
      <vt:lpstr>Country </vt:lpstr>
      <vt:lpstr>PowerPoint Presentation</vt:lpstr>
      <vt:lpstr>1 .HYPOTHESIS TESTING</vt:lpstr>
      <vt:lpstr>PowerPoint Presentation</vt:lpstr>
      <vt:lpstr>PowerPoint Presentation</vt:lpstr>
      <vt:lpstr>ML algorithms(unsupervised)</vt:lpstr>
      <vt:lpstr>K-Means:</vt:lpstr>
      <vt:lpstr>Evaluation </vt:lpstr>
      <vt:lpstr>2. Agglomerative Clustering</vt:lpstr>
      <vt:lpstr>Conclusion </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Vajahat</dc:creator>
  <cp:lastModifiedBy>Vajahat</cp:lastModifiedBy>
  <cp:revision>28</cp:revision>
  <dcterms:created xsi:type="dcterms:W3CDTF">2023-04-20T08:44:49Z</dcterms:created>
  <dcterms:modified xsi:type="dcterms:W3CDTF">2023-04-27T11:07:42Z</dcterms:modified>
</cp:coreProperties>
</file>