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54797" autoAdjust="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FDA8B-8947-4B73-B2D0-CDCAB8D6AEF4}" type="datetimeFigureOut">
              <a:rPr lang="pl-PL" smtClean="0"/>
              <a:t>2017-03-20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7026A-465C-4AB3-AD94-D02C08F614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869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effectLst/>
              </a:rPr>
              <a:t>Kontener to struktura danych umożliwiająca przechowywanie w zorganizowany sposób innych obiektów. Natywne biblioteki STL z C++ udostępniają wysokiej jakości kontenery </a:t>
            </a:r>
            <a:r>
              <a:rPr lang="pl-PL" dirty="0" err="1">
                <a:effectLst/>
              </a:rPr>
              <a:t>zróźnicowane</a:t>
            </a:r>
            <a:r>
              <a:rPr lang="pl-PL" dirty="0">
                <a:effectLst/>
              </a:rPr>
              <a:t> pod względem swoich właściwości. Kontenery w STL oparte są o szablony klasy (</a:t>
            </a:r>
            <a:r>
              <a:rPr lang="pl-PL" dirty="0" err="1">
                <a:effectLst/>
              </a:rPr>
              <a:t>template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class</a:t>
            </a:r>
            <a:r>
              <a:rPr lang="pl-PL" dirty="0">
                <a:effectLst/>
              </a:rPr>
              <a:t>).</a:t>
            </a:r>
          </a:p>
          <a:p>
            <a:r>
              <a:rPr lang="pl-PL" dirty="0">
                <a:effectLst/>
              </a:rPr>
              <a:t>Kontenery asocjacyjne to specjalny rodzaj kontenerów, których zadaniem jest umożliwienie dostępu do przechowywanych elementów za pomocą kluczy, które na nie wskazują, w przeciwieństwie do kontenerów sekwencyjnych, których zadaniem było umożliwienie dostępu do elementów za pośrednictwem absolutnych lub relatywnych indeksów pozycji.</a:t>
            </a:r>
          </a:p>
          <a:p>
            <a:r>
              <a:rPr lang="pl-PL" b="1" dirty="0"/>
              <a:t>set</a:t>
            </a:r>
            <a:endParaRPr lang="pl-PL" dirty="0"/>
          </a:p>
          <a:p>
            <a:r>
              <a:rPr lang="pl-PL" dirty="0">
                <a:effectLst/>
              </a:rPr>
              <a:t>Set jest kontenerem asocjacyjnym, w którym elementy są kluczami dla samych siebie. Można to interpretować tak, że głównym zadaniem kontenera set nie jest mapowanie klucza do elementu, a jedynie tworzenie pewnego zbioru elementów, po których można iterować. Cechą tego kontenera jest to, że w zbiorze nie mogą się </a:t>
            </a:r>
            <a:r>
              <a:rPr lang="pl-PL" dirty="0" err="1">
                <a:effectLst/>
              </a:rPr>
              <a:t>znaleść</a:t>
            </a:r>
            <a:r>
              <a:rPr lang="pl-PL" dirty="0">
                <a:effectLst/>
              </a:rPr>
              <a:t> 2 takie same elementy. Dodatkowo, elementy w tym kontenerze są automatycznie sortowane rosnąco.</a:t>
            </a:r>
          </a:p>
          <a:p>
            <a:r>
              <a:rPr lang="pl-PL" dirty="0"/>
              <a:t>Cechy kontenera set to:</a:t>
            </a:r>
          </a:p>
          <a:p>
            <a:r>
              <a:rPr lang="pl-PL" dirty="0"/>
              <a:t>Unikalne elementy zbioru – brak powtórzeń</a:t>
            </a:r>
          </a:p>
          <a:p>
            <a:r>
              <a:rPr lang="pl-PL" dirty="0"/>
              <a:t>Element jest kluczem dla samego siebie</a:t>
            </a:r>
          </a:p>
          <a:p>
            <a:r>
              <a:rPr lang="pl-PL" dirty="0"/>
              <a:t>Automatyczne sortowanie elementów</a:t>
            </a:r>
          </a:p>
          <a:p>
            <a:r>
              <a:rPr lang="pl-PL" b="1" dirty="0" err="1"/>
              <a:t>multiset</a:t>
            </a:r>
            <a:endParaRPr lang="pl-PL" dirty="0"/>
          </a:p>
          <a:p>
            <a:r>
              <a:rPr lang="pl-PL" dirty="0">
                <a:effectLst/>
              </a:rPr>
              <a:t>Kontener </a:t>
            </a:r>
            <a:r>
              <a:rPr lang="pl-PL" dirty="0" err="1">
                <a:effectLst/>
              </a:rPr>
              <a:t>multiset</a:t>
            </a:r>
            <a:r>
              <a:rPr lang="pl-PL" dirty="0">
                <a:effectLst/>
              </a:rPr>
              <a:t> ma dokładnie te same cechy, co kontener set, z tą tylko różnicą, że elementy nie muszą być unikalne (mogą się powtarzać).</a:t>
            </a:r>
          </a:p>
          <a:p>
            <a:r>
              <a:rPr lang="pl-PL" b="1" dirty="0"/>
              <a:t>map</a:t>
            </a:r>
            <a:endParaRPr lang="pl-PL" dirty="0"/>
          </a:p>
          <a:p>
            <a:r>
              <a:rPr lang="pl-PL" dirty="0">
                <a:effectLst/>
              </a:rPr>
              <a:t>Map jest typowym kontenerem asocjacyjnym, w którym następuje wzajemne skojarzenie elementu z kluczem, który wskazuje na element, stąd, często ten rodzaj kontenera jest nazywany słownikiem. Cechą tego kontenera jest to, że w zbiorze nie mogą się </a:t>
            </a:r>
            <a:r>
              <a:rPr lang="pl-PL" dirty="0" err="1">
                <a:effectLst/>
              </a:rPr>
              <a:t>znaleść</a:t>
            </a:r>
            <a:r>
              <a:rPr lang="pl-PL" dirty="0">
                <a:effectLst/>
              </a:rPr>
              <a:t> 2 takie same elementy. Dodatkowo, elementy w tym kontenerze są automatycznie sortowane rosnąco.</a:t>
            </a:r>
          </a:p>
          <a:p>
            <a:r>
              <a:rPr lang="pl-PL" dirty="0"/>
              <a:t>Cechy kontenera map to:</a:t>
            </a:r>
          </a:p>
          <a:p>
            <a:r>
              <a:rPr lang="pl-PL" dirty="0"/>
              <a:t>Unikalne elementy zbioru – brak powtórzeń</a:t>
            </a:r>
          </a:p>
          <a:p>
            <a:r>
              <a:rPr lang="pl-PL" dirty="0"/>
              <a:t>Każdy element ma klucz, który jednoznacznie wskazuje na ten element</a:t>
            </a:r>
          </a:p>
          <a:p>
            <a:r>
              <a:rPr lang="pl-PL" dirty="0"/>
              <a:t>Automatyczne sortowanie elementów</a:t>
            </a:r>
          </a:p>
          <a:p>
            <a:r>
              <a:rPr lang="pl-PL" b="1" dirty="0" err="1"/>
              <a:t>multimap</a:t>
            </a:r>
            <a:endParaRPr lang="pl-PL" dirty="0"/>
          </a:p>
          <a:p>
            <a:r>
              <a:rPr lang="pl-PL" dirty="0">
                <a:effectLst/>
              </a:rPr>
              <a:t>Kontener </a:t>
            </a:r>
            <a:r>
              <a:rPr lang="pl-PL" dirty="0" err="1">
                <a:effectLst/>
              </a:rPr>
              <a:t>multimap</a:t>
            </a:r>
            <a:r>
              <a:rPr lang="pl-PL" dirty="0">
                <a:effectLst/>
              </a:rPr>
              <a:t> ma dokładnie te same cechy, co kontener map, z tą tylko różnicą, że elementy nie muszą być unikalne (mogą się powtarzać).</a:t>
            </a:r>
          </a:p>
          <a:p>
            <a:r>
              <a:rPr lang="pl-PL" b="1" dirty="0" err="1"/>
              <a:t>bitset</a:t>
            </a:r>
            <a:endParaRPr lang="pl-PL" dirty="0"/>
          </a:p>
          <a:p>
            <a:r>
              <a:rPr lang="pl-PL" dirty="0" err="1">
                <a:effectLst/>
              </a:rPr>
              <a:t>Bitset</a:t>
            </a:r>
            <a:r>
              <a:rPr lang="pl-PL" dirty="0">
                <a:effectLst/>
              </a:rPr>
              <a:t> jest specjalnym kontenerem, którego zadaniem jest przechowywanie wartości bitowych (0 </a:t>
            </a:r>
            <a:r>
              <a:rPr lang="pl-PL" dirty="0" err="1">
                <a:effectLst/>
              </a:rPr>
              <a:t>llub</a:t>
            </a:r>
            <a:r>
              <a:rPr lang="pl-PL" dirty="0">
                <a:effectLst/>
              </a:rPr>
              <a:t> 1) oraz umożliwianie dostępu do tych wartości za pośrednictwem pozycji danego bitu w całym słowie.</a:t>
            </a:r>
          </a:p>
          <a:p>
            <a:r>
              <a:rPr lang="pl-PL" dirty="0"/>
              <a:t>Cechy kontenera </a:t>
            </a:r>
            <a:r>
              <a:rPr lang="pl-PL" dirty="0" err="1"/>
              <a:t>bitset</a:t>
            </a:r>
            <a:r>
              <a:rPr lang="pl-PL" dirty="0"/>
              <a:t> to:</a:t>
            </a:r>
          </a:p>
          <a:p>
            <a:r>
              <a:rPr lang="pl-PL" dirty="0"/>
              <a:t>Przechowuje pojedyncze bity</a:t>
            </a:r>
          </a:p>
          <a:p>
            <a:r>
              <a:rPr lang="pl-PL" dirty="0"/>
              <a:t>Dostęp do poszczególnych bitów po indeksie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7026A-465C-4AB3-AD94-D02C08F6140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222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Kontenery STL</a:t>
            </a:r>
          </a:p>
        </p:txBody>
      </p:sp>
    </p:spTree>
    <p:extLst>
      <p:ext uri="{BB962C8B-B14F-4D97-AF65-F5344CB8AC3E}">
        <p14:creationId xmlns:p14="http://schemas.microsoft.com/office/powerpoint/2010/main" val="10665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>
                <a:solidFill>
                  <a:srgbClr val="EBEBEB"/>
                </a:solidFill>
              </a:rPr>
              <a:t>Vector</a:t>
            </a:r>
            <a:r>
              <a:rPr lang="pl-PL" altLang="pl-PL" sz="4000" dirty="0">
                <a:solidFill>
                  <a:srgbClr val="EBEBEB"/>
                </a:solidFill>
              </a:rPr>
              <a:t> </a:t>
            </a:r>
            <a:r>
              <a:rPr lang="pl-PL" altLang="pl-PL" sz="2400" dirty="0">
                <a:solidFill>
                  <a:srgbClr val="EBEBEB"/>
                </a:solidFill>
              </a:rPr>
              <a:t>– tablica dynamiczna</a:t>
            </a:r>
            <a:br>
              <a:rPr lang="pl-PL" altLang="pl-PL" sz="2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begin</a:t>
            </a:r>
            <a:r>
              <a:rPr lang="pl-PL" sz="2800" dirty="0"/>
              <a:t>() – zwraca </a:t>
            </a:r>
            <a:r>
              <a:rPr lang="pl-PL" sz="2800" dirty="0" err="1"/>
              <a:t>iterator</a:t>
            </a:r>
            <a:r>
              <a:rPr lang="pl-PL" sz="2800" dirty="0"/>
              <a:t> na pierwszy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end() – zwraca </a:t>
            </a:r>
            <a:r>
              <a:rPr lang="pl-PL" sz="2800" dirty="0" err="1"/>
              <a:t>iterator</a:t>
            </a:r>
            <a:r>
              <a:rPr lang="pl-PL" sz="2800" dirty="0"/>
              <a:t> na ostatni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size</a:t>
            </a:r>
            <a:r>
              <a:rPr lang="pl-PL" sz="2800" dirty="0"/>
              <a:t>() – zwraca rozmiar tablicy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empty</a:t>
            </a:r>
            <a:r>
              <a:rPr lang="pl-PL" sz="2800" dirty="0"/>
              <a:t>() – sprawdza czy tablica jest pusta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resize</a:t>
            </a:r>
            <a:r>
              <a:rPr lang="pl-PL" sz="2800" dirty="0"/>
              <a:t>(</a:t>
            </a:r>
            <a:r>
              <a:rPr lang="pl-PL" sz="2800" dirty="0" err="1"/>
              <a:t>nowyRozmiar</a:t>
            </a:r>
            <a:r>
              <a:rPr lang="pl-PL" sz="2800" dirty="0"/>
              <a:t>) – zmienia rozmiar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capacity</a:t>
            </a:r>
            <a:r>
              <a:rPr lang="pl-PL" sz="2800" dirty="0"/>
              <a:t>() – zwraca rozmiar zaalokowanej pamięci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operator[] – szybki dostęp do elementów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front() – szybki dostęp do pierwszego elementu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back</a:t>
            </a:r>
            <a:r>
              <a:rPr lang="pl-PL" sz="2800" dirty="0"/>
              <a:t>() – szybki dostęp do ostatniego elementu</a:t>
            </a:r>
          </a:p>
        </p:txBody>
      </p:sp>
    </p:spTree>
    <p:extLst>
      <p:ext uri="{BB962C8B-B14F-4D97-AF65-F5344CB8AC3E}">
        <p14:creationId xmlns:p14="http://schemas.microsoft.com/office/powerpoint/2010/main" val="203819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>
                <a:solidFill>
                  <a:srgbClr val="EBEBEB"/>
                </a:solidFill>
              </a:rPr>
              <a:t>Vector</a:t>
            </a:r>
            <a:r>
              <a:rPr lang="pl-PL" altLang="pl-PL" sz="4000" dirty="0">
                <a:solidFill>
                  <a:srgbClr val="EBEBEB"/>
                </a:solidFill>
              </a:rPr>
              <a:t> </a:t>
            </a:r>
            <a:r>
              <a:rPr lang="pl-PL" altLang="pl-PL" sz="2400" dirty="0">
                <a:solidFill>
                  <a:srgbClr val="EBEBEB"/>
                </a:solidFill>
              </a:rPr>
              <a:t>– tablica dynamiczna</a:t>
            </a:r>
            <a:br>
              <a:rPr lang="pl-PL" altLang="pl-PL" sz="2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push_back</a:t>
            </a:r>
            <a:r>
              <a:rPr lang="pl-PL" sz="2800" dirty="0"/>
              <a:t>(</a:t>
            </a:r>
            <a:r>
              <a:rPr lang="pl-PL" sz="2800" dirty="0" err="1"/>
              <a:t>nowyElement</a:t>
            </a:r>
            <a:r>
              <a:rPr lang="pl-PL" sz="2800" dirty="0"/>
              <a:t>) – dodaje nowy element na koniec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pop_back</a:t>
            </a:r>
            <a:r>
              <a:rPr lang="pl-PL" sz="2800" dirty="0"/>
              <a:t>() – usuwa ostatni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clear</a:t>
            </a:r>
            <a:r>
              <a:rPr lang="pl-PL" sz="2800" dirty="0"/>
              <a:t>() – usuń wszystkie elementy</a:t>
            </a:r>
          </a:p>
        </p:txBody>
      </p:sp>
    </p:spTree>
    <p:extLst>
      <p:ext uri="{BB962C8B-B14F-4D97-AF65-F5344CB8AC3E}">
        <p14:creationId xmlns:p14="http://schemas.microsoft.com/office/powerpoint/2010/main" val="381936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>
                <a:solidFill>
                  <a:srgbClr val="EBEBEB"/>
                </a:solidFill>
              </a:rPr>
              <a:t>Deque</a:t>
            </a:r>
            <a:r>
              <a:rPr lang="pl-PL" altLang="pl-PL" sz="4000" dirty="0">
                <a:solidFill>
                  <a:srgbClr val="EBEBEB"/>
                </a:solidFill>
              </a:rPr>
              <a:t> </a:t>
            </a:r>
            <a:r>
              <a:rPr lang="pl-PL" altLang="pl-PL" sz="2400" dirty="0">
                <a:solidFill>
                  <a:srgbClr val="EBEBEB"/>
                </a:solidFill>
              </a:rPr>
              <a:t>– dynamiczna tablica dwukierunkowa</a:t>
            </a:r>
            <a:br>
              <a:rPr lang="pl-PL" altLang="pl-PL" sz="2400" dirty="0">
                <a:solidFill>
                  <a:srgbClr val="EBEBEB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941983"/>
            <a:ext cx="8946541" cy="33064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dirty="0"/>
              <a:t>#</a:t>
            </a:r>
            <a:r>
              <a:rPr lang="pl-PL" sz="2400" dirty="0" err="1"/>
              <a:t>include</a:t>
            </a:r>
            <a:r>
              <a:rPr lang="pl-PL" sz="2400" dirty="0"/>
              <a:t> &lt;</a:t>
            </a:r>
            <a:r>
              <a:rPr lang="pl-PL" sz="2400" dirty="0" err="1"/>
              <a:t>deque</a:t>
            </a:r>
            <a:r>
              <a:rPr lang="pl-PL" sz="2400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deque</a:t>
            </a:r>
            <a:r>
              <a:rPr lang="pl-PL" sz="2400" dirty="0"/>
              <a:t> &lt;</a:t>
            </a:r>
            <a:r>
              <a:rPr lang="pl-PL" sz="2400" dirty="0" err="1"/>
              <a:t>typDanych</a:t>
            </a:r>
            <a:r>
              <a:rPr lang="pl-PL" sz="2400" dirty="0"/>
              <a:t>&gt; </a:t>
            </a:r>
            <a:r>
              <a:rPr lang="pl-PL" sz="2400" dirty="0" err="1"/>
              <a:t>nazwaKontenera</a:t>
            </a:r>
            <a:r>
              <a:rPr lang="pl-PL" sz="24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nazwaKontenera.metoda</a:t>
            </a:r>
            <a:r>
              <a:rPr lang="pl-PL" sz="2400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nazwaKontenera</a:t>
            </a:r>
            <a:r>
              <a:rPr lang="pl-PL" sz="2400" dirty="0"/>
              <a:t>[</a:t>
            </a:r>
            <a:r>
              <a:rPr lang="pl-PL" sz="2400" dirty="0" err="1"/>
              <a:t>indeksElementu</a:t>
            </a:r>
            <a:r>
              <a:rPr lang="pl-PL" sz="24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47702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>
                <a:solidFill>
                  <a:srgbClr val="EBEBEB"/>
                </a:solidFill>
              </a:rPr>
              <a:t>Deque</a:t>
            </a:r>
            <a:r>
              <a:rPr lang="pl-PL" altLang="pl-PL" sz="4000" dirty="0">
                <a:solidFill>
                  <a:srgbClr val="EBEBEB"/>
                </a:solidFill>
              </a:rPr>
              <a:t> </a:t>
            </a:r>
            <a:r>
              <a:rPr lang="pl-PL" altLang="pl-PL" sz="2400" dirty="0">
                <a:solidFill>
                  <a:srgbClr val="EBEBEB"/>
                </a:solidFill>
              </a:rPr>
              <a:t>– dynamiczna tablica dwukierunkowa</a:t>
            </a:r>
            <a:br>
              <a:rPr lang="pl-PL" altLang="pl-PL" sz="2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begin</a:t>
            </a:r>
            <a:r>
              <a:rPr lang="pl-PL" sz="2800" dirty="0"/>
              <a:t>() – zwraca </a:t>
            </a:r>
            <a:r>
              <a:rPr lang="pl-PL" sz="2800" dirty="0" err="1"/>
              <a:t>iterator</a:t>
            </a:r>
            <a:r>
              <a:rPr lang="pl-PL" sz="2800" dirty="0"/>
              <a:t> na pierwszy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end() – zwraca </a:t>
            </a:r>
            <a:r>
              <a:rPr lang="pl-PL" sz="2800" dirty="0" err="1"/>
              <a:t>iterator</a:t>
            </a:r>
            <a:r>
              <a:rPr lang="pl-PL" sz="2800" dirty="0"/>
              <a:t> na ostatni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size</a:t>
            </a:r>
            <a:r>
              <a:rPr lang="pl-PL" sz="2800" dirty="0"/>
              <a:t>() – zwraca rozmiar tablicy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empty</a:t>
            </a:r>
            <a:r>
              <a:rPr lang="pl-PL" sz="2800" dirty="0"/>
              <a:t>() – sprawdza czy tablica jest pusta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resize</a:t>
            </a:r>
            <a:r>
              <a:rPr lang="pl-PL" sz="2800" dirty="0"/>
              <a:t>(</a:t>
            </a:r>
            <a:r>
              <a:rPr lang="pl-PL" sz="2800" dirty="0" err="1"/>
              <a:t>nowyRozmiar</a:t>
            </a:r>
            <a:r>
              <a:rPr lang="pl-PL" sz="2800" dirty="0"/>
              <a:t>) – zmienia rozmiar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operator[] – szybki dostęp do elementów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front() – szybki dostęp do pierwszego elementu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back</a:t>
            </a:r>
            <a:r>
              <a:rPr lang="pl-PL" sz="2800" dirty="0"/>
              <a:t>() – szybki dostęp do ostatniego elementu</a:t>
            </a:r>
          </a:p>
        </p:txBody>
      </p:sp>
    </p:spTree>
    <p:extLst>
      <p:ext uri="{BB962C8B-B14F-4D97-AF65-F5344CB8AC3E}">
        <p14:creationId xmlns:p14="http://schemas.microsoft.com/office/powerpoint/2010/main" val="309611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>
                <a:solidFill>
                  <a:srgbClr val="EBEBEB"/>
                </a:solidFill>
              </a:rPr>
              <a:t>Deque</a:t>
            </a:r>
            <a:r>
              <a:rPr lang="pl-PL" altLang="pl-PL" sz="4000" dirty="0">
                <a:solidFill>
                  <a:srgbClr val="EBEBEB"/>
                </a:solidFill>
              </a:rPr>
              <a:t> </a:t>
            </a:r>
            <a:r>
              <a:rPr lang="pl-PL" altLang="pl-PL" sz="2400" dirty="0">
                <a:solidFill>
                  <a:srgbClr val="EBEBEB"/>
                </a:solidFill>
              </a:rPr>
              <a:t>– dynamiczna tablica dwukierunkowa</a:t>
            </a:r>
            <a:br>
              <a:rPr lang="pl-PL" altLang="pl-PL" sz="2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push_back</a:t>
            </a:r>
            <a:r>
              <a:rPr lang="pl-PL" sz="2800" dirty="0"/>
              <a:t>(</a:t>
            </a:r>
            <a:r>
              <a:rPr lang="pl-PL" sz="2800" dirty="0" err="1"/>
              <a:t>nowyElement</a:t>
            </a:r>
            <a:r>
              <a:rPr lang="pl-PL" sz="2800" dirty="0"/>
              <a:t>) – dodaje nowy element na koniec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pop_back</a:t>
            </a:r>
            <a:r>
              <a:rPr lang="pl-PL" sz="2800" dirty="0"/>
              <a:t>() – usuwa ostatni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push_front</a:t>
            </a:r>
            <a:r>
              <a:rPr lang="pl-PL" sz="2800" dirty="0"/>
              <a:t>(</a:t>
            </a:r>
            <a:r>
              <a:rPr lang="pl-PL" sz="2800" dirty="0" err="1"/>
              <a:t>nowyElement</a:t>
            </a:r>
            <a:r>
              <a:rPr lang="pl-PL" sz="2800" dirty="0"/>
              <a:t>) – dodaje nowy element na początek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pop_front</a:t>
            </a:r>
            <a:r>
              <a:rPr lang="pl-PL" sz="2800" dirty="0"/>
              <a:t>() – usuwa pierwszy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clear</a:t>
            </a:r>
            <a:r>
              <a:rPr lang="pl-PL" sz="2800" dirty="0"/>
              <a:t>() – usuń wszystkie elementy</a:t>
            </a:r>
          </a:p>
        </p:txBody>
      </p:sp>
    </p:spTree>
    <p:extLst>
      <p:ext uri="{BB962C8B-B14F-4D97-AF65-F5344CB8AC3E}">
        <p14:creationId xmlns:p14="http://schemas.microsoft.com/office/powerpoint/2010/main" val="293296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>
                <a:solidFill>
                  <a:srgbClr val="EBEBEB"/>
                </a:solidFill>
              </a:rPr>
              <a:t>List </a:t>
            </a:r>
            <a:r>
              <a:rPr lang="pl-PL" altLang="pl-PL" sz="2400" dirty="0">
                <a:solidFill>
                  <a:srgbClr val="EBEBEB"/>
                </a:solidFill>
              </a:rPr>
              <a:t>– lista dwukierunkowa</a:t>
            </a:r>
            <a:br>
              <a:rPr lang="pl-PL" altLang="pl-PL" sz="2400" dirty="0">
                <a:solidFill>
                  <a:srgbClr val="EBEBEB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941983"/>
            <a:ext cx="8946541" cy="33064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dirty="0"/>
              <a:t>#</a:t>
            </a:r>
            <a:r>
              <a:rPr lang="pl-PL" sz="2400" dirty="0" err="1"/>
              <a:t>include</a:t>
            </a:r>
            <a:r>
              <a:rPr lang="pl-PL" sz="2400" dirty="0"/>
              <a:t> &lt;list&gt;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/>
              <a:t>list&lt;</a:t>
            </a:r>
            <a:r>
              <a:rPr lang="pl-PL" sz="2400" dirty="0" err="1"/>
              <a:t>typDanych</a:t>
            </a:r>
            <a:r>
              <a:rPr lang="pl-PL" sz="2400" dirty="0"/>
              <a:t>&gt; </a:t>
            </a:r>
            <a:r>
              <a:rPr lang="pl-PL" sz="2400" dirty="0" err="1"/>
              <a:t>nazwaKontenera</a:t>
            </a:r>
            <a:r>
              <a:rPr lang="pl-PL" sz="24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nazwaKontenera.metoda</a:t>
            </a:r>
            <a:r>
              <a:rPr lang="pl-PL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2111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>
                <a:solidFill>
                  <a:srgbClr val="EBEBEB"/>
                </a:solidFill>
              </a:rPr>
              <a:t>List </a:t>
            </a:r>
            <a:r>
              <a:rPr lang="pl-PL" altLang="pl-PL" sz="2400" dirty="0">
                <a:solidFill>
                  <a:srgbClr val="EBEBEB"/>
                </a:solidFill>
              </a:rPr>
              <a:t>– lista dwukierunkowa</a:t>
            </a:r>
            <a:br>
              <a:rPr lang="pl-PL" altLang="pl-PL" sz="2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begin</a:t>
            </a:r>
            <a:r>
              <a:rPr lang="pl-PL" sz="2800" dirty="0"/>
              <a:t>() – zwraca </a:t>
            </a:r>
            <a:r>
              <a:rPr lang="pl-PL" sz="2800" dirty="0" err="1"/>
              <a:t>iterator</a:t>
            </a:r>
            <a:r>
              <a:rPr lang="pl-PL" sz="2800" dirty="0"/>
              <a:t> na pierwszy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end() – zwraca </a:t>
            </a:r>
            <a:r>
              <a:rPr lang="pl-PL" sz="2800" dirty="0" err="1"/>
              <a:t>iterator</a:t>
            </a:r>
            <a:r>
              <a:rPr lang="pl-PL" sz="2800" dirty="0"/>
              <a:t> na ostatni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size</a:t>
            </a:r>
            <a:r>
              <a:rPr lang="pl-PL" sz="2800" dirty="0"/>
              <a:t>() – zwraca rozmiar </a:t>
            </a:r>
            <a:r>
              <a:rPr lang="pl-PL" sz="2800" dirty="0" err="1"/>
              <a:t>konteneru</a:t>
            </a:r>
            <a:endParaRPr lang="pl-PL" sz="2800" dirty="0"/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empty</a:t>
            </a:r>
            <a:r>
              <a:rPr lang="pl-PL" sz="2800" dirty="0"/>
              <a:t>() – sprawdza czy kontener jest pusty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front() – szybki dostęp do pierwszego elementu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back</a:t>
            </a:r>
            <a:r>
              <a:rPr lang="pl-PL" sz="2800" dirty="0"/>
              <a:t>() – szybki dostęp do ostatniego elementu</a:t>
            </a:r>
          </a:p>
        </p:txBody>
      </p:sp>
    </p:spTree>
    <p:extLst>
      <p:ext uri="{BB962C8B-B14F-4D97-AF65-F5344CB8AC3E}">
        <p14:creationId xmlns:p14="http://schemas.microsoft.com/office/powerpoint/2010/main" val="119592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>
                <a:solidFill>
                  <a:srgbClr val="EBEBEB"/>
                </a:solidFill>
              </a:rPr>
              <a:t>List </a:t>
            </a:r>
            <a:r>
              <a:rPr lang="pl-PL" altLang="pl-PL" sz="2400" dirty="0">
                <a:solidFill>
                  <a:srgbClr val="EBEBEB"/>
                </a:solidFill>
              </a:rPr>
              <a:t>– lista dwukierunkowa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push_back</a:t>
            </a:r>
            <a:r>
              <a:rPr lang="pl-PL" sz="2800" dirty="0"/>
              <a:t>(</a:t>
            </a:r>
            <a:r>
              <a:rPr lang="pl-PL" sz="2800" dirty="0" err="1"/>
              <a:t>nowyElement</a:t>
            </a:r>
            <a:r>
              <a:rPr lang="pl-PL" sz="2800" dirty="0"/>
              <a:t>) – dodaje nowy element na koniec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pop_back</a:t>
            </a:r>
            <a:r>
              <a:rPr lang="pl-PL" sz="2800" dirty="0"/>
              <a:t>() – usuwa ostatni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push_front</a:t>
            </a:r>
            <a:r>
              <a:rPr lang="pl-PL" sz="2800" dirty="0"/>
              <a:t>(</a:t>
            </a:r>
            <a:r>
              <a:rPr lang="pl-PL" sz="2800" dirty="0" err="1"/>
              <a:t>nowyElement</a:t>
            </a:r>
            <a:r>
              <a:rPr lang="pl-PL" sz="2800" dirty="0"/>
              <a:t>) – dodaje nowy element na początek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pop_front</a:t>
            </a:r>
            <a:r>
              <a:rPr lang="pl-PL" sz="2800" dirty="0"/>
              <a:t>() – usuwa pierwszy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clear</a:t>
            </a:r>
            <a:r>
              <a:rPr lang="pl-PL" sz="2800" dirty="0"/>
              <a:t>() – usuń wszystkie elementy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sort() – sortuje elementy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remove</a:t>
            </a:r>
            <a:r>
              <a:rPr lang="pl-PL" sz="2800" dirty="0"/>
              <a:t>(</a:t>
            </a:r>
            <a:r>
              <a:rPr lang="pl-PL" sz="2800" dirty="0" err="1"/>
              <a:t>Wartosc</a:t>
            </a:r>
            <a:r>
              <a:rPr lang="pl-PL" sz="2800" dirty="0"/>
              <a:t>) – usuwa elementy o podanej </a:t>
            </a:r>
            <a:r>
              <a:rPr lang="pl-PL" sz="2800" dirty="0" err="1"/>
              <a:t>wartosci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8933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>
                <a:solidFill>
                  <a:srgbClr val="EBEBEB"/>
                </a:solidFill>
              </a:rPr>
              <a:t>Stack</a:t>
            </a:r>
            <a:r>
              <a:rPr lang="pl-PL" altLang="pl-PL" sz="4000" dirty="0">
                <a:solidFill>
                  <a:srgbClr val="EBEBEB"/>
                </a:solidFill>
              </a:rPr>
              <a:t> </a:t>
            </a:r>
            <a:r>
              <a:rPr lang="pl-PL" altLang="pl-PL" sz="2400" dirty="0">
                <a:solidFill>
                  <a:srgbClr val="EBEBEB"/>
                </a:solidFill>
              </a:rPr>
              <a:t>– stos LIFO</a:t>
            </a:r>
            <a:br>
              <a:rPr lang="pl-PL" sz="2400" dirty="0"/>
            </a:br>
            <a:br>
              <a:rPr lang="pl-PL" altLang="pl-PL" sz="2400" dirty="0">
                <a:solidFill>
                  <a:srgbClr val="EBEBEB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941983"/>
            <a:ext cx="8946541" cy="33064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#</a:t>
            </a:r>
            <a:r>
              <a:rPr lang="pl-PL" dirty="0" err="1"/>
              <a:t>include</a:t>
            </a:r>
            <a:r>
              <a:rPr lang="pl-PL" dirty="0"/>
              <a:t> &lt;</a:t>
            </a:r>
            <a:r>
              <a:rPr lang="pl-PL" dirty="0" err="1"/>
              <a:t>stack</a:t>
            </a:r>
            <a:r>
              <a:rPr lang="pl-PL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stack</a:t>
            </a:r>
            <a:r>
              <a:rPr lang="pl-PL" dirty="0"/>
              <a:t>&lt;</a:t>
            </a:r>
            <a:r>
              <a:rPr lang="pl-PL" dirty="0" err="1"/>
              <a:t>typDanych</a:t>
            </a:r>
            <a:r>
              <a:rPr lang="pl-PL" dirty="0"/>
              <a:t>&gt; </a:t>
            </a:r>
            <a:r>
              <a:rPr lang="pl-PL" dirty="0" err="1"/>
              <a:t>nazwaKontenera</a:t>
            </a:r>
            <a:r>
              <a:rPr lang="pl-P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stack</a:t>
            </a:r>
            <a:r>
              <a:rPr lang="pl-PL" dirty="0"/>
              <a:t>&lt;</a:t>
            </a:r>
            <a:r>
              <a:rPr lang="pl-PL" dirty="0" err="1"/>
              <a:t>typDanych</a:t>
            </a:r>
            <a:r>
              <a:rPr lang="pl-PL" dirty="0"/>
              <a:t>, </a:t>
            </a:r>
            <a:r>
              <a:rPr lang="pl-PL" dirty="0" err="1"/>
              <a:t>vector</a:t>
            </a:r>
            <a:r>
              <a:rPr lang="pl-PL" dirty="0"/>
              <a:t>&lt;</a:t>
            </a:r>
            <a:r>
              <a:rPr lang="pl-PL" dirty="0" err="1"/>
              <a:t>typDanych</a:t>
            </a:r>
            <a:r>
              <a:rPr lang="pl-PL" dirty="0"/>
              <a:t>&gt;&gt; </a:t>
            </a:r>
            <a:r>
              <a:rPr lang="pl-PL" dirty="0" err="1"/>
              <a:t>nazwaKontenera</a:t>
            </a:r>
            <a:r>
              <a:rPr lang="pl-P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nazwaKontenera.metoda</a:t>
            </a:r>
            <a:r>
              <a:rPr lang="pl-P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18408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>
                <a:solidFill>
                  <a:srgbClr val="EBEBEB"/>
                </a:solidFill>
              </a:rPr>
              <a:t>Stack</a:t>
            </a:r>
            <a:r>
              <a:rPr lang="pl-PL" altLang="pl-PL" sz="4000" dirty="0">
                <a:solidFill>
                  <a:srgbClr val="EBEBEB"/>
                </a:solidFill>
              </a:rPr>
              <a:t> </a:t>
            </a:r>
            <a:r>
              <a:rPr lang="pl-PL" altLang="pl-PL" sz="2400" dirty="0">
                <a:solidFill>
                  <a:srgbClr val="EBEBEB"/>
                </a:solidFill>
              </a:rPr>
              <a:t>– stos LIFO</a:t>
            </a:r>
            <a:br>
              <a:rPr lang="pl-PL" sz="2400" dirty="0">
                <a:solidFill>
                  <a:srgbClr val="EBEBEB"/>
                </a:solidFill>
              </a:rPr>
            </a:br>
            <a:br>
              <a:rPr lang="pl-PL" altLang="pl-PL" sz="2400" dirty="0">
                <a:solidFill>
                  <a:srgbClr val="EBEBEB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size</a:t>
            </a:r>
            <a:r>
              <a:rPr lang="pl-PL" sz="2800" dirty="0"/>
              <a:t>() – zwraca rozmiar </a:t>
            </a:r>
            <a:r>
              <a:rPr lang="pl-PL" sz="2800" dirty="0" err="1"/>
              <a:t>konteneru</a:t>
            </a:r>
            <a:endParaRPr lang="pl-PL" sz="2800" dirty="0"/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empty</a:t>
            </a:r>
            <a:r>
              <a:rPr lang="pl-PL" sz="2800" dirty="0"/>
              <a:t>() – sprawdza czy kontener jest pusty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top() – zwraca referencję na ostatni element (najwyższy)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push</a:t>
            </a:r>
            <a:r>
              <a:rPr lang="pl-PL" sz="2800" dirty="0"/>
              <a:t>(</a:t>
            </a:r>
            <a:r>
              <a:rPr lang="pl-PL" sz="2800" dirty="0" err="1"/>
              <a:t>nowyElement</a:t>
            </a:r>
            <a:r>
              <a:rPr lang="pl-PL" sz="2800" dirty="0"/>
              <a:t>) – wstawia element na górę stosu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pop() – usuwa najwyższy element</a:t>
            </a:r>
          </a:p>
        </p:txBody>
      </p:sp>
    </p:spTree>
    <p:extLst>
      <p:ext uri="{BB962C8B-B14F-4D97-AF65-F5344CB8AC3E}">
        <p14:creationId xmlns:p14="http://schemas.microsoft.com/office/powerpoint/2010/main" val="115525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STL (Standard </a:t>
            </a:r>
            <a:r>
              <a:rPr lang="pl-PL" dirty="0" err="1"/>
              <a:t>Template</a:t>
            </a:r>
            <a:r>
              <a:rPr lang="pl-PL" dirty="0"/>
              <a:t> Library)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Jest fragmentem biblioteki standardowej C++</a:t>
            </a:r>
          </a:p>
        </p:txBody>
      </p:sp>
      <p:sp>
        <p:nvSpPr>
          <p:cNvPr id="4" name="Prostokąt 3"/>
          <p:cNvSpPr/>
          <p:nvPr/>
        </p:nvSpPr>
        <p:spPr>
          <a:xfrm>
            <a:off x="875201" y="2927578"/>
            <a:ext cx="101771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/>
              <a:t>Jest to biblioteka, w której zaimplementowano bardzo wydajne algorytmy, podstawowe struktury danych, </a:t>
            </a:r>
            <a:r>
              <a:rPr lang="pl-PL" sz="2800" b="1" u="sng" dirty="0"/>
              <a:t>kontenery</a:t>
            </a:r>
            <a:r>
              <a:rPr lang="pl-PL" sz="2800" dirty="0"/>
              <a:t> oraz </a:t>
            </a:r>
            <a:r>
              <a:rPr lang="pl-PL" sz="2800" dirty="0" err="1"/>
              <a:t>iteratory</a:t>
            </a:r>
            <a:r>
              <a:rPr lang="pl-P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82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>
                <a:solidFill>
                  <a:srgbClr val="EBEBEB"/>
                </a:solidFill>
              </a:rPr>
              <a:t>Queue </a:t>
            </a:r>
            <a:r>
              <a:rPr lang="pl-PL" altLang="pl-PL" sz="2400" dirty="0">
                <a:solidFill>
                  <a:srgbClr val="EBEBEB"/>
                </a:solidFill>
              </a:rPr>
              <a:t>– kolejka FIFO</a:t>
            </a:r>
            <a:br>
              <a:rPr lang="pl-PL" sz="2400" dirty="0"/>
            </a:br>
            <a:br>
              <a:rPr lang="pl-PL" altLang="pl-PL" sz="2400" dirty="0">
                <a:solidFill>
                  <a:srgbClr val="EBEBEB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941983"/>
            <a:ext cx="8946541" cy="33064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#</a:t>
            </a:r>
            <a:r>
              <a:rPr lang="pl-PL" dirty="0" err="1"/>
              <a:t>include</a:t>
            </a:r>
            <a:r>
              <a:rPr lang="pl-PL" dirty="0"/>
              <a:t> &lt;</a:t>
            </a:r>
            <a:r>
              <a:rPr lang="pl-PL" dirty="0" err="1"/>
              <a:t>queue</a:t>
            </a:r>
            <a:r>
              <a:rPr lang="pl-PL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queue</a:t>
            </a:r>
            <a:r>
              <a:rPr lang="pl-PL" dirty="0"/>
              <a:t>&lt;</a:t>
            </a:r>
            <a:r>
              <a:rPr lang="pl-PL" dirty="0" err="1"/>
              <a:t>typDanych</a:t>
            </a:r>
            <a:r>
              <a:rPr lang="pl-PL" dirty="0"/>
              <a:t>&gt; </a:t>
            </a:r>
            <a:r>
              <a:rPr lang="pl-PL" dirty="0" err="1"/>
              <a:t>nazwaKontenera</a:t>
            </a:r>
            <a:r>
              <a:rPr lang="pl-P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queue</a:t>
            </a:r>
            <a:r>
              <a:rPr lang="pl-PL" dirty="0"/>
              <a:t>&lt;</a:t>
            </a:r>
            <a:r>
              <a:rPr lang="pl-PL" dirty="0" err="1"/>
              <a:t>typDanych</a:t>
            </a:r>
            <a:r>
              <a:rPr lang="pl-PL" dirty="0"/>
              <a:t>, </a:t>
            </a:r>
            <a:r>
              <a:rPr lang="pl-PL" dirty="0" err="1"/>
              <a:t>vector</a:t>
            </a:r>
            <a:r>
              <a:rPr lang="pl-PL" dirty="0"/>
              <a:t>&lt;</a:t>
            </a:r>
            <a:r>
              <a:rPr lang="pl-PL" dirty="0" err="1"/>
              <a:t>typDanych</a:t>
            </a:r>
            <a:r>
              <a:rPr lang="pl-PL" dirty="0"/>
              <a:t>&gt;&gt; </a:t>
            </a:r>
            <a:r>
              <a:rPr lang="pl-PL" dirty="0" err="1"/>
              <a:t>nazwaKontenera</a:t>
            </a:r>
            <a:r>
              <a:rPr lang="pl-P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nazwaKontenera.metoda</a:t>
            </a:r>
            <a:r>
              <a:rPr lang="pl-P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92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>
                <a:solidFill>
                  <a:srgbClr val="EBEBEB"/>
                </a:solidFill>
              </a:rPr>
              <a:t>Queue </a:t>
            </a:r>
            <a:r>
              <a:rPr lang="pl-PL" altLang="pl-PL" sz="2400" dirty="0">
                <a:solidFill>
                  <a:srgbClr val="EBEBEB"/>
                </a:solidFill>
              </a:rPr>
              <a:t>– kolejka FIFO</a:t>
            </a:r>
            <a:br>
              <a:rPr lang="pl-PL" sz="2400" dirty="0">
                <a:solidFill>
                  <a:srgbClr val="EBEBEB"/>
                </a:solidFill>
              </a:rPr>
            </a:br>
            <a:br>
              <a:rPr lang="pl-PL" altLang="pl-PL" sz="2400" dirty="0">
                <a:solidFill>
                  <a:srgbClr val="EBEBEB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size</a:t>
            </a:r>
            <a:r>
              <a:rPr lang="pl-PL" sz="2800" dirty="0"/>
              <a:t>() – zwraca rozmiar </a:t>
            </a:r>
            <a:r>
              <a:rPr lang="pl-PL" sz="2800" dirty="0" err="1"/>
              <a:t>konteneru</a:t>
            </a:r>
            <a:endParaRPr lang="pl-PL" sz="2800" dirty="0"/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empty</a:t>
            </a:r>
            <a:r>
              <a:rPr lang="pl-PL" sz="2800" dirty="0"/>
              <a:t>() – sprawdza czy kontener jest pusty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front() – dostęp do kolejnego elementu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back</a:t>
            </a:r>
            <a:r>
              <a:rPr lang="pl-PL" sz="2800" dirty="0"/>
              <a:t>() – dostęp do ostatniego elementu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push</a:t>
            </a:r>
            <a:r>
              <a:rPr lang="pl-PL" sz="2800" dirty="0"/>
              <a:t>(</a:t>
            </a:r>
            <a:r>
              <a:rPr lang="pl-PL" sz="2800" dirty="0" err="1"/>
              <a:t>nowyElement</a:t>
            </a:r>
            <a:r>
              <a:rPr lang="pl-PL" sz="2800" dirty="0"/>
              <a:t>) – wstawia kolejny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pop() – usuwa kolejny element</a:t>
            </a:r>
          </a:p>
        </p:txBody>
      </p:sp>
    </p:spTree>
    <p:extLst>
      <p:ext uri="{BB962C8B-B14F-4D97-AF65-F5344CB8AC3E}">
        <p14:creationId xmlns:p14="http://schemas.microsoft.com/office/powerpoint/2010/main" val="123065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>
                <a:solidFill>
                  <a:srgbClr val="EBEBEB"/>
                </a:solidFill>
              </a:rPr>
              <a:t>Priority_queue</a:t>
            </a:r>
            <a:r>
              <a:rPr lang="pl-PL" altLang="pl-PL" sz="4000" dirty="0">
                <a:solidFill>
                  <a:srgbClr val="EBEBEB"/>
                </a:solidFill>
              </a:rPr>
              <a:t> </a:t>
            </a:r>
            <a:r>
              <a:rPr lang="pl-PL" altLang="pl-PL" sz="2400" dirty="0">
                <a:solidFill>
                  <a:srgbClr val="EBEBEB"/>
                </a:solidFill>
              </a:rPr>
              <a:t>– kolejka priorytetowa</a:t>
            </a:r>
            <a:br>
              <a:rPr lang="pl-PL" sz="2400" dirty="0"/>
            </a:br>
            <a:br>
              <a:rPr lang="pl-PL" altLang="pl-PL" sz="2400" dirty="0">
                <a:solidFill>
                  <a:srgbClr val="EBEBEB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941983"/>
            <a:ext cx="8946541" cy="33064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#</a:t>
            </a:r>
            <a:r>
              <a:rPr lang="pl-PL" dirty="0" err="1"/>
              <a:t>include</a:t>
            </a:r>
            <a:r>
              <a:rPr lang="pl-PL" dirty="0"/>
              <a:t> &lt;</a:t>
            </a:r>
            <a:r>
              <a:rPr lang="pl-PL" dirty="0" err="1"/>
              <a:t>queue</a:t>
            </a:r>
            <a:r>
              <a:rPr lang="pl-PL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Priority_queue</a:t>
            </a:r>
            <a:r>
              <a:rPr lang="pl-PL" dirty="0"/>
              <a:t>&lt;</a:t>
            </a:r>
            <a:r>
              <a:rPr lang="pl-PL" dirty="0" err="1"/>
              <a:t>typDanych</a:t>
            </a:r>
            <a:r>
              <a:rPr lang="pl-PL" dirty="0"/>
              <a:t>&gt; </a:t>
            </a:r>
            <a:r>
              <a:rPr lang="pl-PL" dirty="0" err="1"/>
              <a:t>nazwaKontenera</a:t>
            </a:r>
            <a:r>
              <a:rPr lang="pl-P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Priority_queue</a:t>
            </a:r>
            <a:r>
              <a:rPr lang="pl-PL" dirty="0"/>
              <a:t>&lt;</a:t>
            </a:r>
            <a:r>
              <a:rPr lang="pl-PL" dirty="0" err="1"/>
              <a:t>typDanych</a:t>
            </a:r>
            <a:r>
              <a:rPr lang="pl-PL" dirty="0"/>
              <a:t>, </a:t>
            </a:r>
            <a:r>
              <a:rPr lang="pl-PL" dirty="0" err="1"/>
              <a:t>vector</a:t>
            </a:r>
            <a:r>
              <a:rPr lang="pl-PL" dirty="0"/>
              <a:t>&lt;</a:t>
            </a:r>
            <a:r>
              <a:rPr lang="pl-PL" dirty="0" err="1"/>
              <a:t>typDanych</a:t>
            </a:r>
            <a:r>
              <a:rPr lang="pl-PL" dirty="0"/>
              <a:t>&gt;, </a:t>
            </a:r>
            <a:r>
              <a:rPr lang="pl-PL" dirty="0" err="1"/>
              <a:t>greater</a:t>
            </a:r>
            <a:r>
              <a:rPr lang="pl-PL" dirty="0"/>
              <a:t>&lt;</a:t>
            </a:r>
            <a:r>
              <a:rPr lang="pl-PL" dirty="0" err="1"/>
              <a:t>typDanych</a:t>
            </a:r>
            <a:r>
              <a:rPr lang="pl-PL" dirty="0"/>
              <a:t>&gt;&gt; </a:t>
            </a:r>
            <a:r>
              <a:rPr lang="pl-PL" dirty="0" err="1"/>
              <a:t>nazwaKontenera</a:t>
            </a:r>
            <a:r>
              <a:rPr lang="pl-P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nazwaKontenera.metoda</a:t>
            </a:r>
            <a:r>
              <a:rPr lang="pl-P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0325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>
                <a:solidFill>
                  <a:srgbClr val="EBEBEB"/>
                </a:solidFill>
              </a:rPr>
              <a:t>Priority_queue</a:t>
            </a:r>
            <a:r>
              <a:rPr lang="pl-PL" altLang="pl-PL" sz="4000" dirty="0">
                <a:solidFill>
                  <a:srgbClr val="EBEBEB"/>
                </a:solidFill>
              </a:rPr>
              <a:t> </a:t>
            </a:r>
            <a:r>
              <a:rPr lang="pl-PL" altLang="pl-PL" sz="2400" dirty="0">
                <a:solidFill>
                  <a:srgbClr val="EBEBEB"/>
                </a:solidFill>
              </a:rPr>
              <a:t>– kolejka priorytetowa</a:t>
            </a:r>
            <a:br>
              <a:rPr lang="pl-PL" sz="2400" dirty="0">
                <a:solidFill>
                  <a:srgbClr val="EBEBEB"/>
                </a:solidFill>
              </a:rPr>
            </a:br>
            <a:br>
              <a:rPr lang="pl-PL" altLang="pl-PL" sz="2400" dirty="0">
                <a:solidFill>
                  <a:srgbClr val="EBEBEB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size</a:t>
            </a:r>
            <a:r>
              <a:rPr lang="pl-PL" sz="2800" dirty="0"/>
              <a:t>() – zwraca rozmiar </a:t>
            </a:r>
            <a:r>
              <a:rPr lang="pl-PL" sz="2800" dirty="0" err="1"/>
              <a:t>konteneru</a:t>
            </a:r>
            <a:endParaRPr lang="pl-PL" sz="2800" dirty="0"/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empty</a:t>
            </a:r>
            <a:r>
              <a:rPr lang="pl-PL" sz="2800" dirty="0"/>
              <a:t>() – sprawdza czy kontener jest pusty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top() – dostęp do najwyższego elementu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push</a:t>
            </a:r>
            <a:r>
              <a:rPr lang="pl-PL" sz="2800" dirty="0"/>
              <a:t>(</a:t>
            </a:r>
            <a:r>
              <a:rPr lang="pl-PL" sz="2800" dirty="0" err="1"/>
              <a:t>nowyElement</a:t>
            </a:r>
            <a:r>
              <a:rPr lang="pl-PL" sz="2800" dirty="0"/>
              <a:t>) – wstawia kolejny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pop() – usuwa najwyższy element</a:t>
            </a:r>
          </a:p>
        </p:txBody>
      </p:sp>
    </p:spTree>
    <p:extLst>
      <p:ext uri="{BB962C8B-B14F-4D97-AF65-F5344CB8AC3E}">
        <p14:creationId xmlns:p14="http://schemas.microsoft.com/office/powerpoint/2010/main" val="244634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>
                <a:solidFill>
                  <a:srgbClr val="EBEBEB"/>
                </a:solidFill>
              </a:rPr>
              <a:t>Set (</a:t>
            </a:r>
            <a:r>
              <a:rPr lang="pl-PL" altLang="pl-PL" sz="4000" dirty="0" err="1">
                <a:solidFill>
                  <a:srgbClr val="EBEBEB"/>
                </a:solidFill>
              </a:rPr>
              <a:t>Multiset</a:t>
            </a:r>
            <a:r>
              <a:rPr lang="pl-PL" altLang="pl-PL" sz="4000" dirty="0">
                <a:solidFill>
                  <a:srgbClr val="EBEBEB"/>
                </a:solidFill>
              </a:rPr>
              <a:t>) </a:t>
            </a:r>
            <a:r>
              <a:rPr lang="pl-PL" altLang="pl-PL" sz="2400" dirty="0">
                <a:solidFill>
                  <a:srgbClr val="EBEBEB"/>
                </a:solidFill>
              </a:rPr>
              <a:t>– kontenery o unikalnych (nieunikalnych) elementach uporządkowane w konkretny sposób</a:t>
            </a:r>
            <a:br>
              <a:rPr lang="pl-PL" altLang="pl-PL" sz="2400" dirty="0">
                <a:solidFill>
                  <a:srgbClr val="EBEBEB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941983"/>
            <a:ext cx="8946541" cy="33064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dirty="0"/>
              <a:t>#</a:t>
            </a:r>
            <a:r>
              <a:rPr lang="pl-PL" sz="2400" dirty="0" err="1"/>
              <a:t>include</a:t>
            </a:r>
            <a:r>
              <a:rPr lang="pl-PL" sz="2400" dirty="0"/>
              <a:t> &lt;set&gt;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/>
              <a:t>set &lt;</a:t>
            </a:r>
            <a:r>
              <a:rPr lang="pl-PL" sz="2400" dirty="0" err="1"/>
              <a:t>typDanych</a:t>
            </a:r>
            <a:r>
              <a:rPr lang="pl-PL" sz="2400" dirty="0"/>
              <a:t>&gt; </a:t>
            </a:r>
            <a:r>
              <a:rPr lang="pl-PL" sz="2400" dirty="0" err="1"/>
              <a:t>nazwaKontenera</a:t>
            </a:r>
            <a:r>
              <a:rPr lang="pl-PL" sz="24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nazwaKontenera.metoda</a:t>
            </a:r>
            <a:r>
              <a:rPr lang="pl-PL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14475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>
                <a:solidFill>
                  <a:srgbClr val="EBEBEB"/>
                </a:solidFill>
              </a:rPr>
              <a:t>Set (</a:t>
            </a:r>
            <a:r>
              <a:rPr lang="pl-PL" altLang="pl-PL" sz="4000" dirty="0" err="1">
                <a:solidFill>
                  <a:srgbClr val="EBEBEB"/>
                </a:solidFill>
              </a:rPr>
              <a:t>Multiset</a:t>
            </a:r>
            <a:r>
              <a:rPr lang="pl-PL" altLang="pl-PL" sz="4000" dirty="0">
                <a:solidFill>
                  <a:srgbClr val="EBEBEB"/>
                </a:solidFill>
              </a:rPr>
              <a:t>) </a:t>
            </a:r>
            <a:r>
              <a:rPr lang="pl-PL" altLang="pl-PL" sz="2400" dirty="0">
                <a:solidFill>
                  <a:srgbClr val="EBEBEB"/>
                </a:solidFill>
              </a:rPr>
              <a:t>– kontenery o unikalnych (nieunikalnych) elementach uporządkowane w konkretny sposób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begin</a:t>
            </a:r>
            <a:r>
              <a:rPr lang="pl-PL" sz="2800" dirty="0"/>
              <a:t>() – zwraca </a:t>
            </a:r>
            <a:r>
              <a:rPr lang="pl-PL" sz="2800" dirty="0" err="1"/>
              <a:t>iterator</a:t>
            </a:r>
            <a:r>
              <a:rPr lang="pl-PL" sz="2800" dirty="0"/>
              <a:t> na pierwszy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end() – zwraca </a:t>
            </a:r>
            <a:r>
              <a:rPr lang="pl-PL" sz="2800" dirty="0" err="1"/>
              <a:t>iterator</a:t>
            </a:r>
            <a:r>
              <a:rPr lang="pl-PL" sz="2800" dirty="0"/>
              <a:t> na ostatni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size</a:t>
            </a:r>
            <a:r>
              <a:rPr lang="pl-PL" sz="2800" dirty="0"/>
              <a:t>() – zwraca rozmiar tablicy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empty</a:t>
            </a:r>
            <a:r>
              <a:rPr lang="pl-PL" sz="2800" dirty="0"/>
              <a:t>() – sprawdza czy tablica jest pusta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insert(</a:t>
            </a:r>
            <a:r>
              <a:rPr lang="pl-PL" sz="2800" dirty="0" err="1"/>
              <a:t>iterator</a:t>
            </a:r>
            <a:r>
              <a:rPr lang="pl-PL" sz="2800" dirty="0"/>
              <a:t>, Element) – wstawia element (elementy)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erase</a:t>
            </a:r>
            <a:r>
              <a:rPr lang="pl-PL" sz="2800" dirty="0"/>
              <a:t>(</a:t>
            </a:r>
            <a:r>
              <a:rPr lang="pl-PL" sz="2800" dirty="0" err="1"/>
              <a:t>iterator</a:t>
            </a:r>
            <a:r>
              <a:rPr lang="pl-PL" sz="2800" dirty="0"/>
              <a:t>) – usuwa element (elementy)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find</a:t>
            </a:r>
            <a:r>
              <a:rPr lang="pl-PL" sz="2800" dirty="0"/>
              <a:t>(wartość) – zwraca </a:t>
            </a:r>
            <a:r>
              <a:rPr lang="pl-PL" sz="2800" dirty="0" err="1"/>
              <a:t>iterator</a:t>
            </a:r>
            <a:r>
              <a:rPr lang="pl-PL" sz="2800" dirty="0"/>
              <a:t> o podanej wartości</a:t>
            </a:r>
          </a:p>
        </p:txBody>
      </p:sp>
    </p:spTree>
    <p:extLst>
      <p:ext uri="{BB962C8B-B14F-4D97-AF65-F5344CB8AC3E}">
        <p14:creationId xmlns:p14="http://schemas.microsoft.com/office/powerpoint/2010/main" val="219580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>
                <a:solidFill>
                  <a:srgbClr val="EBEBEB"/>
                </a:solidFill>
              </a:rPr>
              <a:t>Map (</a:t>
            </a:r>
            <a:r>
              <a:rPr lang="pl-PL" altLang="pl-PL" sz="4000" dirty="0" err="1">
                <a:solidFill>
                  <a:srgbClr val="EBEBEB"/>
                </a:solidFill>
              </a:rPr>
              <a:t>Multimap</a:t>
            </a:r>
            <a:r>
              <a:rPr lang="pl-PL" altLang="pl-PL" sz="4000" dirty="0">
                <a:solidFill>
                  <a:srgbClr val="EBEBEB"/>
                </a:solidFill>
              </a:rPr>
              <a:t>) </a:t>
            </a:r>
            <a:r>
              <a:rPr lang="pl-PL" altLang="pl-PL" sz="2400" dirty="0">
                <a:solidFill>
                  <a:srgbClr val="EBEBEB"/>
                </a:solidFill>
              </a:rPr>
              <a:t>– </a:t>
            </a:r>
            <a:r>
              <a:rPr lang="pl-PL" sz="2400" dirty="0"/>
              <a:t>tablica asocjacyjna, której klucze nie powtarzają się, struktura przechowuje pary &lt;klucz, wartość&gt;</a:t>
            </a:r>
            <a:br>
              <a:rPr lang="pl-PL" sz="2400" dirty="0"/>
            </a:br>
            <a:br>
              <a:rPr lang="pl-PL" altLang="pl-PL" sz="2400" dirty="0">
                <a:solidFill>
                  <a:srgbClr val="EBEBEB"/>
                </a:solidFill>
              </a:rPr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941983"/>
            <a:ext cx="8946541" cy="33064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dirty="0"/>
              <a:t>#</a:t>
            </a:r>
            <a:r>
              <a:rPr lang="pl-PL" sz="2400" dirty="0" err="1"/>
              <a:t>include</a:t>
            </a:r>
            <a:r>
              <a:rPr lang="pl-PL" sz="2400" dirty="0"/>
              <a:t> &lt;map&gt;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/>
              <a:t>map &lt;</a:t>
            </a:r>
            <a:r>
              <a:rPr lang="pl-PL" sz="2400" dirty="0" err="1"/>
              <a:t>typKlucza</a:t>
            </a:r>
            <a:r>
              <a:rPr lang="pl-PL" sz="2400" dirty="0"/>
              <a:t>, </a:t>
            </a:r>
            <a:r>
              <a:rPr lang="pl-PL" sz="2400" dirty="0" err="1"/>
              <a:t>typDanych</a:t>
            </a:r>
            <a:r>
              <a:rPr lang="pl-PL" sz="2400" dirty="0"/>
              <a:t>&gt; </a:t>
            </a:r>
            <a:r>
              <a:rPr lang="pl-PL" sz="2400" dirty="0" err="1"/>
              <a:t>nazwaKontenera</a:t>
            </a:r>
            <a:r>
              <a:rPr lang="pl-PL" sz="24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nazwaKontenera.metoda</a:t>
            </a:r>
            <a:r>
              <a:rPr lang="pl-PL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20751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>
                <a:solidFill>
                  <a:srgbClr val="EBEBEB"/>
                </a:solidFill>
              </a:rPr>
              <a:t>Map (</a:t>
            </a:r>
            <a:r>
              <a:rPr lang="pl-PL" altLang="pl-PL" sz="4000" dirty="0" err="1">
                <a:solidFill>
                  <a:srgbClr val="EBEBEB"/>
                </a:solidFill>
              </a:rPr>
              <a:t>Multimap</a:t>
            </a:r>
            <a:r>
              <a:rPr lang="pl-PL" altLang="pl-PL" sz="4000" dirty="0">
                <a:solidFill>
                  <a:srgbClr val="EBEBEB"/>
                </a:solidFill>
              </a:rPr>
              <a:t>) - </a:t>
            </a:r>
            <a:r>
              <a:rPr lang="pl-PL" sz="2400" dirty="0"/>
              <a:t>tablica asocjacyjna, której klucze nie powtarzają się, struktura przechowuje pary &lt;klucz, wartość&gt;</a:t>
            </a:r>
            <a:br>
              <a:rPr lang="pl-PL" sz="2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begin</a:t>
            </a:r>
            <a:r>
              <a:rPr lang="pl-PL" sz="2800" dirty="0"/>
              <a:t>() – zwraca </a:t>
            </a:r>
            <a:r>
              <a:rPr lang="pl-PL" sz="2800" dirty="0" err="1"/>
              <a:t>iterator</a:t>
            </a:r>
            <a:r>
              <a:rPr lang="pl-PL" sz="2800" dirty="0"/>
              <a:t> na pierwszy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end() – zwraca </a:t>
            </a:r>
            <a:r>
              <a:rPr lang="pl-PL" sz="2800" dirty="0" err="1"/>
              <a:t>iterator</a:t>
            </a:r>
            <a:r>
              <a:rPr lang="pl-PL" sz="2800" dirty="0"/>
              <a:t> na ostatni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size</a:t>
            </a:r>
            <a:r>
              <a:rPr lang="pl-PL" sz="2800" dirty="0"/>
              <a:t>() – zwraca rozmiar kontenera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empty</a:t>
            </a:r>
            <a:r>
              <a:rPr lang="pl-PL" sz="2800" dirty="0"/>
              <a:t>() – sprawdza czy kontener jest pusty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operator[] – dostęp do elementu o podanym kluczu w nawiasach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insert(</a:t>
            </a:r>
            <a:r>
              <a:rPr lang="pl-PL" sz="2800" dirty="0" err="1"/>
              <a:t>iterator</a:t>
            </a:r>
            <a:r>
              <a:rPr lang="pl-PL" sz="2800" dirty="0"/>
              <a:t>, </a:t>
            </a:r>
            <a:r>
              <a:rPr lang="pl-PL" sz="2800" dirty="0" err="1"/>
              <a:t>pair</a:t>
            </a:r>
            <a:r>
              <a:rPr lang="pl-PL" sz="2800" dirty="0"/>
              <a:t>&lt;</a:t>
            </a:r>
            <a:r>
              <a:rPr lang="pl-PL" sz="2800" dirty="0" err="1"/>
              <a:t>TypKlucza</a:t>
            </a:r>
            <a:r>
              <a:rPr lang="pl-PL" sz="2800" dirty="0"/>
              <a:t>, </a:t>
            </a:r>
            <a:r>
              <a:rPr lang="pl-PL" sz="2800" dirty="0" err="1"/>
              <a:t>TypDanych</a:t>
            </a:r>
            <a:r>
              <a:rPr lang="pl-PL" sz="2800" dirty="0"/>
              <a:t>&gt;(klucz, Element)) – wstawia element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erase</a:t>
            </a:r>
            <a:r>
              <a:rPr lang="pl-PL" sz="2800" dirty="0"/>
              <a:t>(</a:t>
            </a:r>
            <a:r>
              <a:rPr lang="pl-PL" sz="2800" dirty="0" err="1"/>
              <a:t>iterator</a:t>
            </a:r>
            <a:r>
              <a:rPr lang="pl-PL" sz="2800" dirty="0"/>
              <a:t>) – usuwa element (elementy)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erase</a:t>
            </a:r>
            <a:r>
              <a:rPr lang="pl-PL" sz="2800" dirty="0"/>
              <a:t>(klucz) – usuwa element (elementy) o danym kluczu</a:t>
            </a:r>
          </a:p>
        </p:txBody>
      </p:sp>
    </p:spTree>
    <p:extLst>
      <p:ext uri="{BB962C8B-B14F-4D97-AF65-F5344CB8AC3E}">
        <p14:creationId xmlns:p14="http://schemas.microsoft.com/office/powerpoint/2010/main" val="2551093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Auto –</a:t>
            </a:r>
            <a:r>
              <a:rPr lang="pl-PL" sz="2400" dirty="0"/>
              <a:t> zastępczy typ zmiennej, który jest dedukowany na podstawie wartości jaką zmienna jest inicjalizowana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auto </a:t>
            </a:r>
            <a:r>
              <a:rPr lang="pl-PL" dirty="0" err="1"/>
              <a:t>nazwaObiektu</a:t>
            </a:r>
            <a:r>
              <a:rPr lang="pl-PL" dirty="0"/>
              <a:t> = wartość;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inicjalizacja w chwili tworzenia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auto </a:t>
            </a:r>
            <a:r>
              <a:rPr lang="pl-PL" dirty="0" err="1"/>
              <a:t>it</a:t>
            </a:r>
            <a:r>
              <a:rPr lang="pl-PL" dirty="0"/>
              <a:t> = </a:t>
            </a:r>
            <a:r>
              <a:rPr lang="pl-PL" dirty="0" err="1"/>
              <a:t>kontener.begin</a:t>
            </a:r>
            <a:r>
              <a:rPr lang="pl-PL" dirty="0"/>
              <a:t>(); // wydedukowany typ –&gt; </a:t>
            </a:r>
            <a:r>
              <a:rPr lang="pl-PL" dirty="0" err="1"/>
              <a:t>iterator</a:t>
            </a:r>
            <a:r>
              <a:rPr lang="pl-PL" dirty="0"/>
              <a:t> kontenera list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Przykładowe przejście po kontenerze list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7" y="4291263"/>
            <a:ext cx="11630337" cy="19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Kontenery STL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szablony klas służące do przechowywania i udostępniania danych w zorganizowany sposób</a:t>
            </a:r>
          </a:p>
          <a:p>
            <a:pPr marL="0" indent="0">
              <a:buNone/>
            </a:pPr>
            <a:endParaRPr lang="pl-PL" sz="2800" dirty="0"/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zapewniają narzędzia (dostęp do danych, dodawanie, usuwanie, wyszukiwanie danych w kontenerze, manipulowanie zawartością)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wszystkie elementy kontenera muszą być tego samego typu.</a:t>
            </a:r>
          </a:p>
          <a:p>
            <a:pPr marL="457200" indent="-457200">
              <a:buFont typeface="+mj-lt"/>
              <a:buAutoNum type="arabicPeriod"/>
            </a:pPr>
            <a:r>
              <a:rPr lang="pl-PL" b="1" dirty="0"/>
              <a:t>różny sposób przechowywania danych wpływa na szybkość obsługi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010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u="sng" dirty="0"/>
              <a:t>Kontenery sekwencyjne</a:t>
            </a:r>
            <a:r>
              <a:rPr lang="pl-PL" dirty="0"/>
              <a:t> - </a:t>
            </a:r>
            <a:r>
              <a:rPr lang="pl-PL" altLang="pl-PL" sz="2000" dirty="0"/>
              <a:t>każdy element ma określoną pozycję</a:t>
            </a:r>
            <a:endParaRPr lang="pl-PL" u="sng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b="1" dirty="0" err="1"/>
              <a:t>array</a:t>
            </a:r>
            <a:r>
              <a:rPr lang="pl-PL" sz="2400" b="1" dirty="0"/>
              <a:t> </a:t>
            </a:r>
            <a:r>
              <a:rPr lang="pl-PL" sz="2400" dirty="0"/>
              <a:t>– tablica statyczna</a:t>
            </a:r>
            <a:endParaRPr lang="pl-PL" sz="2400" b="1" dirty="0"/>
          </a:p>
          <a:p>
            <a:pPr marL="457200" indent="-457200">
              <a:buFont typeface="+mj-lt"/>
              <a:buAutoNum type="arabicPeriod"/>
            </a:pPr>
            <a:r>
              <a:rPr lang="pl-PL" sz="2400" b="1" dirty="0" err="1"/>
              <a:t>vector</a:t>
            </a:r>
            <a:r>
              <a:rPr lang="pl-PL" sz="2400" dirty="0"/>
              <a:t> – tablica dynamiczna</a:t>
            </a:r>
            <a:endParaRPr lang="pl-PL" sz="2400" b="1" dirty="0"/>
          </a:p>
          <a:p>
            <a:pPr marL="457200" indent="-457200">
              <a:buFont typeface="+mj-lt"/>
              <a:buAutoNum type="arabicPeriod"/>
            </a:pPr>
            <a:r>
              <a:rPr lang="pl-PL" sz="2400" b="1" dirty="0" err="1"/>
              <a:t>deque</a:t>
            </a:r>
            <a:r>
              <a:rPr lang="pl-PL" sz="2400" dirty="0"/>
              <a:t> – dynamiczna tablica dwukierunkowa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b="1" dirty="0"/>
              <a:t>list</a:t>
            </a:r>
            <a:r>
              <a:rPr lang="pl-PL" sz="2400" dirty="0"/>
              <a:t> - lista dwukierunkowa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b="1" dirty="0" err="1"/>
              <a:t>forward_list</a:t>
            </a:r>
            <a:r>
              <a:rPr lang="pl-PL" sz="2400" dirty="0"/>
              <a:t> - lista jednokierunkowa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871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u="sng" dirty="0"/>
              <a:t>Adaptery kontenerów </a:t>
            </a:r>
            <a:r>
              <a:rPr lang="pl-PL" dirty="0"/>
              <a:t>- </a:t>
            </a:r>
            <a:r>
              <a:rPr lang="pl-PL" altLang="pl-PL" sz="2400" dirty="0"/>
              <a:t>to kontenery wykorzystujące ogólną strukturę innych kontenerów do realizacji pewnych specyficznych potrzeb.</a:t>
            </a:r>
            <a:br>
              <a:rPr lang="pl-PL" altLang="pl-PL" sz="2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941983"/>
            <a:ext cx="8946541" cy="33064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b="1" dirty="0" err="1"/>
              <a:t>stack</a:t>
            </a:r>
            <a:r>
              <a:rPr lang="pl-PL" sz="2800" dirty="0"/>
              <a:t> - stos (LIFO)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b="1" dirty="0" err="1"/>
              <a:t>queue</a:t>
            </a:r>
            <a:r>
              <a:rPr lang="pl-PL" sz="2800" dirty="0"/>
              <a:t> - kolejka (FIFO)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b="1" dirty="0" err="1"/>
              <a:t>priority_queue</a:t>
            </a:r>
            <a:r>
              <a:rPr lang="pl-PL" sz="2800" b="1" dirty="0"/>
              <a:t> </a:t>
            </a:r>
            <a:r>
              <a:rPr lang="pl-PL" sz="2800" dirty="0"/>
              <a:t>– kolejka priorytetowa</a:t>
            </a:r>
          </a:p>
        </p:txBody>
      </p:sp>
    </p:spTree>
    <p:extLst>
      <p:ext uri="{BB962C8B-B14F-4D97-AF65-F5344CB8AC3E}">
        <p14:creationId xmlns:p14="http://schemas.microsoft.com/office/powerpoint/2010/main" val="65536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u="sng" dirty="0"/>
              <a:t>Kontenery asocjacyjne</a:t>
            </a:r>
            <a:r>
              <a:rPr lang="pl-PL" dirty="0"/>
              <a:t> </a:t>
            </a:r>
            <a:r>
              <a:rPr lang="pl-PL" sz="1800" dirty="0"/>
              <a:t>- to specjalny rodzaj kontenerów, których zadaniem jest umożliwienie dostępu do przechowywanych elementów za pomocą kluczy, które na nie wskazują, w przeciwieństwie do kontenerów sekwencyjnych, których zadaniem było umożliwienie dostępu do elementów za pośrednictwem absolutnych lub relatywnych indeksów pozycji.</a:t>
            </a:r>
            <a:endParaRPr lang="pl-PL" u="sng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835965"/>
            <a:ext cx="8946541" cy="3412434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 b="1" dirty="0"/>
              <a:t>set</a:t>
            </a:r>
            <a:r>
              <a:rPr lang="pl-PL" sz="2400" dirty="0"/>
              <a:t> - zbiór uporządkowany, którego elementy nie powtarzają się 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b="1" dirty="0" err="1"/>
              <a:t>multiset</a:t>
            </a:r>
            <a:r>
              <a:rPr lang="pl-PL" sz="2400" dirty="0"/>
              <a:t> -  zbiór uporządkowany, którego elementy powtarzają się </a:t>
            </a:r>
            <a:endParaRPr lang="pl-PL" sz="2400" b="1" dirty="0"/>
          </a:p>
          <a:p>
            <a:pPr marL="457200" indent="-457200">
              <a:buFont typeface="+mj-lt"/>
              <a:buAutoNum type="arabicPeriod"/>
            </a:pPr>
            <a:r>
              <a:rPr lang="pl-PL" sz="2400" b="1" dirty="0"/>
              <a:t>map</a:t>
            </a:r>
            <a:r>
              <a:rPr lang="pl-PL" sz="2400" dirty="0"/>
              <a:t> - tablica asocjacyjna, której klucze nie powtarzają się, struktura przechowuje pary &lt;klucz, wartość&gt;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 b="1" dirty="0" err="1"/>
              <a:t>multimap</a:t>
            </a:r>
            <a:r>
              <a:rPr lang="pl-PL" sz="2400" dirty="0"/>
              <a:t> - tablica asocjacyjna, której klucze powtarzają się, struktura przechowuje pary &lt;klucz, wartość&gt;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261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/>
              <a:t>Array</a:t>
            </a:r>
            <a:r>
              <a:rPr lang="pl-PL" altLang="pl-PL" sz="4000" dirty="0"/>
              <a:t> </a:t>
            </a:r>
            <a:r>
              <a:rPr lang="pl-PL" altLang="pl-PL" sz="2400" dirty="0"/>
              <a:t>– tablica statyczna</a:t>
            </a:r>
            <a:br>
              <a:rPr lang="pl-PL" altLang="pl-PL" sz="2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941983"/>
            <a:ext cx="8946541" cy="33064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dirty="0"/>
              <a:t>#</a:t>
            </a:r>
            <a:r>
              <a:rPr lang="pl-PL" sz="2400" dirty="0" err="1"/>
              <a:t>include</a:t>
            </a:r>
            <a:r>
              <a:rPr lang="pl-PL" sz="2400" dirty="0"/>
              <a:t> &lt;</a:t>
            </a:r>
            <a:r>
              <a:rPr lang="pl-PL" sz="2400" dirty="0" err="1"/>
              <a:t>array</a:t>
            </a:r>
            <a:r>
              <a:rPr lang="pl-PL" sz="2400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array</a:t>
            </a:r>
            <a:r>
              <a:rPr lang="pl-PL" sz="2400" dirty="0"/>
              <a:t> &lt;</a:t>
            </a:r>
            <a:r>
              <a:rPr lang="pl-PL" sz="2400" dirty="0" err="1"/>
              <a:t>typDanych</a:t>
            </a:r>
            <a:r>
              <a:rPr lang="pl-PL" sz="2400" dirty="0"/>
              <a:t>, </a:t>
            </a:r>
            <a:r>
              <a:rPr lang="pl-PL" sz="2400" dirty="0" err="1"/>
              <a:t>rozmiarTablicy</a:t>
            </a:r>
            <a:r>
              <a:rPr lang="pl-PL" sz="2400" dirty="0"/>
              <a:t>&gt; </a:t>
            </a:r>
            <a:r>
              <a:rPr lang="pl-PL" sz="2400" dirty="0" err="1"/>
              <a:t>nazwaKontenera</a:t>
            </a:r>
            <a:r>
              <a:rPr lang="pl-PL" sz="24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nazwaKontenera.metoda</a:t>
            </a:r>
            <a:r>
              <a:rPr lang="pl-PL" sz="2400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nazwaKontenera</a:t>
            </a:r>
            <a:r>
              <a:rPr lang="pl-PL" sz="2400" dirty="0"/>
              <a:t>[</a:t>
            </a:r>
            <a:r>
              <a:rPr lang="pl-PL" sz="2400" dirty="0" err="1"/>
              <a:t>indeksElementu</a:t>
            </a:r>
            <a:r>
              <a:rPr lang="pl-PL" sz="24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06623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/>
              <a:t>Array</a:t>
            </a:r>
            <a:r>
              <a:rPr lang="pl-PL" altLang="pl-PL" sz="4000" dirty="0"/>
              <a:t> </a:t>
            </a:r>
            <a:r>
              <a:rPr lang="pl-PL" altLang="pl-PL" sz="2400" dirty="0"/>
              <a:t>– tablica statyczna</a:t>
            </a:r>
            <a:br>
              <a:rPr lang="pl-PL" altLang="pl-PL" sz="2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begin</a:t>
            </a:r>
            <a:r>
              <a:rPr lang="pl-PL" sz="2800" dirty="0"/>
              <a:t>() – zwraca </a:t>
            </a:r>
            <a:r>
              <a:rPr lang="pl-PL" sz="2800" dirty="0" err="1"/>
              <a:t>iterator</a:t>
            </a:r>
            <a:r>
              <a:rPr lang="pl-PL" sz="2800" dirty="0"/>
              <a:t> na pierwszy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end() – zwraca </a:t>
            </a:r>
            <a:r>
              <a:rPr lang="pl-PL" sz="2800" dirty="0" err="1"/>
              <a:t>iterator</a:t>
            </a:r>
            <a:r>
              <a:rPr lang="pl-PL" sz="2800" dirty="0"/>
              <a:t> na ostatni element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size</a:t>
            </a:r>
            <a:r>
              <a:rPr lang="pl-PL" sz="2800" dirty="0"/>
              <a:t>() – zwraca rozmiar tablicy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empty</a:t>
            </a:r>
            <a:r>
              <a:rPr lang="pl-PL" sz="2800" dirty="0"/>
              <a:t>() – sprawdza czy tablica jest pusta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operator[] – szybki dostęp do elementów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front() – szybki dostęp do pierwszego elementu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 err="1"/>
              <a:t>back</a:t>
            </a:r>
            <a:r>
              <a:rPr lang="pl-PL" sz="2800" dirty="0"/>
              <a:t>() – szybki dostęp do ostatniego elementu</a:t>
            </a:r>
          </a:p>
        </p:txBody>
      </p:sp>
    </p:spTree>
    <p:extLst>
      <p:ext uri="{BB962C8B-B14F-4D97-AF65-F5344CB8AC3E}">
        <p14:creationId xmlns:p14="http://schemas.microsoft.com/office/powerpoint/2010/main" val="39739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sz="4000" dirty="0" err="1"/>
              <a:t>Vector</a:t>
            </a:r>
            <a:r>
              <a:rPr lang="pl-PL" altLang="pl-PL" sz="4000" dirty="0"/>
              <a:t> </a:t>
            </a:r>
            <a:r>
              <a:rPr lang="pl-PL" altLang="pl-PL" sz="2400" dirty="0"/>
              <a:t>– tablica dynamiczna</a:t>
            </a:r>
            <a:br>
              <a:rPr lang="pl-PL" altLang="pl-PL" sz="24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2941983"/>
            <a:ext cx="8946541" cy="33064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dirty="0"/>
              <a:t>#</a:t>
            </a:r>
            <a:r>
              <a:rPr lang="pl-PL" sz="2400" dirty="0" err="1"/>
              <a:t>include</a:t>
            </a:r>
            <a:r>
              <a:rPr lang="pl-PL" sz="2400" dirty="0"/>
              <a:t> &lt;</a:t>
            </a:r>
            <a:r>
              <a:rPr lang="pl-PL" sz="2400" dirty="0" err="1"/>
              <a:t>vector</a:t>
            </a:r>
            <a:r>
              <a:rPr lang="pl-PL" sz="2400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vector</a:t>
            </a:r>
            <a:r>
              <a:rPr lang="pl-PL" sz="2400" dirty="0"/>
              <a:t> &lt;</a:t>
            </a:r>
            <a:r>
              <a:rPr lang="pl-PL" sz="2400" dirty="0" err="1"/>
              <a:t>typDanych</a:t>
            </a:r>
            <a:r>
              <a:rPr lang="pl-PL" sz="2400" dirty="0"/>
              <a:t>&gt; </a:t>
            </a:r>
            <a:r>
              <a:rPr lang="pl-PL" sz="2400" dirty="0" err="1"/>
              <a:t>nazwaKontenera</a:t>
            </a:r>
            <a:r>
              <a:rPr lang="pl-PL" sz="24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nazwaKontenera.metoda</a:t>
            </a:r>
            <a:r>
              <a:rPr lang="pl-PL" sz="2400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/>
              <a:t>nazwaKontenera</a:t>
            </a:r>
            <a:r>
              <a:rPr lang="pl-PL" sz="2400" dirty="0"/>
              <a:t>[</a:t>
            </a:r>
            <a:r>
              <a:rPr lang="pl-PL" sz="2400" dirty="0" err="1"/>
              <a:t>indeksElementu</a:t>
            </a:r>
            <a:r>
              <a:rPr lang="pl-PL" sz="24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125374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471</TotalTime>
  <Words>1575</Words>
  <Application>Microsoft Office PowerPoint</Application>
  <PresentationFormat>Panoramiczny</PresentationFormat>
  <Paragraphs>184</Paragraphs>
  <Slides>28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Jon</vt:lpstr>
      <vt:lpstr>Kontenery STL</vt:lpstr>
      <vt:lpstr>STL (Standard Template Library) </vt:lpstr>
      <vt:lpstr>Kontenery STL </vt:lpstr>
      <vt:lpstr>Kontenery sekwencyjne - każdy element ma określoną pozycję</vt:lpstr>
      <vt:lpstr>Adaptery kontenerów - to kontenery wykorzystujące ogólną strukturę innych kontenerów do realizacji pewnych specyficznych potrzeb. </vt:lpstr>
      <vt:lpstr>Kontenery asocjacyjne - to specjalny rodzaj kontenerów, których zadaniem jest umożliwienie dostępu do przechowywanych elementów za pomocą kluczy, które na nie wskazują, w przeciwieństwie do kontenerów sekwencyjnych, których zadaniem było umożliwienie dostępu do elementów za pośrednictwem absolutnych lub relatywnych indeksów pozycji.</vt:lpstr>
      <vt:lpstr>Array – tablica statyczna </vt:lpstr>
      <vt:lpstr>Array – tablica statyczna </vt:lpstr>
      <vt:lpstr>Vector – tablica dynamiczna </vt:lpstr>
      <vt:lpstr>Vector – tablica dynamiczna </vt:lpstr>
      <vt:lpstr>Vector – tablica dynamiczna </vt:lpstr>
      <vt:lpstr>Deque – dynamiczna tablica dwukierunkowa </vt:lpstr>
      <vt:lpstr>Deque – dynamiczna tablica dwukierunkowa </vt:lpstr>
      <vt:lpstr>Deque – dynamiczna tablica dwukierunkowa </vt:lpstr>
      <vt:lpstr>List – lista dwukierunkowa </vt:lpstr>
      <vt:lpstr>List – lista dwukierunkowa </vt:lpstr>
      <vt:lpstr>List – lista dwukierunkowa</vt:lpstr>
      <vt:lpstr>Stack – stos LIFO  </vt:lpstr>
      <vt:lpstr>Stack – stos LIFO  </vt:lpstr>
      <vt:lpstr>Queue – kolejka FIFO  </vt:lpstr>
      <vt:lpstr>Queue – kolejka FIFO  </vt:lpstr>
      <vt:lpstr>Priority_queue – kolejka priorytetowa  </vt:lpstr>
      <vt:lpstr>Priority_queue – kolejka priorytetowa  </vt:lpstr>
      <vt:lpstr>Set (Multiset) – kontenery o unikalnych (nieunikalnych) elementach uporządkowane w konkretny sposób </vt:lpstr>
      <vt:lpstr>Set (Multiset) – kontenery o unikalnych (nieunikalnych) elementach uporządkowane w konkretny sposób</vt:lpstr>
      <vt:lpstr>Map (Multimap) – tablica asocjacyjna, której klucze nie powtarzają się, struktura przechowuje pary &lt;klucz, wartość&gt;  </vt:lpstr>
      <vt:lpstr>Map (Multimap) - tablica asocjacyjna, której klucze nie powtarzają się, struktura przechowuje pary &lt;klucz, wartość&gt; </vt:lpstr>
      <vt:lpstr>Auto – zastępczy typ zmiennej, który jest dedukowany na podstawie wartości jaką zmienna jest inicjalizowana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Kontenery STL</dc:title>
  <dc:creator>Radosław Wojaczek</dc:creator>
  <cp:lastModifiedBy>Marcin</cp:lastModifiedBy>
  <cp:revision>36</cp:revision>
  <dcterms:created xsi:type="dcterms:W3CDTF">2017-03-14T20:55:02Z</dcterms:created>
  <dcterms:modified xsi:type="dcterms:W3CDTF">2017-03-20T16:19:38Z</dcterms:modified>
</cp:coreProperties>
</file>