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69c12ca5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69c12ca5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6932ece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56932ece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59c1b988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59c1b988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5e690fa3b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5e690fa3b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e690fa3b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5e690fa3b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9c1b988f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9c1b988f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9c1b98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9c1b98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9c12ca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9c12ca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6932ece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6932ece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e690fa3b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e690fa3b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9c12ca5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69c12ca5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c09dfe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c09dfe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c09dfe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c09dfe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c09dfe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1c09dfe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71725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 Assignment 1 - Group 3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Chandra Sekhar Rachannagari</a:t>
            </a:r>
            <a:endParaRPr sz="1829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Maha Vajeeshwaran Navaneethan</a:t>
            </a:r>
            <a:endParaRPr sz="1829">
              <a:solidFill>
                <a:srgbClr val="FFFFFF"/>
              </a:solidFill>
            </a:endParaRPr>
          </a:p>
          <a:p>
            <a:pPr marL="457200" lvl="0" indent="-3448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3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Stefanos Sakellariou </a:t>
            </a:r>
            <a:endParaRPr sz="1829">
              <a:solidFill>
                <a:srgbClr val="FFFFFF"/>
              </a:solidFill>
            </a:endParaRPr>
          </a:p>
          <a:p>
            <a:pPr marL="457200" lvl="0" indent="-3448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30"/>
              <a:buAutoNum type="arabicPeriod"/>
            </a:pPr>
            <a:r>
              <a:rPr lang="de" sz="1829">
                <a:solidFill>
                  <a:srgbClr val="FFFFFF"/>
                </a:solidFill>
              </a:rPr>
              <a:t>Youheng Lü</a:t>
            </a:r>
            <a:endParaRPr sz="1829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1829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1829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Cox 2009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Cox 2009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50" b="1" dirty="0">
                <a:solidFill>
                  <a:srgbClr val="3C4043"/>
                </a:solidFill>
                <a:highlight>
                  <a:srgbClr val="FFFFFF"/>
                </a:highlight>
              </a:rPr>
              <a:t>Common ground</a:t>
            </a:r>
            <a:endParaRPr sz="195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lnSpc>
                <a:spcPct val="230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950"/>
              <a:buChar char="●"/>
            </a:pPr>
            <a:r>
              <a:rPr lang="de" sz="1950" dirty="0">
                <a:solidFill>
                  <a:srgbClr val="3C4043"/>
                </a:solidFill>
                <a:highlight>
                  <a:srgbClr val="FFFFFF"/>
                </a:highlight>
              </a:rPr>
              <a:t>Identifying all the correlations might be too complex.</a:t>
            </a:r>
            <a:endParaRPr sz="195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950"/>
              <a:buChar char="●"/>
            </a:pPr>
            <a:r>
              <a:rPr lang="de" sz="1950" dirty="0">
                <a:solidFill>
                  <a:srgbClr val="3C4043"/>
                </a:solidFill>
                <a:highlight>
                  <a:srgbClr val="FFFFFF"/>
                </a:highlight>
              </a:rPr>
              <a:t>Priority scoring systems can be useful.</a:t>
            </a:r>
            <a:endParaRPr sz="195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950"/>
              <a:buChar char="●"/>
            </a:pPr>
            <a:r>
              <a:rPr lang="de" sz="1950" dirty="0">
                <a:solidFill>
                  <a:srgbClr val="3C4043"/>
                </a:solidFill>
                <a:highlight>
                  <a:schemeClr val="lt1"/>
                </a:highlight>
              </a:rPr>
              <a:t>Why these optimization methods have not been widely used?</a:t>
            </a:r>
            <a:endParaRPr sz="2543" dirty="0">
              <a:solidFill>
                <a:srgbClr val="3C40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Cox 2009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8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287" b="1" dirty="0"/>
              <a:t>R</a:t>
            </a:r>
            <a:r>
              <a:rPr lang="de" sz="2387" b="1" dirty="0"/>
              <a:t>oom fo</a:t>
            </a:r>
            <a:r>
              <a:rPr lang="de" sz="2287" b="1" dirty="0"/>
              <a:t>r improvement</a:t>
            </a:r>
            <a:endParaRPr sz="1348" b="1" dirty="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marL="457200" lvl="0" indent="-35263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953"/>
              <a:buChar char="●"/>
            </a:pPr>
            <a:r>
              <a:rPr lang="de" sz="1953" dirty="0">
                <a:solidFill>
                  <a:srgbClr val="3C4043"/>
                </a:solidFill>
                <a:highlight>
                  <a:schemeClr val="lt1"/>
                </a:highlight>
              </a:rPr>
              <a:t>Critical reflection overlaps with summary.</a:t>
            </a:r>
            <a:endParaRPr sz="1953" dirty="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marL="457200" lvl="0" indent="-33993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53"/>
              <a:buChar char="●"/>
            </a:pPr>
            <a:r>
              <a:rPr lang="de" sz="1953" dirty="0">
                <a:solidFill>
                  <a:srgbClr val="3C4043"/>
                </a:solidFill>
                <a:highlight>
                  <a:schemeClr val="lt1"/>
                </a:highlight>
              </a:rPr>
              <a:t>Opinions supported by weak arguments.</a:t>
            </a:r>
            <a:endParaRPr sz="1953" dirty="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marL="457200" lvl="0" indent="-33993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53"/>
              <a:buChar char="●"/>
            </a:pPr>
            <a:r>
              <a:rPr lang="de" sz="1953" dirty="0">
                <a:solidFill>
                  <a:srgbClr val="3C4043"/>
                </a:solidFill>
                <a:highlight>
                  <a:schemeClr val="lt1"/>
                </a:highlight>
              </a:rPr>
              <a:t>Examples poorly presented, insufficient explanation</a:t>
            </a:r>
            <a:r>
              <a:rPr lang="de" sz="1753" dirty="0">
                <a:solidFill>
                  <a:srgbClr val="3C4043"/>
                </a:solidFill>
                <a:highlight>
                  <a:schemeClr val="lt1"/>
                </a:highlight>
              </a:rPr>
              <a:t>.</a:t>
            </a:r>
            <a:endParaRPr sz="1753" dirty="0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b="1"/>
              <a:t>Group 4 focused on summarizing, few own opinions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Haimes 2011: Misuse of extreme events not covered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Cox 2011: Misinterpretation of Example 1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Cox 2009: Points supported by weak example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29" b="1"/>
              <a:t>Critical review of the work of Group 4</a:t>
            </a:r>
            <a:endParaRPr sz="1829" b="1"/>
          </a:p>
          <a:p>
            <a:pPr marL="457200" lvl="0" indent="-33432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98360"/>
              <a:buAutoNum type="arabicPeriod"/>
            </a:pPr>
            <a:r>
              <a:rPr lang="de" sz="1829"/>
              <a:t>Haimes 2009 </a:t>
            </a:r>
            <a:endParaRPr sz="1829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360"/>
              <a:buAutoNum type="arabicPeriod"/>
            </a:pPr>
            <a:r>
              <a:rPr lang="de" sz="1829"/>
              <a:t>Cox 2011 </a:t>
            </a:r>
            <a:endParaRPr sz="1829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360"/>
              <a:buAutoNum type="arabicPeriod"/>
            </a:pPr>
            <a:r>
              <a:rPr lang="de" sz="1829"/>
              <a:t>Cox 2009</a:t>
            </a:r>
            <a:endParaRPr sz="1829"/>
          </a:p>
          <a:p>
            <a:pPr marL="457200" lvl="0" indent="-3360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 sz="1829"/>
              <a:t>Summary</a:t>
            </a: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29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Haimes 2009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67925" y="70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Haimes 2009 - Risk &amp; Nature of Risk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267925" y="603075"/>
            <a:ext cx="8684700" cy="4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rgbClr val="3C4043"/>
                </a:solidFill>
              </a:rPr>
              <a:t>Risk </a:t>
            </a:r>
            <a:r>
              <a:rPr lang="de" sz="1400" dirty="0">
                <a:solidFill>
                  <a:srgbClr val="3C4043"/>
                </a:solidFill>
              </a:rPr>
              <a:t>- </a:t>
            </a:r>
            <a:r>
              <a:rPr lang="de" sz="1000" i="1" dirty="0">
                <a:solidFill>
                  <a:srgbClr val="0000FF"/>
                </a:solidFill>
              </a:rPr>
              <a:t>Yacov Y. Haimes</a:t>
            </a:r>
            <a:endParaRPr sz="1000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solidFill>
                  <a:srgbClr val="3C4043"/>
                </a:solidFill>
              </a:rPr>
              <a:t>  	</a:t>
            </a:r>
            <a:r>
              <a:rPr lang="de" sz="1200" dirty="0">
                <a:solidFill>
                  <a:srgbClr val="3C4043"/>
                </a:solidFill>
              </a:rPr>
              <a:t>Risk is a systems-based philosophical and methodological approach</a:t>
            </a:r>
            <a:endParaRPr sz="1200" dirty="0">
              <a:solidFill>
                <a:srgbClr val="3C40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solidFill>
                  <a:srgbClr val="3C4043"/>
                </a:solidFill>
              </a:rPr>
              <a:t>   	Risk is a measure of system adverse effects</a:t>
            </a:r>
            <a:r>
              <a:rPr lang="de" sz="1400" dirty="0">
                <a:solidFill>
                  <a:srgbClr val="3C4043"/>
                </a:solidFill>
              </a:rPr>
              <a:t>.</a:t>
            </a:r>
            <a:endParaRPr sz="1400" dirty="0">
              <a:solidFill>
                <a:srgbClr val="3C40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C40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3C4043"/>
                </a:solidFill>
              </a:rPr>
              <a:t>Describing System Risk Factors</a:t>
            </a:r>
            <a:endParaRPr sz="1400" b="1" dirty="0">
              <a:solidFill>
                <a:srgbClr val="3C404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solidFill>
                  <a:srgbClr val="3C4043"/>
                </a:solidFill>
              </a:rPr>
              <a:t>Theory of Scenario Structuring (TSS)</a:t>
            </a:r>
            <a:endParaRPr sz="1200" dirty="0">
              <a:solidFill>
                <a:srgbClr val="3C4043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dirty="0">
                <a:solidFill>
                  <a:srgbClr val="3C4043"/>
                </a:solidFill>
              </a:rPr>
              <a:t>What can go wrong? </a:t>
            </a:r>
            <a:r>
              <a:rPr lang="de" sz="1000" i="1" dirty="0">
                <a:solidFill>
                  <a:srgbClr val="0000FF"/>
                </a:solidFill>
              </a:rPr>
              <a:t>Kaplan and Garrick</a:t>
            </a:r>
            <a:endParaRPr sz="1100" dirty="0">
              <a:solidFill>
                <a:srgbClr val="0000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dirty="0">
                <a:solidFill>
                  <a:srgbClr val="3C4043"/>
                </a:solidFill>
              </a:rPr>
              <a:t>What is the likelihood? </a:t>
            </a:r>
            <a:endParaRPr sz="1100" dirty="0">
              <a:solidFill>
                <a:srgbClr val="3C4043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dirty="0">
                <a:solidFill>
                  <a:srgbClr val="3C4043"/>
                </a:solidFill>
              </a:rPr>
              <a:t>What are the consequences?</a:t>
            </a:r>
            <a:endParaRPr sz="1100" dirty="0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de" sz="1425" b="1" dirty="0">
                <a:solidFill>
                  <a:srgbClr val="3C4043"/>
                </a:solidFill>
              </a:rPr>
              <a:t>Risk Analysis</a:t>
            </a:r>
            <a:endParaRPr sz="1425" b="1" dirty="0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de" sz="1325" dirty="0">
                <a:solidFill>
                  <a:srgbClr val="3C4043"/>
                </a:solidFill>
              </a:rPr>
              <a:t>• </a:t>
            </a:r>
            <a:r>
              <a:rPr lang="de" sz="1225" dirty="0">
                <a:solidFill>
                  <a:srgbClr val="3C4043"/>
                </a:solidFill>
              </a:rPr>
              <a:t>Study of the system states</a:t>
            </a:r>
            <a:endParaRPr sz="1225" dirty="0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de" sz="1225" dirty="0">
                <a:solidFill>
                  <a:srgbClr val="3C4043"/>
                </a:solidFill>
              </a:rPr>
              <a:t>• Performance of a system</a:t>
            </a:r>
            <a:endParaRPr sz="1225" dirty="0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de" sz="1225" dirty="0">
                <a:solidFill>
                  <a:srgbClr val="3C4043"/>
                </a:solidFill>
              </a:rPr>
              <a:t>• Vulnerability</a:t>
            </a:r>
            <a:endParaRPr sz="1225" dirty="0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de" sz="1225" dirty="0">
                <a:solidFill>
                  <a:srgbClr val="3C4043"/>
                </a:solidFill>
              </a:rPr>
              <a:t>• Consequences of event </a:t>
            </a:r>
            <a:endParaRPr sz="1225" dirty="0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de" sz="1225" dirty="0">
                <a:solidFill>
                  <a:srgbClr val="3C4043"/>
                </a:solidFill>
              </a:rPr>
              <a:t>• Resilience vectors</a:t>
            </a:r>
            <a:endParaRPr sz="1300" dirty="0">
              <a:solidFill>
                <a:srgbClr val="3C4043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endParaRPr sz="1220" dirty="0">
              <a:solidFill>
                <a:srgbClr val="3C4043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171" y="1597631"/>
            <a:ext cx="4737404" cy="295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08600" y="192125"/>
            <a:ext cx="8623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Haimes 2009 - Risk &amp; Risk Modeling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208600" y="738975"/>
            <a:ext cx="86238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 sz="52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de" sz="1425" b="1">
                <a:solidFill>
                  <a:srgbClr val="3C4043"/>
                </a:solidFill>
              </a:rPr>
              <a:t>Risk Modeling - Benefits of Risk Management</a:t>
            </a:r>
            <a:endParaRPr sz="1425" b="1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de" sz="1125">
                <a:solidFill>
                  <a:srgbClr val="3C4043"/>
                </a:solidFill>
              </a:rPr>
              <a:t>•</a:t>
            </a:r>
            <a:r>
              <a:rPr lang="de" sz="1225">
                <a:solidFill>
                  <a:srgbClr val="3C4043"/>
                </a:solidFill>
              </a:rPr>
              <a:t> Mitigations, Multiple-Criteria Decision Making (MCDM), actionable measures, cost reduction, </a:t>
            </a:r>
            <a:endParaRPr sz="1225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de" sz="1225">
                <a:solidFill>
                  <a:srgbClr val="3C4043"/>
                </a:solidFill>
              </a:rPr>
              <a:t>  low vulnerabilities and increase in system resilience.</a:t>
            </a:r>
            <a:endParaRPr sz="1225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de" sz="1425" b="1">
                <a:solidFill>
                  <a:srgbClr val="3C4043"/>
                </a:solidFill>
              </a:rPr>
              <a:t>Risk Modeling - Misuse</a:t>
            </a:r>
            <a:endParaRPr sz="1425" b="1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de" sz="1225">
                <a:solidFill>
                  <a:srgbClr val="3C4043"/>
                </a:solidFill>
              </a:rPr>
              <a:t>• Misclassification of consequences Low &amp; Outlier - not regular occurrence and human nature</a:t>
            </a:r>
            <a:endParaRPr sz="1225">
              <a:solidFill>
                <a:srgbClr val="3C4043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980000"/>
                </a:solidFill>
              </a:rPr>
              <a:t>Critical Reflection</a:t>
            </a:r>
            <a:endParaRPr b="1">
              <a:solidFill>
                <a:srgbClr val="98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i="1">
                <a:solidFill>
                  <a:srgbClr val="3C4043"/>
                </a:solidFill>
                <a:highlight>
                  <a:schemeClr val="lt1"/>
                </a:highlight>
              </a:rPr>
              <a:t>“.</a:t>
            </a:r>
            <a:r>
              <a:rPr lang="de" sz="1400" i="1">
                <a:solidFill>
                  <a:srgbClr val="3C4043"/>
                </a:solidFill>
                <a:highlight>
                  <a:schemeClr val="lt1"/>
                </a:highlight>
              </a:rPr>
              <a:t>. the time to recover from a yet unknown and maybe unpredictable hazard should always be assessed by implementing a security buffer and this is missing in Haimes’ paper.”</a:t>
            </a:r>
            <a:endParaRPr sz="1400" i="1">
              <a:solidFill>
                <a:srgbClr val="3C4043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200"/>
              <a:buChar char="●"/>
            </a:pPr>
            <a:r>
              <a:rPr lang="de" sz="1200">
                <a:solidFill>
                  <a:srgbClr val="3C4043"/>
                </a:solidFill>
              </a:rPr>
              <a:t>Misuse of extreme events has not addressed </a:t>
            </a:r>
            <a:endParaRPr sz="1200">
              <a:solidFill>
                <a:srgbClr val="3C40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Char char="●"/>
            </a:pPr>
            <a:r>
              <a:rPr lang="de" sz="1200">
                <a:solidFill>
                  <a:srgbClr val="3C4043"/>
                </a:solidFill>
              </a:rPr>
              <a:t>Security buffer not always necessary </a:t>
            </a:r>
            <a:endParaRPr sz="525"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Cox 2011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363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Cox 2011 Example 1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067925"/>
            <a:ext cx="8520600" cy="3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i="1">
                <a:solidFill>
                  <a:srgbClr val="3C4043"/>
                </a:solidFill>
              </a:rPr>
              <a:t>“This is paradoxical as one would expect that the greater the input uncertainty, we should expect a greater output uncertainty, which Cox himself highlights”.</a:t>
            </a:r>
            <a:endParaRPr i="1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i="1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2100" b="1">
                <a:solidFill>
                  <a:srgbClr val="3C4043"/>
                </a:solidFill>
              </a:rPr>
              <a:t>Critical reflection:</a:t>
            </a:r>
            <a:endParaRPr sz="1700" b="1">
              <a:solidFill>
                <a:srgbClr val="3C4043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2000"/>
              <a:buChar char="●"/>
            </a:pPr>
            <a:r>
              <a:rPr lang="de" sz="1550" b="1">
                <a:solidFill>
                  <a:srgbClr val="3C4043"/>
                </a:solidFill>
                <a:highlight>
                  <a:srgbClr val="FFFFFF"/>
                </a:highlight>
              </a:rPr>
              <a:t>While we understand the group’s point, that isn’t quite what Cox 2011 said.</a:t>
            </a:r>
            <a:endParaRPr sz="2000"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>
                <a:solidFill>
                  <a:srgbClr val="3C4043"/>
                </a:solidFill>
              </a:rPr>
              <a:t>If the threshold value is increased, it will lead to a different example.</a:t>
            </a:r>
            <a:endParaRPr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>
                <a:solidFill>
                  <a:srgbClr val="3C4043"/>
                </a:solidFill>
              </a:rPr>
              <a:t>We agree with Cox’s statement.</a:t>
            </a:r>
            <a:endParaRPr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Cox 2011 Example 2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466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2100" b="1" dirty="0">
                <a:solidFill>
                  <a:srgbClr val="3C4043"/>
                </a:solidFill>
              </a:rPr>
              <a:t>Critical reflection:</a:t>
            </a:r>
            <a:endParaRPr sz="2100" b="1" dirty="0"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 dirty="0">
                <a:solidFill>
                  <a:srgbClr val="3C4043"/>
                </a:solidFill>
              </a:rPr>
              <a:t>Even though Cox 2011 provided some wrong SIS model for the epidemic, we agree with the statement. </a:t>
            </a:r>
            <a:endParaRPr dirty="0"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 dirty="0">
                <a:solidFill>
                  <a:srgbClr val="3C4043"/>
                </a:solidFill>
              </a:rPr>
              <a:t>That is one of the most important takeaways from this study, that the utility of a model is heavily dependent on context.</a:t>
            </a:r>
            <a:endParaRPr dirty="0"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 dirty="0">
                <a:solidFill>
                  <a:srgbClr val="3C4043"/>
                </a:solidFill>
              </a:rPr>
              <a:t>A model with high accuracy may be used for the short duration, but it cannot be used for the long duration. </a:t>
            </a:r>
            <a:endParaRPr u="sng" dirty="0">
              <a:solidFill>
                <a:srgbClr val="3C4043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Cox 2011 Example 3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2100" b="1" dirty="0">
                <a:solidFill>
                  <a:srgbClr val="3C4043"/>
                </a:solidFill>
              </a:rPr>
              <a:t>Critical reflection:</a:t>
            </a:r>
            <a:endParaRPr sz="2100" b="1" dirty="0"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 dirty="0">
                <a:solidFill>
                  <a:srgbClr val="3C4043"/>
                </a:solidFill>
              </a:rPr>
              <a:t>We disagree with the article and Cox’s third example. </a:t>
            </a:r>
            <a:endParaRPr dirty="0"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 dirty="0">
                <a:solidFill>
                  <a:srgbClr val="3C4043"/>
                </a:solidFill>
              </a:rPr>
              <a:t>It is not true and applicable that statistical models will always predict correct outcomes. </a:t>
            </a:r>
            <a:endParaRPr dirty="0">
              <a:solidFill>
                <a:srgbClr val="3C4043"/>
              </a:solidFill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ts val="1800"/>
              <a:buChar char="●"/>
            </a:pPr>
            <a:r>
              <a:rPr lang="de" dirty="0">
                <a:solidFill>
                  <a:srgbClr val="3C4043"/>
                </a:solidFill>
              </a:rPr>
              <a:t>For assessing the risk, causality should also be considered.</a:t>
            </a:r>
            <a:endParaRPr dirty="0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2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Bildspel på skärmen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8" baseType="lpstr">
      <vt:lpstr>Arial</vt:lpstr>
      <vt:lpstr>Roboto</vt:lpstr>
      <vt:lpstr>Geometric</vt:lpstr>
      <vt:lpstr>RA Assignment 1 - Group 3</vt:lpstr>
      <vt:lpstr>Structure</vt:lpstr>
      <vt:lpstr>Haimes 2009</vt:lpstr>
      <vt:lpstr>Haimes 2009 - Risk &amp; Nature of Risk    </vt:lpstr>
      <vt:lpstr>Haimes 2009 - Risk &amp; Risk Modeling </vt:lpstr>
      <vt:lpstr>Cox 2011</vt:lpstr>
      <vt:lpstr>Cox 2011 Example 1</vt:lpstr>
      <vt:lpstr>Cox 2011 Example 2</vt:lpstr>
      <vt:lpstr>Cox 2011 Example 3</vt:lpstr>
      <vt:lpstr>Cox 2009</vt:lpstr>
      <vt:lpstr>Cox 2009   </vt:lpstr>
      <vt:lpstr>Cox 2009  </vt:lpstr>
      <vt:lpstr>Summary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Assignment 1 - Group 3</dc:title>
  <cp:lastModifiedBy>Youheng</cp:lastModifiedBy>
  <cp:revision>1</cp:revision>
  <dcterms:modified xsi:type="dcterms:W3CDTF">2021-10-07T19:41:46Z</dcterms:modified>
</cp:coreProperties>
</file>