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58" r:id="rId5"/>
    <p:sldId id="259" r:id="rId6"/>
    <p:sldId id="290"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91" r:id="rId20"/>
    <p:sldId id="275" r:id="rId21"/>
    <p:sldId id="293" r:id="rId22"/>
    <p:sldId id="276" r:id="rId23"/>
    <p:sldId id="294" r:id="rId24"/>
  </p:sldIdLst>
  <p:sldSz cx="9144000" cy="6858000" type="screen4x3"/>
  <p:notesSz cx="9144000" cy="6858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4" autoAdjust="0"/>
    <p:restoredTop sz="94660"/>
  </p:normalViewPr>
  <p:slideViewPr>
    <p:cSldViewPr>
      <p:cViewPr>
        <p:scale>
          <a:sx n="62" d="100"/>
          <a:sy n="62" d="100"/>
        </p:scale>
        <p:origin x="142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594" y="6681272"/>
            <a:ext cx="9130665" cy="170180"/>
          </a:xfrm>
          <a:custGeom>
            <a:avLst/>
            <a:gdLst/>
            <a:ahLst/>
            <a:cxnLst/>
            <a:rect l="l" t="t" r="r" b="b"/>
            <a:pathLst>
              <a:path w="9130665" h="170179">
                <a:moveTo>
                  <a:pt x="0" y="0"/>
                </a:moveTo>
                <a:lnTo>
                  <a:pt x="9130131" y="0"/>
                </a:lnTo>
                <a:lnTo>
                  <a:pt x="9130131" y="169910"/>
                </a:lnTo>
                <a:lnTo>
                  <a:pt x="0" y="169910"/>
                </a:lnTo>
                <a:lnTo>
                  <a:pt x="0" y="0"/>
                </a:lnTo>
                <a:close/>
              </a:path>
            </a:pathLst>
          </a:custGeom>
          <a:solidFill>
            <a:srgbClr val="4A1579"/>
          </a:solidFill>
        </p:spPr>
        <p:txBody>
          <a:bodyPr wrap="square" lIns="0" tIns="0" rIns="0" bIns="0" rtlCol="0"/>
          <a:lstStyle/>
          <a:p>
            <a:endParaRPr/>
          </a:p>
        </p:txBody>
      </p:sp>
      <p:sp>
        <p:nvSpPr>
          <p:cNvPr id="17" name="bk object 17"/>
          <p:cNvSpPr/>
          <p:nvPr/>
        </p:nvSpPr>
        <p:spPr>
          <a:xfrm>
            <a:off x="-1" y="3576723"/>
            <a:ext cx="3686175" cy="3098800"/>
          </a:xfrm>
          <a:custGeom>
            <a:avLst/>
            <a:gdLst/>
            <a:ahLst/>
            <a:cxnLst/>
            <a:rect l="l" t="t" r="r" b="b"/>
            <a:pathLst>
              <a:path w="3686175" h="3098800">
                <a:moveTo>
                  <a:pt x="75759" y="1295400"/>
                </a:moveTo>
                <a:lnTo>
                  <a:pt x="0" y="1295400"/>
                </a:lnTo>
                <a:lnTo>
                  <a:pt x="0" y="889000"/>
                </a:lnTo>
                <a:lnTo>
                  <a:pt x="50572" y="889000"/>
                </a:lnTo>
                <a:lnTo>
                  <a:pt x="73660" y="825500"/>
                </a:lnTo>
                <a:lnTo>
                  <a:pt x="100945" y="762000"/>
                </a:lnTo>
                <a:lnTo>
                  <a:pt x="130330" y="711200"/>
                </a:lnTo>
                <a:lnTo>
                  <a:pt x="197494" y="584200"/>
                </a:lnTo>
                <a:lnTo>
                  <a:pt x="235274" y="520700"/>
                </a:lnTo>
                <a:lnTo>
                  <a:pt x="275152" y="457200"/>
                </a:lnTo>
                <a:lnTo>
                  <a:pt x="317130" y="393700"/>
                </a:lnTo>
                <a:lnTo>
                  <a:pt x="359108" y="342900"/>
                </a:lnTo>
                <a:lnTo>
                  <a:pt x="403184" y="279400"/>
                </a:lnTo>
                <a:lnTo>
                  <a:pt x="447261" y="228600"/>
                </a:lnTo>
                <a:lnTo>
                  <a:pt x="493436" y="177800"/>
                </a:lnTo>
                <a:lnTo>
                  <a:pt x="537512" y="127000"/>
                </a:lnTo>
                <a:lnTo>
                  <a:pt x="583688" y="76200"/>
                </a:lnTo>
                <a:lnTo>
                  <a:pt x="627764" y="25400"/>
                </a:lnTo>
                <a:lnTo>
                  <a:pt x="671841" y="0"/>
                </a:lnTo>
                <a:lnTo>
                  <a:pt x="730609" y="12700"/>
                </a:lnTo>
                <a:lnTo>
                  <a:pt x="789378" y="50800"/>
                </a:lnTo>
                <a:lnTo>
                  <a:pt x="846048" y="76200"/>
                </a:lnTo>
                <a:lnTo>
                  <a:pt x="900619" y="114300"/>
                </a:lnTo>
                <a:lnTo>
                  <a:pt x="957289" y="152400"/>
                </a:lnTo>
                <a:lnTo>
                  <a:pt x="1009761" y="190500"/>
                </a:lnTo>
                <a:lnTo>
                  <a:pt x="1064331" y="228600"/>
                </a:lnTo>
                <a:lnTo>
                  <a:pt x="1116803" y="266700"/>
                </a:lnTo>
                <a:lnTo>
                  <a:pt x="1822027" y="266700"/>
                </a:lnTo>
                <a:lnTo>
                  <a:pt x="1843016" y="292100"/>
                </a:lnTo>
                <a:lnTo>
                  <a:pt x="1922774" y="406400"/>
                </a:lnTo>
                <a:lnTo>
                  <a:pt x="1960554" y="457200"/>
                </a:lnTo>
                <a:lnTo>
                  <a:pt x="1989098" y="508000"/>
                </a:lnTo>
                <a:lnTo>
                  <a:pt x="753697" y="508000"/>
                </a:lnTo>
                <a:lnTo>
                  <a:pt x="720115" y="558800"/>
                </a:lnTo>
                <a:lnTo>
                  <a:pt x="688632" y="596900"/>
                </a:lnTo>
                <a:lnTo>
                  <a:pt x="657149" y="647700"/>
                </a:lnTo>
                <a:lnTo>
                  <a:pt x="625665" y="685800"/>
                </a:lnTo>
                <a:lnTo>
                  <a:pt x="596281" y="736600"/>
                </a:lnTo>
                <a:lnTo>
                  <a:pt x="541710" y="838200"/>
                </a:lnTo>
                <a:lnTo>
                  <a:pt x="516524" y="876300"/>
                </a:lnTo>
                <a:lnTo>
                  <a:pt x="470348" y="977900"/>
                </a:lnTo>
                <a:lnTo>
                  <a:pt x="426272" y="1079500"/>
                </a:lnTo>
                <a:lnTo>
                  <a:pt x="388492" y="1181100"/>
                </a:lnTo>
                <a:lnTo>
                  <a:pt x="354910" y="1282700"/>
                </a:lnTo>
                <a:lnTo>
                  <a:pt x="168109" y="1282700"/>
                </a:lnTo>
                <a:lnTo>
                  <a:pt x="75759" y="1295400"/>
                </a:lnTo>
                <a:close/>
              </a:path>
              <a:path w="3686175" h="3098800">
                <a:moveTo>
                  <a:pt x="1822027" y="266700"/>
                </a:moveTo>
                <a:lnTo>
                  <a:pt x="1116803" y="266700"/>
                </a:lnTo>
                <a:lnTo>
                  <a:pt x="1280516" y="152400"/>
                </a:lnTo>
                <a:lnTo>
                  <a:pt x="1393856" y="88900"/>
                </a:lnTo>
                <a:lnTo>
                  <a:pt x="1450526" y="50800"/>
                </a:lnTo>
                <a:lnTo>
                  <a:pt x="1509294" y="25400"/>
                </a:lnTo>
                <a:lnTo>
                  <a:pt x="1570162" y="0"/>
                </a:lnTo>
                <a:lnTo>
                  <a:pt x="1618436" y="38100"/>
                </a:lnTo>
                <a:lnTo>
                  <a:pt x="1666710" y="88900"/>
                </a:lnTo>
                <a:lnTo>
                  <a:pt x="1712886" y="139700"/>
                </a:lnTo>
                <a:lnTo>
                  <a:pt x="1801039" y="241300"/>
                </a:lnTo>
                <a:lnTo>
                  <a:pt x="1822027" y="266700"/>
                </a:lnTo>
                <a:close/>
              </a:path>
              <a:path w="3686175" h="3098800">
                <a:moveTo>
                  <a:pt x="0" y="1816100"/>
                </a:moveTo>
                <a:lnTo>
                  <a:pt x="0" y="1384300"/>
                </a:lnTo>
                <a:lnTo>
                  <a:pt x="426272" y="1384300"/>
                </a:lnTo>
                <a:lnTo>
                  <a:pt x="443063" y="1320800"/>
                </a:lnTo>
                <a:lnTo>
                  <a:pt x="461953" y="1257300"/>
                </a:lnTo>
                <a:lnTo>
                  <a:pt x="503930" y="1143000"/>
                </a:lnTo>
                <a:lnTo>
                  <a:pt x="524919" y="1092200"/>
                </a:lnTo>
                <a:lnTo>
                  <a:pt x="571094" y="990600"/>
                </a:lnTo>
                <a:lnTo>
                  <a:pt x="646654" y="838200"/>
                </a:lnTo>
                <a:lnTo>
                  <a:pt x="673940" y="787400"/>
                </a:lnTo>
                <a:lnTo>
                  <a:pt x="703324" y="736600"/>
                </a:lnTo>
                <a:lnTo>
                  <a:pt x="732708" y="698500"/>
                </a:lnTo>
                <a:lnTo>
                  <a:pt x="762093" y="647700"/>
                </a:lnTo>
                <a:lnTo>
                  <a:pt x="825059" y="571500"/>
                </a:lnTo>
                <a:lnTo>
                  <a:pt x="812466" y="546100"/>
                </a:lnTo>
                <a:lnTo>
                  <a:pt x="795675" y="533400"/>
                </a:lnTo>
                <a:lnTo>
                  <a:pt x="776785" y="520700"/>
                </a:lnTo>
                <a:lnTo>
                  <a:pt x="753697" y="508000"/>
                </a:lnTo>
                <a:lnTo>
                  <a:pt x="1484108" y="508000"/>
                </a:lnTo>
                <a:lnTo>
                  <a:pt x="1465218" y="520700"/>
                </a:lnTo>
                <a:lnTo>
                  <a:pt x="1448427" y="533400"/>
                </a:lnTo>
                <a:lnTo>
                  <a:pt x="1431636" y="558800"/>
                </a:lnTo>
                <a:lnTo>
                  <a:pt x="1419042" y="571500"/>
                </a:lnTo>
                <a:lnTo>
                  <a:pt x="1454723" y="622300"/>
                </a:lnTo>
                <a:lnTo>
                  <a:pt x="1488305" y="660400"/>
                </a:lnTo>
                <a:lnTo>
                  <a:pt x="1551270" y="762000"/>
                </a:lnTo>
                <a:lnTo>
                  <a:pt x="1580656" y="812800"/>
                </a:lnTo>
                <a:lnTo>
                  <a:pt x="1607942" y="850900"/>
                </a:lnTo>
                <a:lnTo>
                  <a:pt x="1620534" y="876300"/>
                </a:lnTo>
                <a:lnTo>
                  <a:pt x="1127298" y="876300"/>
                </a:lnTo>
                <a:lnTo>
                  <a:pt x="1093716" y="914400"/>
                </a:lnTo>
                <a:lnTo>
                  <a:pt x="1030749" y="1016000"/>
                </a:lnTo>
                <a:lnTo>
                  <a:pt x="971981" y="1130300"/>
                </a:lnTo>
                <a:lnTo>
                  <a:pt x="944695" y="1181100"/>
                </a:lnTo>
                <a:lnTo>
                  <a:pt x="898520" y="1308100"/>
                </a:lnTo>
                <a:lnTo>
                  <a:pt x="877529" y="1371600"/>
                </a:lnTo>
                <a:lnTo>
                  <a:pt x="858641" y="1435100"/>
                </a:lnTo>
                <a:lnTo>
                  <a:pt x="841850" y="1498600"/>
                </a:lnTo>
                <a:lnTo>
                  <a:pt x="827158" y="1574800"/>
                </a:lnTo>
                <a:lnTo>
                  <a:pt x="814565" y="1638300"/>
                </a:lnTo>
                <a:lnTo>
                  <a:pt x="804070" y="1714500"/>
                </a:lnTo>
                <a:lnTo>
                  <a:pt x="797774" y="1790700"/>
                </a:lnTo>
                <a:lnTo>
                  <a:pt x="155516" y="1790700"/>
                </a:lnTo>
                <a:lnTo>
                  <a:pt x="42177" y="1803400"/>
                </a:lnTo>
                <a:lnTo>
                  <a:pt x="0" y="1816100"/>
                </a:lnTo>
                <a:close/>
              </a:path>
              <a:path w="3686175" h="3098800">
                <a:moveTo>
                  <a:pt x="1880796" y="1282700"/>
                </a:moveTo>
                <a:lnTo>
                  <a:pt x="1805236" y="1054100"/>
                </a:lnTo>
                <a:lnTo>
                  <a:pt x="1784248" y="1003300"/>
                </a:lnTo>
                <a:lnTo>
                  <a:pt x="1742270" y="914400"/>
                </a:lnTo>
                <a:lnTo>
                  <a:pt x="1719182" y="863600"/>
                </a:lnTo>
                <a:lnTo>
                  <a:pt x="1693996" y="812800"/>
                </a:lnTo>
                <a:lnTo>
                  <a:pt x="1668809" y="774700"/>
                </a:lnTo>
                <a:lnTo>
                  <a:pt x="1643623" y="723900"/>
                </a:lnTo>
                <a:lnTo>
                  <a:pt x="1614238" y="685800"/>
                </a:lnTo>
                <a:lnTo>
                  <a:pt x="1584854" y="635000"/>
                </a:lnTo>
                <a:lnTo>
                  <a:pt x="1553371" y="596900"/>
                </a:lnTo>
                <a:lnTo>
                  <a:pt x="1519789" y="558800"/>
                </a:lnTo>
                <a:lnTo>
                  <a:pt x="1484108" y="508000"/>
                </a:lnTo>
                <a:lnTo>
                  <a:pt x="1989098" y="508000"/>
                </a:lnTo>
                <a:lnTo>
                  <a:pt x="1996235" y="520700"/>
                </a:lnTo>
                <a:lnTo>
                  <a:pt x="2063399" y="635000"/>
                </a:lnTo>
                <a:lnTo>
                  <a:pt x="2094882" y="698500"/>
                </a:lnTo>
                <a:lnTo>
                  <a:pt x="2124266" y="749300"/>
                </a:lnTo>
                <a:lnTo>
                  <a:pt x="2178837" y="876300"/>
                </a:lnTo>
                <a:lnTo>
                  <a:pt x="2489472" y="914400"/>
                </a:lnTo>
                <a:lnTo>
                  <a:pt x="2592317" y="939800"/>
                </a:lnTo>
                <a:lnTo>
                  <a:pt x="2789612" y="990600"/>
                </a:lnTo>
                <a:lnTo>
                  <a:pt x="3075059" y="1104900"/>
                </a:lnTo>
                <a:lnTo>
                  <a:pt x="3167410" y="1155700"/>
                </a:lnTo>
                <a:lnTo>
                  <a:pt x="3257660" y="1193800"/>
                </a:lnTo>
                <a:lnTo>
                  <a:pt x="3345815" y="1257300"/>
                </a:lnTo>
                <a:lnTo>
                  <a:pt x="3367853" y="1270000"/>
                </a:lnTo>
                <a:lnTo>
                  <a:pt x="1975246" y="1270000"/>
                </a:lnTo>
                <a:lnTo>
                  <a:pt x="1880796" y="1282700"/>
                </a:lnTo>
                <a:close/>
              </a:path>
              <a:path w="3686175" h="3098800">
                <a:moveTo>
                  <a:pt x="1456822" y="1866900"/>
                </a:moveTo>
                <a:lnTo>
                  <a:pt x="1452624" y="1739900"/>
                </a:lnTo>
                <a:lnTo>
                  <a:pt x="1446328" y="1676400"/>
                </a:lnTo>
                <a:lnTo>
                  <a:pt x="1437932" y="1612900"/>
                </a:lnTo>
                <a:lnTo>
                  <a:pt x="1427438" y="1549400"/>
                </a:lnTo>
                <a:lnTo>
                  <a:pt x="1412746" y="1485900"/>
                </a:lnTo>
                <a:lnTo>
                  <a:pt x="1395955" y="1422400"/>
                </a:lnTo>
                <a:lnTo>
                  <a:pt x="1377065" y="1358900"/>
                </a:lnTo>
                <a:lnTo>
                  <a:pt x="1356076" y="1295400"/>
                </a:lnTo>
                <a:lnTo>
                  <a:pt x="1330889" y="1231900"/>
                </a:lnTo>
                <a:lnTo>
                  <a:pt x="1303604" y="1168400"/>
                </a:lnTo>
                <a:lnTo>
                  <a:pt x="1274220" y="1104900"/>
                </a:lnTo>
                <a:lnTo>
                  <a:pt x="1242736" y="1054100"/>
                </a:lnTo>
                <a:lnTo>
                  <a:pt x="1207055" y="990600"/>
                </a:lnTo>
                <a:lnTo>
                  <a:pt x="1169276" y="927100"/>
                </a:lnTo>
                <a:lnTo>
                  <a:pt x="1127298" y="876300"/>
                </a:lnTo>
                <a:lnTo>
                  <a:pt x="1620534" y="876300"/>
                </a:lnTo>
                <a:lnTo>
                  <a:pt x="1658313" y="952500"/>
                </a:lnTo>
                <a:lnTo>
                  <a:pt x="1681402" y="1003300"/>
                </a:lnTo>
                <a:lnTo>
                  <a:pt x="1702391" y="1054100"/>
                </a:lnTo>
                <a:lnTo>
                  <a:pt x="1744369" y="1168400"/>
                </a:lnTo>
                <a:lnTo>
                  <a:pt x="1780050" y="1270000"/>
                </a:lnTo>
                <a:lnTo>
                  <a:pt x="1811533" y="1371600"/>
                </a:lnTo>
                <a:lnTo>
                  <a:pt x="2073893" y="1371600"/>
                </a:lnTo>
                <a:lnTo>
                  <a:pt x="2159947" y="1384300"/>
                </a:lnTo>
                <a:lnTo>
                  <a:pt x="2243902" y="1384300"/>
                </a:lnTo>
                <a:lnTo>
                  <a:pt x="2407615" y="1409700"/>
                </a:lnTo>
                <a:lnTo>
                  <a:pt x="2487371" y="1435100"/>
                </a:lnTo>
                <a:lnTo>
                  <a:pt x="2567130" y="1447800"/>
                </a:lnTo>
                <a:lnTo>
                  <a:pt x="2646888" y="1473200"/>
                </a:lnTo>
                <a:lnTo>
                  <a:pt x="2722445" y="1498600"/>
                </a:lnTo>
                <a:lnTo>
                  <a:pt x="2798007" y="1536700"/>
                </a:lnTo>
                <a:lnTo>
                  <a:pt x="2873567" y="1562100"/>
                </a:lnTo>
                <a:lnTo>
                  <a:pt x="2947025" y="1600200"/>
                </a:lnTo>
                <a:lnTo>
                  <a:pt x="3018390" y="1638300"/>
                </a:lnTo>
                <a:lnTo>
                  <a:pt x="3087653" y="1676400"/>
                </a:lnTo>
                <a:lnTo>
                  <a:pt x="3058268" y="1752600"/>
                </a:lnTo>
                <a:lnTo>
                  <a:pt x="3046375" y="1778000"/>
                </a:lnTo>
                <a:lnTo>
                  <a:pt x="1924873" y="1778000"/>
                </a:lnTo>
                <a:lnTo>
                  <a:pt x="1857708" y="1790700"/>
                </a:lnTo>
                <a:lnTo>
                  <a:pt x="1790544" y="1790700"/>
                </a:lnTo>
                <a:lnTo>
                  <a:pt x="1521887" y="1841500"/>
                </a:lnTo>
                <a:lnTo>
                  <a:pt x="1456822" y="1866900"/>
                </a:lnTo>
                <a:close/>
              </a:path>
              <a:path w="3686175" h="3098800">
                <a:moveTo>
                  <a:pt x="2875666" y="3098800"/>
                </a:moveTo>
                <a:lnTo>
                  <a:pt x="2457988" y="3098800"/>
                </a:lnTo>
                <a:lnTo>
                  <a:pt x="2437000" y="3009900"/>
                </a:lnTo>
                <a:lnTo>
                  <a:pt x="2413912" y="2908300"/>
                </a:lnTo>
                <a:lnTo>
                  <a:pt x="2384528" y="2806700"/>
                </a:lnTo>
                <a:lnTo>
                  <a:pt x="2350945" y="2717800"/>
                </a:lnTo>
                <a:lnTo>
                  <a:pt x="2497865" y="2616200"/>
                </a:lnTo>
                <a:lnTo>
                  <a:pt x="2569229" y="2552700"/>
                </a:lnTo>
                <a:lnTo>
                  <a:pt x="2703557" y="2425700"/>
                </a:lnTo>
                <a:lnTo>
                  <a:pt x="2766524" y="2362200"/>
                </a:lnTo>
                <a:lnTo>
                  <a:pt x="2827391" y="2286000"/>
                </a:lnTo>
                <a:lnTo>
                  <a:pt x="2884061" y="2222500"/>
                </a:lnTo>
                <a:lnTo>
                  <a:pt x="2938632" y="2146300"/>
                </a:lnTo>
                <a:lnTo>
                  <a:pt x="2989005" y="2070100"/>
                </a:lnTo>
                <a:lnTo>
                  <a:pt x="3035181" y="1993900"/>
                </a:lnTo>
                <a:lnTo>
                  <a:pt x="3077158" y="1917700"/>
                </a:lnTo>
                <a:lnTo>
                  <a:pt x="3114938" y="1854200"/>
                </a:lnTo>
                <a:lnTo>
                  <a:pt x="3146421" y="1778000"/>
                </a:lnTo>
                <a:lnTo>
                  <a:pt x="3173707" y="1714500"/>
                </a:lnTo>
                <a:lnTo>
                  <a:pt x="3196794" y="1638300"/>
                </a:lnTo>
                <a:lnTo>
                  <a:pt x="3127531" y="1600200"/>
                </a:lnTo>
                <a:lnTo>
                  <a:pt x="3056169" y="1549400"/>
                </a:lnTo>
                <a:lnTo>
                  <a:pt x="2982709" y="1511300"/>
                </a:lnTo>
                <a:lnTo>
                  <a:pt x="2907149" y="1473200"/>
                </a:lnTo>
                <a:lnTo>
                  <a:pt x="2831589" y="1447800"/>
                </a:lnTo>
                <a:lnTo>
                  <a:pt x="2753931" y="1409700"/>
                </a:lnTo>
                <a:lnTo>
                  <a:pt x="2592317" y="1358900"/>
                </a:lnTo>
                <a:lnTo>
                  <a:pt x="2508361" y="1346200"/>
                </a:lnTo>
                <a:lnTo>
                  <a:pt x="2424406" y="1320800"/>
                </a:lnTo>
                <a:lnTo>
                  <a:pt x="2159947" y="1282700"/>
                </a:lnTo>
                <a:lnTo>
                  <a:pt x="2067596" y="1282700"/>
                </a:lnTo>
                <a:lnTo>
                  <a:pt x="1975246" y="1270000"/>
                </a:lnTo>
                <a:lnTo>
                  <a:pt x="3367853" y="1270000"/>
                </a:lnTo>
                <a:lnTo>
                  <a:pt x="3433966" y="1308100"/>
                </a:lnTo>
                <a:lnTo>
                  <a:pt x="3520022" y="1371600"/>
                </a:lnTo>
                <a:lnTo>
                  <a:pt x="3601878" y="1435100"/>
                </a:lnTo>
                <a:lnTo>
                  <a:pt x="3685834" y="1498600"/>
                </a:lnTo>
                <a:lnTo>
                  <a:pt x="3658546" y="1600200"/>
                </a:lnTo>
                <a:lnTo>
                  <a:pt x="3595582" y="1790700"/>
                </a:lnTo>
                <a:lnTo>
                  <a:pt x="3557802" y="1879600"/>
                </a:lnTo>
                <a:lnTo>
                  <a:pt x="3517923" y="1981200"/>
                </a:lnTo>
                <a:lnTo>
                  <a:pt x="3471746" y="2070100"/>
                </a:lnTo>
                <a:lnTo>
                  <a:pt x="3423471" y="2159000"/>
                </a:lnTo>
                <a:lnTo>
                  <a:pt x="3371001" y="2247900"/>
                </a:lnTo>
                <a:lnTo>
                  <a:pt x="3316428" y="2336800"/>
                </a:lnTo>
                <a:lnTo>
                  <a:pt x="3257660" y="2425700"/>
                </a:lnTo>
                <a:lnTo>
                  <a:pt x="3194695" y="2501900"/>
                </a:lnTo>
                <a:lnTo>
                  <a:pt x="3129630" y="2578100"/>
                </a:lnTo>
                <a:lnTo>
                  <a:pt x="3060367" y="2667000"/>
                </a:lnTo>
                <a:lnTo>
                  <a:pt x="2986906" y="2743200"/>
                </a:lnTo>
                <a:lnTo>
                  <a:pt x="2911347" y="2806700"/>
                </a:lnTo>
                <a:lnTo>
                  <a:pt x="2833688" y="2882900"/>
                </a:lnTo>
                <a:lnTo>
                  <a:pt x="2846281" y="2933700"/>
                </a:lnTo>
                <a:lnTo>
                  <a:pt x="2867268" y="3048000"/>
                </a:lnTo>
                <a:lnTo>
                  <a:pt x="2875666" y="3098800"/>
                </a:lnTo>
                <a:close/>
              </a:path>
              <a:path w="3686175" h="3098800">
                <a:moveTo>
                  <a:pt x="426272" y="1384300"/>
                </a:moveTo>
                <a:lnTo>
                  <a:pt x="90451" y="1384300"/>
                </a:lnTo>
                <a:lnTo>
                  <a:pt x="145022" y="1371600"/>
                </a:lnTo>
                <a:lnTo>
                  <a:pt x="367503" y="1371600"/>
                </a:lnTo>
                <a:lnTo>
                  <a:pt x="426272" y="1384300"/>
                </a:lnTo>
                <a:close/>
              </a:path>
              <a:path w="3686175" h="3098800">
                <a:moveTo>
                  <a:pt x="2363539" y="3098800"/>
                </a:moveTo>
                <a:lnTo>
                  <a:pt x="1937466" y="3098800"/>
                </a:lnTo>
                <a:lnTo>
                  <a:pt x="1916477" y="3022600"/>
                </a:lnTo>
                <a:lnTo>
                  <a:pt x="1891291" y="2933700"/>
                </a:lnTo>
                <a:lnTo>
                  <a:pt x="1864005" y="2857500"/>
                </a:lnTo>
                <a:lnTo>
                  <a:pt x="1830423" y="2781300"/>
                </a:lnTo>
                <a:lnTo>
                  <a:pt x="1792643" y="2705100"/>
                </a:lnTo>
                <a:lnTo>
                  <a:pt x="1752764" y="2628900"/>
                </a:lnTo>
                <a:lnTo>
                  <a:pt x="1708688" y="2565400"/>
                </a:lnTo>
                <a:lnTo>
                  <a:pt x="1658313" y="2489200"/>
                </a:lnTo>
                <a:lnTo>
                  <a:pt x="1840917" y="2413000"/>
                </a:lnTo>
                <a:lnTo>
                  <a:pt x="1958455" y="2349500"/>
                </a:lnTo>
                <a:lnTo>
                  <a:pt x="2017223" y="2324100"/>
                </a:lnTo>
                <a:lnTo>
                  <a:pt x="2073893" y="2286000"/>
                </a:lnTo>
                <a:lnTo>
                  <a:pt x="2183035" y="2209800"/>
                </a:lnTo>
                <a:lnTo>
                  <a:pt x="2235507" y="2171700"/>
                </a:lnTo>
                <a:lnTo>
                  <a:pt x="2285880" y="2120900"/>
                </a:lnTo>
                <a:lnTo>
                  <a:pt x="2334154" y="2082800"/>
                </a:lnTo>
                <a:lnTo>
                  <a:pt x="2380328" y="2032000"/>
                </a:lnTo>
                <a:lnTo>
                  <a:pt x="2424406" y="1981200"/>
                </a:lnTo>
                <a:lnTo>
                  <a:pt x="2466384" y="1917700"/>
                </a:lnTo>
                <a:lnTo>
                  <a:pt x="2504164" y="1866900"/>
                </a:lnTo>
                <a:lnTo>
                  <a:pt x="2443296" y="1854200"/>
                </a:lnTo>
                <a:lnTo>
                  <a:pt x="2382429" y="1828800"/>
                </a:lnTo>
                <a:lnTo>
                  <a:pt x="2191430" y="1790700"/>
                </a:lnTo>
                <a:lnTo>
                  <a:pt x="2124266" y="1790700"/>
                </a:lnTo>
                <a:lnTo>
                  <a:pt x="2059201" y="1778000"/>
                </a:lnTo>
                <a:lnTo>
                  <a:pt x="3046375" y="1778000"/>
                </a:lnTo>
                <a:lnTo>
                  <a:pt x="3022587" y="1828800"/>
                </a:lnTo>
                <a:lnTo>
                  <a:pt x="2984805" y="1905000"/>
                </a:lnTo>
                <a:lnTo>
                  <a:pt x="2942830" y="1968500"/>
                </a:lnTo>
                <a:lnTo>
                  <a:pt x="2898753" y="2044700"/>
                </a:lnTo>
                <a:lnTo>
                  <a:pt x="2850479" y="2108200"/>
                </a:lnTo>
                <a:lnTo>
                  <a:pt x="2800106" y="2171700"/>
                </a:lnTo>
                <a:lnTo>
                  <a:pt x="2690964" y="2311400"/>
                </a:lnTo>
                <a:lnTo>
                  <a:pt x="2632195" y="2362200"/>
                </a:lnTo>
                <a:lnTo>
                  <a:pt x="2571328" y="2425700"/>
                </a:lnTo>
                <a:lnTo>
                  <a:pt x="2508361" y="2476500"/>
                </a:lnTo>
                <a:lnTo>
                  <a:pt x="2443296" y="2540000"/>
                </a:lnTo>
                <a:lnTo>
                  <a:pt x="2378231" y="2590800"/>
                </a:lnTo>
                <a:lnTo>
                  <a:pt x="2308968" y="2628900"/>
                </a:lnTo>
                <a:lnTo>
                  <a:pt x="2239705" y="2679700"/>
                </a:lnTo>
                <a:lnTo>
                  <a:pt x="2260694" y="2730500"/>
                </a:lnTo>
                <a:lnTo>
                  <a:pt x="2279583" y="2781300"/>
                </a:lnTo>
                <a:lnTo>
                  <a:pt x="2313166" y="2882900"/>
                </a:lnTo>
                <a:lnTo>
                  <a:pt x="2327858" y="2933700"/>
                </a:lnTo>
                <a:lnTo>
                  <a:pt x="2340451" y="2984500"/>
                </a:lnTo>
                <a:lnTo>
                  <a:pt x="2353044" y="3048000"/>
                </a:lnTo>
                <a:lnTo>
                  <a:pt x="2363539" y="3098800"/>
                </a:lnTo>
                <a:close/>
              </a:path>
              <a:path w="3686175" h="3098800">
                <a:moveTo>
                  <a:pt x="791477" y="1866900"/>
                </a:moveTo>
                <a:lnTo>
                  <a:pt x="753697" y="1854200"/>
                </a:lnTo>
                <a:lnTo>
                  <a:pt x="713818" y="1841500"/>
                </a:lnTo>
                <a:lnTo>
                  <a:pt x="671841" y="1841500"/>
                </a:lnTo>
                <a:lnTo>
                  <a:pt x="627764" y="1828800"/>
                </a:lnTo>
                <a:lnTo>
                  <a:pt x="531216" y="1803400"/>
                </a:lnTo>
                <a:lnTo>
                  <a:pt x="430469" y="1790700"/>
                </a:lnTo>
                <a:lnTo>
                  <a:pt x="797774" y="1790700"/>
                </a:lnTo>
                <a:lnTo>
                  <a:pt x="791477" y="1866900"/>
                </a:lnTo>
                <a:close/>
              </a:path>
              <a:path w="3686175" h="3098800">
                <a:moveTo>
                  <a:pt x="317130" y="3098800"/>
                </a:moveTo>
                <a:lnTo>
                  <a:pt x="0" y="3098800"/>
                </a:lnTo>
                <a:lnTo>
                  <a:pt x="0" y="2146300"/>
                </a:lnTo>
                <a:lnTo>
                  <a:pt x="54770" y="2197100"/>
                </a:lnTo>
                <a:lnTo>
                  <a:pt x="126132" y="2247900"/>
                </a:lnTo>
                <a:lnTo>
                  <a:pt x="199593" y="2298700"/>
                </a:lnTo>
                <a:lnTo>
                  <a:pt x="275152" y="2349500"/>
                </a:lnTo>
                <a:lnTo>
                  <a:pt x="352811" y="2387600"/>
                </a:lnTo>
                <a:lnTo>
                  <a:pt x="512326" y="2463800"/>
                </a:lnTo>
                <a:lnTo>
                  <a:pt x="592083" y="2489200"/>
                </a:lnTo>
                <a:lnTo>
                  <a:pt x="545906" y="2565400"/>
                </a:lnTo>
                <a:lnTo>
                  <a:pt x="501831" y="2628900"/>
                </a:lnTo>
                <a:lnTo>
                  <a:pt x="461953" y="2705100"/>
                </a:lnTo>
                <a:lnTo>
                  <a:pt x="426272" y="2781300"/>
                </a:lnTo>
                <a:lnTo>
                  <a:pt x="392690" y="2857500"/>
                </a:lnTo>
                <a:lnTo>
                  <a:pt x="363305" y="2933700"/>
                </a:lnTo>
                <a:lnTo>
                  <a:pt x="338119" y="3022600"/>
                </a:lnTo>
                <a:lnTo>
                  <a:pt x="317130" y="3098800"/>
                </a:lnTo>
                <a:close/>
              </a:path>
              <a:path w="3686175" h="3098800">
                <a:moveTo>
                  <a:pt x="1326689" y="3098800"/>
                </a:moveTo>
                <a:lnTo>
                  <a:pt x="930003" y="3098800"/>
                </a:lnTo>
                <a:lnTo>
                  <a:pt x="982475" y="3048000"/>
                </a:lnTo>
                <a:lnTo>
                  <a:pt x="1032848" y="2997200"/>
                </a:lnTo>
                <a:lnTo>
                  <a:pt x="1081123" y="2933700"/>
                </a:lnTo>
                <a:lnTo>
                  <a:pt x="1125199" y="2870200"/>
                </a:lnTo>
                <a:lnTo>
                  <a:pt x="1169276" y="2933700"/>
                </a:lnTo>
                <a:lnTo>
                  <a:pt x="1219647" y="2997200"/>
                </a:lnTo>
                <a:lnTo>
                  <a:pt x="1272121" y="3048000"/>
                </a:lnTo>
                <a:lnTo>
                  <a:pt x="1326689" y="3098800"/>
                </a:lnTo>
                <a:close/>
              </a:path>
            </a:pathLst>
          </a:custGeom>
          <a:solidFill>
            <a:srgbClr val="FBFAFC"/>
          </a:solidFill>
        </p:spPr>
        <p:txBody>
          <a:bodyPr wrap="square" lIns="0" tIns="0" rIns="0" bIns="0" rtlCol="0"/>
          <a:lstStyle/>
          <a:p>
            <a:endParaRPr/>
          </a:p>
        </p:txBody>
      </p:sp>
      <p:sp>
        <p:nvSpPr>
          <p:cNvPr id="18" name="bk object 18"/>
          <p:cNvSpPr/>
          <p:nvPr/>
        </p:nvSpPr>
        <p:spPr>
          <a:xfrm>
            <a:off x="0" y="6681270"/>
            <a:ext cx="2896870" cy="170180"/>
          </a:xfrm>
          <a:custGeom>
            <a:avLst/>
            <a:gdLst/>
            <a:ahLst/>
            <a:cxnLst/>
            <a:rect l="l" t="t" r="r" b="b"/>
            <a:pathLst>
              <a:path w="2896870" h="170179">
                <a:moveTo>
                  <a:pt x="2896652" y="169910"/>
                </a:moveTo>
                <a:lnTo>
                  <a:pt x="2481074" y="169910"/>
                </a:lnTo>
                <a:lnTo>
                  <a:pt x="2470577" y="86004"/>
                </a:lnTo>
                <a:lnTo>
                  <a:pt x="2457986" y="2097"/>
                </a:lnTo>
                <a:lnTo>
                  <a:pt x="2875664" y="2097"/>
                </a:lnTo>
                <a:lnTo>
                  <a:pt x="2888255" y="83906"/>
                </a:lnTo>
                <a:lnTo>
                  <a:pt x="2896652" y="169910"/>
                </a:lnTo>
                <a:close/>
              </a:path>
              <a:path w="2896870" h="170179">
                <a:moveTo>
                  <a:pt x="2388723" y="169910"/>
                </a:moveTo>
                <a:lnTo>
                  <a:pt x="1966848" y="169910"/>
                </a:lnTo>
                <a:lnTo>
                  <a:pt x="1954253" y="83906"/>
                </a:lnTo>
                <a:lnTo>
                  <a:pt x="1937462" y="2097"/>
                </a:lnTo>
                <a:lnTo>
                  <a:pt x="2363537" y="2097"/>
                </a:lnTo>
                <a:lnTo>
                  <a:pt x="2378229" y="83906"/>
                </a:lnTo>
                <a:lnTo>
                  <a:pt x="2388723" y="169910"/>
                </a:lnTo>
                <a:close/>
              </a:path>
              <a:path w="2896870" h="170179">
                <a:moveTo>
                  <a:pt x="1538676" y="169910"/>
                </a:moveTo>
                <a:lnTo>
                  <a:pt x="722210" y="169910"/>
                </a:lnTo>
                <a:lnTo>
                  <a:pt x="776781" y="130055"/>
                </a:lnTo>
                <a:lnTo>
                  <a:pt x="881727" y="46148"/>
                </a:lnTo>
                <a:lnTo>
                  <a:pt x="930001" y="2097"/>
                </a:lnTo>
                <a:lnTo>
                  <a:pt x="1326687" y="2097"/>
                </a:lnTo>
                <a:lnTo>
                  <a:pt x="1377063" y="46148"/>
                </a:lnTo>
                <a:lnTo>
                  <a:pt x="1482005" y="130055"/>
                </a:lnTo>
                <a:lnTo>
                  <a:pt x="1538676" y="169910"/>
                </a:lnTo>
                <a:close/>
              </a:path>
              <a:path w="2896870" h="170179">
                <a:moveTo>
                  <a:pt x="287743" y="169910"/>
                </a:moveTo>
                <a:lnTo>
                  <a:pt x="0" y="169910"/>
                </a:lnTo>
                <a:lnTo>
                  <a:pt x="0" y="0"/>
                </a:lnTo>
                <a:lnTo>
                  <a:pt x="317126" y="0"/>
                </a:lnTo>
                <a:lnTo>
                  <a:pt x="300335" y="83906"/>
                </a:lnTo>
                <a:lnTo>
                  <a:pt x="287743" y="169910"/>
                </a:lnTo>
                <a:close/>
              </a:path>
            </a:pathLst>
          </a:custGeom>
          <a:solidFill>
            <a:srgbClr val="7C56A6"/>
          </a:solidFill>
        </p:spPr>
        <p:txBody>
          <a:bodyPr wrap="square" lIns="0" tIns="0" rIns="0" bIns="0" rtlCol="0"/>
          <a:lstStyle/>
          <a:p>
            <a:endParaRPr/>
          </a:p>
        </p:txBody>
      </p:sp>
      <p:sp>
        <p:nvSpPr>
          <p:cNvPr id="19" name="bk object 19"/>
          <p:cNvSpPr/>
          <p:nvPr/>
        </p:nvSpPr>
        <p:spPr>
          <a:xfrm>
            <a:off x="5482472" y="388273"/>
            <a:ext cx="3654425" cy="2857500"/>
          </a:xfrm>
          <a:custGeom>
            <a:avLst/>
            <a:gdLst/>
            <a:ahLst/>
            <a:cxnLst/>
            <a:rect l="l" t="t" r="r" b="b"/>
            <a:pathLst>
              <a:path w="3654425" h="2857500">
                <a:moveTo>
                  <a:pt x="1269822" y="2857500"/>
                </a:moveTo>
                <a:lnTo>
                  <a:pt x="1055737" y="2857500"/>
                </a:lnTo>
                <a:lnTo>
                  <a:pt x="944496" y="2844800"/>
                </a:lnTo>
                <a:lnTo>
                  <a:pt x="906716" y="2755900"/>
                </a:lnTo>
                <a:lnTo>
                  <a:pt x="873134" y="2667000"/>
                </a:lnTo>
                <a:lnTo>
                  <a:pt x="843750" y="2565400"/>
                </a:lnTo>
                <a:lnTo>
                  <a:pt x="816464" y="2463800"/>
                </a:lnTo>
                <a:lnTo>
                  <a:pt x="795475" y="2362200"/>
                </a:lnTo>
                <a:lnTo>
                  <a:pt x="776585" y="2273300"/>
                </a:lnTo>
                <a:lnTo>
                  <a:pt x="761893" y="2159000"/>
                </a:lnTo>
                <a:lnTo>
                  <a:pt x="751399" y="2057400"/>
                </a:lnTo>
                <a:lnTo>
                  <a:pt x="743003" y="1955800"/>
                </a:lnTo>
                <a:lnTo>
                  <a:pt x="740904" y="1854200"/>
                </a:lnTo>
                <a:lnTo>
                  <a:pt x="743003" y="1739900"/>
                </a:lnTo>
                <a:lnTo>
                  <a:pt x="749300" y="1638300"/>
                </a:lnTo>
                <a:lnTo>
                  <a:pt x="757695" y="1536700"/>
                </a:lnTo>
                <a:lnTo>
                  <a:pt x="772388" y="1435100"/>
                </a:lnTo>
                <a:lnTo>
                  <a:pt x="789179" y="1333500"/>
                </a:lnTo>
                <a:lnTo>
                  <a:pt x="812266" y="1231900"/>
                </a:lnTo>
                <a:lnTo>
                  <a:pt x="738806" y="1168400"/>
                </a:lnTo>
                <a:lnTo>
                  <a:pt x="669542" y="1104900"/>
                </a:lnTo>
                <a:lnTo>
                  <a:pt x="602378" y="1028700"/>
                </a:lnTo>
                <a:lnTo>
                  <a:pt x="537313" y="952500"/>
                </a:lnTo>
                <a:lnTo>
                  <a:pt x="476445" y="889000"/>
                </a:lnTo>
                <a:lnTo>
                  <a:pt x="417677" y="812800"/>
                </a:lnTo>
                <a:lnTo>
                  <a:pt x="363106" y="736600"/>
                </a:lnTo>
                <a:lnTo>
                  <a:pt x="310634" y="660400"/>
                </a:lnTo>
                <a:lnTo>
                  <a:pt x="260261" y="584200"/>
                </a:lnTo>
                <a:lnTo>
                  <a:pt x="214085" y="495300"/>
                </a:lnTo>
                <a:lnTo>
                  <a:pt x="172108" y="419100"/>
                </a:lnTo>
                <a:lnTo>
                  <a:pt x="132229" y="342900"/>
                </a:lnTo>
                <a:lnTo>
                  <a:pt x="94449" y="254000"/>
                </a:lnTo>
                <a:lnTo>
                  <a:pt x="60867" y="165100"/>
                </a:lnTo>
                <a:lnTo>
                  <a:pt x="29384" y="76200"/>
                </a:lnTo>
                <a:lnTo>
                  <a:pt x="0" y="0"/>
                </a:lnTo>
                <a:lnTo>
                  <a:pt x="455457" y="0"/>
                </a:lnTo>
                <a:lnTo>
                  <a:pt x="484841" y="76200"/>
                </a:lnTo>
                <a:lnTo>
                  <a:pt x="518423" y="165100"/>
                </a:lnTo>
                <a:lnTo>
                  <a:pt x="554104" y="228600"/>
                </a:lnTo>
                <a:lnTo>
                  <a:pt x="593983" y="304800"/>
                </a:lnTo>
                <a:lnTo>
                  <a:pt x="638059" y="381000"/>
                </a:lnTo>
                <a:lnTo>
                  <a:pt x="684235" y="457200"/>
                </a:lnTo>
                <a:lnTo>
                  <a:pt x="734608" y="520700"/>
                </a:lnTo>
                <a:lnTo>
                  <a:pt x="787080" y="596900"/>
                </a:lnTo>
                <a:lnTo>
                  <a:pt x="843750" y="660400"/>
                </a:lnTo>
                <a:lnTo>
                  <a:pt x="902518" y="723900"/>
                </a:lnTo>
                <a:lnTo>
                  <a:pt x="963386" y="787400"/>
                </a:lnTo>
                <a:lnTo>
                  <a:pt x="1026352" y="850900"/>
                </a:lnTo>
                <a:lnTo>
                  <a:pt x="1093516" y="914400"/>
                </a:lnTo>
                <a:lnTo>
                  <a:pt x="1160681" y="965200"/>
                </a:lnTo>
                <a:lnTo>
                  <a:pt x="1229944" y="1016000"/>
                </a:lnTo>
                <a:lnTo>
                  <a:pt x="1301306" y="1066800"/>
                </a:lnTo>
                <a:lnTo>
                  <a:pt x="1274020" y="1155700"/>
                </a:lnTo>
                <a:lnTo>
                  <a:pt x="1248834" y="1231900"/>
                </a:lnTo>
                <a:lnTo>
                  <a:pt x="1225746" y="1320800"/>
                </a:lnTo>
                <a:lnTo>
                  <a:pt x="1206856" y="1397000"/>
                </a:lnTo>
                <a:lnTo>
                  <a:pt x="1192164" y="1485900"/>
                </a:lnTo>
                <a:lnTo>
                  <a:pt x="1179571" y="1574800"/>
                </a:lnTo>
                <a:lnTo>
                  <a:pt x="1171175" y="1651000"/>
                </a:lnTo>
                <a:lnTo>
                  <a:pt x="1166977" y="1739900"/>
                </a:lnTo>
                <a:lnTo>
                  <a:pt x="1164878" y="1828800"/>
                </a:lnTo>
                <a:lnTo>
                  <a:pt x="1166977" y="1917700"/>
                </a:lnTo>
                <a:lnTo>
                  <a:pt x="1171175" y="2006600"/>
                </a:lnTo>
                <a:lnTo>
                  <a:pt x="1179571" y="2095500"/>
                </a:lnTo>
                <a:lnTo>
                  <a:pt x="1206856" y="2260600"/>
                </a:lnTo>
                <a:lnTo>
                  <a:pt x="1248834" y="2425700"/>
                </a:lnTo>
                <a:lnTo>
                  <a:pt x="3654151" y="2425700"/>
                </a:lnTo>
                <a:lnTo>
                  <a:pt x="3654151" y="2476500"/>
                </a:lnTo>
                <a:lnTo>
                  <a:pt x="2535448" y="2476500"/>
                </a:lnTo>
                <a:lnTo>
                  <a:pt x="2445196" y="2527300"/>
                </a:lnTo>
                <a:lnTo>
                  <a:pt x="2357043" y="2565400"/>
                </a:lnTo>
                <a:lnTo>
                  <a:pt x="2264692" y="2616200"/>
                </a:lnTo>
                <a:lnTo>
                  <a:pt x="2077892" y="2692400"/>
                </a:lnTo>
                <a:lnTo>
                  <a:pt x="1981343" y="2717800"/>
                </a:lnTo>
                <a:lnTo>
                  <a:pt x="1884794" y="2755900"/>
                </a:lnTo>
                <a:lnTo>
                  <a:pt x="1786147" y="2781300"/>
                </a:lnTo>
                <a:lnTo>
                  <a:pt x="1685401" y="2794000"/>
                </a:lnTo>
                <a:lnTo>
                  <a:pt x="1582556" y="2819400"/>
                </a:lnTo>
                <a:lnTo>
                  <a:pt x="1269822" y="2857500"/>
                </a:lnTo>
                <a:close/>
              </a:path>
              <a:path w="3654425" h="2857500">
                <a:moveTo>
                  <a:pt x="1320196" y="2336800"/>
                </a:moveTo>
                <a:lnTo>
                  <a:pt x="1299207" y="2235200"/>
                </a:lnTo>
                <a:lnTo>
                  <a:pt x="1282416" y="2146300"/>
                </a:lnTo>
                <a:lnTo>
                  <a:pt x="1269822" y="2057400"/>
                </a:lnTo>
                <a:lnTo>
                  <a:pt x="1261427" y="1968500"/>
                </a:lnTo>
                <a:lnTo>
                  <a:pt x="1257229" y="1879600"/>
                </a:lnTo>
                <a:lnTo>
                  <a:pt x="1257229" y="1803400"/>
                </a:lnTo>
                <a:lnTo>
                  <a:pt x="1261427" y="1714500"/>
                </a:lnTo>
                <a:lnTo>
                  <a:pt x="1267724" y="1625600"/>
                </a:lnTo>
                <a:lnTo>
                  <a:pt x="1276119" y="1549400"/>
                </a:lnTo>
                <a:lnTo>
                  <a:pt x="1288712" y="1473200"/>
                </a:lnTo>
                <a:lnTo>
                  <a:pt x="1303404" y="1397000"/>
                </a:lnTo>
                <a:lnTo>
                  <a:pt x="1341184" y="1244600"/>
                </a:lnTo>
                <a:lnTo>
                  <a:pt x="1412546" y="1028700"/>
                </a:lnTo>
                <a:lnTo>
                  <a:pt x="1341184" y="977900"/>
                </a:lnTo>
                <a:lnTo>
                  <a:pt x="1274020" y="939800"/>
                </a:lnTo>
                <a:lnTo>
                  <a:pt x="1206856" y="889000"/>
                </a:lnTo>
                <a:lnTo>
                  <a:pt x="1141791" y="838200"/>
                </a:lnTo>
                <a:lnTo>
                  <a:pt x="1020056" y="723900"/>
                </a:lnTo>
                <a:lnTo>
                  <a:pt x="963386" y="660400"/>
                </a:lnTo>
                <a:lnTo>
                  <a:pt x="908815" y="596900"/>
                </a:lnTo>
                <a:lnTo>
                  <a:pt x="856343" y="533400"/>
                </a:lnTo>
                <a:lnTo>
                  <a:pt x="759794" y="406400"/>
                </a:lnTo>
                <a:lnTo>
                  <a:pt x="715718" y="330200"/>
                </a:lnTo>
                <a:lnTo>
                  <a:pt x="673740" y="266700"/>
                </a:lnTo>
                <a:lnTo>
                  <a:pt x="635960" y="190500"/>
                </a:lnTo>
                <a:lnTo>
                  <a:pt x="600279" y="114300"/>
                </a:lnTo>
                <a:lnTo>
                  <a:pt x="566697" y="38100"/>
                </a:lnTo>
                <a:lnTo>
                  <a:pt x="648554" y="0"/>
                </a:lnTo>
                <a:lnTo>
                  <a:pt x="2229011" y="0"/>
                </a:lnTo>
                <a:lnTo>
                  <a:pt x="2220615" y="50800"/>
                </a:lnTo>
                <a:lnTo>
                  <a:pt x="2214319" y="101600"/>
                </a:lnTo>
                <a:lnTo>
                  <a:pt x="2211800" y="139700"/>
                </a:lnTo>
                <a:lnTo>
                  <a:pt x="1590951" y="139700"/>
                </a:lnTo>
                <a:lnTo>
                  <a:pt x="1519589" y="152400"/>
                </a:lnTo>
                <a:lnTo>
                  <a:pt x="1448227" y="152400"/>
                </a:lnTo>
                <a:lnTo>
                  <a:pt x="1374766" y="165100"/>
                </a:lnTo>
                <a:lnTo>
                  <a:pt x="1303404" y="190500"/>
                </a:lnTo>
                <a:lnTo>
                  <a:pt x="1234141" y="203200"/>
                </a:lnTo>
                <a:lnTo>
                  <a:pt x="1164878" y="228600"/>
                </a:lnTo>
                <a:lnTo>
                  <a:pt x="1202658" y="279400"/>
                </a:lnTo>
                <a:lnTo>
                  <a:pt x="1244636" y="330200"/>
                </a:lnTo>
                <a:lnTo>
                  <a:pt x="1288712" y="381000"/>
                </a:lnTo>
                <a:lnTo>
                  <a:pt x="1334888" y="431800"/>
                </a:lnTo>
                <a:lnTo>
                  <a:pt x="1383162" y="469900"/>
                </a:lnTo>
                <a:lnTo>
                  <a:pt x="1433535" y="520700"/>
                </a:lnTo>
                <a:lnTo>
                  <a:pt x="1486007" y="558800"/>
                </a:lnTo>
                <a:lnTo>
                  <a:pt x="1595149" y="635000"/>
                </a:lnTo>
                <a:lnTo>
                  <a:pt x="1651819" y="673100"/>
                </a:lnTo>
                <a:lnTo>
                  <a:pt x="1710587" y="711200"/>
                </a:lnTo>
                <a:lnTo>
                  <a:pt x="1767257" y="736600"/>
                </a:lnTo>
                <a:lnTo>
                  <a:pt x="1828125" y="762000"/>
                </a:lnTo>
                <a:lnTo>
                  <a:pt x="1886893" y="800100"/>
                </a:lnTo>
                <a:lnTo>
                  <a:pt x="1945662" y="812800"/>
                </a:lnTo>
                <a:lnTo>
                  <a:pt x="2006530" y="838200"/>
                </a:lnTo>
                <a:lnTo>
                  <a:pt x="1970849" y="889000"/>
                </a:lnTo>
                <a:lnTo>
                  <a:pt x="1935168" y="952500"/>
                </a:lnTo>
                <a:lnTo>
                  <a:pt x="1872201" y="1066800"/>
                </a:lnTo>
                <a:lnTo>
                  <a:pt x="1844916" y="1117600"/>
                </a:lnTo>
                <a:lnTo>
                  <a:pt x="1819729" y="1181100"/>
                </a:lnTo>
                <a:lnTo>
                  <a:pt x="1794543" y="1231900"/>
                </a:lnTo>
                <a:lnTo>
                  <a:pt x="1773554" y="1295400"/>
                </a:lnTo>
                <a:lnTo>
                  <a:pt x="1754664" y="1358900"/>
                </a:lnTo>
                <a:lnTo>
                  <a:pt x="1737873" y="1422400"/>
                </a:lnTo>
                <a:lnTo>
                  <a:pt x="1723181" y="1485900"/>
                </a:lnTo>
                <a:lnTo>
                  <a:pt x="1700093" y="1625600"/>
                </a:lnTo>
                <a:lnTo>
                  <a:pt x="1693796" y="1689100"/>
                </a:lnTo>
                <a:lnTo>
                  <a:pt x="1689599" y="1765300"/>
                </a:lnTo>
                <a:lnTo>
                  <a:pt x="1687500" y="1828800"/>
                </a:lnTo>
                <a:lnTo>
                  <a:pt x="3654151" y="1828800"/>
                </a:lnTo>
                <a:lnTo>
                  <a:pt x="3654151" y="1841500"/>
                </a:lnTo>
                <a:lnTo>
                  <a:pt x="2535448" y="1841500"/>
                </a:lnTo>
                <a:lnTo>
                  <a:pt x="2401119" y="1943100"/>
                </a:lnTo>
                <a:lnTo>
                  <a:pt x="2331856" y="1981200"/>
                </a:lnTo>
                <a:lnTo>
                  <a:pt x="2260494" y="2032000"/>
                </a:lnTo>
                <a:lnTo>
                  <a:pt x="2117770" y="2108200"/>
                </a:lnTo>
                <a:lnTo>
                  <a:pt x="1966651" y="2184400"/>
                </a:lnTo>
                <a:lnTo>
                  <a:pt x="1813433" y="2235200"/>
                </a:lnTo>
                <a:lnTo>
                  <a:pt x="1653918" y="2286000"/>
                </a:lnTo>
                <a:lnTo>
                  <a:pt x="1320196" y="2336800"/>
                </a:lnTo>
                <a:close/>
              </a:path>
              <a:path w="3654425" h="2857500">
                <a:moveTo>
                  <a:pt x="2871268" y="215900"/>
                </a:moveTo>
                <a:lnTo>
                  <a:pt x="2869170" y="152400"/>
                </a:lnTo>
                <a:lnTo>
                  <a:pt x="2867071" y="101600"/>
                </a:lnTo>
                <a:lnTo>
                  <a:pt x="2862873" y="50800"/>
                </a:lnTo>
                <a:lnTo>
                  <a:pt x="2856576" y="0"/>
                </a:lnTo>
                <a:lnTo>
                  <a:pt x="3654151" y="0"/>
                </a:lnTo>
                <a:lnTo>
                  <a:pt x="3654151" y="127000"/>
                </a:lnTo>
                <a:lnTo>
                  <a:pt x="3362407" y="127000"/>
                </a:lnTo>
                <a:lnTo>
                  <a:pt x="3314132" y="139700"/>
                </a:lnTo>
                <a:lnTo>
                  <a:pt x="3215485" y="139700"/>
                </a:lnTo>
                <a:lnTo>
                  <a:pt x="3165114" y="152400"/>
                </a:lnTo>
                <a:lnTo>
                  <a:pt x="3116840" y="152400"/>
                </a:lnTo>
                <a:lnTo>
                  <a:pt x="3066464" y="165100"/>
                </a:lnTo>
                <a:lnTo>
                  <a:pt x="3018190" y="177800"/>
                </a:lnTo>
                <a:lnTo>
                  <a:pt x="2967817" y="190500"/>
                </a:lnTo>
                <a:lnTo>
                  <a:pt x="2871268" y="215900"/>
                </a:lnTo>
                <a:close/>
              </a:path>
              <a:path w="3654425" h="2857500">
                <a:moveTo>
                  <a:pt x="3654151" y="152400"/>
                </a:moveTo>
                <a:lnTo>
                  <a:pt x="3605877" y="139700"/>
                </a:lnTo>
                <a:lnTo>
                  <a:pt x="3509328" y="139700"/>
                </a:lnTo>
                <a:lnTo>
                  <a:pt x="3412780" y="127000"/>
                </a:lnTo>
                <a:lnTo>
                  <a:pt x="3654151" y="127000"/>
                </a:lnTo>
                <a:lnTo>
                  <a:pt x="3654151" y="152400"/>
                </a:lnTo>
                <a:close/>
              </a:path>
              <a:path w="3654425" h="2857500">
                <a:moveTo>
                  <a:pt x="2205923" y="215900"/>
                </a:moveTo>
                <a:lnTo>
                  <a:pt x="2157649" y="203200"/>
                </a:lnTo>
                <a:lnTo>
                  <a:pt x="2107276" y="190500"/>
                </a:lnTo>
                <a:lnTo>
                  <a:pt x="2050606" y="177800"/>
                </a:lnTo>
                <a:lnTo>
                  <a:pt x="1930970" y="152400"/>
                </a:lnTo>
                <a:lnTo>
                  <a:pt x="1865905" y="152400"/>
                </a:lnTo>
                <a:lnTo>
                  <a:pt x="1731576" y="139700"/>
                </a:lnTo>
                <a:lnTo>
                  <a:pt x="2211800" y="139700"/>
                </a:lnTo>
                <a:lnTo>
                  <a:pt x="2210121" y="165100"/>
                </a:lnTo>
                <a:lnTo>
                  <a:pt x="2205923" y="215900"/>
                </a:lnTo>
                <a:close/>
              </a:path>
              <a:path w="3654425" h="2857500">
                <a:moveTo>
                  <a:pt x="3654151" y="1828800"/>
                </a:moveTo>
                <a:lnTo>
                  <a:pt x="3393890" y="1828800"/>
                </a:lnTo>
                <a:lnTo>
                  <a:pt x="3391791" y="1765300"/>
                </a:lnTo>
                <a:lnTo>
                  <a:pt x="3387593" y="1689100"/>
                </a:lnTo>
                <a:lnTo>
                  <a:pt x="3381296" y="1625600"/>
                </a:lnTo>
                <a:lnTo>
                  <a:pt x="3372901" y="1562100"/>
                </a:lnTo>
                <a:lnTo>
                  <a:pt x="3362407" y="1498600"/>
                </a:lnTo>
                <a:lnTo>
                  <a:pt x="3347717" y="1435100"/>
                </a:lnTo>
                <a:lnTo>
                  <a:pt x="3330925" y="1371600"/>
                </a:lnTo>
                <a:lnTo>
                  <a:pt x="3312033" y="1308100"/>
                </a:lnTo>
                <a:lnTo>
                  <a:pt x="3291045" y="1244600"/>
                </a:lnTo>
                <a:lnTo>
                  <a:pt x="3240674" y="1117600"/>
                </a:lnTo>
                <a:lnTo>
                  <a:pt x="3211287" y="1066800"/>
                </a:lnTo>
                <a:lnTo>
                  <a:pt x="3179804" y="1003300"/>
                </a:lnTo>
                <a:lnTo>
                  <a:pt x="3146222" y="952500"/>
                </a:lnTo>
                <a:lnTo>
                  <a:pt x="3110541" y="901700"/>
                </a:lnTo>
                <a:lnTo>
                  <a:pt x="3072761" y="838200"/>
                </a:lnTo>
                <a:lnTo>
                  <a:pt x="3150420" y="812800"/>
                </a:lnTo>
                <a:lnTo>
                  <a:pt x="3225979" y="774700"/>
                </a:lnTo>
                <a:lnTo>
                  <a:pt x="3301539" y="749300"/>
                </a:lnTo>
                <a:lnTo>
                  <a:pt x="3375000" y="698500"/>
                </a:lnTo>
                <a:lnTo>
                  <a:pt x="3448463" y="660400"/>
                </a:lnTo>
                <a:lnTo>
                  <a:pt x="3519823" y="622300"/>
                </a:lnTo>
                <a:lnTo>
                  <a:pt x="3586987" y="571500"/>
                </a:lnTo>
                <a:lnTo>
                  <a:pt x="3654151" y="508000"/>
                </a:lnTo>
                <a:lnTo>
                  <a:pt x="3654151" y="1828800"/>
                </a:lnTo>
                <a:close/>
              </a:path>
              <a:path w="3654425" h="2857500">
                <a:moveTo>
                  <a:pt x="3393890" y="1828800"/>
                </a:moveTo>
                <a:lnTo>
                  <a:pt x="1687500" y="1828800"/>
                </a:lnTo>
                <a:lnTo>
                  <a:pt x="1750466" y="1816100"/>
                </a:lnTo>
                <a:lnTo>
                  <a:pt x="1876399" y="1765300"/>
                </a:lnTo>
                <a:lnTo>
                  <a:pt x="1937266" y="1739900"/>
                </a:lnTo>
                <a:lnTo>
                  <a:pt x="1996035" y="1701800"/>
                </a:lnTo>
                <a:lnTo>
                  <a:pt x="2054804" y="1676400"/>
                </a:lnTo>
                <a:lnTo>
                  <a:pt x="2168143" y="1600200"/>
                </a:lnTo>
                <a:lnTo>
                  <a:pt x="2220615" y="1562100"/>
                </a:lnTo>
                <a:lnTo>
                  <a:pt x="2273087" y="1511300"/>
                </a:lnTo>
                <a:lnTo>
                  <a:pt x="2323461" y="1473200"/>
                </a:lnTo>
                <a:lnTo>
                  <a:pt x="2415811" y="1384300"/>
                </a:lnTo>
                <a:lnTo>
                  <a:pt x="2459888" y="1333500"/>
                </a:lnTo>
                <a:lnTo>
                  <a:pt x="2499767" y="1282700"/>
                </a:lnTo>
                <a:lnTo>
                  <a:pt x="2537546" y="1231900"/>
                </a:lnTo>
                <a:lnTo>
                  <a:pt x="2621502" y="1333500"/>
                </a:lnTo>
                <a:lnTo>
                  <a:pt x="2665578" y="1371600"/>
                </a:lnTo>
                <a:lnTo>
                  <a:pt x="2711754" y="1422400"/>
                </a:lnTo>
                <a:lnTo>
                  <a:pt x="2762127" y="1473200"/>
                </a:lnTo>
                <a:lnTo>
                  <a:pt x="2812500" y="1511300"/>
                </a:lnTo>
                <a:lnTo>
                  <a:pt x="2864972" y="1549400"/>
                </a:lnTo>
                <a:lnTo>
                  <a:pt x="2919543" y="1600200"/>
                </a:lnTo>
                <a:lnTo>
                  <a:pt x="2974114" y="1638300"/>
                </a:lnTo>
                <a:lnTo>
                  <a:pt x="3030783" y="1663700"/>
                </a:lnTo>
                <a:lnTo>
                  <a:pt x="3089552" y="1701800"/>
                </a:lnTo>
                <a:lnTo>
                  <a:pt x="3148321" y="1727200"/>
                </a:lnTo>
                <a:lnTo>
                  <a:pt x="3209188" y="1765300"/>
                </a:lnTo>
                <a:lnTo>
                  <a:pt x="3330925" y="1816100"/>
                </a:lnTo>
                <a:lnTo>
                  <a:pt x="3393890" y="1828800"/>
                </a:lnTo>
                <a:close/>
              </a:path>
              <a:path w="3654425" h="2857500">
                <a:moveTo>
                  <a:pt x="3654151" y="2311400"/>
                </a:moveTo>
                <a:lnTo>
                  <a:pt x="3576492" y="2311400"/>
                </a:lnTo>
                <a:lnTo>
                  <a:pt x="3498834" y="2298700"/>
                </a:lnTo>
                <a:lnTo>
                  <a:pt x="3423274" y="2273300"/>
                </a:lnTo>
                <a:lnTo>
                  <a:pt x="3347717" y="2260600"/>
                </a:lnTo>
                <a:lnTo>
                  <a:pt x="3274254" y="2235200"/>
                </a:lnTo>
                <a:lnTo>
                  <a:pt x="3060168" y="2159000"/>
                </a:lnTo>
                <a:lnTo>
                  <a:pt x="2990905" y="2120900"/>
                </a:lnTo>
                <a:lnTo>
                  <a:pt x="2923740" y="2095500"/>
                </a:lnTo>
                <a:lnTo>
                  <a:pt x="2789412" y="2019300"/>
                </a:lnTo>
                <a:lnTo>
                  <a:pt x="2724347" y="1968500"/>
                </a:lnTo>
                <a:lnTo>
                  <a:pt x="2659281" y="1930400"/>
                </a:lnTo>
                <a:lnTo>
                  <a:pt x="2596315" y="1879600"/>
                </a:lnTo>
                <a:lnTo>
                  <a:pt x="2535448" y="1841500"/>
                </a:lnTo>
                <a:lnTo>
                  <a:pt x="3654151" y="1841500"/>
                </a:lnTo>
                <a:lnTo>
                  <a:pt x="3654151" y="2311400"/>
                </a:lnTo>
                <a:close/>
              </a:path>
              <a:path w="3654425" h="2857500">
                <a:moveTo>
                  <a:pt x="3654151" y="2425700"/>
                </a:moveTo>
                <a:lnTo>
                  <a:pt x="1339085" y="2425700"/>
                </a:lnTo>
                <a:lnTo>
                  <a:pt x="1603544" y="2387600"/>
                </a:lnTo>
                <a:lnTo>
                  <a:pt x="1687500" y="2362200"/>
                </a:lnTo>
                <a:lnTo>
                  <a:pt x="1771455" y="2349500"/>
                </a:lnTo>
                <a:lnTo>
                  <a:pt x="1853311" y="2324100"/>
                </a:lnTo>
                <a:lnTo>
                  <a:pt x="1935168" y="2286000"/>
                </a:lnTo>
                <a:lnTo>
                  <a:pt x="2014925" y="2260600"/>
                </a:lnTo>
                <a:lnTo>
                  <a:pt x="2170242" y="2184400"/>
                </a:lnTo>
                <a:lnTo>
                  <a:pt x="2321362" y="2108200"/>
                </a:lnTo>
                <a:lnTo>
                  <a:pt x="2394823" y="2057400"/>
                </a:lnTo>
                <a:lnTo>
                  <a:pt x="2537546" y="1955800"/>
                </a:lnTo>
                <a:lnTo>
                  <a:pt x="2602612" y="2006600"/>
                </a:lnTo>
                <a:lnTo>
                  <a:pt x="2667677" y="2044700"/>
                </a:lnTo>
                <a:lnTo>
                  <a:pt x="2730643" y="2082800"/>
                </a:lnTo>
                <a:lnTo>
                  <a:pt x="2795709" y="2120900"/>
                </a:lnTo>
                <a:lnTo>
                  <a:pt x="2858675" y="2159000"/>
                </a:lnTo>
                <a:lnTo>
                  <a:pt x="2923740" y="2197100"/>
                </a:lnTo>
                <a:lnTo>
                  <a:pt x="2988806" y="2222500"/>
                </a:lnTo>
                <a:lnTo>
                  <a:pt x="3053871" y="2260600"/>
                </a:lnTo>
                <a:lnTo>
                  <a:pt x="3121035" y="2286000"/>
                </a:lnTo>
                <a:lnTo>
                  <a:pt x="3190298" y="2311400"/>
                </a:lnTo>
                <a:lnTo>
                  <a:pt x="3259561" y="2324100"/>
                </a:lnTo>
                <a:lnTo>
                  <a:pt x="3333022" y="2349500"/>
                </a:lnTo>
                <a:lnTo>
                  <a:pt x="3408582" y="2362200"/>
                </a:lnTo>
                <a:lnTo>
                  <a:pt x="3488339" y="2387600"/>
                </a:lnTo>
                <a:lnTo>
                  <a:pt x="3568097" y="2400300"/>
                </a:lnTo>
                <a:lnTo>
                  <a:pt x="3654151" y="2413000"/>
                </a:lnTo>
                <a:lnTo>
                  <a:pt x="3654151" y="2425700"/>
                </a:lnTo>
                <a:close/>
              </a:path>
              <a:path w="3654425" h="2857500">
                <a:moveTo>
                  <a:pt x="3654151" y="2832100"/>
                </a:moveTo>
                <a:lnTo>
                  <a:pt x="3578591" y="2832100"/>
                </a:lnTo>
                <a:lnTo>
                  <a:pt x="3356110" y="2794000"/>
                </a:lnTo>
                <a:lnTo>
                  <a:pt x="3282651" y="2768600"/>
                </a:lnTo>
                <a:lnTo>
                  <a:pt x="3211287" y="2755900"/>
                </a:lnTo>
                <a:lnTo>
                  <a:pt x="3139925" y="2730500"/>
                </a:lnTo>
                <a:lnTo>
                  <a:pt x="3001399" y="2692400"/>
                </a:lnTo>
                <a:lnTo>
                  <a:pt x="2862873" y="2628900"/>
                </a:lnTo>
                <a:lnTo>
                  <a:pt x="2728545" y="2578100"/>
                </a:lnTo>
                <a:lnTo>
                  <a:pt x="2598414" y="2501900"/>
                </a:lnTo>
                <a:lnTo>
                  <a:pt x="2535448" y="2476500"/>
                </a:lnTo>
                <a:lnTo>
                  <a:pt x="3654151" y="2476500"/>
                </a:lnTo>
                <a:lnTo>
                  <a:pt x="3654151" y="2832100"/>
                </a:lnTo>
                <a:close/>
              </a:path>
            </a:pathLst>
          </a:custGeom>
          <a:solidFill>
            <a:srgbClr val="FBFAFC"/>
          </a:solidFill>
        </p:spPr>
        <p:txBody>
          <a:bodyPr wrap="square" lIns="0" tIns="0" rIns="0" bIns="0" rtlCol="0"/>
          <a:lstStyle/>
          <a:p>
            <a:endParaRPr/>
          </a:p>
        </p:txBody>
      </p:sp>
      <p:sp>
        <p:nvSpPr>
          <p:cNvPr id="20" name="bk object 20"/>
          <p:cNvSpPr/>
          <p:nvPr/>
        </p:nvSpPr>
        <p:spPr>
          <a:xfrm>
            <a:off x="-1" y="1"/>
            <a:ext cx="9137015" cy="394970"/>
          </a:xfrm>
          <a:custGeom>
            <a:avLst/>
            <a:gdLst/>
            <a:ahLst/>
            <a:cxnLst/>
            <a:rect l="l" t="t" r="r" b="b"/>
            <a:pathLst>
              <a:path w="9137015" h="394970">
                <a:moveTo>
                  <a:pt x="0" y="0"/>
                </a:moveTo>
                <a:lnTo>
                  <a:pt x="9136625" y="0"/>
                </a:lnTo>
                <a:lnTo>
                  <a:pt x="9136625" y="394564"/>
                </a:lnTo>
                <a:lnTo>
                  <a:pt x="0" y="394564"/>
                </a:lnTo>
                <a:lnTo>
                  <a:pt x="0" y="0"/>
                </a:lnTo>
                <a:close/>
              </a:path>
            </a:pathLst>
          </a:custGeom>
          <a:solidFill>
            <a:srgbClr val="4A1579"/>
          </a:solidFill>
        </p:spPr>
        <p:txBody>
          <a:bodyPr wrap="square" lIns="0" tIns="0" rIns="0" bIns="0" rtlCol="0"/>
          <a:lstStyle/>
          <a:p>
            <a:endParaRPr/>
          </a:p>
        </p:txBody>
      </p:sp>
      <p:sp>
        <p:nvSpPr>
          <p:cNvPr id="21" name="bk object 21"/>
          <p:cNvSpPr/>
          <p:nvPr/>
        </p:nvSpPr>
        <p:spPr>
          <a:xfrm>
            <a:off x="5446790" y="1"/>
            <a:ext cx="3689985" cy="394970"/>
          </a:xfrm>
          <a:custGeom>
            <a:avLst/>
            <a:gdLst/>
            <a:ahLst/>
            <a:cxnLst/>
            <a:rect l="l" t="t" r="r" b="b"/>
            <a:pathLst>
              <a:path w="3689984" h="394970">
                <a:moveTo>
                  <a:pt x="3689830" y="394564"/>
                </a:moveTo>
                <a:lnTo>
                  <a:pt x="2892255" y="394564"/>
                </a:lnTo>
                <a:lnTo>
                  <a:pt x="2885961" y="344222"/>
                </a:lnTo>
                <a:lnTo>
                  <a:pt x="2875466" y="293876"/>
                </a:lnTo>
                <a:lnTo>
                  <a:pt x="2864972" y="241435"/>
                </a:lnTo>
                <a:lnTo>
                  <a:pt x="2852376" y="191091"/>
                </a:lnTo>
                <a:lnTo>
                  <a:pt x="2837686" y="138649"/>
                </a:lnTo>
                <a:lnTo>
                  <a:pt x="2820895" y="88307"/>
                </a:lnTo>
                <a:lnTo>
                  <a:pt x="2804102" y="35865"/>
                </a:lnTo>
                <a:lnTo>
                  <a:pt x="2790644" y="0"/>
                </a:lnTo>
                <a:lnTo>
                  <a:pt x="3224661" y="0"/>
                </a:lnTo>
                <a:lnTo>
                  <a:pt x="3242770" y="52645"/>
                </a:lnTo>
                <a:lnTo>
                  <a:pt x="3261660" y="119772"/>
                </a:lnTo>
                <a:lnTo>
                  <a:pt x="3549930" y="119772"/>
                </a:lnTo>
                <a:lnTo>
                  <a:pt x="3584888" y="121868"/>
                </a:lnTo>
                <a:lnTo>
                  <a:pt x="3689830" y="132356"/>
                </a:lnTo>
                <a:lnTo>
                  <a:pt x="3689830" y="394564"/>
                </a:lnTo>
                <a:close/>
              </a:path>
              <a:path w="3689984" h="394970">
                <a:moveTo>
                  <a:pt x="3330923" y="23277"/>
                </a:moveTo>
                <a:lnTo>
                  <a:pt x="3323160" y="0"/>
                </a:lnTo>
                <a:lnTo>
                  <a:pt x="3689830" y="0"/>
                </a:lnTo>
                <a:lnTo>
                  <a:pt x="3689830" y="21180"/>
                </a:lnTo>
                <a:lnTo>
                  <a:pt x="3421175" y="21180"/>
                </a:lnTo>
                <a:lnTo>
                  <a:pt x="3330923" y="23277"/>
                </a:lnTo>
                <a:close/>
              </a:path>
              <a:path w="3689984" h="394970">
                <a:moveTo>
                  <a:pt x="3689830" y="37961"/>
                </a:moveTo>
                <a:lnTo>
                  <a:pt x="3601679" y="29572"/>
                </a:lnTo>
                <a:lnTo>
                  <a:pt x="3513524" y="23277"/>
                </a:lnTo>
                <a:lnTo>
                  <a:pt x="3421175" y="21180"/>
                </a:lnTo>
                <a:lnTo>
                  <a:pt x="3689830" y="21180"/>
                </a:lnTo>
                <a:lnTo>
                  <a:pt x="3689830" y="37961"/>
                </a:lnTo>
                <a:close/>
              </a:path>
              <a:path w="3689984" h="394970">
                <a:moveTo>
                  <a:pt x="3549930" y="119772"/>
                </a:moveTo>
                <a:lnTo>
                  <a:pt x="3261660" y="119772"/>
                </a:lnTo>
                <a:lnTo>
                  <a:pt x="3370802" y="115577"/>
                </a:lnTo>
                <a:lnTo>
                  <a:pt x="3479944" y="115577"/>
                </a:lnTo>
                <a:lnTo>
                  <a:pt x="3549930" y="119772"/>
                </a:lnTo>
                <a:close/>
              </a:path>
              <a:path w="3689984" h="394970">
                <a:moveTo>
                  <a:pt x="497432" y="394564"/>
                </a:moveTo>
                <a:lnTo>
                  <a:pt x="37777" y="394564"/>
                </a:lnTo>
                <a:lnTo>
                  <a:pt x="0" y="251923"/>
                </a:lnTo>
                <a:lnTo>
                  <a:pt x="44074" y="214165"/>
                </a:lnTo>
                <a:lnTo>
                  <a:pt x="136425" y="142846"/>
                </a:lnTo>
                <a:lnTo>
                  <a:pt x="184699" y="109284"/>
                </a:lnTo>
                <a:lnTo>
                  <a:pt x="230874" y="77819"/>
                </a:lnTo>
                <a:lnTo>
                  <a:pt x="279149" y="46354"/>
                </a:lnTo>
                <a:lnTo>
                  <a:pt x="352719" y="0"/>
                </a:lnTo>
                <a:lnTo>
                  <a:pt x="1815118" y="0"/>
                </a:lnTo>
                <a:lnTo>
                  <a:pt x="1805704" y="29572"/>
                </a:lnTo>
                <a:lnTo>
                  <a:pt x="1714785" y="29572"/>
                </a:lnTo>
                <a:lnTo>
                  <a:pt x="1624533" y="31668"/>
                </a:lnTo>
                <a:lnTo>
                  <a:pt x="1536378" y="37961"/>
                </a:lnTo>
                <a:lnTo>
                  <a:pt x="1448227" y="46354"/>
                </a:lnTo>
                <a:lnTo>
                  <a:pt x="1364270" y="56842"/>
                </a:lnTo>
                <a:lnTo>
                  <a:pt x="1194261" y="90403"/>
                </a:lnTo>
                <a:lnTo>
                  <a:pt x="1112404" y="113477"/>
                </a:lnTo>
                <a:lnTo>
                  <a:pt x="1030550" y="138649"/>
                </a:lnTo>
                <a:lnTo>
                  <a:pt x="950793" y="165919"/>
                </a:lnTo>
                <a:lnTo>
                  <a:pt x="873132" y="197384"/>
                </a:lnTo>
                <a:lnTo>
                  <a:pt x="795475" y="230946"/>
                </a:lnTo>
                <a:lnTo>
                  <a:pt x="717815" y="266606"/>
                </a:lnTo>
                <a:lnTo>
                  <a:pt x="644354" y="306462"/>
                </a:lnTo>
                <a:lnTo>
                  <a:pt x="497432" y="394564"/>
                </a:lnTo>
                <a:close/>
              </a:path>
              <a:path w="3689984" h="394970">
                <a:moveTo>
                  <a:pt x="2323550" y="123965"/>
                </a:moveTo>
                <a:lnTo>
                  <a:pt x="1876397" y="123965"/>
                </a:lnTo>
                <a:lnTo>
                  <a:pt x="1897388" y="54742"/>
                </a:lnTo>
                <a:lnTo>
                  <a:pt x="1915644" y="0"/>
                </a:lnTo>
                <a:lnTo>
                  <a:pt x="2366066" y="0"/>
                </a:lnTo>
                <a:lnTo>
                  <a:pt x="2352843" y="33766"/>
                </a:lnTo>
                <a:lnTo>
                  <a:pt x="2338151" y="82012"/>
                </a:lnTo>
                <a:lnTo>
                  <a:pt x="2323550" y="123965"/>
                </a:lnTo>
                <a:close/>
              </a:path>
              <a:path w="3689984" h="394970">
                <a:moveTo>
                  <a:pt x="1805037" y="31668"/>
                </a:moveTo>
                <a:lnTo>
                  <a:pt x="1714785" y="29572"/>
                </a:lnTo>
                <a:lnTo>
                  <a:pt x="1805704" y="29572"/>
                </a:lnTo>
                <a:lnTo>
                  <a:pt x="1805037" y="31668"/>
                </a:lnTo>
                <a:close/>
              </a:path>
              <a:path w="3689984" h="394970">
                <a:moveTo>
                  <a:pt x="2262591" y="394564"/>
                </a:moveTo>
                <a:lnTo>
                  <a:pt x="673738" y="394564"/>
                </a:lnTo>
                <a:lnTo>
                  <a:pt x="738803" y="358904"/>
                </a:lnTo>
                <a:lnTo>
                  <a:pt x="805970" y="325341"/>
                </a:lnTo>
                <a:lnTo>
                  <a:pt x="873132" y="293876"/>
                </a:lnTo>
                <a:lnTo>
                  <a:pt x="942395" y="264511"/>
                </a:lnTo>
                <a:lnTo>
                  <a:pt x="1085121" y="214165"/>
                </a:lnTo>
                <a:lnTo>
                  <a:pt x="1156481" y="193188"/>
                </a:lnTo>
                <a:lnTo>
                  <a:pt x="1229942" y="174311"/>
                </a:lnTo>
                <a:lnTo>
                  <a:pt x="1305501" y="157530"/>
                </a:lnTo>
                <a:lnTo>
                  <a:pt x="1383162" y="144942"/>
                </a:lnTo>
                <a:lnTo>
                  <a:pt x="1460818" y="134454"/>
                </a:lnTo>
                <a:lnTo>
                  <a:pt x="1540576" y="126065"/>
                </a:lnTo>
                <a:lnTo>
                  <a:pt x="1622432" y="121868"/>
                </a:lnTo>
                <a:lnTo>
                  <a:pt x="1704291" y="119772"/>
                </a:lnTo>
                <a:lnTo>
                  <a:pt x="1788244" y="119772"/>
                </a:lnTo>
                <a:lnTo>
                  <a:pt x="1876397" y="123965"/>
                </a:lnTo>
                <a:lnTo>
                  <a:pt x="2323550" y="123965"/>
                </a:lnTo>
                <a:lnTo>
                  <a:pt x="2321360" y="130260"/>
                </a:lnTo>
                <a:lnTo>
                  <a:pt x="2306667" y="180602"/>
                </a:lnTo>
                <a:lnTo>
                  <a:pt x="2294074" y="233046"/>
                </a:lnTo>
                <a:lnTo>
                  <a:pt x="2283580" y="285488"/>
                </a:lnTo>
                <a:lnTo>
                  <a:pt x="2262591" y="394564"/>
                </a:lnTo>
                <a:close/>
              </a:path>
            </a:pathLst>
          </a:custGeom>
          <a:solidFill>
            <a:srgbClr val="7C56A6"/>
          </a:solidFill>
        </p:spPr>
        <p:txBody>
          <a:bodyPr wrap="square" lIns="0" tIns="0" rIns="0" bIns="0" rtlCol="0"/>
          <a:lstStyle/>
          <a:p>
            <a:endParaRPr/>
          </a:p>
        </p:txBody>
      </p:sp>
      <p:sp>
        <p:nvSpPr>
          <p:cNvPr id="22" name="bk object 22"/>
          <p:cNvSpPr/>
          <p:nvPr/>
        </p:nvSpPr>
        <p:spPr>
          <a:xfrm>
            <a:off x="7978169" y="169490"/>
            <a:ext cx="459759" cy="102280"/>
          </a:xfrm>
          <a:prstGeom prst="rect">
            <a:avLst/>
          </a:prstGeom>
          <a:blipFill>
            <a:blip r:embed="rId7" cstate="print"/>
            <a:stretch>
              <a:fillRect/>
            </a:stretch>
          </a:blipFill>
        </p:spPr>
        <p:txBody>
          <a:bodyPr wrap="square" lIns="0" tIns="0" rIns="0" bIns="0" rtlCol="0"/>
          <a:lstStyle/>
          <a:p>
            <a:endParaRPr/>
          </a:p>
        </p:txBody>
      </p:sp>
      <p:sp>
        <p:nvSpPr>
          <p:cNvPr id="23" name="bk object 23"/>
          <p:cNvSpPr/>
          <p:nvPr/>
        </p:nvSpPr>
        <p:spPr>
          <a:xfrm>
            <a:off x="8463614" y="115820"/>
            <a:ext cx="89896" cy="150837"/>
          </a:xfrm>
          <a:prstGeom prst="rect">
            <a:avLst/>
          </a:prstGeom>
          <a:blipFill>
            <a:blip r:embed="rId8" cstate="print"/>
            <a:stretch>
              <a:fillRect/>
            </a:stretch>
          </a:blipFill>
        </p:spPr>
        <p:txBody>
          <a:bodyPr wrap="square" lIns="0" tIns="0" rIns="0" bIns="0" rtlCol="0"/>
          <a:lstStyle/>
          <a:p>
            <a:endParaRPr/>
          </a:p>
        </p:txBody>
      </p:sp>
      <p:sp>
        <p:nvSpPr>
          <p:cNvPr id="24" name="bk object 24"/>
          <p:cNvSpPr/>
          <p:nvPr/>
        </p:nvSpPr>
        <p:spPr>
          <a:xfrm>
            <a:off x="8579197" y="177163"/>
            <a:ext cx="74485" cy="89495"/>
          </a:xfrm>
          <a:prstGeom prst="rect">
            <a:avLst/>
          </a:prstGeom>
          <a:blipFill>
            <a:blip r:embed="rId9" cstate="print"/>
            <a:stretch>
              <a:fillRect/>
            </a:stretch>
          </a:blipFill>
        </p:spPr>
        <p:txBody>
          <a:bodyPr wrap="square" lIns="0" tIns="0" rIns="0" bIns="0" rtlCol="0"/>
          <a:lstStyle/>
          <a:p>
            <a:endParaRPr/>
          </a:p>
        </p:txBody>
      </p:sp>
      <p:sp>
        <p:nvSpPr>
          <p:cNvPr id="25" name="bk object 25"/>
          <p:cNvSpPr/>
          <p:nvPr/>
        </p:nvSpPr>
        <p:spPr>
          <a:xfrm>
            <a:off x="8681937" y="243644"/>
            <a:ext cx="26034" cy="23495"/>
          </a:xfrm>
          <a:custGeom>
            <a:avLst/>
            <a:gdLst/>
            <a:ahLst/>
            <a:cxnLst/>
            <a:rect l="l" t="t" r="r" b="b"/>
            <a:pathLst>
              <a:path w="26034" h="23495">
                <a:moveTo>
                  <a:pt x="17979" y="23013"/>
                </a:moveTo>
                <a:lnTo>
                  <a:pt x="7705" y="23013"/>
                </a:lnTo>
                <a:lnTo>
                  <a:pt x="5134" y="20456"/>
                </a:lnTo>
                <a:lnTo>
                  <a:pt x="0" y="10228"/>
                </a:lnTo>
                <a:lnTo>
                  <a:pt x="2568" y="7671"/>
                </a:lnTo>
                <a:lnTo>
                  <a:pt x="5134" y="2557"/>
                </a:lnTo>
                <a:lnTo>
                  <a:pt x="7705" y="0"/>
                </a:lnTo>
                <a:lnTo>
                  <a:pt x="17979" y="0"/>
                </a:lnTo>
                <a:lnTo>
                  <a:pt x="25684" y="7671"/>
                </a:lnTo>
                <a:lnTo>
                  <a:pt x="25684" y="15342"/>
                </a:lnTo>
                <a:lnTo>
                  <a:pt x="17979" y="23013"/>
                </a:lnTo>
                <a:close/>
              </a:path>
            </a:pathLst>
          </a:custGeom>
          <a:solidFill>
            <a:srgbClr val="FFFFFF"/>
          </a:solidFill>
        </p:spPr>
        <p:txBody>
          <a:bodyPr wrap="square" lIns="0" tIns="0" rIns="0" bIns="0" rtlCol="0"/>
          <a:lstStyle/>
          <a:p>
            <a:endParaRPr/>
          </a:p>
        </p:txBody>
      </p:sp>
      <p:sp>
        <p:nvSpPr>
          <p:cNvPr id="26" name="bk object 26"/>
          <p:cNvSpPr/>
          <p:nvPr/>
        </p:nvSpPr>
        <p:spPr>
          <a:xfrm>
            <a:off x="8730737" y="174605"/>
            <a:ext cx="161803" cy="92052"/>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a:xfrm>
            <a:off x="1821284" y="464859"/>
            <a:ext cx="5501431" cy="513715"/>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3" name="Holder 3"/>
          <p:cNvSpPr>
            <a:spLocks noGrp="1"/>
          </p:cNvSpPr>
          <p:nvPr>
            <p:ph type="body" idx="1"/>
          </p:nvPr>
        </p:nvSpPr>
        <p:spPr>
          <a:xfrm>
            <a:off x="1397471" y="2026500"/>
            <a:ext cx="6349057" cy="2830195"/>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29431"/>
            <a:ext cx="8077200" cy="629018"/>
          </a:xfrm>
          <a:prstGeom prst="rect">
            <a:avLst/>
          </a:prstGeom>
        </p:spPr>
        <p:txBody>
          <a:bodyPr vert="horz" wrap="square" lIns="0" tIns="13335" rIns="0" bIns="0" rtlCol="0">
            <a:spAutoFit/>
          </a:bodyPr>
          <a:lstStyle/>
          <a:p>
            <a:pPr marL="12700">
              <a:lnSpc>
                <a:spcPct val="100000"/>
              </a:lnSpc>
              <a:spcBef>
                <a:spcPts val="105"/>
              </a:spcBef>
            </a:pPr>
            <a:r>
              <a:rPr lang="sv-SE" sz="4000" dirty="0"/>
              <a:t>Applicability of Risk Management</a:t>
            </a:r>
            <a:endParaRPr sz="4000" dirty="0"/>
          </a:p>
        </p:txBody>
      </p:sp>
      <p:sp>
        <p:nvSpPr>
          <p:cNvPr id="3" name="object 3"/>
          <p:cNvSpPr txBox="1"/>
          <p:nvPr/>
        </p:nvSpPr>
        <p:spPr>
          <a:xfrm>
            <a:off x="8495792" y="6430200"/>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A8A8A"/>
                </a:solidFill>
                <a:latin typeface="Arial"/>
                <a:cs typeface="Arial"/>
              </a:rPr>
              <a:t>1</a:t>
            </a:r>
            <a:endParaRPr sz="1200">
              <a:latin typeface="Arial"/>
              <a:cs typeface="Arial"/>
            </a:endParaRPr>
          </a:p>
        </p:txBody>
      </p:sp>
      <p:sp>
        <p:nvSpPr>
          <p:cNvPr id="4" name="object 4"/>
          <p:cNvSpPr txBox="1"/>
          <p:nvPr/>
        </p:nvSpPr>
        <p:spPr>
          <a:xfrm>
            <a:off x="381000" y="3342792"/>
            <a:ext cx="8305800" cy="1777090"/>
          </a:xfrm>
          <a:prstGeom prst="rect">
            <a:avLst/>
          </a:prstGeom>
        </p:spPr>
        <p:txBody>
          <a:bodyPr vert="horz" wrap="square" lIns="0" tIns="12700" rIns="0" bIns="0" rtlCol="0">
            <a:spAutoFit/>
          </a:bodyPr>
          <a:lstStyle/>
          <a:p>
            <a:pPr marL="74930" marR="5080" indent="-62865" algn="ctr">
              <a:lnSpc>
                <a:spcPct val="120000"/>
              </a:lnSpc>
              <a:spcBef>
                <a:spcPts val="100"/>
              </a:spcBef>
            </a:pPr>
            <a:r>
              <a:rPr lang="en-GB" sz="2400" spc="-5">
                <a:latin typeface="Verdana"/>
                <a:cs typeface="Verdana"/>
              </a:rPr>
              <a:t>Moudud Alam</a:t>
            </a:r>
          </a:p>
          <a:p>
            <a:pPr marL="74930" marR="5080" indent="-62865" algn="ctr">
              <a:lnSpc>
                <a:spcPct val="120000"/>
              </a:lnSpc>
              <a:spcBef>
                <a:spcPts val="100"/>
              </a:spcBef>
            </a:pPr>
            <a:r>
              <a:rPr lang="en-GB" sz="2400" spc="-5">
                <a:latin typeface="Verdana"/>
                <a:cs typeface="Verdana"/>
              </a:rPr>
              <a:t>School of Information and Engineering/Statistics</a:t>
            </a:r>
          </a:p>
          <a:p>
            <a:pPr marL="74930" marR="5080" indent="-62865" algn="ctr">
              <a:lnSpc>
                <a:spcPct val="120000"/>
              </a:lnSpc>
              <a:spcBef>
                <a:spcPts val="100"/>
              </a:spcBef>
            </a:pPr>
            <a:r>
              <a:rPr lang="en-GB" sz="2400" spc="-5">
                <a:latin typeface="Verdana"/>
                <a:cs typeface="Verdana"/>
              </a:rPr>
              <a:t>Dalarna University</a:t>
            </a:r>
          </a:p>
          <a:p>
            <a:pPr marL="74930" marR="5080" indent="-62865" algn="ctr">
              <a:lnSpc>
                <a:spcPct val="120000"/>
              </a:lnSpc>
              <a:spcBef>
                <a:spcPts val="100"/>
              </a:spcBef>
            </a:pPr>
            <a:r>
              <a:rPr lang="en-GB" sz="2400" spc="-5">
                <a:latin typeface="Verdana"/>
                <a:cs typeface="Verdana"/>
              </a:rPr>
              <a:t> 10/09/2021</a:t>
            </a:r>
            <a:endParaRPr lang="en-GB" sz="24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noGrp="1"/>
          </p:cNvSpPr>
          <p:nvPr>
            <p:ph type="title"/>
          </p:nvPr>
        </p:nvSpPr>
        <p:spPr>
          <a:xfrm>
            <a:off x="685800" y="659377"/>
            <a:ext cx="8305799" cy="566822"/>
          </a:xfrm>
          <a:prstGeom prst="rect">
            <a:avLst/>
          </a:prstGeom>
        </p:spPr>
        <p:txBody>
          <a:bodyPr vert="horz" wrap="square" lIns="0" tIns="12700" rIns="0" bIns="0" rtlCol="0">
            <a:spAutoFit/>
          </a:bodyPr>
          <a:lstStyle/>
          <a:p>
            <a:pPr marL="12700" marR="5080">
              <a:lnSpc>
                <a:spcPct val="100000"/>
              </a:lnSpc>
              <a:spcBef>
                <a:spcPts val="100"/>
              </a:spcBef>
            </a:pPr>
            <a:r>
              <a:rPr lang="sv-SE" sz="3600" b="1" dirty="0">
                <a:solidFill>
                  <a:srgbClr val="006FC0"/>
                </a:solidFill>
                <a:latin typeface="Arial" panose="020B0604020202020204" pitchFamily="34" charset="0"/>
              </a:rPr>
              <a:t>Risk Management Cycle- Step 4 cont</a:t>
            </a:r>
            <a:endParaRPr sz="3600" dirty="0">
              <a:latin typeface="Microsoft Sans Serif"/>
              <a:cs typeface="Microsoft Sans Serif"/>
            </a:endParaRPr>
          </a:p>
        </p:txBody>
      </p:sp>
      <p:sp>
        <p:nvSpPr>
          <p:cNvPr id="7" name="TextBox 6">
            <a:extLst>
              <a:ext uri="{FF2B5EF4-FFF2-40B4-BE49-F238E27FC236}">
                <a16:creationId xmlns:a16="http://schemas.microsoft.com/office/drawing/2014/main" id="{70678D34-C605-4197-93B6-C12BA7B8DF75}"/>
              </a:ext>
            </a:extLst>
          </p:cNvPr>
          <p:cNvSpPr txBox="1"/>
          <p:nvPr/>
        </p:nvSpPr>
        <p:spPr>
          <a:xfrm>
            <a:off x="609600" y="1447800"/>
            <a:ext cx="8153400" cy="4193456"/>
          </a:xfrm>
          <a:prstGeom prst="rect">
            <a:avLst/>
          </a:prstGeom>
          <a:noFill/>
        </p:spPr>
        <p:txBody>
          <a:bodyPr wrap="square">
            <a:spAutoFit/>
          </a:bodyPr>
          <a:lstStyle/>
          <a:p>
            <a:pPr algn="l"/>
            <a:endParaRPr lang="sv-SE" sz="1050" b="0" i="0" u="none" strike="noStrike" baseline="0" dirty="0">
              <a:solidFill>
                <a:srgbClr val="000000"/>
              </a:solidFill>
              <a:latin typeface="Arial" panose="020B0604020202020204" pitchFamily="34" charset="0"/>
            </a:endParaRPr>
          </a:p>
          <a:p>
            <a:r>
              <a:rPr lang="sv-SE" sz="3200" b="0" i="0" u="none" strike="noStrike" baseline="0" dirty="0">
                <a:latin typeface="Arial" panose="020B0604020202020204" pitchFamily="34" charset="0"/>
              </a:rPr>
              <a:t>Types of Action </a:t>
            </a:r>
          </a:p>
          <a:p>
            <a:r>
              <a:rPr lang="sv-SE" sz="3200" b="0" i="0" u="none" strike="noStrike" baseline="0" dirty="0">
                <a:latin typeface="Arial" panose="020B0604020202020204" pitchFamily="34" charset="0"/>
              </a:rPr>
              <a:t>A)Tolerate </a:t>
            </a:r>
          </a:p>
          <a:p>
            <a:r>
              <a:rPr lang="sv-SE" sz="3200" b="0" i="0" u="none" strike="noStrike" baseline="0" dirty="0">
                <a:latin typeface="Arial" panose="020B0604020202020204" pitchFamily="34" charset="0"/>
              </a:rPr>
              <a:t>B)Treat </a:t>
            </a:r>
          </a:p>
          <a:p>
            <a:r>
              <a:rPr lang="sv-SE" sz="3200" b="0" i="0" u="none" strike="noStrike" baseline="0" dirty="0">
                <a:latin typeface="Arial" panose="020B0604020202020204" pitchFamily="34" charset="0"/>
              </a:rPr>
              <a:t>C)Substitute </a:t>
            </a:r>
          </a:p>
          <a:p>
            <a:r>
              <a:rPr lang="sv-SE" sz="3200" b="0" i="0" u="none" strike="noStrike" baseline="0" dirty="0">
                <a:latin typeface="Arial" panose="020B0604020202020204" pitchFamily="34" charset="0"/>
              </a:rPr>
              <a:t>D)Terminate </a:t>
            </a:r>
          </a:p>
          <a:p>
            <a:endParaRPr lang="sv-SE" sz="3200" b="0" i="0" u="none" strike="noStrike" baseline="0" dirty="0">
              <a:latin typeface="Arial" panose="020B0604020202020204" pitchFamily="34" charset="0"/>
            </a:endParaRPr>
          </a:p>
          <a:p>
            <a:r>
              <a:rPr lang="en-US" sz="3200" b="0" i="0" u="none" strike="noStrike" baseline="0" dirty="0">
                <a:latin typeface="Arial" panose="020B0604020202020204" pitchFamily="34" charset="0"/>
              </a:rPr>
              <a:t>(The choice of the above will be decided upon by your risk appetite) </a:t>
            </a:r>
            <a:endParaRPr lang="sv-SE"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10447" y="6430200"/>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A8A8A"/>
                </a:solidFill>
                <a:latin typeface="Arial"/>
                <a:cs typeface="Arial"/>
              </a:rPr>
              <a:t>10</a:t>
            </a:r>
            <a:endParaRPr sz="1200">
              <a:latin typeface="Arial"/>
              <a:cs typeface="Arial"/>
            </a:endParaRPr>
          </a:p>
        </p:txBody>
      </p:sp>
      <p:sp>
        <p:nvSpPr>
          <p:cNvPr id="6" name="object 3"/>
          <p:cNvSpPr txBox="1">
            <a:spLocks noGrp="1"/>
          </p:cNvSpPr>
          <p:nvPr>
            <p:ph type="title"/>
          </p:nvPr>
        </p:nvSpPr>
        <p:spPr>
          <a:xfrm>
            <a:off x="457200" y="533400"/>
            <a:ext cx="7772400" cy="843180"/>
          </a:xfrm>
          <a:prstGeom prst="rect">
            <a:avLst/>
          </a:prstGeom>
        </p:spPr>
        <p:txBody>
          <a:bodyPr vert="horz" wrap="square" lIns="0" tIns="12065" rIns="0" bIns="0" rtlCol="0">
            <a:spAutoFit/>
          </a:bodyPr>
          <a:lstStyle/>
          <a:p>
            <a:br>
              <a:rPr lang="sv-SE" sz="1800" b="0" i="0" u="none" strike="noStrike" baseline="0" dirty="0">
                <a:solidFill>
                  <a:srgbClr val="000000"/>
                </a:solidFill>
                <a:latin typeface="Arial" panose="020B0604020202020204" pitchFamily="34" charset="0"/>
              </a:rPr>
            </a:br>
            <a:r>
              <a:rPr lang="en-US" sz="3600" b="1" i="0" u="none" strike="noStrike" baseline="0" dirty="0">
                <a:solidFill>
                  <a:srgbClr val="006FC0"/>
                </a:solidFill>
                <a:latin typeface="Arial" panose="020B0604020202020204" pitchFamily="34" charset="0"/>
              </a:rPr>
              <a:t>Risk Management Cycle – Step 5 </a:t>
            </a:r>
            <a:endParaRPr sz="3600" dirty="0">
              <a:latin typeface="Microsoft Sans Serif"/>
              <a:cs typeface="Microsoft Sans Serif"/>
            </a:endParaRPr>
          </a:p>
        </p:txBody>
      </p:sp>
      <p:sp>
        <p:nvSpPr>
          <p:cNvPr id="8" name="TextBox 7">
            <a:extLst>
              <a:ext uri="{FF2B5EF4-FFF2-40B4-BE49-F238E27FC236}">
                <a16:creationId xmlns:a16="http://schemas.microsoft.com/office/drawing/2014/main" id="{D9A4B0C3-7684-4729-B6F9-A263D4AA4DA4}"/>
              </a:ext>
            </a:extLst>
          </p:cNvPr>
          <p:cNvSpPr txBox="1"/>
          <p:nvPr/>
        </p:nvSpPr>
        <p:spPr>
          <a:xfrm>
            <a:off x="457200" y="1376580"/>
            <a:ext cx="8149462" cy="5062924"/>
          </a:xfrm>
          <a:prstGeom prst="rect">
            <a:avLst/>
          </a:prstGeom>
          <a:noFill/>
        </p:spPr>
        <p:txBody>
          <a:bodyPr wrap="square">
            <a:spAutoFit/>
          </a:bodyPr>
          <a:lstStyle/>
          <a:p>
            <a:pPr algn="l"/>
            <a:endParaRPr lang="sv-SE" sz="1100" b="0" i="0" u="none" strike="noStrike" baseline="0" dirty="0">
              <a:solidFill>
                <a:srgbClr val="000000"/>
              </a:solidFill>
              <a:latin typeface="Arial" panose="020B0604020202020204" pitchFamily="34" charset="0"/>
            </a:endParaRPr>
          </a:p>
          <a:p>
            <a:r>
              <a:rPr lang="sv-SE" sz="2400" b="0" i="0" u="none" strike="noStrike" baseline="0" dirty="0">
                <a:solidFill>
                  <a:srgbClr val="00AF50"/>
                </a:solidFill>
                <a:latin typeface="Arial" panose="020B0604020202020204" pitchFamily="34" charset="0"/>
                <a:cs typeface="Arial" panose="020B0604020202020204" pitchFamily="34" charset="0"/>
              </a:rPr>
              <a:t>Monitor &amp; Report </a:t>
            </a:r>
          </a:p>
          <a:p>
            <a:r>
              <a:rPr lang="sv-SE" sz="2400" b="0" i="0" u="none" strike="noStrike" baseline="0" dirty="0">
                <a:solidFill>
                  <a:srgbClr val="000000"/>
                </a:solidFill>
                <a:latin typeface="Arial" panose="020B0604020202020204" pitchFamily="34" charset="0"/>
                <a:cs typeface="Arial" panose="020B0604020202020204" pitchFamily="34" charset="0"/>
              </a:rPr>
              <a:t>Use a standard format for capturing risk data e.g. a “Risk Register”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Review all risks at least annually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Serious risks to be reviewed more often depending on circumstances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Report on risk to senior management / Board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Make Risk Register available to stakeholders to show good governance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21116" y="6430200"/>
            <a:ext cx="175260" cy="208279"/>
          </a:xfrm>
          <a:prstGeom prst="rect">
            <a:avLst/>
          </a:prstGeom>
        </p:spPr>
        <p:txBody>
          <a:bodyPr vert="horz" wrap="square" lIns="0" tIns="12700" rIns="0" bIns="0" rtlCol="0">
            <a:spAutoFit/>
          </a:bodyPr>
          <a:lstStyle/>
          <a:p>
            <a:pPr marL="12700">
              <a:lnSpc>
                <a:spcPct val="100000"/>
              </a:lnSpc>
              <a:spcBef>
                <a:spcPts val="100"/>
              </a:spcBef>
            </a:pPr>
            <a:r>
              <a:rPr sz="1200" spc="-85" dirty="0">
                <a:solidFill>
                  <a:srgbClr val="8A8A8A"/>
                </a:solidFill>
                <a:latin typeface="Arial"/>
                <a:cs typeface="Arial"/>
              </a:rPr>
              <a:t>11</a:t>
            </a:r>
            <a:endParaRPr sz="1200">
              <a:latin typeface="Arial"/>
              <a:cs typeface="Arial"/>
            </a:endParaRPr>
          </a:p>
        </p:txBody>
      </p:sp>
      <p:sp>
        <p:nvSpPr>
          <p:cNvPr id="6" name="object 3"/>
          <p:cNvSpPr txBox="1">
            <a:spLocks noGrp="1"/>
          </p:cNvSpPr>
          <p:nvPr>
            <p:ph type="title"/>
          </p:nvPr>
        </p:nvSpPr>
        <p:spPr>
          <a:xfrm>
            <a:off x="1828800" y="588277"/>
            <a:ext cx="5115560" cy="627736"/>
          </a:xfrm>
          <a:prstGeom prst="rect">
            <a:avLst/>
          </a:prstGeom>
        </p:spPr>
        <p:txBody>
          <a:bodyPr vert="horz" wrap="square" lIns="0" tIns="12065" rIns="0" bIns="0" rtlCol="0">
            <a:spAutoFit/>
          </a:bodyPr>
          <a:lstStyle/>
          <a:p>
            <a:pPr marL="12700">
              <a:lnSpc>
                <a:spcPct val="100000"/>
              </a:lnSpc>
              <a:spcBef>
                <a:spcPts val="95"/>
              </a:spcBef>
            </a:pPr>
            <a:r>
              <a:rPr lang="en-US" sz="4000" b="1" dirty="0">
                <a:solidFill>
                  <a:srgbClr val="006FC0"/>
                </a:solidFill>
                <a:latin typeface="Arial" panose="020B0604020202020204" pitchFamily="34" charset="0"/>
                <a:cs typeface="Microsoft Sans Serif"/>
              </a:rPr>
              <a:t>Categories of Risk</a:t>
            </a:r>
            <a:endParaRPr sz="4000" dirty="0">
              <a:latin typeface="Microsoft Sans Serif"/>
              <a:cs typeface="Microsoft Sans Serif"/>
            </a:endParaRPr>
          </a:p>
        </p:txBody>
      </p:sp>
      <p:pic>
        <p:nvPicPr>
          <p:cNvPr id="5" name="Picture 4">
            <a:extLst>
              <a:ext uri="{FF2B5EF4-FFF2-40B4-BE49-F238E27FC236}">
                <a16:creationId xmlns:a16="http://schemas.microsoft.com/office/drawing/2014/main" id="{FDDCD724-0AB1-4053-BB88-1FCB34706F74}"/>
              </a:ext>
            </a:extLst>
          </p:cNvPr>
          <p:cNvPicPr>
            <a:picLocks noChangeAspect="1"/>
          </p:cNvPicPr>
          <p:nvPr/>
        </p:nvPicPr>
        <p:blipFill>
          <a:blip r:embed="rId2"/>
          <a:stretch>
            <a:fillRect/>
          </a:stretch>
        </p:blipFill>
        <p:spPr>
          <a:xfrm>
            <a:off x="152400" y="1600200"/>
            <a:ext cx="8610600" cy="42776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noGrp="1"/>
          </p:cNvSpPr>
          <p:nvPr>
            <p:ph type="title"/>
          </p:nvPr>
        </p:nvSpPr>
        <p:spPr>
          <a:xfrm>
            <a:off x="1676400" y="609600"/>
            <a:ext cx="6172200" cy="627736"/>
          </a:xfrm>
          <a:prstGeom prst="rect">
            <a:avLst/>
          </a:prstGeom>
        </p:spPr>
        <p:txBody>
          <a:bodyPr vert="horz" wrap="square" lIns="0" tIns="12065" rIns="0" bIns="0" rtlCol="0">
            <a:spAutoFit/>
          </a:bodyPr>
          <a:lstStyle/>
          <a:p>
            <a:pPr marL="12700">
              <a:lnSpc>
                <a:spcPct val="100000"/>
              </a:lnSpc>
              <a:spcBef>
                <a:spcPts val="95"/>
              </a:spcBef>
            </a:pPr>
            <a:r>
              <a:rPr lang="en-US" sz="4000" b="1" dirty="0">
                <a:solidFill>
                  <a:srgbClr val="006FC0"/>
                </a:solidFill>
                <a:latin typeface="Arial" panose="020B0604020202020204" pitchFamily="34" charset="0"/>
                <a:cs typeface="Microsoft Sans Serif"/>
              </a:rPr>
              <a:t>Categories of Risk Cont.</a:t>
            </a:r>
            <a:endParaRPr sz="4000" dirty="0">
              <a:latin typeface="Microsoft Sans Serif"/>
              <a:cs typeface="Microsoft Sans Serif"/>
            </a:endParaRPr>
          </a:p>
        </p:txBody>
      </p:sp>
      <p:sp>
        <p:nvSpPr>
          <p:cNvPr id="2" name="TextBox 1">
            <a:extLst>
              <a:ext uri="{FF2B5EF4-FFF2-40B4-BE49-F238E27FC236}">
                <a16:creationId xmlns:a16="http://schemas.microsoft.com/office/drawing/2014/main" id="{353EDB96-CDE7-47A1-9BEE-C0DEF28D720B}"/>
              </a:ext>
            </a:extLst>
          </p:cNvPr>
          <p:cNvSpPr txBox="1"/>
          <p:nvPr/>
        </p:nvSpPr>
        <p:spPr>
          <a:xfrm>
            <a:off x="457200" y="1752600"/>
            <a:ext cx="8229600" cy="1938992"/>
          </a:xfrm>
          <a:prstGeom prst="rect">
            <a:avLst/>
          </a:prstGeom>
          <a:noFill/>
        </p:spPr>
        <p:txBody>
          <a:bodyPr wrap="square" rtlCol="0">
            <a:spAutoFit/>
          </a:bodyPr>
          <a:lstStyle/>
          <a:p>
            <a:r>
              <a:rPr lang="en-GB" sz="2400" b="1" dirty="0">
                <a:solidFill>
                  <a:srgbClr val="00AF50"/>
                </a:solidFill>
                <a:latin typeface="Arial" panose="020B0604020202020204" pitchFamily="34" charset="0"/>
                <a:cs typeface="Arial" panose="020B0604020202020204" pitchFamily="34" charset="0"/>
              </a:rPr>
              <a:t>Financial risk</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Liquidity risk</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Credit risk</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Market risk</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Model risk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10447" y="6430200"/>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A8A8A"/>
                </a:solidFill>
                <a:latin typeface="Arial"/>
                <a:cs typeface="Arial"/>
              </a:rPr>
              <a:t>13</a:t>
            </a:r>
            <a:endParaRPr sz="1200">
              <a:latin typeface="Arial"/>
              <a:cs typeface="Arial"/>
            </a:endParaRPr>
          </a:p>
        </p:txBody>
      </p:sp>
      <p:sp>
        <p:nvSpPr>
          <p:cNvPr id="4" name="object 3"/>
          <p:cNvSpPr txBox="1">
            <a:spLocks/>
          </p:cNvSpPr>
          <p:nvPr/>
        </p:nvSpPr>
        <p:spPr>
          <a:xfrm>
            <a:off x="1066800" y="457200"/>
            <a:ext cx="6934200" cy="627736"/>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000" b="1" dirty="0">
                <a:solidFill>
                  <a:srgbClr val="006FC0"/>
                </a:solidFill>
                <a:latin typeface="Arial" panose="020B0604020202020204" pitchFamily="34" charset="0"/>
                <a:cs typeface="Microsoft Sans Serif"/>
              </a:rPr>
              <a:t>Categories of Risk Cont.</a:t>
            </a:r>
            <a:endParaRPr lang="sv-SE" sz="4000" kern="0" dirty="0">
              <a:solidFill>
                <a:sysClr val="windowText" lastClr="000000"/>
              </a:solidFill>
              <a:latin typeface="Microsoft Sans Serif"/>
              <a:cs typeface="Microsoft Sans Serif"/>
            </a:endParaRPr>
          </a:p>
        </p:txBody>
      </p:sp>
      <p:pic>
        <p:nvPicPr>
          <p:cNvPr id="6" name="Picture 5">
            <a:extLst>
              <a:ext uri="{FF2B5EF4-FFF2-40B4-BE49-F238E27FC236}">
                <a16:creationId xmlns:a16="http://schemas.microsoft.com/office/drawing/2014/main" id="{B7B3B855-09E3-4C84-8BA0-6E942CEB9970}"/>
              </a:ext>
            </a:extLst>
          </p:cNvPr>
          <p:cNvPicPr>
            <a:picLocks noChangeAspect="1"/>
          </p:cNvPicPr>
          <p:nvPr/>
        </p:nvPicPr>
        <p:blipFill>
          <a:blip r:embed="rId2"/>
          <a:stretch>
            <a:fillRect/>
          </a:stretch>
        </p:blipFill>
        <p:spPr>
          <a:xfrm>
            <a:off x="148077" y="1371600"/>
            <a:ext cx="8998279" cy="4705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1600200" y="533400"/>
            <a:ext cx="6705600" cy="998350"/>
          </a:xfrm>
          <a:prstGeom prst="rect">
            <a:avLst/>
          </a:prstGeom>
        </p:spPr>
        <p:txBody>
          <a:bodyPr vert="horz" wrap="square" lIns="0" tIns="13335" rIns="0" bIns="0" rtlCol="0">
            <a:spAutoFit/>
          </a:bodyPr>
          <a:lstStyle/>
          <a:p>
            <a:pPr marL="12700">
              <a:spcBef>
                <a:spcPts val="105"/>
              </a:spcBef>
            </a:pPr>
            <a:r>
              <a:rPr lang="en-US" sz="3200" b="1" dirty="0">
                <a:solidFill>
                  <a:srgbClr val="006FC0"/>
                </a:solidFill>
                <a:latin typeface="Arial" panose="020B0604020202020204" pitchFamily="34" charset="0"/>
                <a:cs typeface="Microsoft Sans Serif"/>
              </a:rPr>
              <a:t>Categories of Risk Cont.</a:t>
            </a:r>
            <a:br>
              <a:rPr lang="sv-SE" sz="3200" kern="0" dirty="0">
                <a:solidFill>
                  <a:sysClr val="windowText" lastClr="000000"/>
                </a:solidFill>
                <a:latin typeface="Microsoft Sans Serif"/>
                <a:cs typeface="Microsoft Sans Serif"/>
              </a:rPr>
            </a:br>
            <a:endParaRPr dirty="0">
              <a:latin typeface="Arial"/>
              <a:cs typeface="Arial"/>
            </a:endParaRPr>
          </a:p>
        </p:txBody>
      </p:sp>
      <p:pic>
        <p:nvPicPr>
          <p:cNvPr id="3" name="Picture 2">
            <a:extLst>
              <a:ext uri="{FF2B5EF4-FFF2-40B4-BE49-F238E27FC236}">
                <a16:creationId xmlns:a16="http://schemas.microsoft.com/office/drawing/2014/main" id="{66479DB1-5134-4852-9B0A-2981AF377CF9}"/>
              </a:ext>
            </a:extLst>
          </p:cNvPr>
          <p:cNvPicPr>
            <a:picLocks noChangeAspect="1"/>
          </p:cNvPicPr>
          <p:nvPr/>
        </p:nvPicPr>
        <p:blipFill>
          <a:blip r:embed="rId2"/>
          <a:stretch>
            <a:fillRect/>
          </a:stretch>
        </p:blipFill>
        <p:spPr>
          <a:xfrm>
            <a:off x="6285" y="1676400"/>
            <a:ext cx="9144000" cy="41117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p:nvPr>
        </p:nvSpPr>
        <p:spPr>
          <a:xfrm>
            <a:off x="2057400" y="685800"/>
            <a:ext cx="5357972"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rgbClr val="006FC0"/>
                </a:solidFill>
                <a:latin typeface="Arial" panose="020B0604020202020204" pitchFamily="34" charset="0"/>
                <a:cs typeface="Microsoft Sans Serif"/>
              </a:rPr>
              <a:t>Categories of Risk Cont.</a:t>
            </a:r>
            <a:endParaRPr dirty="0">
              <a:latin typeface="Arial"/>
              <a:cs typeface="Arial"/>
            </a:endParaRPr>
          </a:p>
        </p:txBody>
      </p:sp>
      <p:pic>
        <p:nvPicPr>
          <p:cNvPr id="3" name="Picture 2">
            <a:extLst>
              <a:ext uri="{FF2B5EF4-FFF2-40B4-BE49-F238E27FC236}">
                <a16:creationId xmlns:a16="http://schemas.microsoft.com/office/drawing/2014/main" id="{D645F122-F160-4AC0-9BBA-4BB034661787}"/>
              </a:ext>
            </a:extLst>
          </p:cNvPr>
          <p:cNvPicPr>
            <a:picLocks noChangeAspect="1"/>
          </p:cNvPicPr>
          <p:nvPr/>
        </p:nvPicPr>
        <p:blipFill>
          <a:blip r:embed="rId2"/>
          <a:stretch>
            <a:fillRect/>
          </a:stretch>
        </p:blipFill>
        <p:spPr>
          <a:xfrm>
            <a:off x="417286" y="1752600"/>
            <a:ext cx="8309428" cy="37271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963549" y="864711"/>
            <a:ext cx="72377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rgbClr val="006FC0"/>
                </a:solidFill>
                <a:latin typeface="Arial" panose="020B0604020202020204" pitchFamily="34" charset="0"/>
                <a:cs typeface="Microsoft Sans Serif"/>
              </a:rPr>
              <a:t>Categories of Risk Cont.</a:t>
            </a:r>
            <a:endParaRPr dirty="0">
              <a:latin typeface="Arial"/>
              <a:cs typeface="Arial"/>
            </a:endParaRPr>
          </a:p>
        </p:txBody>
      </p:sp>
      <p:pic>
        <p:nvPicPr>
          <p:cNvPr id="3" name="Picture 2">
            <a:extLst>
              <a:ext uri="{FF2B5EF4-FFF2-40B4-BE49-F238E27FC236}">
                <a16:creationId xmlns:a16="http://schemas.microsoft.com/office/drawing/2014/main" id="{479CC145-1E2D-440D-B15A-FD799E6FA8FC}"/>
              </a:ext>
            </a:extLst>
          </p:cNvPr>
          <p:cNvPicPr>
            <a:picLocks noChangeAspect="1"/>
          </p:cNvPicPr>
          <p:nvPr/>
        </p:nvPicPr>
        <p:blipFill>
          <a:blip r:embed="rId2"/>
          <a:stretch>
            <a:fillRect/>
          </a:stretch>
        </p:blipFill>
        <p:spPr>
          <a:xfrm>
            <a:off x="342900" y="1828800"/>
            <a:ext cx="8801100" cy="333014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1371600" y="533400"/>
            <a:ext cx="6629400" cy="505908"/>
          </a:xfrm>
          <a:prstGeom prst="rect">
            <a:avLst/>
          </a:prstGeom>
        </p:spPr>
        <p:txBody>
          <a:bodyPr vert="horz" wrap="square" lIns="0" tIns="13335" rIns="0" bIns="0" rtlCol="0">
            <a:spAutoFit/>
          </a:bodyPr>
          <a:lstStyle/>
          <a:p>
            <a:pPr marL="12700">
              <a:lnSpc>
                <a:spcPct val="100000"/>
              </a:lnSpc>
              <a:spcBef>
                <a:spcPts val="105"/>
              </a:spcBef>
            </a:pPr>
            <a:r>
              <a:rPr lang="en-US" b="1" dirty="0">
                <a:solidFill>
                  <a:srgbClr val="006FC0"/>
                </a:solidFill>
                <a:latin typeface="Arial" panose="020B0604020202020204" pitchFamily="34" charset="0"/>
                <a:cs typeface="Microsoft Sans Serif"/>
              </a:rPr>
              <a:t>Risk Assessment Methods</a:t>
            </a:r>
            <a:endParaRPr dirty="0">
              <a:latin typeface="Arial"/>
              <a:cs typeface="Arial"/>
            </a:endParaRPr>
          </a:p>
        </p:txBody>
      </p:sp>
      <p:sp>
        <p:nvSpPr>
          <p:cNvPr id="6" name="object 3"/>
          <p:cNvSpPr txBox="1"/>
          <p:nvPr/>
        </p:nvSpPr>
        <p:spPr>
          <a:xfrm>
            <a:off x="685800" y="1295400"/>
            <a:ext cx="8001000" cy="3105978"/>
          </a:xfrm>
          <a:prstGeom prst="rect">
            <a:avLst/>
          </a:prstGeom>
        </p:spPr>
        <p:txBody>
          <a:bodyPr vert="horz" wrap="square" lIns="0" tIns="12700" rIns="0" bIns="0" rtlCol="0">
            <a:spAutoFit/>
          </a:bodyPr>
          <a:lstStyle/>
          <a:p>
            <a:pPr marL="355600" marR="128270" indent="-342900">
              <a:lnSpc>
                <a:spcPct val="100000"/>
              </a:lnSpc>
              <a:spcBef>
                <a:spcPts val="100"/>
              </a:spcBef>
              <a:buChar char="•"/>
              <a:tabLst>
                <a:tab pos="354965" algn="l"/>
                <a:tab pos="355600" algn="l"/>
              </a:tabLst>
            </a:pPr>
            <a:r>
              <a:rPr sz="2400" spc="-5" dirty="0">
                <a:latin typeface="Verdana"/>
                <a:cs typeface="Verdana"/>
              </a:rPr>
              <a:t>R</a:t>
            </a:r>
            <a:r>
              <a:rPr lang="sv-SE" sz="2400" spc="-5" dirty="0">
                <a:latin typeface="Verdana"/>
                <a:cs typeface="Verdana"/>
              </a:rPr>
              <a:t>isk Register</a:t>
            </a:r>
            <a:endParaRPr sz="2400" dirty="0">
              <a:latin typeface="Verdana"/>
              <a:cs typeface="Verdana"/>
            </a:endParaRPr>
          </a:p>
          <a:p>
            <a:pPr>
              <a:lnSpc>
                <a:spcPct val="100000"/>
              </a:lnSpc>
              <a:spcBef>
                <a:spcPts val="5"/>
              </a:spcBef>
              <a:buFont typeface="Verdana"/>
              <a:buChar char="•"/>
            </a:pPr>
            <a:endParaRPr sz="3500" dirty="0">
              <a:latin typeface="Times New Roman"/>
              <a:cs typeface="Times New Roman"/>
            </a:endParaRPr>
          </a:p>
          <a:p>
            <a:pPr marL="355600" marR="1148080" indent="-342900">
              <a:lnSpc>
                <a:spcPct val="100000"/>
              </a:lnSpc>
              <a:buChar char="•"/>
              <a:tabLst>
                <a:tab pos="354965" algn="l"/>
                <a:tab pos="355600" algn="l"/>
              </a:tabLst>
            </a:pPr>
            <a:r>
              <a:rPr lang="sv-SE" sz="2400" spc="-5" dirty="0">
                <a:latin typeface="Verdana"/>
                <a:cs typeface="Verdana"/>
              </a:rPr>
              <a:t>Risk Matrix</a:t>
            </a:r>
            <a:endParaRPr sz="2400" dirty="0">
              <a:latin typeface="Verdana"/>
              <a:cs typeface="Verdana"/>
            </a:endParaRPr>
          </a:p>
          <a:p>
            <a:pPr>
              <a:lnSpc>
                <a:spcPct val="100000"/>
              </a:lnSpc>
              <a:spcBef>
                <a:spcPts val="5"/>
              </a:spcBef>
              <a:buFont typeface="Verdana"/>
              <a:buChar char="•"/>
            </a:pPr>
            <a:endParaRPr sz="3500" dirty="0">
              <a:latin typeface="Times New Roman"/>
              <a:cs typeface="Times New Roman"/>
            </a:endParaRPr>
          </a:p>
          <a:p>
            <a:pPr marL="355600" indent="-342900">
              <a:lnSpc>
                <a:spcPct val="100000"/>
              </a:lnSpc>
              <a:spcBef>
                <a:spcPts val="5"/>
              </a:spcBef>
              <a:buChar char="•"/>
              <a:tabLst>
                <a:tab pos="354965" algn="l"/>
                <a:tab pos="355600" algn="l"/>
              </a:tabLst>
            </a:pPr>
            <a:r>
              <a:rPr lang="sv-SE" sz="2400" spc="-5" dirty="0">
                <a:latin typeface="Verdana"/>
                <a:cs typeface="Verdana"/>
              </a:rPr>
              <a:t>Statistical Methods</a:t>
            </a:r>
            <a:endParaRPr sz="2400" dirty="0">
              <a:latin typeface="Verdana"/>
              <a:cs typeface="Verdana"/>
            </a:endParaRPr>
          </a:p>
          <a:p>
            <a:pPr>
              <a:lnSpc>
                <a:spcPct val="100000"/>
              </a:lnSpc>
              <a:spcBef>
                <a:spcPts val="5"/>
              </a:spcBef>
              <a:buFont typeface="Verdana"/>
              <a:buChar char="•"/>
            </a:pPr>
            <a:endParaRPr sz="3500" dirty="0">
              <a:latin typeface="Times New Roman"/>
              <a:cs typeface="Times New Roman"/>
            </a:endParaRPr>
          </a:p>
          <a:p>
            <a:pPr marL="355600" marR="5080" indent="-342900">
              <a:lnSpc>
                <a:spcPct val="100000"/>
              </a:lnSpc>
              <a:buChar char="•"/>
              <a:tabLst>
                <a:tab pos="354965" algn="l"/>
                <a:tab pos="355600" algn="l"/>
                <a:tab pos="2018030" algn="l"/>
              </a:tabLst>
            </a:pPr>
            <a:r>
              <a:rPr lang="sv-SE" sz="2400" spc="-5" dirty="0">
                <a:latin typeface="Verdana"/>
                <a:cs typeface="Verdana"/>
              </a:rPr>
              <a:t>Multi-Criteria Decision Model (MCDM)</a:t>
            </a:r>
            <a:endParaRPr sz="2400" dirty="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284" y="464859"/>
            <a:ext cx="5501431" cy="492443"/>
          </a:xfrm>
        </p:spPr>
        <p:txBody>
          <a:bodyPr/>
          <a:lstStyle/>
          <a:p>
            <a:r>
              <a:rPr lang="en-US" b="1" dirty="0">
                <a:solidFill>
                  <a:srgbClr val="006FC0"/>
                </a:solidFill>
                <a:latin typeface="Arial" panose="020B0604020202020204" pitchFamily="34" charset="0"/>
                <a:cs typeface="Microsoft Sans Serif"/>
              </a:rPr>
              <a:t>Tips for Success</a:t>
            </a:r>
            <a:endParaRPr lang="sv-SE" dirty="0"/>
          </a:p>
        </p:txBody>
      </p:sp>
      <p:pic>
        <p:nvPicPr>
          <p:cNvPr id="5" name="Picture 4">
            <a:extLst>
              <a:ext uri="{FF2B5EF4-FFF2-40B4-BE49-F238E27FC236}">
                <a16:creationId xmlns:a16="http://schemas.microsoft.com/office/drawing/2014/main" id="{7EF5D261-B386-4F74-BE4C-69D20BF4F86D}"/>
              </a:ext>
            </a:extLst>
          </p:cNvPr>
          <p:cNvPicPr>
            <a:picLocks noChangeAspect="1"/>
          </p:cNvPicPr>
          <p:nvPr/>
        </p:nvPicPr>
        <p:blipFill>
          <a:blip r:embed="rId2"/>
          <a:stretch>
            <a:fillRect/>
          </a:stretch>
        </p:blipFill>
        <p:spPr>
          <a:xfrm>
            <a:off x="0" y="1669538"/>
            <a:ext cx="9144000" cy="3664462"/>
          </a:xfrm>
          <a:prstGeom prst="rect">
            <a:avLst/>
          </a:prstGeom>
        </p:spPr>
      </p:pic>
    </p:spTree>
    <p:extLst>
      <p:ext uri="{BB962C8B-B14F-4D97-AF65-F5344CB8AC3E}">
        <p14:creationId xmlns:p14="http://schemas.microsoft.com/office/powerpoint/2010/main" val="213289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F83-CFA1-4377-B662-D8F24F78A2E9}"/>
              </a:ext>
            </a:extLst>
          </p:cNvPr>
          <p:cNvSpPr>
            <a:spLocks noGrp="1"/>
          </p:cNvSpPr>
          <p:nvPr>
            <p:ph type="title"/>
          </p:nvPr>
        </p:nvSpPr>
        <p:spPr>
          <a:xfrm>
            <a:off x="1219200" y="1266496"/>
            <a:ext cx="5501431" cy="553998"/>
          </a:xfrm>
        </p:spPr>
        <p:txBody>
          <a:bodyPr/>
          <a:lstStyle/>
          <a:p>
            <a:r>
              <a:rPr lang="sv-SE" sz="3600" b="1" kern="1200" dirty="0">
                <a:solidFill>
                  <a:srgbClr val="006FC0"/>
                </a:solidFill>
                <a:latin typeface="Arial" panose="020B0604020202020204" pitchFamily="34" charset="0"/>
                <a:ea typeface="+mn-ea"/>
                <a:cs typeface="+mn-cs"/>
              </a:rPr>
              <a:t>Review: </a:t>
            </a:r>
            <a:r>
              <a:rPr lang="sv-SE" sz="3600" b="1" kern="1200" dirty="0" err="1">
                <a:solidFill>
                  <a:srgbClr val="006FC0"/>
                </a:solidFill>
                <a:latin typeface="Arial" panose="020B0604020202020204" pitchFamily="34" charset="0"/>
                <a:ea typeface="+mn-ea"/>
                <a:cs typeface="+mn-cs"/>
              </a:rPr>
              <a:t>What</a:t>
            </a:r>
            <a:r>
              <a:rPr lang="sv-SE" dirty="0"/>
              <a:t> </a:t>
            </a:r>
            <a:r>
              <a:rPr lang="sv-SE" sz="3600" b="1" kern="1200" dirty="0">
                <a:solidFill>
                  <a:srgbClr val="006FC0"/>
                </a:solidFill>
                <a:latin typeface="Arial" panose="020B0604020202020204" pitchFamily="34" charset="0"/>
                <a:ea typeface="+mn-ea"/>
                <a:cs typeface="+mn-cs"/>
              </a:rPr>
              <a:t>is risk?</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845EFE57-FC59-4709-981F-BAB3A650CEB8}"/>
                  </a:ext>
                </a:extLst>
              </p:cNvPr>
              <p:cNvSpPr>
                <a:spLocks noGrp="1"/>
              </p:cNvSpPr>
              <p:nvPr>
                <p:ph type="body" idx="1"/>
              </p:nvPr>
            </p:nvSpPr>
            <p:spPr>
              <a:xfrm>
                <a:off x="685801" y="2026500"/>
                <a:ext cx="7772400" cy="4801314"/>
              </a:xfrm>
            </p:spPr>
            <p:txBody>
              <a:bodyPr/>
              <a:lstStyle/>
              <a:p>
                <a:pPr marL="342900" indent="-342900">
                  <a:buFont typeface="Arial" panose="020B0604020202020204" pitchFamily="34" charset="0"/>
                  <a:buChar char="•"/>
                </a:pPr>
                <a:r>
                  <a:rPr lang="en-GB" sz="2400" dirty="0"/>
                  <a:t>The Concise Oxford English Dictionary defines risk as “hazard, a chance of bad consequences, loss or exposure to mischance”.</a:t>
                </a:r>
              </a:p>
              <a:p>
                <a:pPr marL="342900" indent="-342900">
                  <a:buFont typeface="Arial" panose="020B0604020202020204" pitchFamily="34" charset="0"/>
                  <a:buChar char="•"/>
                </a:pPr>
                <a:r>
                  <a:rPr lang="en-GB" sz="2400" dirty="0"/>
                  <a:t>Mathematically speaking, risk is a set, </a:t>
                </a:r>
                <a:r>
                  <a:rPr lang="en-GB" sz="2400" i="1" dirty="0"/>
                  <a:t>R</a:t>
                </a:r>
                <a:r>
                  <a:rPr lang="en-GB" sz="2400" dirty="0"/>
                  <a:t>, of a triplet defined as </a:t>
                </a:r>
                <a14:m>
                  <m:oMath xmlns:m="http://schemas.openxmlformats.org/officeDocument/2006/math">
                    <m:r>
                      <a:rPr lang="en-GB" sz="2400" b="0" i="1" smtClean="0">
                        <a:latin typeface="Cambria Math" panose="02040503050406030204" pitchFamily="18" charset="0"/>
                      </a:rPr>
                      <m:t>𝑅</m:t>
                    </m:r>
                    <m:r>
                      <a:rPr lang="en-GB" sz="2400" b="0" i="1"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sv-SE" sz="2400" b="0" i="1" smtClean="0">
                                <a:latin typeface="Cambria Math" panose="02040503050406030204" pitchFamily="18" charset="0"/>
                              </a:rPr>
                              <m:t>𝑐</m:t>
                            </m:r>
                          </m:e>
                          <m:sub>
                            <m:r>
                              <a:rPr lang="en-GB" sz="2400" b="0" i="1" smtClean="0">
                                <a:latin typeface="Cambria Math" panose="02040503050406030204" pitchFamily="18" charset="0"/>
                              </a:rPr>
                              <m:t>𝑖</m:t>
                            </m:r>
                          </m:sub>
                        </m:sSub>
                      </m:e>
                    </m:d>
                  </m:oMath>
                </a14:m>
                <a:r>
                  <a:rPr lang="en-GB" sz="2400" dirty="0"/>
                  <a:t> where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𝑠</m:t>
                        </m:r>
                      </m:e>
                      <m:sub>
                        <m:r>
                          <a:rPr lang="en-GB" sz="2400" i="1" smtClean="0">
                            <a:latin typeface="Cambria Math" panose="02040503050406030204" pitchFamily="18" charset="0"/>
                          </a:rPr>
                          <m:t>𝑖</m:t>
                        </m:r>
                      </m:sub>
                    </m:sSub>
                  </m:oMath>
                </a14:m>
                <a:r>
                  <a:rPr lang="en-GB" sz="2400" dirty="0"/>
                  <a:t> is the i:th scenario, </a:t>
                </a:r>
                <a:r>
                  <a:rPr lang="en-GB" sz="2400" dirty="0" err="1"/>
                  <a:t>i</a:t>
                </a:r>
                <a:r>
                  <a:rPr lang="en-GB" sz="2400" dirty="0"/>
                  <a:t> = 1,2, …, N,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𝑖</m:t>
                            </m:r>
                          </m:sub>
                        </m:sSub>
                      </m:e>
                    </m:d>
                  </m:oMath>
                </a14:m>
                <a:r>
                  <a:rPr lang="en-GB" sz="2400" dirty="0"/>
                  <a:t> , and </a:t>
                </a:r>
                <a14:m>
                  <m:oMath xmlns:m="http://schemas.openxmlformats.org/officeDocument/2006/math">
                    <m:sSub>
                      <m:sSubPr>
                        <m:ctrlPr>
                          <a:rPr lang="en-GB" sz="2400" i="1" smtClean="0">
                            <a:latin typeface="Cambria Math" panose="02040503050406030204" pitchFamily="18" charset="0"/>
                          </a:rPr>
                        </m:ctrlPr>
                      </m:sSubPr>
                      <m:e>
                        <m:r>
                          <a:rPr lang="sv-SE" sz="2400" b="0" i="1" smtClean="0">
                            <a:latin typeface="Cambria Math" panose="02040503050406030204" pitchFamily="18" charset="0"/>
                          </a:rPr>
                          <m:t>𝑐</m:t>
                        </m:r>
                      </m:e>
                      <m:sub>
                        <m:r>
                          <a:rPr lang="en-GB" sz="2400" i="1" smtClean="0">
                            <a:latin typeface="Cambria Math" panose="02040503050406030204" pitchFamily="18" charset="0"/>
                          </a:rPr>
                          <m:t>𝑖</m:t>
                        </m:r>
                      </m:sub>
                    </m:sSub>
                  </m:oMath>
                </a14:m>
                <a:r>
                  <a:rPr lang="en-GB" sz="2400" dirty="0"/>
                  <a:t> is the consequence of event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𝑠</m:t>
                        </m:r>
                      </m:e>
                      <m:sub>
                        <m:r>
                          <a:rPr lang="en-GB" sz="2400" i="1" smtClean="0">
                            <a:latin typeface="Cambria Math" panose="02040503050406030204" pitchFamily="18" charset="0"/>
                          </a:rPr>
                          <m:t>𝑖</m:t>
                        </m:r>
                      </m:sub>
                    </m:sSub>
                  </m:oMath>
                </a14:m>
                <a:r>
                  <a:rPr lang="en-GB" sz="2400" dirty="0"/>
                  <a:t>. (Contrast this with Probability Space)</a:t>
                </a:r>
              </a:p>
              <a:p>
                <a:pPr marL="342900" indent="-342900">
                  <a:buFont typeface="Arial" panose="020B0604020202020204" pitchFamily="34" charset="0"/>
                  <a:buChar char="•"/>
                </a:pPr>
                <a:r>
                  <a:rPr lang="en-GB" sz="2400" dirty="0"/>
                  <a:t>When the scenarios are uninteresting, we may define risk (quantitatively) as </a:t>
                </a:r>
                <a14:m>
                  <m:oMath xmlns:m="http://schemas.openxmlformats.org/officeDocument/2006/math">
                    <m:r>
                      <a:rPr lang="en-GB" sz="2400" b="0" i="1" smtClean="0">
                        <a:latin typeface="Cambria Math" panose="02040503050406030204" pitchFamily="18" charset="0"/>
                      </a:rPr>
                      <m:t>𝑅</m:t>
                    </m:r>
                    <m:r>
                      <a:rPr lang="en-GB" sz="2400" b="0" i="1"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sv-SE" sz="2400" b="0" i="1" smtClean="0">
                                <a:latin typeface="Cambria Math" panose="02040503050406030204" pitchFamily="18" charset="0"/>
                              </a:rPr>
                              <m:t>𝑐</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𝑖</m:t>
                            </m:r>
                          </m:sub>
                        </m:sSub>
                        <m:d>
                          <m:dPr>
                            <m:ctrlPr>
                              <a:rPr lang="en-GB" sz="240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sv-SE" sz="2400" b="0" i="1" smtClean="0">
                                    <a:latin typeface="Cambria Math" panose="02040503050406030204" pitchFamily="18" charset="0"/>
                                  </a:rPr>
                                  <m:t>𝑐</m:t>
                                </m:r>
                              </m:e>
                              <m:sub>
                                <m:r>
                                  <a:rPr lang="en-GB" sz="2400" b="0" i="1" smtClean="0">
                                    <a:latin typeface="Cambria Math" panose="02040503050406030204" pitchFamily="18" charset="0"/>
                                  </a:rPr>
                                  <m:t>𝑖</m:t>
                                </m:r>
                              </m:sub>
                            </m:sSub>
                          </m:e>
                        </m:d>
                      </m:e>
                    </m:d>
                  </m:oMath>
                </a14:m>
                <a:r>
                  <a:rPr lang="en-GB" sz="2400" dirty="0"/>
                  <a:t>. (can you think of an example?)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mc:Choice>
        <mc:Fallback>
          <p:sp>
            <p:nvSpPr>
              <p:cNvPr id="3" name="Text Placeholder 2">
                <a:extLst>
                  <a:ext uri="{FF2B5EF4-FFF2-40B4-BE49-F238E27FC236}">
                    <a16:creationId xmlns:a16="http://schemas.microsoft.com/office/drawing/2014/main" id="{845EFE57-FC59-4709-981F-BAB3A650CEB8}"/>
                  </a:ext>
                </a:extLst>
              </p:cNvPr>
              <p:cNvSpPr>
                <a:spLocks noGrp="1" noRot="1" noChangeAspect="1" noMove="1" noResize="1" noEditPoints="1" noAdjustHandles="1" noChangeArrowheads="1" noChangeShapeType="1" noTextEdit="1"/>
              </p:cNvSpPr>
              <p:nvPr>
                <p:ph type="body" idx="1"/>
              </p:nvPr>
            </p:nvSpPr>
            <p:spPr>
              <a:xfrm>
                <a:off x="685801" y="2026500"/>
                <a:ext cx="7772400" cy="4801314"/>
              </a:xfrm>
              <a:blipFill>
                <a:blip r:embed="rId2"/>
                <a:stretch>
                  <a:fillRect l="-2275" t="-1904" r="-2980"/>
                </a:stretch>
              </a:blipFill>
            </p:spPr>
            <p:txBody>
              <a:bodyPr/>
              <a:lstStyle/>
              <a:p>
                <a:r>
                  <a:rPr lang="sv-SE">
                    <a:noFill/>
                  </a:rPr>
                  <a:t> </a:t>
                </a:r>
              </a:p>
            </p:txBody>
          </p:sp>
        </mc:Fallback>
      </mc:AlternateContent>
      <p:pic>
        <p:nvPicPr>
          <p:cNvPr id="4" name="Picture 3" descr="A stop sign&#10;&#10;Description automatically generated">
            <a:extLst>
              <a:ext uri="{FF2B5EF4-FFF2-40B4-BE49-F238E27FC236}">
                <a16:creationId xmlns:a16="http://schemas.microsoft.com/office/drawing/2014/main" id="{D914B017-4A09-45A7-93DB-17182A441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782" y="381000"/>
            <a:ext cx="2971801" cy="1049633"/>
          </a:xfrm>
          <a:prstGeom prst="rect">
            <a:avLst/>
          </a:prstGeom>
        </p:spPr>
      </p:pic>
    </p:spTree>
    <p:extLst>
      <p:ext uri="{BB962C8B-B14F-4D97-AF65-F5344CB8AC3E}">
        <p14:creationId xmlns:p14="http://schemas.microsoft.com/office/powerpoint/2010/main" val="2438143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685800" y="533400"/>
            <a:ext cx="6831965" cy="505908"/>
          </a:xfrm>
          <a:prstGeom prst="rect">
            <a:avLst/>
          </a:prstGeom>
        </p:spPr>
        <p:txBody>
          <a:bodyPr vert="horz" wrap="square" lIns="0" tIns="13335" rIns="0" bIns="0" rtlCol="0">
            <a:spAutoFit/>
          </a:bodyPr>
          <a:lstStyle/>
          <a:p>
            <a:pPr marL="12700">
              <a:lnSpc>
                <a:spcPct val="100000"/>
              </a:lnSpc>
              <a:spcBef>
                <a:spcPts val="105"/>
              </a:spcBef>
            </a:pPr>
            <a:r>
              <a:rPr dirty="0">
                <a:latin typeface="Arial"/>
                <a:cs typeface="Arial"/>
              </a:rPr>
              <a:t> </a:t>
            </a:r>
            <a:r>
              <a:rPr lang="en-US" b="1" dirty="0">
                <a:solidFill>
                  <a:srgbClr val="006FC0"/>
                </a:solidFill>
                <a:latin typeface="Arial" panose="020B0604020202020204" pitchFamily="34" charset="0"/>
                <a:cs typeface="Microsoft Sans Serif"/>
              </a:rPr>
              <a:t>Why Risk Management may fail </a:t>
            </a:r>
            <a:endParaRPr dirty="0">
              <a:latin typeface="Arial"/>
              <a:cs typeface="Arial"/>
            </a:endParaRPr>
          </a:p>
        </p:txBody>
      </p:sp>
      <p:pic>
        <p:nvPicPr>
          <p:cNvPr id="3" name="Picture 2">
            <a:extLst>
              <a:ext uri="{FF2B5EF4-FFF2-40B4-BE49-F238E27FC236}">
                <a16:creationId xmlns:a16="http://schemas.microsoft.com/office/drawing/2014/main" id="{127ED61E-6DE6-468D-B6D6-0F452E02FAB3}"/>
              </a:ext>
            </a:extLst>
          </p:cNvPr>
          <p:cNvPicPr>
            <a:picLocks noChangeAspect="1"/>
          </p:cNvPicPr>
          <p:nvPr/>
        </p:nvPicPr>
        <p:blipFill>
          <a:blip r:embed="rId2"/>
          <a:stretch>
            <a:fillRect/>
          </a:stretch>
        </p:blipFill>
        <p:spPr>
          <a:xfrm>
            <a:off x="227703" y="1371600"/>
            <a:ext cx="8688593" cy="45032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C1C2-D126-4B51-9C9F-70E9B1C1DF9E}"/>
              </a:ext>
            </a:extLst>
          </p:cNvPr>
          <p:cNvSpPr>
            <a:spLocks noGrp="1"/>
          </p:cNvSpPr>
          <p:nvPr>
            <p:ph type="title"/>
          </p:nvPr>
        </p:nvSpPr>
        <p:spPr>
          <a:xfrm>
            <a:off x="1066800" y="464859"/>
            <a:ext cx="6255915" cy="492443"/>
          </a:xfrm>
        </p:spPr>
        <p:txBody>
          <a:bodyPr/>
          <a:lstStyle/>
          <a:p>
            <a:r>
              <a:rPr lang="en-GB" b="1">
                <a:solidFill>
                  <a:srgbClr val="006FC0"/>
                </a:solidFill>
                <a:latin typeface="Arial" panose="020B0604020202020204" pitchFamily="34" charset="0"/>
                <a:cs typeface="Microsoft Sans Serif"/>
              </a:rPr>
              <a:t>Criticism of risk management</a:t>
            </a:r>
          </a:p>
        </p:txBody>
      </p:sp>
      <p:sp>
        <p:nvSpPr>
          <p:cNvPr id="3" name="Text Placeholder 2">
            <a:extLst>
              <a:ext uri="{FF2B5EF4-FFF2-40B4-BE49-F238E27FC236}">
                <a16:creationId xmlns:a16="http://schemas.microsoft.com/office/drawing/2014/main" id="{F5AEA739-687D-48EF-9C02-70E69D41A11C}"/>
              </a:ext>
            </a:extLst>
          </p:cNvPr>
          <p:cNvSpPr>
            <a:spLocks noGrp="1"/>
          </p:cNvSpPr>
          <p:nvPr>
            <p:ph type="body" idx="1"/>
          </p:nvPr>
        </p:nvSpPr>
        <p:spPr>
          <a:xfrm>
            <a:off x="457200" y="1981200"/>
            <a:ext cx="8000999" cy="3276600"/>
          </a:xfrm>
        </p:spPr>
        <p:txBody>
          <a:bodyPr/>
          <a:lstStyle/>
          <a:p>
            <a:pPr marL="342900" indent="-342900">
              <a:buFont typeface="Arial" panose="020B0604020202020204" pitchFamily="34" charset="0"/>
              <a:buChar char="•"/>
            </a:pPr>
            <a:r>
              <a:rPr lang="en-GB" sz="2400" dirty="0"/>
              <a:t>Risk-management can be costly.</a:t>
            </a:r>
          </a:p>
          <a:p>
            <a:pPr marL="342900" indent="-342900">
              <a:buFont typeface="Arial" panose="020B0604020202020204" pitchFamily="34" charset="0"/>
              <a:buChar char="•"/>
            </a:pPr>
            <a:r>
              <a:rPr lang="en-GB" sz="2400" dirty="0"/>
              <a:t>Over confidence on models may lead to even bigger unexpected loss.</a:t>
            </a:r>
          </a:p>
          <a:p>
            <a:pPr marL="342900" indent="-342900">
              <a:buFont typeface="Arial" panose="020B0604020202020204" pitchFamily="34" charset="0"/>
              <a:buChar char="•"/>
            </a:pPr>
            <a:r>
              <a:rPr lang="en-GB" sz="2400" i="1" dirty="0"/>
              <a:t>Risk management herding </a:t>
            </a:r>
            <a:r>
              <a:rPr lang="en-GB" sz="2400" dirty="0"/>
              <a:t>can take place: All the companies adopted the same risk management system might fall into the same problem in special crisis situation.</a:t>
            </a:r>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99731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2209800" y="533400"/>
            <a:ext cx="6019800" cy="505908"/>
          </a:xfrm>
          <a:prstGeom prst="rect">
            <a:avLst/>
          </a:prstGeom>
        </p:spPr>
        <p:txBody>
          <a:bodyPr vert="horz" wrap="square" lIns="0" tIns="13335" rIns="0" bIns="0" rtlCol="0">
            <a:spAutoFit/>
          </a:bodyPr>
          <a:lstStyle/>
          <a:p>
            <a:pPr marL="12700">
              <a:lnSpc>
                <a:spcPct val="100000"/>
              </a:lnSpc>
              <a:spcBef>
                <a:spcPts val="105"/>
              </a:spcBef>
            </a:pPr>
            <a:r>
              <a:rPr lang="en-US" b="1" dirty="0">
                <a:solidFill>
                  <a:srgbClr val="006FC0"/>
                </a:solidFill>
                <a:latin typeface="Arial" panose="020B0604020202020204" pitchFamily="34" charset="0"/>
                <a:cs typeface="Microsoft Sans Serif"/>
              </a:rPr>
              <a:t>Assignment 1-Discuss Papers</a:t>
            </a:r>
            <a:endParaRPr dirty="0">
              <a:latin typeface="Arial"/>
              <a:cs typeface="Arial"/>
            </a:endParaRPr>
          </a:p>
        </p:txBody>
      </p:sp>
      <p:sp>
        <p:nvSpPr>
          <p:cNvPr id="2" name="TextBox 1">
            <a:extLst>
              <a:ext uri="{FF2B5EF4-FFF2-40B4-BE49-F238E27FC236}">
                <a16:creationId xmlns:a16="http://schemas.microsoft.com/office/drawing/2014/main" id="{AD3D6EE9-BF06-4428-A2FF-0B6982638EAC}"/>
              </a:ext>
            </a:extLst>
          </p:cNvPr>
          <p:cNvSpPr txBox="1"/>
          <p:nvPr/>
        </p:nvSpPr>
        <p:spPr>
          <a:xfrm>
            <a:off x="367301" y="1371600"/>
            <a:ext cx="8229600" cy="5324535"/>
          </a:xfrm>
          <a:prstGeom prst="rect">
            <a:avLst/>
          </a:prstGeom>
          <a:noFill/>
        </p:spPr>
        <p:txBody>
          <a:bodyPr wrap="square" rtlCol="0">
            <a:spAutoFit/>
          </a:bodyPr>
          <a:lstStyle/>
          <a:p>
            <a:pPr marL="285750" indent="-285750">
              <a:buFont typeface="Arial" panose="020B0604020202020204" pitchFamily="34" charset="0"/>
              <a:buChar char="•"/>
            </a:pPr>
            <a:r>
              <a:rPr lang="en-GB" sz="2000" dirty="0"/>
              <a:t>This assignment is accomplished in the following two steps.</a:t>
            </a:r>
          </a:p>
          <a:p>
            <a:pPr marL="800100" lvl="1" indent="-342900">
              <a:buFont typeface="+mj-lt"/>
              <a:buAutoNum type="arabicPeriod"/>
            </a:pPr>
            <a:r>
              <a:rPr lang="en-GB" sz="2000" dirty="0"/>
              <a:t>Read Cox (2009, 2011), and </a:t>
            </a:r>
            <a:r>
              <a:rPr lang="en-GB" sz="2000" dirty="0" err="1"/>
              <a:t>Haimes</a:t>
            </a:r>
            <a:r>
              <a:rPr lang="en-GB" sz="2000" dirty="0"/>
              <a:t> (2009) and then write a critical reflection on these articles (max. 2250 words). Deadline for this task is October 26; 23:59 CET (see Learn for further information).</a:t>
            </a:r>
          </a:p>
          <a:p>
            <a:pPr marL="800100" lvl="1" indent="-342900">
              <a:buFont typeface="+mj-lt"/>
              <a:buAutoNum type="arabicPeriod"/>
            </a:pPr>
            <a:r>
              <a:rPr lang="en-GB" sz="2000" dirty="0"/>
              <a:t>Write a critical review on another group’s reflection, and present it in a seminar on October 8. While criticizing others’ work, highlight the dissimilarities and similarities with your work. Which group’s work do you need to review, will be notified via Learn by Sep. 27.</a:t>
            </a:r>
          </a:p>
          <a:p>
            <a:pPr marL="285750" indent="-285750">
              <a:buFont typeface="Arial" panose="020B0604020202020204" pitchFamily="34" charset="0"/>
              <a:buChar char="•"/>
            </a:pPr>
            <a:r>
              <a:rPr lang="en-GB" sz="2000" dirty="0"/>
              <a:t>Both assignments are conducted in groups. See Learn for the list of groups. It is sufficient that one from each group uploads the solution on Learn.</a:t>
            </a:r>
          </a:p>
          <a:p>
            <a:pPr marL="285750" indent="-285750">
              <a:buFont typeface="Arial" panose="020B0604020202020204" pitchFamily="34" charset="0"/>
              <a:buChar char="•"/>
            </a:pPr>
            <a:r>
              <a:rPr lang="en-GB" sz="2000" dirty="0"/>
              <a:t>Add a cover page to your solution indicating who you are, and what is this about.</a:t>
            </a:r>
          </a:p>
          <a:p>
            <a:pPr marL="285750" indent="-285750">
              <a:buFont typeface="Arial" panose="020B0604020202020204" pitchFamily="34" charset="0"/>
              <a:buChar char="•"/>
            </a:pPr>
            <a:r>
              <a:rPr lang="en-GB" sz="2000" dirty="0"/>
              <a:t>This assignment is graded on a U-G scale (fail and pass).</a:t>
            </a:r>
          </a:p>
          <a:p>
            <a:pPr marL="285750" indent="-285750">
              <a:buFont typeface="Arial" panose="020B0604020202020204" pitchFamily="34" charset="0"/>
              <a:buChar char="•"/>
            </a:pPr>
            <a:r>
              <a:rPr lang="en-GB" sz="2000" dirty="0"/>
              <a:t>Every student should contribute equally. You should notify Moudud Alam in case a member of your team did not contribute as much as expected. </a:t>
            </a:r>
          </a:p>
          <a:p>
            <a:pPr marL="285750" indent="-285750">
              <a:buFont typeface="Arial" panose="020B0604020202020204" pitchFamily="34" charset="0"/>
              <a:buChar char="•"/>
            </a:pPr>
            <a:r>
              <a:rPr lang="en-GB" sz="2000" dirty="0"/>
              <a:t>For any further questions contact Moudud Alam (maa@du.se)</a:t>
            </a:r>
          </a:p>
          <a:p>
            <a:pPr marL="285750" indent="-285750">
              <a:buFont typeface="Arial" panose="020B0604020202020204" pitchFamily="34" charset="0"/>
              <a:buChar char="•"/>
            </a:pPr>
            <a:endParaRPr lang="en-GB"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F8FE5-53EC-4C53-8AF7-C9FCE133A6CD}"/>
              </a:ext>
            </a:extLst>
          </p:cNvPr>
          <p:cNvSpPr>
            <a:spLocks noGrp="1"/>
          </p:cNvSpPr>
          <p:nvPr>
            <p:ph type="body" idx="1"/>
          </p:nvPr>
        </p:nvSpPr>
        <p:spPr>
          <a:xfrm>
            <a:off x="381000" y="533400"/>
            <a:ext cx="8381999" cy="6647974"/>
          </a:xfrm>
        </p:spPr>
        <p:txBody>
          <a:bodyPr/>
          <a:lstStyle/>
          <a:p>
            <a:r>
              <a:rPr lang="sv-SE" sz="3200" b="1" dirty="0" err="1">
                <a:solidFill>
                  <a:srgbClr val="006FC0"/>
                </a:solidFill>
                <a:latin typeface="Arial" panose="020B0604020202020204" pitchFamily="34" charset="0"/>
                <a:ea typeface="+mj-ea"/>
                <a:cs typeface="Microsoft Sans Serif"/>
              </a:rPr>
              <a:t>References</a:t>
            </a:r>
            <a:endParaRPr lang="sv-SE" sz="3200" b="1" dirty="0">
              <a:solidFill>
                <a:srgbClr val="006FC0"/>
              </a:solidFill>
              <a:latin typeface="Arial" panose="020B0604020202020204" pitchFamily="34" charset="0"/>
              <a:ea typeface="+mj-ea"/>
              <a:cs typeface="Microsoft Sans Serif"/>
            </a:endParaRPr>
          </a:p>
          <a:p>
            <a:endParaRPr lang="en-US" dirty="0"/>
          </a:p>
          <a:p>
            <a:pPr algn="l" rtl="0"/>
            <a:r>
              <a:rPr lang="en-US" dirty="0" err="1"/>
              <a:t>Aven</a:t>
            </a:r>
            <a:r>
              <a:rPr lang="en-US" dirty="0"/>
              <a:t>, T. (2015). Risk assessment and risk management: Review of  recent advances on their foundation, European Journal of Operational Research, 135, 1-13.</a:t>
            </a:r>
            <a:endParaRPr lang="sv-SE" dirty="0"/>
          </a:p>
          <a:p>
            <a:endParaRPr lang="en-US" dirty="0"/>
          </a:p>
          <a:p>
            <a:r>
              <a:rPr lang="en-US" dirty="0" err="1"/>
              <a:t>Chistoffersen</a:t>
            </a:r>
            <a:r>
              <a:rPr lang="en-US" dirty="0"/>
              <a:t>, P. F. (2012), Elements of Financial Risk Management, Academic Press, Oxford, UK. </a:t>
            </a:r>
          </a:p>
          <a:p>
            <a:endParaRPr lang="en-US" dirty="0"/>
          </a:p>
          <a:p>
            <a:r>
              <a:rPr lang="en-US" dirty="0"/>
              <a:t>Cox Jr., L. (2009). What's wrong with hazard-ranking stems? An expository note: Perspectives. Risk Analysis, 29(7), 940-948.</a:t>
            </a:r>
          </a:p>
          <a:p>
            <a:endParaRPr lang="en-US" dirty="0"/>
          </a:p>
          <a:p>
            <a:r>
              <a:rPr lang="en-US" dirty="0"/>
              <a:t>Cox Jr., L. (2011). Clarifying Types of Uncertainty: When Are Models Accurate, and Uncertainties Small? Risk Analysis: An International Journal, 31(10), 1530- 1533.</a:t>
            </a:r>
          </a:p>
          <a:p>
            <a:endParaRPr lang="en-US" dirty="0"/>
          </a:p>
          <a:p>
            <a:r>
              <a:rPr lang="en-US" dirty="0" err="1"/>
              <a:t>Haimes</a:t>
            </a:r>
            <a:r>
              <a:rPr lang="en-US" dirty="0"/>
              <a:t>, Y.Y. (2009). On the complex definition of risk. A systems-based approach. Risk Analysis: An International Journal, 29(12), 1647-1654.</a:t>
            </a:r>
          </a:p>
          <a:p>
            <a:endParaRPr lang="en-US" dirty="0"/>
          </a:p>
          <a:p>
            <a:endParaRPr lang="sv-SE" dirty="0"/>
          </a:p>
        </p:txBody>
      </p:sp>
    </p:spTree>
    <p:extLst>
      <p:ext uri="{BB962C8B-B14F-4D97-AF65-F5344CB8AC3E}">
        <p14:creationId xmlns:p14="http://schemas.microsoft.com/office/powerpoint/2010/main" val="108288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95792" y="6430200"/>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A8A8A"/>
                </a:solidFill>
                <a:latin typeface="Arial"/>
                <a:cs typeface="Arial"/>
              </a:rPr>
              <a:t>2</a:t>
            </a:r>
            <a:endParaRPr sz="1200">
              <a:latin typeface="Arial"/>
              <a:cs typeface="Arial"/>
            </a:endParaRPr>
          </a:p>
        </p:txBody>
      </p:sp>
      <p:sp>
        <p:nvSpPr>
          <p:cNvPr id="9" name="TextBox 8">
            <a:extLst>
              <a:ext uri="{FF2B5EF4-FFF2-40B4-BE49-F238E27FC236}">
                <a16:creationId xmlns:a16="http://schemas.microsoft.com/office/drawing/2014/main" id="{7D8B6005-39C1-4D1B-84E4-549C17D27929}"/>
              </a:ext>
            </a:extLst>
          </p:cNvPr>
          <p:cNvSpPr txBox="1"/>
          <p:nvPr/>
        </p:nvSpPr>
        <p:spPr>
          <a:xfrm>
            <a:off x="838200" y="609600"/>
            <a:ext cx="7467600" cy="4439677"/>
          </a:xfrm>
          <a:prstGeom prst="rect">
            <a:avLst/>
          </a:prstGeom>
          <a:noFill/>
        </p:spPr>
        <p:txBody>
          <a:bodyPr wrap="square">
            <a:spAutoFit/>
          </a:bodyPr>
          <a:lstStyle/>
          <a:p>
            <a:pPr algn="l"/>
            <a:endParaRPr lang="sv-SE" sz="1050" b="0" i="0" u="none" strike="noStrike" baseline="0" dirty="0">
              <a:solidFill>
                <a:srgbClr val="000000"/>
              </a:solidFill>
              <a:latin typeface="Arial" panose="020B0604020202020204" pitchFamily="34" charset="0"/>
            </a:endParaRPr>
          </a:p>
          <a:p>
            <a:r>
              <a:rPr lang="sv-SE" sz="3600" b="1" i="0" u="none" strike="noStrike" baseline="0" dirty="0">
                <a:solidFill>
                  <a:srgbClr val="006FC0"/>
                </a:solidFill>
                <a:latin typeface="Arial" panose="020B0604020202020204" pitchFamily="34" charset="0"/>
              </a:rPr>
              <a:t>What is Risk Management? </a:t>
            </a:r>
          </a:p>
          <a:p>
            <a:endParaRPr lang="sv-SE" sz="2000" b="0" i="0" u="none" strike="noStrike" baseline="0" dirty="0">
              <a:solidFill>
                <a:srgbClr val="006FC0"/>
              </a:solidFill>
              <a:latin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It is a process to: </a:t>
            </a:r>
          </a:p>
          <a:p>
            <a:endParaRPr lang="en-US" sz="2400" b="0" i="0" u="none" strike="noStrike" baseline="0" dirty="0">
              <a:solidFill>
                <a:srgbClr val="000000"/>
              </a:solidFill>
              <a:latin typeface="Arial" panose="020B0604020202020204" pitchFamily="34" charset="0"/>
              <a:cs typeface="Arial" panose="020B0604020202020204" pitchFamily="34" charset="0"/>
            </a:endParaRPr>
          </a:p>
          <a:p>
            <a:r>
              <a:rPr lang="sv-SE" sz="2400" b="0" i="0" u="none" strike="noStrike" baseline="0" dirty="0">
                <a:solidFill>
                  <a:srgbClr val="000000"/>
                </a:solidFill>
                <a:latin typeface="Arial" panose="020B0604020202020204" pitchFamily="34" charset="0"/>
                <a:cs typeface="Arial" panose="020B0604020202020204" pitchFamily="34" charset="0"/>
              </a:rPr>
              <a:t>Identify all relevant risks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sv-SE" sz="2400" b="0" i="0" u="none" strike="noStrike" baseline="0" dirty="0">
                <a:solidFill>
                  <a:srgbClr val="000000"/>
                </a:solidFill>
                <a:latin typeface="Arial" panose="020B0604020202020204" pitchFamily="34" charset="0"/>
                <a:cs typeface="Arial" panose="020B0604020202020204" pitchFamily="34" charset="0"/>
              </a:rPr>
              <a:t>Assess / rank those risks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Address the risks in order of priority</a:t>
            </a:r>
          </a:p>
          <a:p>
            <a:r>
              <a:rPr lang="en-US" sz="2400" b="0" i="0" u="none" strike="noStrike" baseline="0" dirty="0">
                <a:solidFill>
                  <a:srgbClr val="000000"/>
                </a:solidFill>
                <a:latin typeface="Arial" panose="020B0604020202020204" pitchFamily="34" charset="0"/>
                <a:cs typeface="Arial" panose="020B0604020202020204" pitchFamily="34" charset="0"/>
              </a:rPr>
              <a:t> </a:t>
            </a:r>
          </a:p>
          <a:p>
            <a:r>
              <a:rPr lang="en-US" sz="2400" b="0" i="0" u="none" strike="noStrike" baseline="0" dirty="0">
                <a:solidFill>
                  <a:srgbClr val="000000"/>
                </a:solidFill>
                <a:latin typeface="Arial" panose="020B0604020202020204" pitchFamily="34" charset="0"/>
                <a:cs typeface="Arial" panose="020B0604020202020204" pitchFamily="34" charset="0"/>
              </a:rPr>
              <a:t>Monitor risks &amp; report on their management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95792" y="6430200"/>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A8A8A"/>
                </a:solidFill>
                <a:latin typeface="Arial"/>
                <a:cs typeface="Arial"/>
              </a:rPr>
              <a:t>3</a:t>
            </a:r>
            <a:endParaRPr sz="1200">
              <a:latin typeface="Arial"/>
              <a:cs typeface="Arial"/>
            </a:endParaRPr>
          </a:p>
        </p:txBody>
      </p:sp>
      <p:sp>
        <p:nvSpPr>
          <p:cNvPr id="6" name="TextBox 5">
            <a:extLst>
              <a:ext uri="{FF2B5EF4-FFF2-40B4-BE49-F238E27FC236}">
                <a16:creationId xmlns:a16="http://schemas.microsoft.com/office/drawing/2014/main" id="{12B1AE0B-74D7-462F-BEB8-C812905A7E23}"/>
              </a:ext>
            </a:extLst>
          </p:cNvPr>
          <p:cNvSpPr txBox="1"/>
          <p:nvPr/>
        </p:nvSpPr>
        <p:spPr>
          <a:xfrm>
            <a:off x="457200" y="1516938"/>
            <a:ext cx="7924800" cy="4932119"/>
          </a:xfrm>
          <a:prstGeom prst="rect">
            <a:avLst/>
          </a:prstGeom>
          <a:noFill/>
        </p:spPr>
        <p:txBody>
          <a:bodyPr wrap="square">
            <a:spAutoFit/>
          </a:bodyPr>
          <a:lstStyle/>
          <a:p>
            <a:pPr algn="l"/>
            <a:endParaRPr lang="sv-SE" sz="1050" b="0" i="0" u="none" strike="noStrike" baseline="0" dirty="0">
              <a:solidFill>
                <a:srgbClr val="000000"/>
              </a:solidFill>
              <a:latin typeface="Arial" panose="020B0604020202020204" pitchFamily="34" charset="0"/>
            </a:endParaRPr>
          </a:p>
          <a:p>
            <a:r>
              <a:rPr lang="en-US" sz="3200" b="1" i="0" u="none" strike="noStrike" baseline="0" dirty="0">
                <a:solidFill>
                  <a:srgbClr val="006FC0"/>
                </a:solidFill>
                <a:latin typeface="Arial" panose="020B0604020202020204" pitchFamily="34" charset="0"/>
              </a:rPr>
              <a:t>Risk Management – why do we need it?</a:t>
            </a:r>
          </a:p>
          <a:p>
            <a:r>
              <a:rPr lang="en-US" sz="3200" b="1" i="0" u="none" strike="noStrike" baseline="0" dirty="0">
                <a:solidFill>
                  <a:srgbClr val="006FC0"/>
                </a:solidFill>
                <a:latin typeface="Arial" panose="020B0604020202020204" pitchFamily="34" charset="0"/>
              </a:rPr>
              <a:t> </a:t>
            </a:r>
            <a:endParaRPr lang="en-US" sz="3200" b="0" i="0" u="none" strike="noStrike" baseline="0" dirty="0">
              <a:solidFill>
                <a:srgbClr val="006FC0"/>
              </a:solidFill>
              <a:latin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May be obliged by law, depending upon industry or sector (e.g. Basel II accord for banks).</a:t>
            </a:r>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 Tax gain: Corporate taxes are paid in a progressive and yearly basis. A company cannot take last year’s loss into account to reduce current year’s tax.</a:t>
            </a:r>
          </a:p>
          <a:p>
            <a:r>
              <a:rPr lang="en-US" sz="2400" b="0" i="0" u="none" strike="noStrike" baseline="0"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Arial" panose="020B0604020202020204" pitchFamily="34" charset="0"/>
                <a:cs typeface="Arial" panose="020B0604020202020204" pitchFamily="34" charset="0"/>
              </a:rPr>
              <a:t>Reduce bankruptcy cost.</a:t>
            </a:r>
          </a:p>
          <a:p>
            <a:r>
              <a:rPr lang="en-US" sz="2400" b="0" i="0" u="none" strike="noStrike" baseline="0" dirty="0">
                <a:solidFill>
                  <a:srgbClr val="000000"/>
                </a:solidFill>
                <a:latin typeface="Arial" panose="020B0604020202020204" pitchFamily="34" charset="0"/>
                <a:cs typeface="Arial" panose="020B0604020202020204" pitchFamily="34" charset="0"/>
              </a:rPr>
              <a:t> Reduce compensation package: The company might need to pay higher compensation to hire an employee when people see that the company is in risk of bankruptcy. </a:t>
            </a:r>
          </a:p>
        </p:txBody>
      </p:sp>
      <p:pic>
        <p:nvPicPr>
          <p:cNvPr id="12" name="Picture 11" descr="A picture containing drawing&#10;&#10;Description automatically generated">
            <a:extLst>
              <a:ext uri="{FF2B5EF4-FFF2-40B4-BE49-F238E27FC236}">
                <a16:creationId xmlns:a16="http://schemas.microsoft.com/office/drawing/2014/main" id="{A643E9FD-C8BA-4DEE-B0D8-A76A3DBFC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390107"/>
            <a:ext cx="1775460" cy="1074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95792" y="6430200"/>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A8A8A"/>
                </a:solidFill>
                <a:latin typeface="Arial"/>
                <a:cs typeface="Arial"/>
              </a:rPr>
              <a:t>4</a:t>
            </a:r>
            <a:endParaRPr sz="1200">
              <a:latin typeface="Arial"/>
              <a:cs typeface="Arial"/>
            </a:endParaRPr>
          </a:p>
        </p:txBody>
      </p:sp>
      <p:sp>
        <p:nvSpPr>
          <p:cNvPr id="6" name="object 3"/>
          <p:cNvSpPr txBox="1">
            <a:spLocks noGrp="1"/>
          </p:cNvSpPr>
          <p:nvPr>
            <p:ph type="title"/>
          </p:nvPr>
        </p:nvSpPr>
        <p:spPr>
          <a:xfrm>
            <a:off x="1821284" y="464859"/>
            <a:ext cx="6332116" cy="1120178"/>
          </a:xfrm>
          <a:prstGeom prst="rect">
            <a:avLst/>
          </a:prstGeom>
        </p:spPr>
        <p:txBody>
          <a:bodyPr vert="horz" wrap="square" lIns="0" tIns="12065" rIns="0" bIns="0" rtlCol="0">
            <a:spAutoFit/>
          </a:bodyPr>
          <a:lstStyle/>
          <a:p>
            <a:pPr marL="12700">
              <a:spcBef>
                <a:spcPts val="95"/>
              </a:spcBef>
            </a:pPr>
            <a:r>
              <a:rPr lang="sv-SE" b="1" dirty="0">
                <a:solidFill>
                  <a:srgbClr val="006FC0"/>
                </a:solidFill>
                <a:latin typeface="Arial" panose="020B0604020202020204" pitchFamily="34" charset="0"/>
              </a:rPr>
              <a:t>Risk Management Cycle</a:t>
            </a:r>
            <a:r>
              <a:rPr lang="sv-SE" b="1" i="0" u="none" strike="noStrike" baseline="0" dirty="0">
                <a:solidFill>
                  <a:srgbClr val="006FC0"/>
                </a:solidFill>
                <a:latin typeface="Arial" panose="020B0604020202020204" pitchFamily="34" charset="0"/>
              </a:rPr>
              <a:t> </a:t>
            </a:r>
            <a:br>
              <a:rPr lang="sv-SE" sz="4000" b="1" i="0" u="none" strike="noStrike" baseline="0" dirty="0">
                <a:solidFill>
                  <a:srgbClr val="006FC0"/>
                </a:solidFill>
                <a:latin typeface="Arial" panose="020B0604020202020204" pitchFamily="34" charset="0"/>
              </a:rPr>
            </a:br>
            <a:endParaRPr sz="4000" dirty="0">
              <a:latin typeface="Microsoft Sans Serif"/>
              <a:cs typeface="Microsoft Sans Serif"/>
            </a:endParaRPr>
          </a:p>
        </p:txBody>
      </p:sp>
      <p:pic>
        <p:nvPicPr>
          <p:cNvPr id="12" name="Picture 11">
            <a:extLst>
              <a:ext uri="{FF2B5EF4-FFF2-40B4-BE49-F238E27FC236}">
                <a16:creationId xmlns:a16="http://schemas.microsoft.com/office/drawing/2014/main" id="{BB78B3DF-2411-40DF-9AE8-A8AE71808604}"/>
              </a:ext>
            </a:extLst>
          </p:cNvPr>
          <p:cNvPicPr>
            <a:picLocks noChangeAspect="1"/>
          </p:cNvPicPr>
          <p:nvPr/>
        </p:nvPicPr>
        <p:blipFill>
          <a:blip r:embed="rId2"/>
          <a:stretch>
            <a:fillRect/>
          </a:stretch>
        </p:blipFill>
        <p:spPr>
          <a:xfrm>
            <a:off x="195262" y="976354"/>
            <a:ext cx="8753475" cy="5572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284" y="464859"/>
            <a:ext cx="6179716" cy="492443"/>
          </a:xfrm>
        </p:spPr>
        <p:txBody>
          <a:bodyPr/>
          <a:lstStyle/>
          <a:p>
            <a:r>
              <a:rPr lang="sv-SE" b="1" dirty="0">
                <a:solidFill>
                  <a:srgbClr val="006FC0"/>
                </a:solidFill>
                <a:latin typeface="Arial" panose="020B0604020202020204" pitchFamily="34" charset="0"/>
              </a:rPr>
              <a:t>Risk Management Cycle- Step 2</a:t>
            </a:r>
            <a:endParaRPr lang="sv-SE" dirty="0"/>
          </a:p>
        </p:txBody>
      </p:sp>
      <p:sp>
        <p:nvSpPr>
          <p:cNvPr id="5" name="TextBox 4">
            <a:extLst>
              <a:ext uri="{FF2B5EF4-FFF2-40B4-BE49-F238E27FC236}">
                <a16:creationId xmlns:a16="http://schemas.microsoft.com/office/drawing/2014/main" id="{B06B3DB5-C825-4F3B-B68F-7257C7CF183A}"/>
              </a:ext>
            </a:extLst>
          </p:cNvPr>
          <p:cNvSpPr txBox="1"/>
          <p:nvPr/>
        </p:nvSpPr>
        <p:spPr>
          <a:xfrm>
            <a:off x="990600" y="1600200"/>
            <a:ext cx="7848600" cy="3577903"/>
          </a:xfrm>
          <a:prstGeom prst="rect">
            <a:avLst/>
          </a:prstGeom>
          <a:noFill/>
        </p:spPr>
        <p:txBody>
          <a:bodyPr wrap="square">
            <a:spAutoFit/>
          </a:bodyPr>
          <a:lstStyle/>
          <a:p>
            <a:pPr algn="l"/>
            <a:endParaRPr lang="sv-SE" sz="1050" b="0" i="0" u="none" strike="noStrike" baseline="0" dirty="0">
              <a:solidFill>
                <a:srgbClr val="000000"/>
              </a:solidFill>
              <a:latin typeface="Arial" panose="020B0604020202020204" pitchFamily="34" charset="0"/>
            </a:endParaRPr>
          </a:p>
          <a:p>
            <a:r>
              <a:rPr lang="en-US" sz="2400" b="0" i="0" u="none" strike="noStrike" baseline="0" dirty="0">
                <a:solidFill>
                  <a:srgbClr val="00AF50"/>
                </a:solidFill>
                <a:latin typeface="Arial" panose="020B0604020202020204" pitchFamily="34" charset="0"/>
              </a:rPr>
              <a:t>Risk Identification </a:t>
            </a:r>
            <a:r>
              <a:rPr lang="en-US" sz="2400" b="0" i="0" u="none" strike="noStrike" baseline="0" dirty="0">
                <a:solidFill>
                  <a:srgbClr val="000000"/>
                </a:solidFill>
                <a:latin typeface="Arial" panose="020B0604020202020204" pitchFamily="34" charset="0"/>
              </a:rPr>
              <a:t>– what are the threats and uncertainties associated with my organization’s or units objectives? </a:t>
            </a:r>
          </a:p>
          <a:p>
            <a:endParaRPr lang="en-US" sz="2400" b="0" i="0" u="none" strike="noStrike" baseline="0" dirty="0">
              <a:solidFill>
                <a:srgbClr val="000000"/>
              </a:solidFill>
              <a:latin typeface="Arial" panose="020B0604020202020204" pitchFamily="34" charset="0"/>
            </a:endParaRPr>
          </a:p>
          <a:p>
            <a:r>
              <a:rPr lang="en-US" sz="2400" b="0" i="0" u="none" strike="noStrike" baseline="0" dirty="0">
                <a:solidFill>
                  <a:srgbClr val="000000"/>
                </a:solidFill>
                <a:latin typeface="Arial" panose="020B0604020202020204" pitchFamily="34" charset="0"/>
              </a:rPr>
              <a:t>• Separate out the risk into its cause &amp; possible effect</a:t>
            </a:r>
          </a:p>
          <a:p>
            <a:r>
              <a:rPr lang="en-US" sz="2400" b="0" i="0" u="none" strike="noStrike" baseline="0" dirty="0">
                <a:solidFill>
                  <a:srgbClr val="000000"/>
                </a:solidFill>
                <a:latin typeface="Arial" panose="020B0604020202020204" pitchFamily="34" charset="0"/>
              </a:rPr>
              <a:t> </a:t>
            </a:r>
          </a:p>
          <a:p>
            <a:r>
              <a:rPr lang="sv-SE" sz="2400" b="0" i="0" u="none" strike="noStrike" baseline="0" dirty="0">
                <a:solidFill>
                  <a:srgbClr val="000000"/>
                </a:solidFill>
                <a:latin typeface="Arial" panose="020B0604020202020204" pitchFamily="34" charset="0"/>
              </a:rPr>
              <a:t>• Be concise &amp; clear </a:t>
            </a:r>
          </a:p>
          <a:p>
            <a:endParaRPr lang="sv-SE" sz="2400" b="0" i="0" u="none" strike="noStrike" baseline="0" dirty="0">
              <a:solidFill>
                <a:srgbClr val="000000"/>
              </a:solidFill>
              <a:latin typeface="Arial" panose="020B0604020202020204" pitchFamily="34" charset="0"/>
            </a:endParaRPr>
          </a:p>
          <a:p>
            <a:r>
              <a:rPr lang="en-US" sz="2400" b="0" i="0" u="none" strike="noStrike" baseline="0" dirty="0">
                <a:solidFill>
                  <a:srgbClr val="000000"/>
                </a:solidFill>
                <a:latin typeface="Arial" panose="020B0604020202020204" pitchFamily="34" charset="0"/>
              </a:rPr>
              <a:t>• Do not concentrate on symptoms only </a:t>
            </a:r>
          </a:p>
        </p:txBody>
      </p:sp>
    </p:spTree>
    <p:extLst>
      <p:ext uri="{BB962C8B-B14F-4D97-AF65-F5344CB8AC3E}">
        <p14:creationId xmlns:p14="http://schemas.microsoft.com/office/powerpoint/2010/main" val="137345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noGrp="1"/>
          </p:cNvSpPr>
          <p:nvPr>
            <p:ph type="title"/>
          </p:nvPr>
        </p:nvSpPr>
        <p:spPr>
          <a:xfrm>
            <a:off x="0" y="464859"/>
            <a:ext cx="9144000" cy="566181"/>
          </a:xfrm>
          <a:prstGeom prst="rect">
            <a:avLst/>
          </a:prstGeom>
        </p:spPr>
        <p:txBody>
          <a:bodyPr vert="horz" wrap="square" lIns="0" tIns="12065" rIns="0" bIns="0" rtlCol="0">
            <a:spAutoFit/>
          </a:bodyPr>
          <a:lstStyle/>
          <a:p>
            <a:pPr marL="12700">
              <a:lnSpc>
                <a:spcPct val="100000"/>
              </a:lnSpc>
              <a:spcBef>
                <a:spcPts val="95"/>
              </a:spcBef>
            </a:pPr>
            <a:r>
              <a:rPr lang="sv-SE" sz="3600" b="1" dirty="0">
                <a:solidFill>
                  <a:srgbClr val="006FC0"/>
                </a:solidFill>
                <a:latin typeface="Arial" panose="020B0604020202020204" pitchFamily="34" charset="0"/>
              </a:rPr>
              <a:t>Risk Management Cycle- Step 2 cont.</a:t>
            </a:r>
            <a:endParaRPr sz="3600" dirty="0">
              <a:latin typeface="Microsoft Sans Serif"/>
              <a:cs typeface="Microsoft Sans Serif"/>
            </a:endParaRPr>
          </a:p>
        </p:txBody>
      </p:sp>
      <p:sp>
        <p:nvSpPr>
          <p:cNvPr id="7" name="TextBox 6">
            <a:extLst>
              <a:ext uri="{FF2B5EF4-FFF2-40B4-BE49-F238E27FC236}">
                <a16:creationId xmlns:a16="http://schemas.microsoft.com/office/drawing/2014/main" id="{DD1B5063-4F13-4E5C-A497-4DC74045FE83}"/>
              </a:ext>
            </a:extLst>
          </p:cNvPr>
          <p:cNvSpPr txBox="1"/>
          <p:nvPr/>
        </p:nvSpPr>
        <p:spPr>
          <a:xfrm>
            <a:off x="533400" y="1274564"/>
            <a:ext cx="7772400" cy="4493538"/>
          </a:xfrm>
          <a:prstGeom prst="rect">
            <a:avLst/>
          </a:prstGeom>
          <a:noFill/>
        </p:spPr>
        <p:txBody>
          <a:bodyPr wrap="square">
            <a:spAutoFit/>
          </a:bodyPr>
          <a:lstStyle/>
          <a:p>
            <a:pPr algn="l"/>
            <a:endParaRPr lang="sv-SE" sz="1100" b="0" i="0" u="none" strike="noStrike" baseline="0" dirty="0">
              <a:solidFill>
                <a:srgbClr val="000000"/>
              </a:solidFill>
              <a:latin typeface="Arial" panose="020B0604020202020204" pitchFamily="34" charset="0"/>
            </a:endParaRPr>
          </a:p>
          <a:p>
            <a:endParaRPr lang="sv-SE" sz="1100" b="0" i="0" u="none" strike="noStrike" baseline="0" dirty="0">
              <a:latin typeface="Arial" panose="020B0604020202020204" pitchFamily="34" charset="0"/>
            </a:endParaRPr>
          </a:p>
          <a:p>
            <a:r>
              <a:rPr lang="sv-SE" sz="2400" b="0" i="0" u="none" strike="noStrike" baseline="0" dirty="0">
                <a:solidFill>
                  <a:srgbClr val="00AF50"/>
                </a:solidFill>
                <a:latin typeface="Arial" panose="020B0604020202020204" pitchFamily="34" charset="0"/>
                <a:cs typeface="Arial" panose="020B0604020202020204" pitchFamily="34" charset="0"/>
              </a:rPr>
              <a:t>•Assess the risk’s </a:t>
            </a:r>
          </a:p>
          <a:p>
            <a:endParaRPr lang="sv-SE" sz="2400" b="0" i="0" u="none" strike="noStrike" baseline="0" dirty="0">
              <a:solidFill>
                <a:srgbClr val="00AF50"/>
              </a:solidFill>
              <a:latin typeface="Arial" panose="020B0604020202020204" pitchFamily="34" charset="0"/>
              <a:cs typeface="Arial" panose="020B0604020202020204" pitchFamily="34" charset="0"/>
            </a:endParaRPr>
          </a:p>
          <a:p>
            <a:r>
              <a:rPr lang="sv-SE" sz="2400" b="0" i="0" u="none" strike="noStrike" baseline="0" dirty="0">
                <a:solidFill>
                  <a:srgbClr val="000000"/>
                </a:solidFill>
                <a:latin typeface="Arial" panose="020B0604020202020204" pitchFamily="34" charset="0"/>
                <a:cs typeface="Arial" panose="020B0604020202020204" pitchFamily="34" charset="0"/>
              </a:rPr>
              <a:t>Impact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sv-SE" sz="2400" b="0" i="0" u="none" strike="noStrike" baseline="0" dirty="0">
                <a:solidFill>
                  <a:srgbClr val="000000"/>
                </a:solidFill>
                <a:latin typeface="Arial" panose="020B0604020202020204" pitchFamily="34" charset="0"/>
                <a:cs typeface="Arial" panose="020B0604020202020204" pitchFamily="34" charset="0"/>
              </a:rPr>
              <a:t>Likelihood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sv-SE" sz="2400" b="0" i="0" u="none" strike="noStrike" baseline="0" dirty="0">
                <a:solidFill>
                  <a:srgbClr val="000000"/>
                </a:solidFill>
                <a:latin typeface="Arial" panose="020B0604020202020204" pitchFamily="34" charset="0"/>
                <a:cs typeface="Arial" panose="020B0604020202020204" pitchFamily="34" charset="0"/>
              </a:rPr>
              <a:t>(Guidance on both later!) </a:t>
            </a:r>
          </a:p>
          <a:p>
            <a:endParaRPr lang="sv-SE" sz="2400" b="0" i="0" u="none" strike="noStrike" baseline="0" dirty="0">
              <a:solidFill>
                <a:srgbClr val="000000"/>
              </a:solidFill>
              <a:latin typeface="Arial" panose="020B0604020202020204" pitchFamily="34" charset="0"/>
              <a:cs typeface="Arial" panose="020B0604020202020204" pitchFamily="34" charset="0"/>
            </a:endParaRPr>
          </a:p>
          <a:p>
            <a:r>
              <a:rPr lang="sv-SE" sz="2400" b="0" i="0" u="none" strike="noStrike" baseline="0" dirty="0">
                <a:solidFill>
                  <a:srgbClr val="00AF50"/>
                </a:solidFill>
                <a:latin typeface="Arial" panose="020B0604020202020204" pitchFamily="34" charset="0"/>
                <a:cs typeface="Arial" panose="020B0604020202020204" pitchFamily="34" charset="0"/>
              </a:rPr>
              <a:t>•Prioritize the risks </a:t>
            </a:r>
          </a:p>
          <a:p>
            <a:endParaRPr lang="sv-SE" sz="2400" b="0" i="0" u="none" strike="noStrike" baseline="0" dirty="0">
              <a:solidFill>
                <a:srgbClr val="00AF5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•Hint: Get input from appropriate individuals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txBox="1">
            <a:spLocks noGrp="1"/>
          </p:cNvSpPr>
          <p:nvPr>
            <p:ph type="title"/>
          </p:nvPr>
        </p:nvSpPr>
        <p:spPr>
          <a:xfrm>
            <a:off x="76200" y="531868"/>
            <a:ext cx="9067800" cy="627736"/>
          </a:xfrm>
          <a:prstGeom prst="rect">
            <a:avLst/>
          </a:prstGeom>
        </p:spPr>
        <p:txBody>
          <a:bodyPr vert="horz" wrap="square" lIns="0" tIns="12065" rIns="0" bIns="0" rtlCol="0">
            <a:spAutoFit/>
          </a:bodyPr>
          <a:lstStyle/>
          <a:p>
            <a:pPr marL="12700">
              <a:lnSpc>
                <a:spcPct val="100000"/>
              </a:lnSpc>
              <a:spcBef>
                <a:spcPts val="95"/>
              </a:spcBef>
            </a:pPr>
            <a:r>
              <a:rPr lang="sv-SE" sz="4000" b="1" dirty="0">
                <a:solidFill>
                  <a:srgbClr val="006FC0"/>
                </a:solidFill>
                <a:latin typeface="Arial" panose="020B0604020202020204" pitchFamily="34" charset="0"/>
              </a:rPr>
              <a:t>Risk Management Cycle- Step 3</a:t>
            </a:r>
            <a:endParaRPr sz="4000" dirty="0">
              <a:latin typeface="Microsoft Sans Serif"/>
              <a:cs typeface="Microsoft Sans Serif"/>
            </a:endParaRPr>
          </a:p>
        </p:txBody>
      </p:sp>
      <p:sp>
        <p:nvSpPr>
          <p:cNvPr id="5" name="TextBox 4">
            <a:extLst>
              <a:ext uri="{FF2B5EF4-FFF2-40B4-BE49-F238E27FC236}">
                <a16:creationId xmlns:a16="http://schemas.microsoft.com/office/drawing/2014/main" id="{2900FA03-2A39-4D85-AB97-8BC47F0BF5F5}"/>
              </a:ext>
            </a:extLst>
          </p:cNvPr>
          <p:cNvSpPr txBox="1"/>
          <p:nvPr/>
        </p:nvSpPr>
        <p:spPr>
          <a:xfrm>
            <a:off x="304800" y="1447800"/>
            <a:ext cx="7848600" cy="4685898"/>
          </a:xfrm>
          <a:prstGeom prst="rect">
            <a:avLst/>
          </a:prstGeom>
          <a:noFill/>
        </p:spPr>
        <p:txBody>
          <a:bodyPr wrap="square">
            <a:spAutoFit/>
          </a:bodyPr>
          <a:lstStyle/>
          <a:p>
            <a:pPr algn="l"/>
            <a:endParaRPr lang="sv-SE" sz="1050" b="0" i="0" u="none" strike="noStrike" baseline="0" dirty="0">
              <a:solidFill>
                <a:srgbClr val="000000"/>
              </a:solidFill>
              <a:latin typeface="Arial" panose="020B0604020202020204" pitchFamily="34" charset="0"/>
            </a:endParaRPr>
          </a:p>
          <a:p>
            <a:r>
              <a:rPr lang="sv-SE" sz="3200" b="0" i="0" u="none" strike="noStrike" baseline="0" dirty="0">
                <a:solidFill>
                  <a:srgbClr val="00AF50"/>
                </a:solidFill>
                <a:latin typeface="Arial" panose="020B0604020202020204" pitchFamily="34" charset="0"/>
              </a:rPr>
              <a:t>Challenge &amp; Evaluate Controls </a:t>
            </a:r>
          </a:p>
          <a:p>
            <a:endParaRPr lang="sv-SE" sz="3200" b="0" i="0" u="none" strike="noStrike" baseline="0" dirty="0">
              <a:solidFill>
                <a:srgbClr val="00AF50"/>
              </a:solidFill>
              <a:latin typeface="Arial" panose="020B0604020202020204" pitchFamily="34" charset="0"/>
            </a:endParaRPr>
          </a:p>
          <a:p>
            <a:r>
              <a:rPr lang="en-US" sz="3200" b="0" i="0" u="none" strike="noStrike" baseline="0" dirty="0">
                <a:solidFill>
                  <a:srgbClr val="000000"/>
                </a:solidFill>
                <a:latin typeface="Arial" panose="020B0604020202020204" pitchFamily="34" charset="0"/>
              </a:rPr>
              <a:t>Control: Policy, action, procedure or process designed to prevent risk or to limit its impact </a:t>
            </a:r>
          </a:p>
          <a:p>
            <a:endParaRPr lang="en-US" sz="3200" b="0" i="0" u="none" strike="noStrike" baseline="0" dirty="0">
              <a:solidFill>
                <a:srgbClr val="000000"/>
              </a:solidFill>
              <a:latin typeface="Arial" panose="020B0604020202020204" pitchFamily="34" charset="0"/>
            </a:endParaRPr>
          </a:p>
          <a:p>
            <a:r>
              <a:rPr lang="en-US" sz="3200" b="0" i="0" u="none" strike="noStrike" baseline="0" dirty="0">
                <a:solidFill>
                  <a:srgbClr val="000000"/>
                </a:solidFill>
                <a:latin typeface="Arial" panose="020B0604020202020204" pitchFamily="34" charset="0"/>
              </a:rPr>
              <a:t>Do they work, are they effective? </a:t>
            </a:r>
          </a:p>
          <a:p>
            <a:endParaRPr lang="en-US" sz="3200" b="0" i="0" u="none" strike="noStrike" baseline="0" dirty="0">
              <a:solidFill>
                <a:srgbClr val="000000"/>
              </a:solidFill>
              <a:latin typeface="Arial" panose="020B0604020202020204" pitchFamily="34" charset="0"/>
            </a:endParaRPr>
          </a:p>
          <a:p>
            <a:r>
              <a:rPr lang="en-US" sz="3200" b="0" i="0" u="none" strike="noStrike" baseline="0" dirty="0">
                <a:solidFill>
                  <a:srgbClr val="000000"/>
                </a:solidFill>
                <a:latin typeface="Arial" panose="020B0604020202020204" pitchFamily="34" charset="0"/>
              </a:rPr>
              <a:t>Residual Risk only should be measured </a:t>
            </a:r>
            <a:endParaRPr lang="sv-SE"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p:cNvSpPr txBox="1">
            <a:spLocks noGrp="1"/>
          </p:cNvSpPr>
          <p:nvPr>
            <p:ph type="title"/>
          </p:nvPr>
        </p:nvSpPr>
        <p:spPr>
          <a:xfrm>
            <a:off x="457200" y="561340"/>
            <a:ext cx="8382000" cy="627736"/>
          </a:xfrm>
          <a:prstGeom prst="rect">
            <a:avLst/>
          </a:prstGeom>
        </p:spPr>
        <p:txBody>
          <a:bodyPr vert="horz" wrap="square" lIns="0" tIns="12065" rIns="0" bIns="0" rtlCol="0">
            <a:spAutoFit/>
          </a:bodyPr>
          <a:lstStyle/>
          <a:p>
            <a:pPr marL="12700">
              <a:lnSpc>
                <a:spcPct val="100000"/>
              </a:lnSpc>
              <a:spcBef>
                <a:spcPts val="95"/>
              </a:spcBef>
            </a:pPr>
            <a:r>
              <a:rPr lang="sv-SE" sz="4000" b="1" dirty="0">
                <a:solidFill>
                  <a:srgbClr val="006FC0"/>
                </a:solidFill>
                <a:latin typeface="Arial" panose="020B0604020202020204" pitchFamily="34" charset="0"/>
              </a:rPr>
              <a:t>Risk Management Cycle- Step 4</a:t>
            </a:r>
            <a:endParaRPr sz="4000" dirty="0">
              <a:latin typeface="Franklin Gothic Book"/>
              <a:cs typeface="Franklin Gothic Book"/>
            </a:endParaRPr>
          </a:p>
        </p:txBody>
      </p:sp>
      <p:sp>
        <p:nvSpPr>
          <p:cNvPr id="6" name="TextBox 5">
            <a:extLst>
              <a:ext uri="{FF2B5EF4-FFF2-40B4-BE49-F238E27FC236}">
                <a16:creationId xmlns:a16="http://schemas.microsoft.com/office/drawing/2014/main" id="{4FD8E821-976E-4A66-BE20-6DD4982D0E52}"/>
              </a:ext>
            </a:extLst>
          </p:cNvPr>
          <p:cNvSpPr txBox="1"/>
          <p:nvPr/>
        </p:nvSpPr>
        <p:spPr>
          <a:xfrm>
            <a:off x="609600" y="1371600"/>
            <a:ext cx="8382000" cy="5178341"/>
          </a:xfrm>
          <a:prstGeom prst="rect">
            <a:avLst/>
          </a:prstGeom>
          <a:noFill/>
        </p:spPr>
        <p:txBody>
          <a:bodyPr wrap="square">
            <a:spAutoFit/>
          </a:bodyPr>
          <a:lstStyle/>
          <a:p>
            <a:pPr algn="l"/>
            <a:endParaRPr lang="sv-SE" sz="1050" b="0" i="0" u="none" strike="noStrike" baseline="0" dirty="0">
              <a:solidFill>
                <a:srgbClr val="000000"/>
              </a:solidFill>
              <a:latin typeface="Arial" panose="020B0604020202020204" pitchFamily="34" charset="0"/>
            </a:endParaRPr>
          </a:p>
          <a:p>
            <a:r>
              <a:rPr lang="sv-SE" sz="3200" b="0" i="0" u="none" strike="noStrike" baseline="0" dirty="0">
                <a:solidFill>
                  <a:srgbClr val="00AF50"/>
                </a:solidFill>
                <a:latin typeface="Arial" panose="020B0604020202020204" pitchFamily="34" charset="0"/>
                <a:cs typeface="Arial" panose="020B0604020202020204" pitchFamily="34" charset="0"/>
              </a:rPr>
              <a:t>Take Action! </a:t>
            </a:r>
          </a:p>
          <a:p>
            <a:r>
              <a:rPr lang="en-US" sz="3200" b="0" i="0" u="none" strike="noStrike" baseline="0" dirty="0">
                <a:solidFill>
                  <a:srgbClr val="000000"/>
                </a:solidFill>
                <a:latin typeface="Arial" panose="020B0604020202020204" pitchFamily="34" charset="0"/>
                <a:cs typeface="Arial" panose="020B0604020202020204" pitchFamily="34" charset="0"/>
              </a:rPr>
              <a:t>For serious risks where controls are </a:t>
            </a:r>
          </a:p>
          <a:p>
            <a:endParaRPr lang="sv-SE" sz="3200" b="0" i="0" u="none" strike="noStrike" baseline="0" dirty="0">
              <a:solidFill>
                <a:srgbClr val="000000"/>
              </a:solidFill>
              <a:latin typeface="Arial" panose="020B0604020202020204" pitchFamily="34" charset="0"/>
              <a:cs typeface="Arial" panose="020B0604020202020204" pitchFamily="34" charset="0"/>
            </a:endParaRPr>
          </a:p>
          <a:p>
            <a:r>
              <a:rPr lang="sv-SE" sz="3200" b="0" i="0" u="none" strike="noStrike" baseline="0" dirty="0">
                <a:solidFill>
                  <a:srgbClr val="000000"/>
                </a:solidFill>
                <a:latin typeface="Arial" panose="020B0604020202020204" pitchFamily="34" charset="0"/>
                <a:cs typeface="Arial" panose="020B0604020202020204" pitchFamily="34" charset="0"/>
              </a:rPr>
              <a:t>A) Weak </a:t>
            </a:r>
          </a:p>
          <a:p>
            <a:r>
              <a:rPr lang="sv-SE" sz="3200" b="0" i="0" u="none" strike="noStrike" baseline="0" dirty="0">
                <a:solidFill>
                  <a:srgbClr val="000000"/>
                </a:solidFill>
                <a:latin typeface="Arial" panose="020B0604020202020204" pitchFamily="34" charset="0"/>
                <a:cs typeface="Arial" panose="020B0604020202020204" pitchFamily="34" charset="0"/>
              </a:rPr>
              <a:t>B) Absent </a:t>
            </a:r>
          </a:p>
          <a:p>
            <a:endParaRPr lang="sv-SE" sz="3200" b="0" i="0" u="none" strike="noStrike" baseline="0" dirty="0">
              <a:solidFill>
                <a:srgbClr val="000000"/>
              </a:solidFill>
              <a:latin typeface="Arial" panose="020B0604020202020204" pitchFamily="34" charset="0"/>
              <a:cs typeface="Arial" panose="020B0604020202020204" pitchFamily="34" charset="0"/>
            </a:endParaRPr>
          </a:p>
          <a:p>
            <a:r>
              <a:rPr lang="en-US" sz="3200" b="0" i="0" u="none" strike="noStrike" baseline="0" dirty="0">
                <a:solidFill>
                  <a:srgbClr val="000000"/>
                </a:solidFill>
                <a:latin typeface="Arial" panose="020B0604020202020204" pitchFamily="34" charset="0"/>
                <a:cs typeface="Arial" panose="020B0604020202020204" pitchFamily="34" charset="0"/>
              </a:rPr>
              <a:t> For risks where the Risk Appetite is exceeded </a:t>
            </a:r>
          </a:p>
          <a:p>
            <a:endParaRPr lang="en-US" sz="3200" b="0" i="0" u="none" strike="noStrike" baseline="0" dirty="0">
              <a:solidFill>
                <a:srgbClr val="000000"/>
              </a:solidFill>
              <a:latin typeface="Arial" panose="020B0604020202020204" pitchFamily="34" charset="0"/>
              <a:cs typeface="Arial" panose="020B0604020202020204" pitchFamily="34" charset="0"/>
            </a:endParaRPr>
          </a:p>
          <a:p>
            <a:r>
              <a:rPr lang="sv-SE" sz="3200" b="0" i="0" u="none" strike="noStrike" baseline="0" dirty="0">
                <a:solidFill>
                  <a:srgbClr val="000000"/>
                </a:solidFill>
                <a:latin typeface="Arial" panose="020B0604020202020204" pitchFamily="34" charset="0"/>
                <a:cs typeface="Arial" panose="020B0604020202020204" pitchFamily="34" charset="0"/>
              </a:rPr>
              <a:t> Examine Cost vs. Benefit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1000</Words>
  <Application>Microsoft Office PowerPoint</Application>
  <PresentationFormat>On-screen Show (4:3)</PresentationFormat>
  <Paragraphs>145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 Math</vt:lpstr>
      <vt:lpstr>Franklin Gothic Book</vt:lpstr>
      <vt:lpstr>Microsoft Sans Serif</vt:lpstr>
      <vt:lpstr>Times New Roman</vt:lpstr>
      <vt:lpstr>Verdana</vt:lpstr>
      <vt:lpstr>Office Theme</vt:lpstr>
      <vt:lpstr>Applicability of Risk Management</vt:lpstr>
      <vt:lpstr>Review: What is risk?</vt:lpstr>
      <vt:lpstr>PowerPoint Presentation</vt:lpstr>
      <vt:lpstr>PowerPoint Presentation</vt:lpstr>
      <vt:lpstr>Risk Management Cycle  </vt:lpstr>
      <vt:lpstr>Risk Management Cycle- Step 2</vt:lpstr>
      <vt:lpstr>Risk Management Cycle- Step 2 cont.</vt:lpstr>
      <vt:lpstr>Risk Management Cycle- Step 3</vt:lpstr>
      <vt:lpstr>Risk Management Cycle- Step 4</vt:lpstr>
      <vt:lpstr>Risk Management Cycle- Step 4 cont</vt:lpstr>
      <vt:lpstr> Risk Management Cycle – Step 5 </vt:lpstr>
      <vt:lpstr>Categories of Risk</vt:lpstr>
      <vt:lpstr>Categories of Risk Cont.</vt:lpstr>
      <vt:lpstr>PowerPoint Presentation</vt:lpstr>
      <vt:lpstr>Categories of Risk Cont. </vt:lpstr>
      <vt:lpstr>Categories of Risk Cont.</vt:lpstr>
      <vt:lpstr>Categories of Risk Cont.</vt:lpstr>
      <vt:lpstr>Risk Assessment Methods</vt:lpstr>
      <vt:lpstr>Tips for Success</vt:lpstr>
      <vt:lpstr> Why Risk Management may fail </vt:lpstr>
      <vt:lpstr>Criticism of risk management</vt:lpstr>
      <vt:lpstr>Assignment 1-Discuss Papers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at Högskolan Dalarna</dc:title>
  <dc:creator>Tobias Heldt</dc:creator>
  <cp:lastModifiedBy>Moudud Alam (HDa)</cp:lastModifiedBy>
  <cp:revision>45</cp:revision>
  <dcterms:created xsi:type="dcterms:W3CDTF">2018-09-06T08:56:19Z</dcterms:created>
  <dcterms:modified xsi:type="dcterms:W3CDTF">2021-09-09T21:19:08Z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2018-09-05T00:00:00Z</vt:filetime>
  </property>
  <property fmtid="{D5CDD505-2E9C-101B-9397-08002B2CF9AE}" pid="3" name="Creator">
    <vt:lpwstr>Acrobat PDFMaker 18 for PowerPoint</vt:lpwstr>
  </property>
  <property fmtid="{D5CDD505-2E9C-101B-9397-08002B2CF9AE}" pid="4" name="LastSaved">
    <vt:filetime>2018-09-06T00:00:00Z</vt:filetime>
  </property>
</Properties>
</file>