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58" r:id="rId4"/>
    <p:sldId id="270" r:id="rId5"/>
    <p:sldId id="261" r:id="rId6"/>
    <p:sldId id="262" r:id="rId7"/>
    <p:sldId id="273" r:id="rId8"/>
    <p:sldId id="271" r:id="rId9"/>
    <p:sldId id="27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1D920-284D-44C4-8A3C-9294BFFB9B6A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E6325-CF48-4175-80F5-7762779DB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18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9c45342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9c45342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145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91e1f37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91e1f37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805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9090756a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9090756a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608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af1a737a1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af1a737a1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67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8ED8-8A01-4DFE-B0F5-B955BF17F46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CCAB-6F14-4D0F-9B9C-C1FAA1BF4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54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8ED8-8A01-4DFE-B0F5-B955BF17F46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CCAB-6F14-4D0F-9B9C-C1FAA1BF4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25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8ED8-8A01-4DFE-B0F5-B955BF17F46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CCAB-6F14-4D0F-9B9C-C1FAA1BF4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744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15600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443200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4171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8ED8-8A01-4DFE-B0F5-B955BF17F46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CCAB-6F14-4D0F-9B9C-C1FAA1BF4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59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8ED8-8A01-4DFE-B0F5-B955BF17F46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CCAB-6F14-4D0F-9B9C-C1FAA1BF4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58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8ED8-8A01-4DFE-B0F5-B955BF17F46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CCAB-6F14-4D0F-9B9C-C1FAA1BF4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8ED8-8A01-4DFE-B0F5-B955BF17F46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CCAB-6F14-4D0F-9B9C-C1FAA1BF4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20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8ED8-8A01-4DFE-B0F5-B955BF17F46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CCAB-6F14-4D0F-9B9C-C1FAA1BF4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7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8ED8-8A01-4DFE-B0F5-B955BF17F46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CCAB-6F14-4D0F-9B9C-C1FAA1BF4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95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8ED8-8A01-4DFE-B0F5-B955BF17F46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CCAB-6F14-4D0F-9B9C-C1FAA1BF4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36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8ED8-8A01-4DFE-B0F5-B955BF17F46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CCAB-6F14-4D0F-9B9C-C1FAA1BF4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9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38ED8-8A01-4DFE-B0F5-B955BF17F46C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DCCAB-6F14-4D0F-9B9C-C1FAA1BF4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70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jierik/PW1/blob/main/Development_models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800" cy="11184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ru" b="1" dirty="0"/>
              <a:t>SF-Acme.Ltd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2630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2;p14"/>
          <p:cNvSpPr txBox="1"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ru-RU" sz="5000" dirty="0" smtClean="0"/>
              <a:t>Цель презентации: </a:t>
            </a:r>
          </a:p>
          <a:p>
            <a:r>
              <a:rPr lang="ru-RU" sz="5000" dirty="0" smtClean="0"/>
              <a:t>Поиск оптимальной модели для разработки мобильного банковского приложения</a:t>
            </a:r>
            <a:endParaRPr lang="ru-RU" sz="5000" dirty="0"/>
          </a:p>
        </p:txBody>
      </p:sp>
    </p:spTree>
    <p:extLst>
      <p:ext uri="{BB962C8B-B14F-4D97-AF65-F5344CB8AC3E}">
        <p14:creationId xmlns:p14="http://schemas.microsoft.com/office/powerpoint/2010/main" val="301643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ru"/>
              <a:t>Проблемы действующего подхода: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4400" y="1583433"/>
            <a:ext cx="5333200" cy="4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57189">
              <a:buSzPts val="1800"/>
            </a:pPr>
            <a:r>
              <a:rPr lang="ru-RU" sz="2400" dirty="0"/>
              <a:t>минимальный бюджет</a:t>
            </a:r>
            <a:r>
              <a:rPr lang="ru-RU" sz="2400" dirty="0" smtClean="0"/>
              <a:t>;</a:t>
            </a:r>
            <a:endParaRPr lang="en-US" sz="2400" dirty="0" smtClean="0"/>
          </a:p>
          <a:p>
            <a:pPr indent="-457189">
              <a:buSzPts val="1800"/>
            </a:pPr>
            <a:r>
              <a:rPr lang="ru-RU" sz="2400" dirty="0"/>
              <a:t>отсутствие экспертов в команде разработки</a:t>
            </a:r>
          </a:p>
          <a:p>
            <a:pPr indent="-457189">
              <a:buSzPts val="1800"/>
            </a:pPr>
            <a:r>
              <a:rPr lang="ru" sz="2400" dirty="0" smtClean="0"/>
              <a:t>отсутствие </a:t>
            </a:r>
            <a:r>
              <a:rPr lang="ru" sz="2400" dirty="0"/>
              <a:t>какой-либо модели/методологии разработки ПО;</a:t>
            </a:r>
            <a:endParaRPr sz="2400" dirty="0"/>
          </a:p>
          <a:p>
            <a:pPr indent="-457189">
              <a:buSzPts val="1800"/>
            </a:pPr>
            <a:r>
              <a:rPr lang="ru" sz="2400" dirty="0" smtClean="0"/>
              <a:t>отсутствие </a:t>
            </a:r>
            <a:r>
              <a:rPr lang="ru" sz="2400" dirty="0"/>
              <a:t>эффективных инструментов для совместной разработки, как следствие потеря определенной части наработок MVP</a:t>
            </a:r>
            <a:endParaRPr sz="2400" dirty="0"/>
          </a:p>
          <a:p>
            <a:pPr indent="-457189">
              <a:buSzPts val="1800"/>
            </a:pPr>
            <a:r>
              <a:rPr lang="ru" sz="2400" dirty="0"/>
              <a:t>программа </a:t>
            </a:r>
            <a:r>
              <a:rPr lang="ru-RU" sz="2400" dirty="0" smtClean="0"/>
              <a:t>не соответствует ожиданиям пользователей и заказчика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59475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67665" y="573858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 smtClean="0"/>
              <a:t>Мы сделаем: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анализ существующих моделей </a:t>
            </a:r>
            <a:r>
              <a:rPr lang="ru-RU" sz="3200" dirty="0"/>
              <a:t>разработки </a:t>
            </a:r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выберем </a:t>
            </a:r>
            <a:r>
              <a:rPr lang="ru-RU" sz="3200" dirty="0"/>
              <a:t>наиболее оптимальный вариант для нашего </a:t>
            </a:r>
            <a:r>
              <a:rPr lang="ru-RU" sz="3200" dirty="0" smtClean="0"/>
              <a:t>проекта.</a:t>
            </a:r>
            <a:endParaRPr lang="en-US" sz="3200" dirty="0"/>
          </a:p>
          <a:p>
            <a:r>
              <a:rPr lang="ru-RU" sz="3200" dirty="0" smtClean="0"/>
              <a:t>Выгода: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сокращение </a:t>
            </a:r>
            <a:r>
              <a:rPr lang="ru-RU" sz="3200" dirty="0" err="1"/>
              <a:t>Time</a:t>
            </a:r>
            <a:r>
              <a:rPr lang="ru-RU" sz="3200" dirty="0"/>
              <a:t> </a:t>
            </a:r>
            <a:r>
              <a:rPr lang="ru-RU" sz="3200" dirty="0" err="1"/>
              <a:t>to</a:t>
            </a:r>
            <a:r>
              <a:rPr lang="ru-RU" sz="3200" dirty="0"/>
              <a:t> </a:t>
            </a:r>
            <a:r>
              <a:rPr lang="ru-RU" sz="3200" dirty="0" err="1"/>
              <a:t>Market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/>
              <a:t>оптимизация расходов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продукт</a:t>
            </a:r>
            <a:r>
              <a:rPr lang="ru-RU" sz="3200" dirty="0"/>
              <a:t>, соответствующий ожиданиям пользователей</a:t>
            </a:r>
            <a:br>
              <a:rPr lang="ru-RU" sz="3200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1514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-25900" y="0"/>
            <a:ext cx="12214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" sz="2667" dirty="0"/>
              <a:t>Детальное сравнение рассматриваемых методов разработки представлено  в таблице </a:t>
            </a:r>
            <a:r>
              <a:rPr lang="ru" sz="2667" u="sng" dirty="0">
                <a:hlinkClick r:id="rId3"/>
              </a:rPr>
              <a:t>Сравнительная таблица моделей разработки</a:t>
            </a:r>
            <a:r>
              <a:rPr lang="ru" sz="2667" dirty="0"/>
              <a:t>.</a:t>
            </a:r>
            <a:endParaRPr sz="2667" dirty="0"/>
          </a:p>
          <a:p>
            <a:r>
              <a:rPr lang="ru" sz="2667" dirty="0"/>
              <a:t>С учетом имеющихся </a:t>
            </a:r>
            <a:r>
              <a:rPr lang="ru" sz="2667" dirty="0" smtClean="0"/>
              <a:t>факторов выбор</a:t>
            </a:r>
            <a:r>
              <a:rPr lang="en-US" sz="2667" dirty="0" smtClean="0"/>
              <a:t> </a:t>
            </a:r>
            <a:r>
              <a:rPr lang="ru-RU" sz="2667" dirty="0" smtClean="0"/>
              <a:t>падает на</a:t>
            </a:r>
            <a:r>
              <a:rPr lang="ru" sz="2667" dirty="0" smtClean="0"/>
              <a:t> гибкую модель </a:t>
            </a:r>
            <a:r>
              <a:rPr lang="ru" sz="2667" dirty="0"/>
              <a:t>разработки Agile с использованием методологии Kanban и принципов Lean </a:t>
            </a:r>
            <a:r>
              <a:rPr lang="ru" sz="2667" dirty="0" smtClean="0"/>
              <a:t>Startup</a:t>
            </a:r>
            <a:endParaRPr sz="2667" dirty="0"/>
          </a:p>
          <a:p>
            <a:r>
              <a:rPr lang="ru" sz="2667" dirty="0"/>
              <a:t>К таким выводам пришли на основе следующего:</a:t>
            </a:r>
            <a:endParaRPr sz="2667" dirty="0"/>
          </a:p>
          <a:p>
            <a:pPr marL="609585" indent="-474121"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ru" sz="2667" dirty="0"/>
              <a:t>Бюджет минимальный - следовательно исключаем </a:t>
            </a:r>
            <a:r>
              <a:rPr lang="ru" sz="2667" dirty="0" smtClean="0"/>
              <a:t>классические модели RAD </a:t>
            </a:r>
            <a:r>
              <a:rPr lang="ru" sz="2667" dirty="0"/>
              <a:t>и спиральная модель, требующие значительных ресурсов</a:t>
            </a:r>
            <a:endParaRPr sz="2667" dirty="0"/>
          </a:p>
          <a:p>
            <a:pPr marL="609585" indent="-474121"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ru" sz="2667" dirty="0"/>
              <a:t>Слаженной команды разработчиков в компании </a:t>
            </a:r>
            <a:r>
              <a:rPr lang="ru" sz="2667" dirty="0" smtClean="0"/>
              <a:t>нет </a:t>
            </a:r>
            <a:r>
              <a:rPr lang="ru" sz="2667" dirty="0"/>
              <a:t>- использование каскадной, V-модели или инкрементной модели нецелесообразно </a:t>
            </a:r>
            <a:endParaRPr sz="2667" dirty="0"/>
          </a:p>
          <a:p>
            <a:pPr marL="609585" indent="-474121"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ru" sz="2667" dirty="0"/>
              <a:t>Можно </a:t>
            </a:r>
            <a:r>
              <a:rPr lang="ru" sz="2667"/>
              <a:t>рассмотреть </a:t>
            </a:r>
            <a:r>
              <a:rPr lang="ru" sz="2667" smtClean="0"/>
              <a:t>итеративную </a:t>
            </a:r>
            <a:r>
              <a:rPr lang="ru" sz="2667" dirty="0"/>
              <a:t>модель, но она недостаточно гибкая в сравнении с Agile.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318098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259517" y="1700100"/>
            <a:ext cx="11790000" cy="430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lvl="0"/>
            <a:r>
              <a:rPr lang="ru-RU" sz="2400" dirty="0" smtClean="0">
                <a:latin typeface="Roboto"/>
                <a:ea typeface="Roboto"/>
                <a:cs typeface="Roboto"/>
                <a:sym typeface="Roboto"/>
              </a:rPr>
              <a:t>Модель </a:t>
            </a:r>
            <a:r>
              <a:rPr lang="ru-RU" sz="2400" dirty="0" err="1" smtClean="0">
                <a:latin typeface="Roboto"/>
                <a:ea typeface="Roboto"/>
                <a:cs typeface="Roboto"/>
                <a:sym typeface="Roboto"/>
              </a:rPr>
              <a:t>Agile</a:t>
            </a:r>
            <a:r>
              <a:rPr lang="ru-RU" sz="2400" dirty="0" smtClean="0">
                <a:latin typeface="Roboto"/>
                <a:ea typeface="Roboto"/>
                <a:cs typeface="Roboto"/>
                <a:sym typeface="Roboto"/>
              </a:rPr>
              <a:t> использует различные подходы и методологии, основные :</a:t>
            </a:r>
          </a:p>
          <a:p>
            <a:pPr marL="457200" lvl="0" indent="-342900"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 err="1" smtClean="0">
                <a:latin typeface="Roboto"/>
                <a:ea typeface="Roboto"/>
                <a:cs typeface="Roboto"/>
                <a:sym typeface="Roboto"/>
              </a:rPr>
              <a:t>Scrum</a:t>
            </a:r>
            <a:endParaRPr lang="ru-RU" sz="2400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 err="1" smtClean="0">
                <a:latin typeface="Roboto"/>
                <a:ea typeface="Roboto"/>
                <a:cs typeface="Roboto"/>
                <a:sym typeface="Roboto"/>
              </a:rPr>
              <a:t>Kanban</a:t>
            </a:r>
            <a:endParaRPr lang="ru-RU" sz="2400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/>
            <a:r>
              <a:rPr lang="ru-RU" sz="2400" dirty="0" smtClean="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ru-RU" sz="2400" dirty="0" err="1" smtClean="0">
                <a:latin typeface="Roboto"/>
                <a:ea typeface="Roboto"/>
                <a:cs typeface="Roboto"/>
                <a:sym typeface="Roboto"/>
              </a:rPr>
              <a:t>Scrum</a:t>
            </a:r>
            <a:r>
              <a:rPr lang="ru-RU" sz="2400" dirty="0" smtClean="0">
                <a:latin typeface="Roboto"/>
                <a:ea typeface="Roboto"/>
                <a:cs typeface="Roboto"/>
                <a:sym typeface="Roboto"/>
              </a:rPr>
              <a:t> в нашем случае менее предпочтителен, так как требуется </a:t>
            </a:r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scrum</a:t>
            </a:r>
            <a:r>
              <a:rPr lang="ru-RU" sz="2400" dirty="0" smtClean="0">
                <a:latin typeface="Roboto"/>
                <a:ea typeface="Roboto"/>
                <a:cs typeface="Roboto"/>
                <a:sym typeface="Roboto"/>
              </a:rPr>
              <a:t>-мастер, которого нет (как и команды) и строгое соблюдение интервальных итераций.</a:t>
            </a:r>
          </a:p>
          <a:p>
            <a:pPr marL="457200"/>
            <a:r>
              <a:rPr lang="ru-RU" sz="2400" dirty="0" smtClean="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ru-RU" sz="2400" dirty="0" err="1" smtClean="0">
                <a:latin typeface="Roboto"/>
                <a:ea typeface="Roboto"/>
                <a:cs typeface="Roboto"/>
                <a:sym typeface="Roboto"/>
              </a:rPr>
              <a:t>Kanban</a:t>
            </a:r>
            <a:r>
              <a:rPr lang="ru-RU" sz="2400" dirty="0" smtClean="0">
                <a:latin typeface="Roboto"/>
                <a:ea typeface="Roboto"/>
                <a:cs typeface="Roboto"/>
                <a:sym typeface="Roboto"/>
              </a:rPr>
              <a:t> позволяет нам более гибко подходить к вопросу, брать следующие задачи в разработку сразу же, не дожидаясь начала следующего спринта.</a:t>
            </a:r>
          </a:p>
          <a:p>
            <a:pPr marL="457200"/>
            <a:endParaRPr lang="ru-RU" sz="2400" dirty="0" smtClean="0">
              <a:latin typeface="Roboto"/>
              <a:ea typeface="Roboto"/>
              <a:cs typeface="Roboto"/>
              <a:sym typeface="Roboto"/>
            </a:endParaRPr>
          </a:p>
          <a:p>
            <a:endParaRPr sz="2400" b="1" dirty="0">
              <a:highlight>
                <a:srgbClr val="FFE599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6676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76200" y="232886"/>
            <a:ext cx="52578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lvl="0" indent="-457200"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endParaRPr lang="ru-RU" sz="3200" dirty="0" smtClean="0">
              <a:latin typeface="Roboto"/>
              <a:ea typeface="Roboto"/>
              <a:cs typeface="Roboto"/>
              <a:sym typeface="Roboto"/>
            </a:endParaRPr>
          </a:p>
          <a:p>
            <a:pPr marL="533400" lvl="0" indent="-457200"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Roboto"/>
                <a:ea typeface="Roboto"/>
                <a:cs typeface="Roboto"/>
                <a:sym typeface="Roboto"/>
              </a:rPr>
              <a:t>Видимый </a:t>
            </a:r>
            <a:r>
              <a:rPr lang="ru-RU" sz="3200" dirty="0">
                <a:latin typeface="Roboto"/>
                <a:ea typeface="Roboto"/>
                <a:cs typeface="Roboto"/>
                <a:sym typeface="Roboto"/>
              </a:rPr>
              <a:t>прогресс и возможность управления потоком задач за счет их визуализации на доске </a:t>
            </a:r>
            <a:r>
              <a:rPr lang="ru-RU" sz="3200" dirty="0" err="1">
                <a:latin typeface="Roboto"/>
                <a:ea typeface="Roboto"/>
                <a:cs typeface="Roboto"/>
                <a:sym typeface="Roboto"/>
              </a:rPr>
              <a:t>Канбан</a:t>
            </a:r>
            <a:endParaRPr lang="ru-RU" sz="3200" dirty="0">
              <a:latin typeface="Roboto"/>
              <a:ea typeface="Roboto"/>
              <a:cs typeface="Roboto"/>
              <a:sym typeface="Roboto"/>
            </a:endParaRPr>
          </a:p>
          <a:p>
            <a:pPr marL="533400" lvl="0" indent="-457200"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endParaRPr lang="ru-RU" sz="3200" dirty="0" smtClean="0">
              <a:latin typeface="Roboto"/>
              <a:ea typeface="Roboto"/>
              <a:cs typeface="Roboto"/>
              <a:sym typeface="Roboto"/>
            </a:endParaRPr>
          </a:p>
          <a:p>
            <a:pPr marL="533400" lvl="0" indent="-457200"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endParaRPr lang="ru-RU" sz="3200" dirty="0">
              <a:latin typeface="Roboto"/>
              <a:ea typeface="Roboto"/>
              <a:cs typeface="Roboto"/>
              <a:sym typeface="Roboto"/>
            </a:endParaRPr>
          </a:p>
          <a:p>
            <a:pPr marL="533400" lvl="0" indent="-457200"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endParaRPr lang="ru-RU" sz="3200" dirty="0" smtClean="0">
              <a:latin typeface="Roboto"/>
              <a:ea typeface="Roboto"/>
              <a:cs typeface="Roboto"/>
              <a:sym typeface="Roboto"/>
            </a:endParaRPr>
          </a:p>
          <a:p>
            <a:pPr marL="533400" lvl="0" indent="-457200"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endParaRPr lang="ru-RU" sz="3200" dirty="0">
              <a:latin typeface="Roboto"/>
              <a:ea typeface="Roboto"/>
              <a:cs typeface="Roboto"/>
              <a:sym typeface="Roboto"/>
            </a:endParaRPr>
          </a:p>
          <a:p>
            <a:pPr marL="533400" lvl="0" indent="-457200"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Roboto"/>
                <a:ea typeface="Roboto"/>
                <a:cs typeface="Roboto"/>
                <a:sym typeface="Roboto"/>
              </a:rPr>
              <a:t>Визуализация </a:t>
            </a:r>
            <a:r>
              <a:rPr lang="ru-RU" sz="3200" dirty="0">
                <a:latin typeface="Roboto"/>
                <a:ea typeface="Roboto"/>
                <a:cs typeface="Roboto"/>
                <a:sym typeface="Roboto"/>
              </a:rPr>
              <a:t>узких мест проекта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572" y="322150"/>
            <a:ext cx="6363515" cy="653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4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9;p22"/>
          <p:cNvSpPr txBox="1">
            <a:spLocks/>
          </p:cNvSpPr>
          <p:nvPr/>
        </p:nvSpPr>
        <p:spPr>
          <a:xfrm>
            <a:off x="415600" y="546667"/>
            <a:ext cx="11360800" cy="92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533"/>
              </a:spcAft>
            </a:pPr>
            <a:r>
              <a:rPr lang="ru-RU" smtClean="0"/>
              <a:t>Этапы</a:t>
            </a:r>
            <a:endParaRPr lang="ru-RU" sz="2133" i="1" dirty="0"/>
          </a:p>
        </p:txBody>
      </p:sp>
      <p:cxnSp>
        <p:nvCxnSpPr>
          <p:cNvPr id="3" name="Google Shape;140;p22"/>
          <p:cNvCxnSpPr/>
          <p:nvPr/>
        </p:nvCxnSpPr>
        <p:spPr>
          <a:xfrm rot="10800000">
            <a:off x="906733" y="2869953"/>
            <a:ext cx="0" cy="11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" name="Google Shape;142;p22"/>
          <p:cNvCxnSpPr/>
          <p:nvPr/>
        </p:nvCxnSpPr>
        <p:spPr>
          <a:xfrm>
            <a:off x="1824033" y="4500039"/>
            <a:ext cx="0" cy="11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" name="Google Shape;143;p22"/>
          <p:cNvSpPr txBox="1">
            <a:spLocks/>
          </p:cNvSpPr>
          <p:nvPr/>
        </p:nvSpPr>
        <p:spPr>
          <a:xfrm>
            <a:off x="743783" y="5685656"/>
            <a:ext cx="2418800" cy="77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867" dirty="0" smtClean="0"/>
              <a:t>Подготовка команды</a:t>
            </a:r>
            <a:endParaRPr lang="ru-RU" sz="4867" dirty="0" smtClean="0">
              <a:solidFill>
                <a:schemeClr val="dk2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ru-RU" sz="1600" dirty="0">
              <a:solidFill>
                <a:schemeClr val="dk2"/>
              </a:solidFill>
            </a:endParaRPr>
          </a:p>
        </p:txBody>
      </p:sp>
      <p:cxnSp>
        <p:nvCxnSpPr>
          <p:cNvPr id="6" name="Google Shape;144;p22"/>
          <p:cNvCxnSpPr/>
          <p:nvPr/>
        </p:nvCxnSpPr>
        <p:spPr>
          <a:xfrm rot="10800000">
            <a:off x="2803200" y="2864387"/>
            <a:ext cx="0" cy="11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Google Shape;145;p22"/>
          <p:cNvSpPr txBox="1">
            <a:spLocks/>
          </p:cNvSpPr>
          <p:nvPr/>
        </p:nvSpPr>
        <p:spPr>
          <a:xfrm>
            <a:off x="2232800" y="2021333"/>
            <a:ext cx="2844000" cy="14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dirty="0" smtClean="0"/>
              <a:t>Организация рабочего процесса</a:t>
            </a:r>
            <a:endParaRPr lang="ru-RU" sz="1600" dirty="0" smtClean="0">
              <a:solidFill>
                <a:schemeClr val="dk2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ru-RU" sz="1600" dirty="0">
              <a:solidFill>
                <a:schemeClr val="dk2"/>
              </a:solidFill>
            </a:endParaRPr>
          </a:p>
        </p:txBody>
      </p:sp>
      <p:cxnSp>
        <p:nvCxnSpPr>
          <p:cNvPr id="8" name="Google Shape;146;p22"/>
          <p:cNvCxnSpPr/>
          <p:nvPr/>
        </p:nvCxnSpPr>
        <p:spPr>
          <a:xfrm>
            <a:off x="3765167" y="4500028"/>
            <a:ext cx="0" cy="11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" name="Google Shape;148;p22"/>
          <p:cNvCxnSpPr/>
          <p:nvPr/>
        </p:nvCxnSpPr>
        <p:spPr>
          <a:xfrm rot="10800000">
            <a:off x="5681841" y="2860487"/>
            <a:ext cx="0" cy="11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" name="Google Shape;149;p22"/>
          <p:cNvSpPr txBox="1">
            <a:spLocks/>
          </p:cNvSpPr>
          <p:nvPr/>
        </p:nvSpPr>
        <p:spPr>
          <a:xfrm>
            <a:off x="4699667" y="1927333"/>
            <a:ext cx="2844000" cy="130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867" dirty="0" smtClean="0"/>
              <a:t>Тестирование методологии на первом проекте</a:t>
            </a:r>
            <a:endParaRPr lang="ru-RU" sz="4867" dirty="0" smtClean="0">
              <a:solidFill>
                <a:schemeClr val="dk2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ru-RU" sz="1600" dirty="0">
              <a:solidFill>
                <a:schemeClr val="dk2"/>
              </a:solidFill>
            </a:endParaRPr>
          </a:p>
        </p:txBody>
      </p:sp>
      <p:graphicFrame>
        <p:nvGraphicFramePr>
          <p:cNvPr id="11" name="Google Shape;150;p22"/>
          <p:cNvGraphicFramePr/>
          <p:nvPr>
            <p:extLst>
              <p:ext uri="{D42A27DB-BD31-4B8C-83A1-F6EECF244321}">
                <p14:modId xmlns:p14="http://schemas.microsoft.com/office/powerpoint/2010/main" val="1242039507"/>
              </p:ext>
            </p:extLst>
          </p:nvPr>
        </p:nvGraphicFramePr>
        <p:xfrm>
          <a:off x="430800" y="3977687"/>
          <a:ext cx="11363604" cy="609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4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6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69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69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69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69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69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469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469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469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Google Shape;151;p22"/>
          <p:cNvCxnSpPr/>
          <p:nvPr/>
        </p:nvCxnSpPr>
        <p:spPr>
          <a:xfrm>
            <a:off x="6609967" y="4500028"/>
            <a:ext cx="0" cy="11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" name="Google Shape;152;p22"/>
          <p:cNvSpPr txBox="1">
            <a:spLocks/>
          </p:cNvSpPr>
          <p:nvPr/>
        </p:nvSpPr>
        <p:spPr>
          <a:xfrm>
            <a:off x="5794149" y="5617223"/>
            <a:ext cx="2418800" cy="77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867" dirty="0" smtClean="0"/>
              <a:t>Обратная связь</a:t>
            </a:r>
            <a:endParaRPr lang="ru-RU" sz="4867" dirty="0" smtClean="0">
              <a:solidFill>
                <a:schemeClr val="dk2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ru-RU" sz="1600" dirty="0">
              <a:solidFill>
                <a:schemeClr val="dk2"/>
              </a:solidFill>
            </a:endParaRPr>
          </a:p>
        </p:txBody>
      </p:sp>
      <p:cxnSp>
        <p:nvCxnSpPr>
          <p:cNvPr id="14" name="Google Shape;153;p22"/>
          <p:cNvCxnSpPr/>
          <p:nvPr/>
        </p:nvCxnSpPr>
        <p:spPr>
          <a:xfrm rot="10800000">
            <a:off x="8425041" y="2860487"/>
            <a:ext cx="0" cy="11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" name="Google Shape;154;p22"/>
          <p:cNvSpPr txBox="1">
            <a:spLocks/>
          </p:cNvSpPr>
          <p:nvPr/>
        </p:nvSpPr>
        <p:spPr>
          <a:xfrm>
            <a:off x="7543667" y="1959699"/>
            <a:ext cx="2107200" cy="77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ru-RU" sz="1600" dirty="0" smtClean="0"/>
              <a:t>Достигнутые Заказчиком цели</a:t>
            </a:r>
            <a:endParaRPr lang="ru-RU" sz="1600" dirty="0">
              <a:solidFill>
                <a:schemeClr val="dk2"/>
              </a:solidFill>
            </a:endParaRPr>
          </a:p>
        </p:txBody>
      </p:sp>
      <p:cxnSp>
        <p:nvCxnSpPr>
          <p:cNvPr id="16" name="Google Shape;155;p22"/>
          <p:cNvCxnSpPr/>
          <p:nvPr/>
        </p:nvCxnSpPr>
        <p:spPr>
          <a:xfrm rot="10800000">
            <a:off x="11274075" y="2870387"/>
            <a:ext cx="0" cy="11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" name="Прямоугольник 16"/>
          <p:cNvSpPr/>
          <p:nvPr/>
        </p:nvSpPr>
        <p:spPr>
          <a:xfrm>
            <a:off x="9537135" y="2226677"/>
            <a:ext cx="2444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1200"/>
              </a:spcAft>
            </a:pPr>
            <a:r>
              <a:rPr lang="ru-RU" sz="1600" dirty="0"/>
              <a:t>Финансовые</a:t>
            </a:r>
            <a:r>
              <a:rPr lang="ru-RU" dirty="0"/>
              <a:t> показатели</a:t>
            </a:r>
            <a:endParaRPr lang="ru-RU" dirty="0">
              <a:solidFill>
                <a:schemeClr val="dk2"/>
              </a:solidFill>
            </a:endParaRPr>
          </a:p>
        </p:txBody>
      </p:sp>
      <p:sp>
        <p:nvSpPr>
          <p:cNvPr id="18" name="Google Shape;141;p22"/>
          <p:cNvSpPr txBox="1">
            <a:spLocks noGrp="1"/>
          </p:cNvSpPr>
          <p:nvPr/>
        </p:nvSpPr>
        <p:spPr>
          <a:xfrm>
            <a:off x="288938" y="1950263"/>
            <a:ext cx="1580400" cy="97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Выбор</a:t>
            </a:r>
            <a:r>
              <a:rPr lang="ru" sz="1400" dirty="0"/>
              <a:t> </a:t>
            </a:r>
            <a:r>
              <a:rPr lang="ru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конкретной</a:t>
            </a:r>
            <a:r>
              <a:rPr lang="ru" sz="1400" dirty="0"/>
              <a:t> </a:t>
            </a:r>
            <a:r>
              <a:rPr lang="ru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методологии</a:t>
            </a:r>
            <a:endParaRPr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80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7999" y="986280"/>
            <a:ext cx="7286625" cy="45920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800" b="1" dirty="0" smtClean="0">
                <a:latin typeface="Roboto"/>
                <a:ea typeface="Roboto"/>
                <a:cs typeface="Roboto"/>
                <a:sym typeface="Roboto"/>
              </a:rPr>
              <a:t>Выводы:</a:t>
            </a:r>
            <a:endParaRPr lang="ru-RU" sz="2800" b="1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</a:pP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Использование </a:t>
            </a:r>
            <a:r>
              <a:rPr lang="ru-RU" b="1" dirty="0" smtClean="0">
                <a:latin typeface="Roboto"/>
                <a:ea typeface="Roboto"/>
                <a:cs typeface="Roboto"/>
                <a:sym typeface="Roboto"/>
              </a:rPr>
              <a:t>модели </a:t>
            </a:r>
            <a:r>
              <a:rPr lang="ru-RU" b="1" dirty="0" err="1">
                <a:latin typeface="Roboto"/>
                <a:ea typeface="Roboto"/>
                <a:cs typeface="Roboto"/>
                <a:sym typeface="Roboto"/>
              </a:rPr>
              <a:t>Agile</a:t>
            </a: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 с методологией </a:t>
            </a:r>
            <a:r>
              <a:rPr lang="ru-RU" b="1" dirty="0" err="1">
                <a:latin typeface="Roboto"/>
                <a:ea typeface="Roboto"/>
                <a:cs typeface="Roboto"/>
                <a:sym typeface="Roboto"/>
              </a:rPr>
              <a:t>Канбан</a:t>
            </a: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 (в сочетании с принципами </a:t>
            </a:r>
            <a:r>
              <a:rPr lang="en-US" b="1" dirty="0" smtClean="0">
                <a:latin typeface="Roboto"/>
                <a:ea typeface="Roboto"/>
                <a:cs typeface="Roboto"/>
                <a:sym typeface="Roboto"/>
              </a:rPr>
              <a:t>Learn startup</a:t>
            </a:r>
            <a:r>
              <a:rPr lang="ru-RU" b="1" dirty="0" smtClean="0"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даст следующие преимущества с точки зрения бизнеса:</a:t>
            </a:r>
          </a:p>
          <a:p>
            <a:pPr marL="609585" indent="-457189">
              <a:lnSpc>
                <a:spcPct val="115000"/>
              </a:lnSpc>
              <a:spcBef>
                <a:spcPts val="1333"/>
              </a:spcBef>
              <a:buClr>
                <a:srgbClr val="FAFAFA"/>
              </a:buClr>
              <a:buSzPts val="1800"/>
              <a:buFont typeface="Roboto"/>
              <a:buChar char="●"/>
            </a:pPr>
            <a:r>
              <a:rPr lang="ru-RU" b="1" dirty="0" smtClean="0">
                <a:latin typeface="Roboto"/>
                <a:ea typeface="Roboto"/>
                <a:cs typeface="Roboto"/>
                <a:sym typeface="Roboto"/>
              </a:rPr>
              <a:t>Снижается вероятность провала</a:t>
            </a:r>
          </a:p>
          <a:p>
            <a:pPr marL="609585" indent="-457189">
              <a:lnSpc>
                <a:spcPct val="115000"/>
              </a:lnSpc>
              <a:spcBef>
                <a:spcPts val="1333"/>
              </a:spcBef>
              <a:buClr>
                <a:srgbClr val="FAFAFA"/>
              </a:buClr>
              <a:buSzPts val="1800"/>
              <a:buFont typeface="Roboto"/>
              <a:buChar char="●"/>
            </a:pPr>
            <a:r>
              <a:rPr lang="ru-RU" b="1" dirty="0" smtClean="0">
                <a:latin typeface="Roboto"/>
                <a:ea typeface="Roboto"/>
                <a:cs typeface="Roboto"/>
                <a:sym typeface="Roboto"/>
              </a:rPr>
              <a:t>Обеспечивается гибкость процессов</a:t>
            </a:r>
            <a:endParaRPr lang="ru-RU" b="1" dirty="0">
              <a:latin typeface="Roboto"/>
              <a:ea typeface="Roboto"/>
              <a:cs typeface="Roboto"/>
              <a:sym typeface="Roboto"/>
            </a:endParaRPr>
          </a:p>
          <a:p>
            <a:pPr marL="609585" indent="-457189">
              <a:lnSpc>
                <a:spcPct val="115000"/>
              </a:lnSpc>
              <a:buClr>
                <a:srgbClr val="FAFAFA"/>
              </a:buClr>
              <a:buSzPts val="1800"/>
              <a:buFont typeface="Roboto"/>
              <a:buChar char="●"/>
            </a:pPr>
            <a:r>
              <a:rPr lang="ru-RU" b="1" dirty="0" smtClean="0">
                <a:latin typeface="Roboto"/>
                <a:ea typeface="Roboto"/>
                <a:cs typeface="Roboto"/>
                <a:sym typeface="Roboto"/>
              </a:rPr>
              <a:t>Максимальное вовлечение команды в </a:t>
            </a: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работу</a:t>
            </a:r>
          </a:p>
          <a:p>
            <a:pPr marL="609585" indent="-457189">
              <a:lnSpc>
                <a:spcPct val="115000"/>
              </a:lnSpc>
              <a:buClr>
                <a:srgbClr val="FAFAFA"/>
              </a:buClr>
              <a:buSzPts val="1800"/>
              <a:buFont typeface="Roboto"/>
              <a:buChar char="●"/>
            </a:pP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Конечный продукт содержит наиболее </a:t>
            </a:r>
            <a:r>
              <a:rPr lang="ru-RU" b="1" dirty="0" smtClean="0">
                <a:latin typeface="Roboto"/>
                <a:ea typeface="Roboto"/>
                <a:cs typeface="Roboto"/>
                <a:sym typeface="Roboto"/>
              </a:rPr>
              <a:t>востребованные и полезные </a:t>
            </a: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функции</a:t>
            </a:r>
          </a:p>
          <a:p>
            <a:pPr marL="609585" indent="-457189">
              <a:lnSpc>
                <a:spcPct val="115000"/>
              </a:lnSpc>
              <a:buClr>
                <a:srgbClr val="FAFAFA"/>
              </a:buClr>
              <a:buSzPts val="1800"/>
              <a:buFont typeface="Roboto"/>
              <a:buChar char="●"/>
            </a:pP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Повышение рентабельности и предсказуемости результатов проекта</a:t>
            </a:r>
          </a:p>
          <a:p>
            <a:pPr marL="609585" indent="-457189">
              <a:lnSpc>
                <a:spcPct val="115000"/>
              </a:lnSpc>
              <a:buClr>
                <a:srgbClr val="FAFAFA"/>
              </a:buClr>
              <a:buSzPts val="1800"/>
              <a:buFont typeface="Roboto"/>
              <a:buChar char="●"/>
            </a:pP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Повышение удовлетворенности клиентов. </a:t>
            </a:r>
          </a:p>
        </p:txBody>
      </p:sp>
    </p:spTree>
    <p:extLst>
      <p:ext uri="{BB962C8B-B14F-4D97-AF65-F5344CB8AC3E}">
        <p14:creationId xmlns:p14="http://schemas.microsoft.com/office/powerpoint/2010/main" val="14331172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268</Words>
  <Application>Microsoft Office PowerPoint</Application>
  <PresentationFormat>Широкоэкранный</PresentationFormat>
  <Paragraphs>57</Paragraphs>
  <Slides>9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Тема Office</vt:lpstr>
      <vt:lpstr>SF-Acme.Ltd</vt:lpstr>
      <vt:lpstr>Презентация PowerPoint</vt:lpstr>
      <vt:lpstr>Проблемы действующего подхода: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SF-Acme.Ltd</dc:title>
  <dc:creator>VAJIERIK VAJIERIK</dc:creator>
  <cp:lastModifiedBy>VAJIERIK VAJIERIK</cp:lastModifiedBy>
  <cp:revision>8</cp:revision>
  <dcterms:created xsi:type="dcterms:W3CDTF">2023-11-17T12:28:17Z</dcterms:created>
  <dcterms:modified xsi:type="dcterms:W3CDTF">2023-11-17T13:36:15Z</dcterms:modified>
</cp:coreProperties>
</file>