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60"/>
    <p:restoredTop sz="95673"/>
  </p:normalViewPr>
  <p:slideViewPr>
    <p:cSldViewPr>
      <p:cViewPr>
        <p:scale>
          <a:sx n="35" d="100"/>
          <a:sy n="35" d="100"/>
        </p:scale>
        <p:origin x="536" y="-8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75C8441F-B978-6F48-A016-DAC242A771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535284-8C93-B848-8881-BC9070DD1781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01A4BC-BF6A-DF40-B4D0-88106DDBEB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02B2CC-7C42-E949-BBE4-75C485DEA2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85A08D-833F-AC4D-9960-3E5223FE98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4E9452-9A9B-0148-8FA9-62E7E190D8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5CB105-EDBE-C347-9452-B1A89B2441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1CF93A-4C97-C34B-8647-AEEED4288D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320560-43D5-B847-95E6-F51E0356B7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39373C-2445-7F4E-88F4-7528F35E7C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DEE862-C5C2-804D-BDD5-1E9B2B0CEA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2CCF2C-5E88-F549-8DED-2FEC453FD9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8DA1F-60F1-6C4F-AF0E-2AAA657270F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D1CF584D-4769-824F-BEAA-1738D81AD35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286950" y="2955952"/>
            <a:ext cx="11295450" cy="23957288"/>
          </a:xfrm>
          <a:prstGeom prst="roundRect">
            <a:avLst>
              <a:gd name="adj" fmla="val 795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871" y="3581400"/>
            <a:ext cx="9696480" cy="735521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Introduction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871" y="4383611"/>
            <a:ext cx="9716973" cy="421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:</a:t>
            </a:r>
          </a:p>
          <a:p>
            <a:r>
              <a:rPr lang="en-US" sz="2400" b="1" dirty="0" smtClean="0"/>
              <a:t>•</a:t>
            </a:r>
            <a:r>
              <a:rPr lang="en-US" sz="2400" dirty="0"/>
              <a:t>	</a:t>
            </a:r>
            <a:r>
              <a:rPr lang="en-US" sz="2400" dirty="0" smtClean="0"/>
              <a:t>Analysis general attitude and trend towards </a:t>
            </a:r>
            <a:r>
              <a:rPr lang="en-US" sz="2400" dirty="0" err="1" smtClean="0"/>
              <a:t>Brexit</a:t>
            </a:r>
            <a:endParaRPr lang="en-US" sz="2400" dirty="0" smtClean="0"/>
          </a:p>
          <a:p>
            <a:r>
              <a:rPr lang="en-US" sz="2400" b="1" dirty="0" smtClean="0"/>
              <a:t>•</a:t>
            </a:r>
            <a:r>
              <a:rPr lang="en-US" sz="2400" dirty="0" smtClean="0"/>
              <a:t>	Analysis main topic of </a:t>
            </a:r>
            <a:r>
              <a:rPr lang="en-US" sz="2400" dirty="0" smtClean="0"/>
              <a:t>both </a:t>
            </a:r>
            <a:r>
              <a:rPr lang="en-US" sz="2400" dirty="0" smtClean="0"/>
              <a:t>support and against </a:t>
            </a:r>
            <a:r>
              <a:rPr lang="en-US" sz="2400" dirty="0" err="1" smtClean="0"/>
              <a:t>Brexit</a:t>
            </a:r>
            <a:r>
              <a:rPr lang="en-US" sz="2400" dirty="0" smtClean="0"/>
              <a:t> classes</a:t>
            </a:r>
            <a:endParaRPr lang="en-US" sz="2400" dirty="0" smtClean="0"/>
          </a:p>
          <a:p>
            <a:endParaRPr lang="zh-CN" altLang="en-US" sz="2400" b="1" baseline="-25000" dirty="0" smtClean="0"/>
          </a:p>
          <a:p>
            <a:r>
              <a:rPr lang="en-US" sz="2800" b="1" dirty="0" smtClean="0"/>
              <a:t>Approach :</a:t>
            </a:r>
          </a:p>
          <a:p>
            <a:r>
              <a:rPr lang="en-US" sz="2400" b="1" dirty="0" smtClean="0"/>
              <a:t>•</a:t>
            </a:r>
            <a:r>
              <a:rPr lang="en-US" sz="2400" dirty="0" smtClean="0"/>
              <a:t>	Scrape data from twitter</a:t>
            </a:r>
          </a:p>
          <a:p>
            <a:r>
              <a:rPr lang="en-US" sz="2400" b="1" dirty="0" smtClean="0"/>
              <a:t>•</a:t>
            </a:r>
            <a:r>
              <a:rPr lang="en-US" sz="2400" dirty="0"/>
              <a:t>	</a:t>
            </a:r>
            <a:r>
              <a:rPr lang="en-US" sz="2400" dirty="0" smtClean="0"/>
              <a:t>Label data by sentiment analysis</a:t>
            </a:r>
            <a:endParaRPr lang="en-US" sz="2400" dirty="0"/>
          </a:p>
          <a:p>
            <a:r>
              <a:rPr lang="en-US" sz="2400" b="1" dirty="0"/>
              <a:t>•</a:t>
            </a:r>
            <a:r>
              <a:rPr lang="en-US" sz="2400" dirty="0"/>
              <a:t>	</a:t>
            </a:r>
            <a:r>
              <a:rPr lang="en-US" sz="2400" dirty="0" smtClean="0"/>
              <a:t>Classify unlabeled data and analysis trend</a:t>
            </a:r>
          </a:p>
          <a:p>
            <a:r>
              <a:rPr lang="en-US" altLang="zh-CN" sz="2400" b="1" dirty="0"/>
              <a:t>•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Analysis main topic using </a:t>
            </a:r>
            <a:r>
              <a:rPr lang="en-US" altLang="zh-CN" sz="2400" dirty="0" smtClean="0"/>
              <a:t>clustering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97871" y="8637079"/>
            <a:ext cx="9716973" cy="735521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Dataset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7873" y="9448800"/>
            <a:ext cx="9716971" cy="383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</a:t>
            </a:r>
            <a:r>
              <a:rPr lang="en-US" altLang="zh-CN" sz="2800" b="1" dirty="0"/>
              <a:t>weet</a:t>
            </a:r>
            <a:r>
              <a:rPr lang="en-US" altLang="zh-CN" sz="2800" b="1" dirty="0" smtClean="0"/>
              <a:t>s </a:t>
            </a:r>
            <a:r>
              <a:rPr lang="en-US" sz="2800" b="1" dirty="0" smtClean="0"/>
              <a:t>:</a:t>
            </a:r>
          </a:p>
          <a:p>
            <a:r>
              <a:rPr lang="en-US" altLang="zh-CN" sz="2400" dirty="0"/>
              <a:t>•	</a:t>
            </a:r>
            <a:r>
              <a:rPr lang="en-US" altLang="zh-CN" sz="2400" dirty="0" smtClean="0"/>
              <a:t>Each tweet contains attributes: text, location, created time, user ID, 	tweets ID 	and hashtag</a:t>
            </a:r>
            <a:endParaRPr lang="en-US" sz="2400" dirty="0"/>
          </a:p>
          <a:p>
            <a:r>
              <a:rPr lang="en-US" sz="2400" dirty="0"/>
              <a:t>•	</a:t>
            </a:r>
            <a:r>
              <a:rPr lang="en-US" sz="2400" b="1" dirty="0" smtClean="0"/>
              <a:t>120050</a:t>
            </a:r>
            <a:r>
              <a:rPr lang="en-US" sz="2400" dirty="0"/>
              <a:t> </a:t>
            </a:r>
            <a:r>
              <a:rPr lang="en-US" sz="2400" dirty="0" smtClean="0"/>
              <a:t>labeled tweets (</a:t>
            </a:r>
            <a:r>
              <a:rPr lang="en-US" sz="2400" b="1" dirty="0" smtClean="0"/>
              <a:t>23.7M</a:t>
            </a:r>
            <a:r>
              <a:rPr lang="en-US" sz="2400" dirty="0" smtClean="0"/>
              <a:t>) from March to September, 2016 	</a:t>
            </a:r>
            <a:r>
              <a:rPr lang="en-US" sz="2400" dirty="0"/>
              <a:t>with hashtag </a:t>
            </a:r>
            <a:r>
              <a:rPr lang="en-US" sz="2400" dirty="0" smtClean="0"/>
              <a:t>like: yes2eu</a:t>
            </a:r>
            <a:r>
              <a:rPr lang="en-US" sz="2400" dirty="0"/>
              <a:t>, </a:t>
            </a:r>
            <a:r>
              <a:rPr lang="en-US" sz="2400" dirty="0" err="1" smtClean="0"/>
              <a:t>yestoeu</a:t>
            </a:r>
            <a:r>
              <a:rPr lang="en-US" sz="2400" dirty="0"/>
              <a:t>, </a:t>
            </a:r>
            <a:r>
              <a:rPr lang="en-US" sz="2400" dirty="0" err="1" smtClean="0"/>
              <a:t>betteroffin</a:t>
            </a:r>
            <a:r>
              <a:rPr lang="en-US" sz="2400" dirty="0"/>
              <a:t>, </a:t>
            </a:r>
            <a:r>
              <a:rPr lang="en-US" sz="2400" dirty="0" err="1" smtClean="0"/>
              <a:t>votein</a:t>
            </a:r>
            <a:r>
              <a:rPr lang="en-US" sz="2400" dirty="0" smtClean="0"/>
              <a:t>, for remain 	and no2eu</a:t>
            </a:r>
            <a:r>
              <a:rPr lang="en-US" sz="2400" dirty="0"/>
              <a:t>, </a:t>
            </a:r>
            <a:r>
              <a:rPr lang="en-US" sz="2400" dirty="0" err="1" smtClean="0"/>
              <a:t>notoeu</a:t>
            </a:r>
            <a:r>
              <a:rPr lang="en-US" sz="2400" dirty="0"/>
              <a:t>, </a:t>
            </a:r>
            <a:r>
              <a:rPr lang="en-US" sz="2400" dirty="0" err="1" smtClean="0"/>
              <a:t>betteroffout</a:t>
            </a:r>
            <a:r>
              <a:rPr lang="en-US" sz="2400" dirty="0"/>
              <a:t>, </a:t>
            </a:r>
            <a:r>
              <a:rPr lang="en-US" sz="2400" dirty="0" err="1" smtClean="0"/>
              <a:t>voteout</a:t>
            </a:r>
            <a:r>
              <a:rPr lang="en-US" sz="2400" dirty="0" smtClean="0"/>
              <a:t>, for leave</a:t>
            </a:r>
            <a:endParaRPr lang="en-US" sz="2400" dirty="0"/>
          </a:p>
          <a:p>
            <a:r>
              <a:rPr lang="en-US" sz="2400" dirty="0"/>
              <a:t>•	</a:t>
            </a:r>
            <a:r>
              <a:rPr lang="en-US" sz="2400" b="1" dirty="0" smtClean="0"/>
              <a:t>71275 </a:t>
            </a:r>
            <a:r>
              <a:rPr lang="en-US" sz="2400" dirty="0" smtClean="0"/>
              <a:t>unlabeled tweets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b="1" dirty="0" smtClean="0"/>
              <a:t>12.7M) </a:t>
            </a:r>
            <a:r>
              <a:rPr lang="en-US" sz="2400" dirty="0" smtClean="0"/>
              <a:t>from March to September, 2016 	with hashtag </a:t>
            </a:r>
            <a:r>
              <a:rPr lang="en-US" sz="2400" dirty="0" err="1" smtClean="0"/>
              <a:t>Brexit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0" y="0"/>
            <a:ext cx="36576000" cy="274206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863" y="335072"/>
            <a:ext cx="4596958" cy="206215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38597" y="48944"/>
            <a:ext cx="25584203" cy="192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Twitter Based </a:t>
            </a:r>
            <a:r>
              <a:rPr lang="en-US" sz="9600" dirty="0" err="1" smtClean="0">
                <a:solidFill>
                  <a:schemeClr val="bg1"/>
                </a:solidFill>
              </a:rPr>
              <a:t>Brexit</a:t>
            </a:r>
            <a:r>
              <a:rPr lang="en-US" sz="9600" dirty="0" smtClean="0">
                <a:solidFill>
                  <a:schemeClr val="bg1"/>
                </a:solidFill>
              </a:rPr>
              <a:t> Analysis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39726" y="1913831"/>
            <a:ext cx="4562297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Surya </a:t>
            </a:r>
            <a:r>
              <a:rPr lang="en-US" altLang="zh-CN" sz="4000" dirty="0" err="1" smtClean="0">
                <a:solidFill>
                  <a:schemeClr val="bg1"/>
                </a:solidFill>
                <a:latin typeface="+mj-lt"/>
              </a:rPr>
              <a:t>Vajjhala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081503" y="1924547"/>
            <a:ext cx="30480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  <a:latin typeface="+mj-lt"/>
              </a:rPr>
              <a:t>Zhi</a:t>
            </a: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 Dou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1734800" y="3002276"/>
            <a:ext cx="11456048" cy="23910964"/>
          </a:xfrm>
          <a:prstGeom prst="roundRect">
            <a:avLst>
              <a:gd name="adj" fmla="val 795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3288201" y="3002276"/>
            <a:ext cx="12943277" cy="23910964"/>
          </a:xfrm>
          <a:prstGeom prst="roundRect">
            <a:avLst>
              <a:gd name="adj" fmla="val 795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2379479" y="4378195"/>
            <a:ext cx="10166689" cy="91331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3774400" y="4378194"/>
            <a:ext cx="11963400" cy="220056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0400" y="14521933"/>
            <a:ext cx="1238197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97869" y="13487400"/>
            <a:ext cx="9716533" cy="762000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Related</a:t>
            </a:r>
            <a:r>
              <a:rPr lang="zh-CN" altLang="en-US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smtClean="0">
                <a:solidFill>
                  <a:schemeClr val="bg1"/>
                </a:solidFill>
              </a:rPr>
              <a:t>Work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080981" y="14325600"/>
            <a:ext cx="9716533" cy="12058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4258" y="14398854"/>
            <a:ext cx="9676142" cy="291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Sentiment Analysis </a:t>
            </a:r>
            <a:r>
              <a:rPr lang="en-US" sz="2800" b="1" dirty="0" smtClean="0"/>
              <a:t>based</a:t>
            </a:r>
            <a:r>
              <a:rPr lang="en-US" sz="2800" dirty="0" smtClean="0"/>
              <a:t> </a:t>
            </a:r>
            <a:r>
              <a:rPr lang="en-US" sz="2800" b="1" dirty="0" smtClean="0"/>
              <a:t>:</a:t>
            </a:r>
            <a:endParaRPr lang="en-US" sz="2800" dirty="0"/>
          </a:p>
          <a:p>
            <a:r>
              <a:rPr lang="en-US" sz="2400" dirty="0" smtClean="0"/>
              <a:t>•</a:t>
            </a:r>
            <a:r>
              <a:rPr lang="en-US" sz="2400" dirty="0"/>
              <a:t>	P</a:t>
            </a:r>
            <a:r>
              <a:rPr lang="en-US" sz="2400" dirty="0" smtClean="0"/>
              <a:t>erformed </a:t>
            </a:r>
            <a:r>
              <a:rPr lang="en-US" sz="2400" dirty="0"/>
              <a:t>sentiment analysis on these tweets </a:t>
            </a:r>
            <a:r>
              <a:rPr lang="en-US" sz="2400" dirty="0" smtClean="0"/>
              <a:t>to get polarity of 	each </a:t>
            </a:r>
            <a:r>
              <a:rPr lang="en-US" sz="2400" dirty="0" smtClean="0"/>
              <a:t>tweets, and get positive, negative classes</a:t>
            </a:r>
            <a:endParaRPr lang="en-US" sz="2400" dirty="0" smtClean="0"/>
          </a:p>
          <a:p>
            <a:pPr lvl="0"/>
            <a:r>
              <a:rPr lang="en-US" sz="2400" dirty="0" smtClean="0"/>
              <a:t>•	Extract key words of tweets of different sentiments to get different 	different point of view</a:t>
            </a:r>
            <a:endParaRPr lang="zh-CN" altLang="en-US" sz="2400" dirty="0" smtClean="0"/>
          </a:p>
          <a:p>
            <a:pPr lvl="0"/>
            <a:endParaRPr lang="zh-CN" altLang="en-US" sz="2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144259" y="22936200"/>
            <a:ext cx="9686420" cy="735521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Model</a:t>
            </a:r>
            <a:endParaRPr lang="en-US" sz="3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2413563" y="4378195"/>
                <a:ext cx="10132605" cy="6419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Scrape </a:t>
                </a:r>
                <a:r>
                  <a:rPr lang="en-US" altLang="zh-CN" sz="2800" b="1" dirty="0"/>
                  <a:t>and Label</a:t>
                </a:r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 smtClean="0"/>
                  <a:t>Implement scraper in python</a:t>
                </a:r>
                <a:endParaRPr lang="en-US" altLang="zh-CN" sz="2400" dirty="0"/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/>
                  <a:t>S</a:t>
                </a:r>
                <a:r>
                  <a:rPr lang="en-US" altLang="zh-CN" sz="2400" dirty="0" smtClean="0"/>
                  <a:t>crape data with remain and leave hashtag separately and apply 	sentiment analysis on this data, then decide the label.</a:t>
                </a:r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800" b="1" dirty="0"/>
                  <a:t>Classification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𝑤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𝑎𝑟𝑔𝑚𝑖𝑛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latin typeface="Cambria Math" charset="0"/>
                                </a:rPr>
                                <m:t>𝑤𝑥</m:t>
                              </m:r>
                              <m:r>
                                <a:rPr lang="en-US" altLang="zh-CN" sz="2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     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𝑠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.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𝑡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.  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𝑦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=</m:t>
                      </m:r>
                      <m:r>
                        <a:rPr lang="en-US" altLang="zh-CN" sz="2800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charset="0"/>
                        </a:rPr>
                        <m:t>𝑤𝑥</m:t>
                      </m:r>
                    </m:oMath>
                  </m:oMathPara>
                </a14:m>
                <a:endParaRPr lang="en-US" altLang="zh-CN" sz="2800" dirty="0">
                  <a:ln>
                    <a:solidFill>
                      <a:schemeClr val="tx1"/>
                    </a:solidFill>
                  </a:ln>
                </a:endParaRPr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 smtClean="0"/>
                  <a:t>Train linear regression as classifier</a:t>
                </a:r>
                <a:endParaRPr lang="en-US" altLang="zh-CN" sz="2400" dirty="0"/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 smtClean="0"/>
                  <a:t>Fine tune threshold for accuracy</a:t>
                </a:r>
              </a:p>
              <a:p>
                <a:pPr lvl="0"/>
                <a:endParaRPr lang="en-US" altLang="zh-CN" sz="2400" dirty="0"/>
              </a:p>
              <a:p>
                <a:r>
                  <a:rPr lang="en-US" altLang="zh-CN" sz="2800" b="1" dirty="0"/>
                  <a:t>Clustering</a:t>
                </a:r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 smtClean="0"/>
                  <a:t>Tokenize texts and reduce dimension by SVD</a:t>
                </a:r>
                <a:endParaRPr lang="en-US" altLang="zh-CN" sz="2400" dirty="0"/>
              </a:p>
              <a:p>
                <a:pPr lvl="0"/>
                <a:r>
                  <a:rPr lang="en-US" altLang="zh-CN" sz="2400" b="1" dirty="0"/>
                  <a:t>•	</a:t>
                </a:r>
                <a:r>
                  <a:rPr lang="en-US" altLang="zh-CN" sz="2400" dirty="0" smtClean="0"/>
                  <a:t>Implement </a:t>
                </a:r>
                <a:r>
                  <a:rPr lang="en-US" altLang="zh-CN" sz="2400" dirty="0" err="1" smtClean="0"/>
                  <a:t>Kmeans</a:t>
                </a:r>
                <a:r>
                  <a:rPr lang="en-US" altLang="zh-CN" sz="2400" dirty="0" smtClean="0"/>
                  <a:t> and GMM clustering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563" y="4378195"/>
                <a:ext cx="10132605" cy="6419834"/>
              </a:xfrm>
              <a:prstGeom prst="rect">
                <a:avLst/>
              </a:prstGeom>
              <a:blipFill rotWithShape="0">
                <a:blip r:embed="rId4"/>
                <a:stretch>
                  <a:fillRect l="-1203" t="-190" b="-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 bwMode="auto">
          <a:xfrm>
            <a:off x="12385039" y="13281068"/>
            <a:ext cx="10132605" cy="13175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87" name="TextBox 86"/>
          <p:cNvSpPr txBox="1"/>
          <p:nvPr/>
        </p:nvSpPr>
        <p:spPr>
          <a:xfrm>
            <a:off x="23767915" y="3581400"/>
            <a:ext cx="11969885" cy="741529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dirty="0" smtClean="0">
                <a:solidFill>
                  <a:schemeClr val="bg1"/>
                </a:solidFill>
              </a:rPr>
              <a:t>esult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791978" y="25322956"/>
            <a:ext cx="11945822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Citation</a:t>
            </a:r>
            <a:r>
              <a:rPr lang="zh-CN" altLang="en-US" sz="1400" dirty="0" smtClean="0"/>
              <a:t>：</a:t>
            </a:r>
          </a:p>
          <a:p>
            <a:r>
              <a:rPr lang="en-US" altLang="zh-CN" sz="1400" dirty="0" smtClean="0"/>
              <a:t>[1</a:t>
            </a:r>
            <a:r>
              <a:rPr lang="en-US" altLang="zh-CN" sz="1400" dirty="0"/>
              <a:t>] http://</a:t>
            </a:r>
            <a:r>
              <a:rPr lang="en-US" altLang="zh-CN" sz="1400" dirty="0" err="1" smtClean="0"/>
              <a:t>www.investopedia.com</a:t>
            </a:r>
            <a:r>
              <a:rPr lang="en-US" altLang="zh-CN" sz="1400" dirty="0" smtClean="0"/>
              <a:t>/terms/b/</a:t>
            </a:r>
            <a:r>
              <a:rPr lang="en-US" altLang="zh-CN" sz="1400" dirty="0" err="1" smtClean="0"/>
              <a:t>brexit.asp</a:t>
            </a:r>
            <a:endParaRPr lang="en-US" altLang="zh-CN" sz="1400" dirty="0" smtClean="0"/>
          </a:p>
          <a:p>
            <a:r>
              <a:rPr lang="en-US" sz="1400" dirty="0"/>
              <a:t>[2] http://</a:t>
            </a:r>
            <a:r>
              <a:rPr lang="en-US" sz="1400" dirty="0" err="1"/>
              <a:t>www.networkworld.com</a:t>
            </a:r>
            <a:r>
              <a:rPr lang="en-US" sz="1400" dirty="0"/>
              <a:t>/article/3088617/analytics/amazing-analysis-of-the-</a:t>
            </a:r>
            <a:r>
              <a:rPr lang="en-US" sz="1400" dirty="0" err="1"/>
              <a:t>brexit</a:t>
            </a:r>
            <a:r>
              <a:rPr lang="en-US" sz="1400" dirty="0"/>
              <a:t>-with-machine-</a:t>
            </a:r>
            <a:r>
              <a:rPr lang="en-US" sz="1400" dirty="0" err="1"/>
              <a:t>learning.html</a:t>
            </a:r>
            <a:endParaRPr 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0" y="16949524"/>
            <a:ext cx="4693510" cy="2846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19856692"/>
            <a:ext cx="4693511" cy="24847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60" y="16896486"/>
            <a:ext cx="4905618" cy="2899085"/>
          </a:xfrm>
          <a:prstGeom prst="rect">
            <a:avLst/>
          </a:prstGeom>
        </p:spPr>
      </p:pic>
      <p:sp>
        <p:nvSpPr>
          <p:cNvPr id="69" name="TextBox 55"/>
          <p:cNvSpPr txBox="1"/>
          <p:nvPr/>
        </p:nvSpPr>
        <p:spPr>
          <a:xfrm>
            <a:off x="5925060" y="19904048"/>
            <a:ext cx="4869291" cy="291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Potential Problem</a:t>
            </a:r>
            <a:r>
              <a:rPr lang="en-US" sz="2800" dirty="0" smtClean="0"/>
              <a:t> </a:t>
            </a:r>
            <a:r>
              <a:rPr lang="en-US" sz="2800" b="1" dirty="0" smtClean="0"/>
              <a:t>:</a:t>
            </a:r>
            <a:endParaRPr lang="en-US" sz="2800" dirty="0"/>
          </a:p>
          <a:p>
            <a:r>
              <a:rPr lang="en-US" sz="2400" dirty="0" smtClean="0"/>
              <a:t>•</a:t>
            </a:r>
            <a:r>
              <a:rPr lang="en-US" sz="2400" dirty="0"/>
              <a:t>	</a:t>
            </a:r>
            <a:r>
              <a:rPr lang="en-US" sz="2400" dirty="0" smtClean="0"/>
              <a:t>Sentiment of tweets cannot fully reflect users’ attitude to </a:t>
            </a:r>
            <a:r>
              <a:rPr lang="en-US" sz="2400" dirty="0" err="1" smtClean="0"/>
              <a:t>Brexit</a:t>
            </a:r>
            <a:endParaRPr lang="en-US" sz="2400" dirty="0" smtClean="0"/>
          </a:p>
          <a:p>
            <a:pPr lvl="0"/>
            <a:r>
              <a:rPr lang="en-US" sz="2400" dirty="0" smtClean="0"/>
              <a:t>•	Key words extraction basted on </a:t>
            </a:r>
            <a:r>
              <a:rPr lang="en-US" sz="2400" dirty="0" smtClean="0"/>
              <a:t>Sentiment might </a:t>
            </a:r>
            <a:r>
              <a:rPr lang="en-US" sz="2400" dirty="0" smtClean="0"/>
              <a:t>be unrelated to 	</a:t>
            </a:r>
            <a:r>
              <a:rPr lang="en-US" sz="2400" dirty="0" err="1" smtClean="0"/>
              <a:t>Brexit</a:t>
            </a:r>
            <a:endParaRPr lang="zh-CN" altLang="en-US" sz="24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90" y="340344"/>
            <a:ext cx="2051610" cy="2051610"/>
          </a:xfrm>
          <a:prstGeom prst="rect">
            <a:avLst/>
          </a:prstGeom>
          <a:noFill/>
        </p:spPr>
      </p:pic>
      <p:grpSp>
        <p:nvGrpSpPr>
          <p:cNvPr id="54" name="组 53"/>
          <p:cNvGrpSpPr/>
          <p:nvPr/>
        </p:nvGrpSpPr>
        <p:grpSpPr>
          <a:xfrm>
            <a:off x="24017586" y="18462559"/>
            <a:ext cx="5252724" cy="5920941"/>
            <a:chOff x="24091232" y="18236271"/>
            <a:chExt cx="4927914" cy="6662179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1232" y="18236271"/>
              <a:ext cx="4927914" cy="6662179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1555" y="18606923"/>
              <a:ext cx="553823" cy="976477"/>
            </a:xfrm>
            <a:prstGeom prst="rect">
              <a:avLst/>
            </a:prstGeom>
          </p:spPr>
        </p:pic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0" y="18417516"/>
            <a:ext cx="5448411" cy="5817919"/>
          </a:xfrm>
          <a:prstGeom prst="rect">
            <a:avLst/>
          </a:prstGeom>
        </p:spPr>
      </p:pic>
      <p:sp>
        <p:nvSpPr>
          <p:cNvPr id="102" name="TextBox 59"/>
          <p:cNvSpPr txBox="1"/>
          <p:nvPr/>
        </p:nvSpPr>
        <p:spPr>
          <a:xfrm>
            <a:off x="12447877" y="23660804"/>
            <a:ext cx="1194582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/>
              <a:t>•	</a:t>
            </a:r>
            <a:r>
              <a:rPr lang="en-US" altLang="zh-CN" sz="2400" b="1" dirty="0" err="1" smtClean="0"/>
              <a:t>Kmeans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Clustering</a:t>
            </a:r>
            <a:endParaRPr lang="en-US" altLang="zh-CN" sz="2400" b="1" dirty="0" smtClean="0"/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488" y="24231600"/>
            <a:ext cx="4364854" cy="1502864"/>
          </a:xfrm>
          <a:prstGeom prst="rect">
            <a:avLst/>
          </a:prstGeom>
        </p:spPr>
      </p:pic>
      <p:sp>
        <p:nvSpPr>
          <p:cNvPr id="103" name="TextBox 94"/>
          <p:cNvSpPr txBox="1"/>
          <p:nvPr/>
        </p:nvSpPr>
        <p:spPr>
          <a:xfrm>
            <a:off x="12677117" y="25765122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 Distance, Dimension Number</a:t>
            </a:r>
            <a:endParaRPr 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582" y="24235238"/>
            <a:ext cx="4561446" cy="1500214"/>
          </a:xfrm>
          <a:prstGeom prst="rect">
            <a:avLst/>
          </a:prstGeom>
        </p:spPr>
      </p:pic>
      <p:sp>
        <p:nvSpPr>
          <p:cNvPr id="104" name="TextBox 94"/>
          <p:cNvSpPr txBox="1"/>
          <p:nvPr/>
        </p:nvSpPr>
        <p:spPr>
          <a:xfrm>
            <a:off x="17899787" y="25774197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Distance, Classes Number</a:t>
            </a:r>
            <a:endParaRPr lang="en-US" sz="2000" dirty="0"/>
          </a:p>
        </p:txBody>
      </p:sp>
      <p:grpSp>
        <p:nvGrpSpPr>
          <p:cNvPr id="51" name="组 50"/>
          <p:cNvGrpSpPr/>
          <p:nvPr/>
        </p:nvGrpSpPr>
        <p:grpSpPr>
          <a:xfrm>
            <a:off x="24113370" y="4606806"/>
            <a:ext cx="3708270" cy="3169414"/>
            <a:chOff x="23898558" y="12502838"/>
            <a:chExt cx="5737310" cy="266096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8558" y="12502838"/>
              <a:ext cx="5737310" cy="2660962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8039" y="12502838"/>
              <a:ext cx="1219200" cy="736600"/>
            </a:xfrm>
            <a:prstGeom prst="rect">
              <a:avLst/>
            </a:prstGeom>
          </p:spPr>
        </p:pic>
      </p:grpSp>
      <p:sp>
        <p:nvSpPr>
          <p:cNvPr id="106" name="TextBox 95"/>
          <p:cNvSpPr txBox="1"/>
          <p:nvPr/>
        </p:nvSpPr>
        <p:spPr>
          <a:xfrm>
            <a:off x="23774400" y="8114438"/>
            <a:ext cx="11939337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•   </a:t>
            </a:r>
            <a:r>
              <a:rPr lang="en-US" altLang="zh-CN" sz="2000" dirty="0" smtClean="0"/>
              <a:t>Label for remain: </a:t>
            </a:r>
            <a:r>
              <a:rPr lang="en-US" altLang="zh-CN" sz="2000" dirty="0" smtClean="0"/>
              <a:t>Economy, Trade</a:t>
            </a:r>
            <a:r>
              <a:rPr lang="en-US" altLang="zh-CN" sz="2000" dirty="0"/>
              <a:t>;</a:t>
            </a:r>
            <a:r>
              <a:rPr lang="en-US" altLang="zh-CN" sz="2000" dirty="0" smtClean="0"/>
              <a:t> Financial; Banking; </a:t>
            </a:r>
            <a:r>
              <a:rPr lang="en-US" altLang="zh-CN" sz="2000" dirty="0"/>
              <a:t>Independent</a:t>
            </a:r>
            <a:r>
              <a:rPr lang="en-US" altLang="zh-CN" sz="2000" dirty="0" smtClean="0"/>
              <a:t>  </a:t>
            </a:r>
            <a:endParaRPr lang="en-US" altLang="zh-CN" sz="2000" dirty="0"/>
          </a:p>
          <a:p>
            <a:r>
              <a:rPr lang="en-US" sz="2000" b="1" dirty="0" smtClean="0"/>
              <a:t>•   </a:t>
            </a:r>
            <a:r>
              <a:rPr lang="en-US" sz="2000" dirty="0" smtClean="0"/>
              <a:t>Word Cloud: </a:t>
            </a:r>
            <a:r>
              <a:rPr lang="en-US" sz="2000" dirty="0" smtClean="0"/>
              <a:t>Trade, Economic</a:t>
            </a:r>
            <a:r>
              <a:rPr lang="en-US" sz="2000" dirty="0" smtClean="0"/>
              <a:t>; </a:t>
            </a:r>
            <a:r>
              <a:rPr lang="en-US" sz="2000" dirty="0" smtClean="0"/>
              <a:t>Dangerous, Risk, Critics</a:t>
            </a:r>
            <a:r>
              <a:rPr lang="en-US" sz="2000" dirty="0" smtClean="0"/>
              <a:t>; Football</a:t>
            </a:r>
            <a:endParaRPr lang="en-US" altLang="zh-CN" sz="2000" dirty="0" smtClean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501" y="4583139"/>
            <a:ext cx="7285654" cy="3190510"/>
          </a:xfrm>
          <a:prstGeom prst="rect">
            <a:avLst/>
          </a:prstGeom>
        </p:spPr>
      </p:pic>
      <p:sp>
        <p:nvSpPr>
          <p:cNvPr id="107" name="TextBox 95"/>
          <p:cNvSpPr txBox="1"/>
          <p:nvPr/>
        </p:nvSpPr>
        <p:spPr>
          <a:xfrm>
            <a:off x="24111415" y="7983897"/>
            <a:ext cx="11591805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</p:txBody>
      </p:sp>
      <p:sp>
        <p:nvSpPr>
          <p:cNvPr id="108" name="TextBox 94"/>
          <p:cNvSpPr txBox="1"/>
          <p:nvPr/>
        </p:nvSpPr>
        <p:spPr>
          <a:xfrm>
            <a:off x="24393699" y="7700020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6</a:t>
            </a:r>
            <a:r>
              <a:rPr lang="en-US" altLang="zh-CN" sz="2000" dirty="0" smtClean="0"/>
              <a:t> Remain, </a:t>
            </a:r>
            <a:r>
              <a:rPr lang="en-US" altLang="zh-CN" sz="2000" dirty="0" err="1" smtClean="0"/>
              <a:t>Kmeans</a:t>
            </a:r>
            <a:r>
              <a:rPr lang="en-US" altLang="zh-CN" sz="2000" dirty="0" smtClean="0"/>
              <a:t> Cluster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2376431" y="10920031"/>
            <a:ext cx="10133780" cy="735521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Result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5" name="TextBox 59"/>
          <p:cNvSpPr txBox="1"/>
          <p:nvPr/>
        </p:nvSpPr>
        <p:spPr>
          <a:xfrm>
            <a:off x="12373595" y="11681346"/>
            <a:ext cx="10132605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Classification</a:t>
            </a:r>
          </a:p>
          <a:p>
            <a:pPr lvl="0"/>
            <a:r>
              <a:rPr lang="en-US" altLang="zh-CN" sz="2400" b="1" dirty="0"/>
              <a:t>•	</a:t>
            </a:r>
            <a:r>
              <a:rPr lang="en-US" altLang="zh-CN" sz="2400" dirty="0" smtClean="0"/>
              <a:t>Compare different classifier</a:t>
            </a:r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12897053"/>
            <a:ext cx="5486400" cy="1967611"/>
          </a:xfrm>
          <a:prstGeom prst="rect">
            <a:avLst/>
          </a:prstGeom>
        </p:spPr>
      </p:pic>
      <p:sp>
        <p:nvSpPr>
          <p:cNvPr id="85" name="TextBox 95"/>
          <p:cNvSpPr txBox="1"/>
          <p:nvPr/>
        </p:nvSpPr>
        <p:spPr>
          <a:xfrm>
            <a:off x="18860301" y="13025607"/>
            <a:ext cx="3993945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Three classifier:</a:t>
            </a:r>
            <a:endParaRPr lang="zh-CN" altLang="en-US" sz="2000" dirty="0" smtClean="0"/>
          </a:p>
          <a:p>
            <a:r>
              <a:rPr lang="en-US" sz="2000" b="1" dirty="0" smtClean="0"/>
              <a:t>•</a:t>
            </a:r>
            <a:r>
              <a:rPr lang="zh-CN" altLang="en-US" sz="2000" b="1" dirty="0" smtClean="0"/>
              <a:t>   </a:t>
            </a:r>
            <a:r>
              <a:rPr lang="en-US" altLang="zh-CN" sz="2000" dirty="0" smtClean="0"/>
              <a:t>Random Forest</a:t>
            </a:r>
            <a:endParaRPr lang="zh-CN" altLang="en-US" sz="2000" dirty="0" smtClean="0"/>
          </a:p>
          <a:p>
            <a:r>
              <a:rPr lang="en-US" sz="2000" b="1" dirty="0" smtClean="0"/>
              <a:t>•</a:t>
            </a:r>
            <a:r>
              <a:rPr lang="zh-CN" altLang="en-US" sz="2000" b="1" dirty="0" smtClean="0"/>
              <a:t>   </a:t>
            </a:r>
            <a:r>
              <a:rPr lang="en-US" altLang="zh-CN" sz="2000" dirty="0" smtClean="0"/>
              <a:t>Logistic Regression</a:t>
            </a:r>
            <a:endParaRPr lang="zh-CN" altLang="en-US" sz="2000" dirty="0" smtClean="0"/>
          </a:p>
          <a:p>
            <a:r>
              <a:rPr lang="en-US" sz="2000" b="1" dirty="0" smtClean="0"/>
              <a:t>•</a:t>
            </a:r>
            <a:r>
              <a:rPr lang="zh-CN" altLang="en-US" sz="2000" b="1" dirty="0" smtClean="0"/>
              <a:t>   </a:t>
            </a:r>
            <a:r>
              <a:rPr lang="en-US" altLang="zh-CN" sz="2000" dirty="0" smtClean="0"/>
              <a:t>Linear Regression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</p:txBody>
      </p:sp>
      <p:sp>
        <p:nvSpPr>
          <p:cNvPr id="86" name="TextBox 59"/>
          <p:cNvSpPr txBox="1"/>
          <p:nvPr/>
        </p:nvSpPr>
        <p:spPr>
          <a:xfrm>
            <a:off x="12373595" y="15465454"/>
            <a:ext cx="10132605" cy="1580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/>
              <a:t>•</a:t>
            </a:r>
            <a:r>
              <a:rPr lang="en-US" altLang="zh-CN" sz="2400" b="1" dirty="0"/>
              <a:t>	</a:t>
            </a:r>
            <a:r>
              <a:rPr lang="en-US" altLang="zh-CN" sz="2400" dirty="0" smtClean="0"/>
              <a:t>Apply Linear Regression on unlabeled data set</a:t>
            </a:r>
          </a:p>
          <a:p>
            <a:pPr lvl="0"/>
            <a:r>
              <a:rPr lang="en-US" altLang="zh-CN" sz="2400" dirty="0"/>
              <a:t>	</a:t>
            </a:r>
            <a:r>
              <a:rPr lang="en-US" altLang="zh-CN" sz="2400" dirty="0" smtClean="0"/>
              <a:t>Show trend of remain and leave</a:t>
            </a:r>
            <a:endParaRPr lang="en-US" altLang="zh-CN" sz="2400" dirty="0"/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16479803"/>
            <a:ext cx="4652128" cy="22809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646" y="16406652"/>
            <a:ext cx="4942277" cy="2354061"/>
          </a:xfrm>
          <a:prstGeom prst="rect">
            <a:avLst/>
          </a:prstGeom>
        </p:spPr>
      </p:pic>
      <p:sp>
        <p:nvSpPr>
          <p:cNvPr id="93" name="TextBox 59"/>
          <p:cNvSpPr txBox="1"/>
          <p:nvPr/>
        </p:nvSpPr>
        <p:spPr>
          <a:xfrm>
            <a:off x="12419056" y="19199431"/>
            <a:ext cx="10087144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SVD Decomposition</a:t>
            </a:r>
          </a:p>
          <a:p>
            <a:pPr lvl="0"/>
            <a:r>
              <a:rPr lang="en-US" altLang="zh-CN" sz="2400" b="1" dirty="0"/>
              <a:t>•	</a:t>
            </a:r>
            <a:r>
              <a:rPr lang="en-US" altLang="zh-CN" sz="2400" dirty="0" smtClean="0"/>
              <a:t>Compare different classifier</a:t>
            </a:r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515" y="20289803"/>
            <a:ext cx="3592685" cy="2400883"/>
          </a:xfrm>
          <a:prstGeom prst="rect">
            <a:avLst/>
          </a:prstGeom>
        </p:spPr>
      </p:pic>
      <p:sp>
        <p:nvSpPr>
          <p:cNvPr id="105" name="TextBox 95"/>
          <p:cNvSpPr txBox="1"/>
          <p:nvPr/>
        </p:nvSpPr>
        <p:spPr>
          <a:xfrm>
            <a:off x="16002024" y="20157442"/>
            <a:ext cx="6497715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•   </a:t>
            </a:r>
            <a:r>
              <a:rPr lang="en-US" altLang="zh-CN" sz="2000" dirty="0" smtClean="0"/>
              <a:t>Top5 Corresponding </a:t>
            </a:r>
            <a:r>
              <a:rPr lang="en-US" altLang="zh-CN" sz="2000" dirty="0" smtClean="0"/>
              <a:t>Topic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Remain						  Leave</a:t>
            </a:r>
            <a:endParaRPr lang="zh-CN" altLang="en-US" sz="2000" dirty="0" smtClean="0"/>
          </a:p>
          <a:p>
            <a:r>
              <a:rPr lang="en-US" sz="2000" b="1" dirty="0" smtClean="0"/>
              <a:t>	•</a:t>
            </a: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altLang="zh-CN" sz="2000" dirty="0"/>
              <a:t>Economy/Trade	</a:t>
            </a:r>
            <a:r>
              <a:rPr lang="en-US" altLang="zh-CN" sz="2000" dirty="0" smtClean="0"/>
              <a:t>     Freedom/Sovereignty/Great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b="1" dirty="0"/>
              <a:t>•</a:t>
            </a:r>
            <a:r>
              <a:rPr lang="zh-CN" altLang="en-US" sz="2000" b="1" dirty="0"/>
              <a:t>   </a:t>
            </a:r>
            <a:r>
              <a:rPr lang="en-US" altLang="zh-CN" sz="2000" dirty="0"/>
              <a:t>Jobs/Market/Risk				</a:t>
            </a:r>
            <a:r>
              <a:rPr lang="en-US" altLang="zh-CN" sz="2000" dirty="0" smtClean="0"/>
              <a:t>   Tax</a:t>
            </a:r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en-US" altLang="zh-CN" sz="2000" b="1" dirty="0" smtClean="0"/>
              <a:t>•</a:t>
            </a:r>
            <a:r>
              <a:rPr lang="zh-CN" altLang="en-US" sz="2000" b="1" dirty="0" smtClean="0"/>
              <a:t>   </a:t>
            </a:r>
            <a:r>
              <a:rPr lang="en-US" altLang="zh-CN" sz="2000" dirty="0" smtClean="0"/>
              <a:t>Law/Govern				</a:t>
            </a:r>
            <a:r>
              <a:rPr lang="en-US" altLang="zh-CN" sz="2000" dirty="0" smtClean="0"/>
              <a:t>Economy/Trade</a:t>
            </a:r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en-US" altLang="zh-CN" sz="2000" b="1" dirty="0"/>
              <a:t>•</a:t>
            </a:r>
            <a:r>
              <a:rPr lang="zh-CN" altLang="en-US" sz="2000" b="1" dirty="0"/>
              <a:t>   </a:t>
            </a:r>
            <a:r>
              <a:rPr lang="en-US" altLang="zh-CN" sz="2000" dirty="0" smtClean="0"/>
              <a:t>Security						</a:t>
            </a:r>
            <a:r>
              <a:rPr lang="en-US" altLang="zh-CN" sz="2000" dirty="0"/>
              <a:t>Migrants</a:t>
            </a:r>
            <a:endParaRPr lang="en-US" altLang="zh-CN" sz="2000" dirty="0" smtClean="0"/>
          </a:p>
          <a:p>
            <a:r>
              <a:rPr lang="en-US" altLang="zh-CN" sz="2000" b="1" dirty="0" smtClean="0"/>
              <a:t>	•</a:t>
            </a:r>
            <a:r>
              <a:rPr lang="zh-CN" altLang="en-US" sz="2000" b="1" dirty="0" smtClean="0"/>
              <a:t>   </a:t>
            </a:r>
            <a:r>
              <a:rPr lang="en-US" altLang="zh-CN" sz="2000" dirty="0" smtClean="0"/>
              <a:t>Nation/Leader			    </a:t>
            </a:r>
            <a:r>
              <a:rPr lang="en-US" altLang="zh-CN" sz="2000" dirty="0" smtClean="0"/>
              <a:t>Lie/Brussels</a:t>
            </a:r>
            <a:endParaRPr lang="zh-CN" altLang="en-US" sz="2000" dirty="0"/>
          </a:p>
        </p:txBody>
      </p:sp>
      <p:sp>
        <p:nvSpPr>
          <p:cNvPr id="109" name="TextBox 94"/>
          <p:cNvSpPr txBox="1"/>
          <p:nvPr/>
        </p:nvSpPr>
        <p:spPr>
          <a:xfrm>
            <a:off x="13269013" y="14935200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 Comparison of Classifiers </a:t>
            </a:r>
            <a:endParaRPr lang="en-US" sz="2000" dirty="0"/>
          </a:p>
        </p:txBody>
      </p:sp>
      <p:sp>
        <p:nvSpPr>
          <p:cNvPr id="110" name="TextBox 94"/>
          <p:cNvSpPr txBox="1"/>
          <p:nvPr/>
        </p:nvSpPr>
        <p:spPr>
          <a:xfrm>
            <a:off x="12769652" y="18749361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 Ratio of Remain to Leave </a:t>
            </a:r>
            <a:endParaRPr lang="en-US" sz="2000" dirty="0"/>
          </a:p>
        </p:txBody>
      </p:sp>
      <p:sp>
        <p:nvSpPr>
          <p:cNvPr id="111" name="TextBox 94"/>
          <p:cNvSpPr txBox="1"/>
          <p:nvPr/>
        </p:nvSpPr>
        <p:spPr>
          <a:xfrm>
            <a:off x="17850550" y="18745200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 Trend of Remain to Leave </a:t>
            </a:r>
            <a:endParaRPr lang="en-US" sz="2000" dirty="0"/>
          </a:p>
        </p:txBody>
      </p:sp>
      <p:sp>
        <p:nvSpPr>
          <p:cNvPr id="112" name="TextBox 94"/>
          <p:cNvSpPr txBox="1"/>
          <p:nvPr/>
        </p:nvSpPr>
        <p:spPr>
          <a:xfrm>
            <a:off x="30518100" y="7758794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7</a:t>
            </a:r>
            <a:r>
              <a:rPr lang="en-US" altLang="zh-CN" sz="2000" dirty="0" smtClean="0"/>
              <a:t> Word Cloud</a:t>
            </a:r>
            <a:endParaRPr lang="en-US" sz="2000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501" y="8970057"/>
            <a:ext cx="7283699" cy="2913954"/>
          </a:xfrm>
          <a:prstGeom prst="rect">
            <a:avLst/>
          </a:prstGeom>
        </p:spPr>
      </p:pic>
      <p:grpSp>
        <p:nvGrpSpPr>
          <p:cNvPr id="127" name="组 126"/>
          <p:cNvGrpSpPr/>
          <p:nvPr/>
        </p:nvGrpSpPr>
        <p:grpSpPr>
          <a:xfrm>
            <a:off x="24103394" y="8974067"/>
            <a:ext cx="3718245" cy="3063263"/>
            <a:chOff x="24103394" y="11246622"/>
            <a:chExt cx="5468306" cy="3071047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3394" y="11246622"/>
              <a:ext cx="5468306" cy="3071047"/>
            </a:xfrm>
            <a:prstGeom prst="rect">
              <a:avLst/>
            </a:prstGeom>
          </p:spPr>
        </p:pic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5500" y="11363204"/>
              <a:ext cx="1346200" cy="939800"/>
            </a:xfrm>
            <a:prstGeom prst="rect">
              <a:avLst/>
            </a:prstGeom>
          </p:spPr>
        </p:pic>
      </p:grpSp>
      <p:sp>
        <p:nvSpPr>
          <p:cNvPr id="114" name="TextBox 95"/>
          <p:cNvSpPr txBox="1"/>
          <p:nvPr/>
        </p:nvSpPr>
        <p:spPr>
          <a:xfrm>
            <a:off x="23783188" y="12479381"/>
            <a:ext cx="11939337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•   </a:t>
            </a:r>
            <a:r>
              <a:rPr lang="en-US" altLang="zh-CN" sz="2000" dirty="0" smtClean="0"/>
              <a:t>Label for leave: Refugee, Expense, Trade, Employment, Political Change</a:t>
            </a:r>
            <a:endParaRPr lang="en-US" altLang="zh-CN" sz="2000" dirty="0"/>
          </a:p>
          <a:p>
            <a:r>
              <a:rPr lang="en-US" sz="2000" b="1" dirty="0" smtClean="0"/>
              <a:t>•   </a:t>
            </a:r>
            <a:r>
              <a:rPr lang="en-US" sz="2000" dirty="0" smtClean="0"/>
              <a:t>Word Cloud: Migration, Laws,  Tax, Britain, Control</a:t>
            </a:r>
            <a:r>
              <a:rPr lang="en-US" sz="2000" dirty="0"/>
              <a:t>,</a:t>
            </a:r>
            <a:r>
              <a:rPr lang="en-US" sz="2000" dirty="0" smtClean="0"/>
              <a:t> Lies</a:t>
            </a:r>
            <a:endParaRPr lang="en-US" altLang="zh-CN" sz="2000" dirty="0" smtClean="0"/>
          </a:p>
        </p:txBody>
      </p:sp>
      <p:sp>
        <p:nvSpPr>
          <p:cNvPr id="115" name="TextBox 59"/>
          <p:cNvSpPr txBox="1"/>
          <p:nvPr/>
        </p:nvSpPr>
        <p:spPr>
          <a:xfrm>
            <a:off x="23774400" y="13258800"/>
            <a:ext cx="1194582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/>
              <a:t>•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GMM</a:t>
            </a:r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0" name="组 119"/>
          <p:cNvGrpSpPr/>
          <p:nvPr/>
        </p:nvGrpSpPr>
        <p:grpSpPr>
          <a:xfrm>
            <a:off x="24111415" y="14131212"/>
            <a:ext cx="5257800" cy="2327988"/>
            <a:chOff x="24111415" y="18110317"/>
            <a:chExt cx="5257800" cy="2327988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1415" y="18110317"/>
              <a:ext cx="5257800" cy="2327988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3447" y="18146650"/>
              <a:ext cx="1612900" cy="749300"/>
            </a:xfrm>
            <a:prstGeom prst="rect">
              <a:avLst/>
            </a:prstGeom>
          </p:spPr>
        </p:pic>
      </p:grpSp>
      <p:grpSp>
        <p:nvGrpSpPr>
          <p:cNvPr id="123" name="组 122"/>
          <p:cNvGrpSpPr/>
          <p:nvPr/>
        </p:nvGrpSpPr>
        <p:grpSpPr>
          <a:xfrm>
            <a:off x="30028960" y="14131212"/>
            <a:ext cx="5480240" cy="2327988"/>
            <a:chOff x="30028960" y="18110317"/>
            <a:chExt cx="5207000" cy="2327988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960" y="18110317"/>
              <a:ext cx="5207000" cy="2327988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3665" y="18191733"/>
              <a:ext cx="1346200" cy="736600"/>
            </a:xfrm>
            <a:prstGeom prst="rect">
              <a:avLst/>
            </a:prstGeom>
          </p:spPr>
        </p:pic>
      </p:grpSp>
      <p:sp>
        <p:nvSpPr>
          <p:cNvPr id="125" name="TextBox 94"/>
          <p:cNvSpPr txBox="1"/>
          <p:nvPr/>
        </p:nvSpPr>
        <p:spPr>
          <a:xfrm>
            <a:off x="24307800" y="11929205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 Leave, </a:t>
            </a:r>
            <a:r>
              <a:rPr lang="en-US" altLang="zh-CN" sz="2000" dirty="0" err="1" smtClean="0"/>
              <a:t>Kmeans</a:t>
            </a:r>
            <a:r>
              <a:rPr lang="en-US" altLang="zh-CN" sz="2000" dirty="0" smtClean="0"/>
              <a:t> Cluster</a:t>
            </a:r>
            <a:endParaRPr lang="en-US" sz="2000" dirty="0"/>
          </a:p>
        </p:txBody>
      </p:sp>
      <p:sp>
        <p:nvSpPr>
          <p:cNvPr id="126" name="TextBox 94"/>
          <p:cNvSpPr txBox="1"/>
          <p:nvPr/>
        </p:nvSpPr>
        <p:spPr>
          <a:xfrm>
            <a:off x="30193937" y="11891557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 Word Cloud</a:t>
            </a:r>
            <a:endParaRPr lang="en-US" sz="2000" dirty="0"/>
          </a:p>
        </p:txBody>
      </p:sp>
      <p:sp>
        <p:nvSpPr>
          <p:cNvPr id="128" name="TextBox 95"/>
          <p:cNvSpPr txBox="1"/>
          <p:nvPr/>
        </p:nvSpPr>
        <p:spPr>
          <a:xfrm>
            <a:off x="23767915" y="24474339"/>
            <a:ext cx="13955715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Both graph show people’s attitude </a:t>
            </a:r>
            <a:r>
              <a:rPr lang="en-US" sz="2000" dirty="0" smtClean="0"/>
              <a:t>towards </a:t>
            </a:r>
            <a:r>
              <a:rPr lang="en-US" sz="2000" dirty="0" err="1" smtClean="0"/>
              <a:t>Brexit</a:t>
            </a:r>
            <a:r>
              <a:rPr lang="en-US" sz="2000" dirty="0" smtClean="0"/>
              <a:t>. Red means support </a:t>
            </a:r>
            <a:r>
              <a:rPr lang="en-US" sz="2000" dirty="0" err="1" smtClean="0"/>
              <a:t>Brexit</a:t>
            </a:r>
            <a:r>
              <a:rPr lang="en-US" sz="2000" dirty="0" smtClean="0"/>
              <a:t>, and blue means against.</a:t>
            </a:r>
          </a:p>
          <a:p>
            <a:r>
              <a:rPr lang="en-US" sz="2000" dirty="0" smtClean="0"/>
              <a:t>Left figure is what we get from our model, while right is from news</a:t>
            </a:r>
          </a:p>
          <a:p>
            <a:endParaRPr lang="zh-CN" altLang="en-US" sz="2000" dirty="0"/>
          </a:p>
        </p:txBody>
      </p:sp>
      <p:sp>
        <p:nvSpPr>
          <p:cNvPr id="130" name="TextBox 94"/>
          <p:cNvSpPr txBox="1"/>
          <p:nvPr/>
        </p:nvSpPr>
        <p:spPr>
          <a:xfrm>
            <a:off x="24629184" y="16535400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11 Remain, GMM Cluster</a:t>
            </a:r>
            <a:endParaRPr lang="en-US" sz="2000" dirty="0"/>
          </a:p>
        </p:txBody>
      </p:sp>
      <p:sp>
        <p:nvSpPr>
          <p:cNvPr id="131" name="TextBox 94"/>
          <p:cNvSpPr txBox="1"/>
          <p:nvPr/>
        </p:nvSpPr>
        <p:spPr>
          <a:xfrm>
            <a:off x="30518684" y="16535581"/>
            <a:ext cx="56769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12 Leave, GMM Cluster</a:t>
            </a:r>
            <a:endParaRPr lang="en-US" sz="2000" dirty="0"/>
          </a:p>
        </p:txBody>
      </p:sp>
      <p:sp>
        <p:nvSpPr>
          <p:cNvPr id="132" name="TextBox 95"/>
          <p:cNvSpPr txBox="1"/>
          <p:nvPr/>
        </p:nvSpPr>
        <p:spPr>
          <a:xfrm>
            <a:off x="23820219" y="17022488"/>
            <a:ext cx="11939337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•   </a:t>
            </a:r>
            <a:r>
              <a:rPr lang="en-US" altLang="zh-CN" sz="2000" dirty="0" smtClean="0"/>
              <a:t>Label for leave: Control Border, Anti Democratic, Scare Tactics, Expense</a:t>
            </a:r>
            <a:endParaRPr lang="en-US" altLang="zh-CN" sz="2000" dirty="0"/>
          </a:p>
          <a:p>
            <a:r>
              <a:rPr lang="en-US" sz="2000" b="1" dirty="0" smtClean="0"/>
              <a:t>•   </a:t>
            </a:r>
            <a:r>
              <a:rPr lang="en-US" sz="2000" dirty="0" smtClean="0"/>
              <a:t>Label for remain: International </a:t>
            </a:r>
            <a:r>
              <a:rPr lang="en-US" sz="2000" dirty="0" smtClean="0"/>
              <a:t>Politics, </a:t>
            </a:r>
            <a:r>
              <a:rPr lang="en-US" sz="2000" dirty="0" smtClean="0"/>
              <a:t>David </a:t>
            </a:r>
            <a:r>
              <a:rPr lang="en-US" sz="2000" dirty="0" smtClean="0"/>
              <a:t>Cameron, </a:t>
            </a:r>
            <a:r>
              <a:rPr lang="en-US" sz="2000" dirty="0" smtClean="0"/>
              <a:t>Europe </a:t>
            </a:r>
            <a:r>
              <a:rPr lang="en-US" sz="2000" dirty="0" smtClean="0"/>
              <a:t>Family, </a:t>
            </a:r>
            <a:r>
              <a:rPr lang="en-US" sz="2000" dirty="0" smtClean="0"/>
              <a:t>Reform EU</a:t>
            </a:r>
            <a:endParaRPr lang="en-US" altLang="zh-CN" sz="2000" dirty="0" smtClean="0"/>
          </a:p>
        </p:txBody>
      </p:sp>
      <p:sp>
        <p:nvSpPr>
          <p:cNvPr id="133" name="TextBox 59"/>
          <p:cNvSpPr txBox="1"/>
          <p:nvPr/>
        </p:nvSpPr>
        <p:spPr>
          <a:xfrm>
            <a:off x="23798463" y="17927257"/>
            <a:ext cx="1194582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/>
              <a:t>•</a:t>
            </a:r>
            <a:r>
              <a:rPr lang="en-US" altLang="zh-CN" sz="2400" b="1"/>
              <a:t>	</a:t>
            </a:r>
            <a:r>
              <a:rPr lang="en-US" altLang="zh-CN" sz="2400" b="1" smtClean="0"/>
              <a:t>Distribution</a:t>
            </a:r>
            <a:endParaRPr lang="en-US" altLang="zh-CN" sz="2400" b="1" dirty="0" smtClean="0"/>
          </a:p>
          <a:p>
            <a:pPr lvl="0"/>
            <a:endParaRPr lang="en-US" altLang="zh-CN" sz="3000" b="1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Box 55"/>
          <p:cNvSpPr txBox="1"/>
          <p:nvPr/>
        </p:nvSpPr>
        <p:spPr>
          <a:xfrm>
            <a:off x="1114527" y="23681380"/>
            <a:ext cx="9676142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Work Flow</a:t>
            </a:r>
          </a:p>
          <a:p>
            <a:pPr lvl="0"/>
            <a:r>
              <a:rPr lang="en-US" altLang="zh-CN" sz="2800" b="1" dirty="0"/>
              <a:t>•	</a:t>
            </a:r>
            <a:r>
              <a:rPr lang="en-US" altLang="zh-CN" sz="2800" dirty="0"/>
              <a:t>Scrape data and label</a:t>
            </a:r>
          </a:p>
          <a:p>
            <a:pPr lvl="0"/>
            <a:r>
              <a:rPr lang="en-US" altLang="zh-CN" sz="2800" b="1" dirty="0"/>
              <a:t>•	</a:t>
            </a:r>
            <a:r>
              <a:rPr lang="en-US" altLang="zh-CN" sz="2800" dirty="0"/>
              <a:t>Train classifier and predict unlabeled data</a:t>
            </a:r>
          </a:p>
          <a:p>
            <a:r>
              <a:rPr lang="en-US" altLang="zh-CN" sz="2800" b="1" dirty="0"/>
              <a:t>•	</a:t>
            </a:r>
            <a:r>
              <a:rPr lang="en-US" altLang="zh-CN" sz="2800" dirty="0"/>
              <a:t>Clustering inside each class to find main topic</a:t>
            </a:r>
          </a:p>
          <a:p>
            <a:pPr lvl="0"/>
            <a:endParaRPr lang="zh-CN" altLang="en-US" sz="2400" dirty="0" smtClean="0"/>
          </a:p>
        </p:txBody>
      </p:sp>
      <p:sp>
        <p:nvSpPr>
          <p:cNvPr id="83" name="TextBox 58"/>
          <p:cNvSpPr txBox="1"/>
          <p:nvPr/>
        </p:nvSpPr>
        <p:spPr>
          <a:xfrm>
            <a:off x="12385039" y="3636550"/>
            <a:ext cx="10114700" cy="735521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Model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9" name="TextBox 86"/>
          <p:cNvSpPr txBox="1"/>
          <p:nvPr/>
        </p:nvSpPr>
        <p:spPr>
          <a:xfrm>
            <a:off x="12373595" y="22936200"/>
            <a:ext cx="10144049" cy="748000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dirty="0" smtClean="0">
                <a:solidFill>
                  <a:schemeClr val="bg1"/>
                </a:solidFill>
              </a:rPr>
              <a:t>esult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865</TotalTime>
  <Words>265</Words>
  <Application>Microsoft Macintosh PowerPoint</Application>
  <PresentationFormat>自定义</PresentationFormat>
  <Paragraphs>89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Cambria Math</vt:lpstr>
      <vt:lpstr>DejaVu Sans</vt:lpstr>
      <vt:lpstr>Nimbus Roman No9 L</vt:lpstr>
      <vt:lpstr>Symbol</vt:lpstr>
      <vt:lpstr>Times New Roman</vt:lpstr>
      <vt:lpstr>Wingdings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用户</cp:lastModifiedBy>
  <cp:revision>77</cp:revision>
  <cp:lastPrinted>2016-12-14T12:56:32Z</cp:lastPrinted>
  <dcterms:created xsi:type="dcterms:W3CDTF">2016-12-07T00:27:04Z</dcterms:created>
  <dcterms:modified xsi:type="dcterms:W3CDTF">2016-12-14T13:19:50Z</dcterms:modified>
</cp:coreProperties>
</file>