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1" r:id="rId4"/>
    <p:sldId id="273" r:id="rId5"/>
    <p:sldId id="272" r:id="rId6"/>
    <p:sldId id="274" r:id="rId7"/>
    <p:sldId id="275" r:id="rId8"/>
    <p:sldId id="276" r:id="rId9"/>
    <p:sldId id="277" r:id="rId10"/>
    <p:sldId id="278" r:id="rId11"/>
    <p:sldId id="282" r:id="rId12"/>
    <p:sldId id="279" r:id="rId13"/>
    <p:sldId id="283" r:id="rId14"/>
    <p:sldId id="280" r:id="rId15"/>
    <p:sldId id="284" r:id="rId16"/>
    <p:sldId id="281" r:id="rId17"/>
    <p:sldId id="268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000000"/>
    <a:srgbClr val="DEA900"/>
    <a:srgbClr val="3F9DD1"/>
    <a:srgbClr val="FFFFFF"/>
    <a:srgbClr val="35345E"/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9" autoAdjust="0"/>
    <p:restoredTop sz="94660"/>
  </p:normalViewPr>
  <p:slideViewPr>
    <p:cSldViewPr>
      <p:cViewPr>
        <p:scale>
          <a:sx n="100" d="100"/>
          <a:sy n="100" d="100"/>
        </p:scale>
        <p:origin x="-72" y="-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170A0-CFBC-439A-9263-B9642F8984E8}" type="datetimeFigureOut">
              <a:rPr lang="zh-CN" altLang="en-US" smtClean="0"/>
              <a:pPr/>
              <a:t>12/19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AA68A-0254-4981-85FB-0ACAA404D9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90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5B6FC-8267-42F8-AD39-EC9903397BE7}" type="datetimeFigureOut">
              <a:rPr lang="zh-CN" altLang="en-US" smtClean="0"/>
              <a:pPr/>
              <a:t>12/19 Thu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61AE8-4E9A-4F2B-9F2B-7B27B86452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90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4957770" cy="4917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2143122"/>
            <a:ext cx="4957770" cy="3214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 descr="未标题-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7749" y="750081"/>
            <a:ext cx="4026251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07987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07987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线条9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7000" contrast="-24000"/>
          </a:blip>
          <a:srcRect r="26487"/>
          <a:stretch>
            <a:fillRect/>
          </a:stretch>
        </p:blipFill>
        <p:spPr>
          <a:xfrm>
            <a:off x="8358214" y="0"/>
            <a:ext cx="785786" cy="51435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7591" y="309633"/>
            <a:ext cx="8229600" cy="3655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5072062"/>
            <a:ext cx="9144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.png"/>
          <p:cNvPicPr>
            <a:picLocks noChangeAspect="1"/>
          </p:cNvPicPr>
          <p:nvPr userDrawn="1"/>
        </p:nvPicPr>
        <p:blipFill>
          <a:blip r:embed="rId2">
            <a:lum bright="100000"/>
          </a:blip>
          <a:srcRect l="16589" t="18028" r="18189" b="1962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Picture 3" descr="C:\Documents and Settings\ap1007\桌面\未标题-3.png"/>
          <p:cNvPicPr>
            <a:picLocks noChangeAspect="1" noChangeArrowheads="1"/>
          </p:cNvPicPr>
          <p:nvPr userDrawn="1"/>
        </p:nvPicPr>
        <p:blipFill>
          <a:blip r:embed="rId3"/>
          <a:srcRect t="16156" r="40895" b="53686"/>
          <a:stretch>
            <a:fillRect/>
          </a:stretch>
        </p:blipFill>
        <p:spPr bwMode="auto">
          <a:xfrm>
            <a:off x="2285984" y="0"/>
            <a:ext cx="6858016" cy="2000246"/>
          </a:xfrm>
          <a:prstGeom prst="rect">
            <a:avLst/>
          </a:prstGeom>
          <a:noFill/>
        </p:spPr>
      </p:pic>
      <p:pic>
        <p:nvPicPr>
          <p:cNvPr id="13" name="Picture 3" descr="C:\Documents and Settings\ap1007\桌面\未标题-3.png"/>
          <p:cNvPicPr>
            <a:picLocks noChangeAspect="1" noChangeArrowheads="1"/>
          </p:cNvPicPr>
          <p:nvPr userDrawn="1"/>
        </p:nvPicPr>
        <p:blipFill>
          <a:blip r:embed="rId3"/>
          <a:srcRect t="24773" r="59365" b="53686"/>
          <a:stretch>
            <a:fillRect/>
          </a:stretch>
        </p:blipFill>
        <p:spPr bwMode="auto">
          <a:xfrm>
            <a:off x="2143108" y="3714758"/>
            <a:ext cx="4714908" cy="1428742"/>
          </a:xfrm>
          <a:prstGeom prst="rect">
            <a:avLst/>
          </a:prstGeom>
          <a:noFill/>
        </p:spPr>
      </p:pic>
      <p:cxnSp>
        <p:nvCxnSpPr>
          <p:cNvPr id="16" name="直接连接符 15"/>
          <p:cNvCxnSpPr/>
          <p:nvPr userDrawn="1"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67591" y="309633"/>
            <a:ext cx="8229600" cy="3655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线条9.png"/>
          <p:cNvPicPr>
            <a:picLocks noChangeAspect="1"/>
          </p:cNvPicPr>
          <p:nvPr userDrawn="1"/>
        </p:nvPicPr>
        <p:blipFill>
          <a:blip r:embed="rId7" cstate="print"/>
          <a:srcRect r="26487"/>
          <a:stretch>
            <a:fillRect/>
          </a:stretch>
        </p:blipFill>
        <p:spPr>
          <a:xfrm>
            <a:off x="8358214" y="0"/>
            <a:ext cx="785786" cy="514350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1" r:id="rId4"/>
    <p:sldLayoutId id="2147483652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53758"/>
            <a:ext cx="4957770" cy="589364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暗棋游戏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2071684"/>
            <a:ext cx="4957770" cy="321471"/>
          </a:xfrm>
        </p:spPr>
        <p:txBody>
          <a:bodyPr/>
          <a:lstStyle/>
          <a:p>
            <a:r>
              <a:rPr lang="en-US" altLang="zh-CN" sz="1200" dirty="0" smtClean="0"/>
              <a:t>	--</a:t>
            </a:r>
            <a:r>
              <a:rPr lang="zh-CN" altLang="en-US" sz="1200" dirty="0" smtClean="0"/>
              <a:t>游戏操作及技术详解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操作详解</a:t>
            </a:r>
            <a:r>
              <a:rPr lang="en-US" altLang="zh-CN" dirty="0" smtClean="0"/>
              <a:t>-</a:t>
            </a:r>
            <a:r>
              <a:rPr lang="zh-CN" altLang="en-US" dirty="0" smtClean="0"/>
              <a:t>洗牌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27" y="1319362"/>
            <a:ext cx="4762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91" y="1319362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79" y="1328887"/>
            <a:ext cx="47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619" y="1319362"/>
            <a:ext cx="4667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683" y="1319362"/>
            <a:ext cx="47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747" y="1328887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11" y="1319362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08610" y="203564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b6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7491" y="203564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b2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44080" y="203564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b3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46957" y="203564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b4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27784" y="203564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b5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3528" y="203564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b1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75149" y="203564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b7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27" y="2543498"/>
            <a:ext cx="47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15" y="2553023"/>
            <a:ext cx="4667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403" y="2553023"/>
            <a:ext cx="4667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957" y="2533973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445" y="2553022"/>
            <a:ext cx="4667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747" y="2543496"/>
            <a:ext cx="47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149" y="2572073"/>
            <a:ext cx="4572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208610" y="326357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a6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7491" y="326357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a2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44080" y="326357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a3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46957" y="326357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a4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27784" y="326357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a5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326357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a1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5149" y="326357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a7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1131589"/>
            <a:ext cx="4320480" cy="2592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667522" y="1203598"/>
            <a:ext cx="688454" cy="72008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6705" y="3945979"/>
            <a:ext cx="310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chess = [………] 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32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上弧形箭头 19"/>
          <p:cNvSpPr/>
          <p:nvPr/>
        </p:nvSpPr>
        <p:spPr>
          <a:xfrm>
            <a:off x="3851920" y="238968"/>
            <a:ext cx="3096344" cy="1057946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92080" y="1419622"/>
            <a:ext cx="280831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46086" y="1486984"/>
            <a:ext cx="27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生成行列号，</a:t>
            </a:r>
            <a:r>
              <a:rPr lang="en-US" altLang="zh-CN" dirty="0" smtClean="0"/>
              <a:t>row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col</a:t>
            </a:r>
            <a:endParaRPr lang="zh-CN" altLang="en-US" dirty="0"/>
          </a:p>
        </p:txBody>
      </p:sp>
      <p:sp>
        <p:nvSpPr>
          <p:cNvPr id="23" name="下箭头 22"/>
          <p:cNvSpPr/>
          <p:nvPr/>
        </p:nvSpPr>
        <p:spPr>
          <a:xfrm>
            <a:off x="6480212" y="2054697"/>
            <a:ext cx="432048" cy="49832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346086" y="2643758"/>
            <a:ext cx="275430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472100" y="27111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载入</a:t>
            </a:r>
            <a:r>
              <a:rPr lang="en-US" altLang="zh-CN" dirty="0" err="1" smtClean="0"/>
              <a:t>chessSet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92080" y="3417467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chessSet</a:t>
            </a:r>
            <a:r>
              <a:rPr lang="en-US" altLang="zh-CN" dirty="0" smtClean="0">
                <a:solidFill>
                  <a:schemeClr val="bg1"/>
                </a:solidFill>
              </a:rPr>
              <a:t> =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row-col:{chess}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4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6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6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6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6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6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6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6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6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3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80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4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200"/>
                            </p:stCondLst>
                            <p:childTnLst>
                              <p:par>
                                <p:cTn id="1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6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6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/>
      <p:bldP spid="32" grpId="0"/>
      <p:bldP spid="37" grpId="0"/>
      <p:bldP spid="38" grpId="0"/>
      <p:bldP spid="39" grpId="0"/>
      <p:bldP spid="44" grpId="0"/>
      <p:bldP spid="45" grpId="0"/>
      <p:bldP spid="46" grpId="0"/>
      <p:bldP spid="47" grpId="0"/>
      <p:bldP spid="50" grpId="0"/>
      <p:bldP spid="52" grpId="0"/>
      <p:bldP spid="53" grpId="0"/>
      <p:bldP spid="54" grpId="0"/>
      <p:bldP spid="4" grpId="0" animBg="1"/>
      <p:bldP spid="5" grpId="0" animBg="1"/>
      <p:bldP spid="9" grpId="0"/>
      <p:bldP spid="20" grpId="0" animBg="1"/>
      <p:bldP spid="21" grpId="0" animBg="1"/>
      <p:bldP spid="22" grpId="0"/>
      <p:bldP spid="23" grpId="0" animBg="1"/>
      <p:bldP spid="24" grpId="0" animBg="1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zh-CN" altLang="en-US" dirty="0" smtClean="0"/>
              <a:t>详解</a:t>
            </a:r>
            <a:r>
              <a:rPr lang="en-US" altLang="zh-CN" dirty="0" smtClean="0"/>
              <a:t>-click</a:t>
            </a:r>
            <a:endParaRPr lang="zh-CN" altLang="en-US" dirty="0"/>
          </a:p>
        </p:txBody>
      </p:sp>
      <p:pic>
        <p:nvPicPr>
          <p:cNvPr id="8" name="Picture 170" descr="u=999012485,259341235&amp;fm=3&amp;g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17" y="2685807"/>
            <a:ext cx="216058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0"/>
          <p:cNvGrpSpPr>
            <a:grpSpLocks/>
          </p:cNvGrpSpPr>
          <p:nvPr/>
        </p:nvGrpSpPr>
        <p:grpSpPr bwMode="auto">
          <a:xfrm>
            <a:off x="2222017" y="3982795"/>
            <a:ext cx="1584325" cy="828675"/>
            <a:chOff x="4014" y="2614"/>
            <a:chExt cx="998" cy="522"/>
          </a:xfrm>
        </p:grpSpPr>
        <p:grpSp>
          <p:nvGrpSpPr>
            <p:cNvPr id="10" name="Group 179"/>
            <p:cNvGrpSpPr>
              <a:grpSpLocks/>
            </p:cNvGrpSpPr>
            <p:nvPr/>
          </p:nvGrpSpPr>
          <p:grpSpPr bwMode="auto">
            <a:xfrm>
              <a:off x="4014" y="2614"/>
              <a:ext cx="499" cy="408"/>
              <a:chOff x="4014" y="2614"/>
              <a:chExt cx="499" cy="408"/>
            </a:xfrm>
          </p:grpSpPr>
          <p:sp>
            <p:nvSpPr>
              <p:cNvPr id="12" name="Line 172"/>
              <p:cNvSpPr>
                <a:spLocks noChangeShapeType="1"/>
              </p:cNvSpPr>
              <p:nvPr/>
            </p:nvSpPr>
            <p:spPr bwMode="auto">
              <a:xfrm>
                <a:off x="4014" y="2614"/>
                <a:ext cx="227" cy="4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73"/>
              <p:cNvSpPr>
                <a:spLocks noChangeShapeType="1"/>
              </p:cNvSpPr>
              <p:nvPr/>
            </p:nvSpPr>
            <p:spPr bwMode="auto">
              <a:xfrm>
                <a:off x="4241" y="3022"/>
                <a:ext cx="2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Text Box 174"/>
            <p:cNvSpPr txBox="1">
              <a:spLocks noChangeArrowheads="1"/>
            </p:cNvSpPr>
            <p:nvPr/>
          </p:nvSpPr>
          <p:spPr bwMode="auto">
            <a:xfrm>
              <a:off x="4513" y="2886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bg1"/>
                  </a:solidFill>
                </a:rPr>
                <a:t>左击</a:t>
              </a:r>
            </a:p>
          </p:txBody>
        </p:sp>
      </p:grpSp>
      <p:grpSp>
        <p:nvGrpSpPr>
          <p:cNvPr id="14" name="Group 182"/>
          <p:cNvGrpSpPr>
            <a:grpSpLocks/>
          </p:cNvGrpSpPr>
          <p:nvPr/>
        </p:nvGrpSpPr>
        <p:grpSpPr bwMode="auto">
          <a:xfrm>
            <a:off x="134454" y="3477970"/>
            <a:ext cx="1582738" cy="396875"/>
            <a:chOff x="2699" y="2296"/>
            <a:chExt cx="997" cy="250"/>
          </a:xfrm>
        </p:grpSpPr>
        <p:sp>
          <p:nvSpPr>
            <p:cNvPr id="16" name="Line 177"/>
            <p:cNvSpPr>
              <a:spLocks noChangeShapeType="1"/>
            </p:cNvSpPr>
            <p:nvPr/>
          </p:nvSpPr>
          <p:spPr bwMode="auto">
            <a:xfrm flipH="1">
              <a:off x="3243" y="2432"/>
              <a:ext cx="4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78"/>
            <p:cNvSpPr txBox="1">
              <a:spLocks noChangeArrowheads="1"/>
            </p:cNvSpPr>
            <p:nvPr/>
          </p:nvSpPr>
          <p:spPr bwMode="auto">
            <a:xfrm>
              <a:off x="2699" y="2296"/>
              <a:ext cx="5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chemeClr val="bg1"/>
                  </a:solidFill>
                </a:rPr>
                <a:t>右击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14375"/>
            <a:ext cx="381952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 descr="D:\Desktop\20131217100942990_easyicon_net_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70" y="91556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148064" y="555526"/>
            <a:ext cx="1764196" cy="58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56076" y="6651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clickChess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" idx="2"/>
          </p:cNvCxnSpPr>
          <p:nvPr/>
        </p:nvCxnSpPr>
        <p:spPr>
          <a:xfrm>
            <a:off x="6030162" y="1144166"/>
            <a:ext cx="0" cy="51318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148064" y="1707654"/>
            <a:ext cx="176419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256076" y="177966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drawChess</a:t>
            </a:r>
            <a:endParaRPr lang="zh-CN" altLang="en-US" dirty="0"/>
          </a:p>
        </p:txBody>
      </p:sp>
      <p:sp>
        <p:nvSpPr>
          <p:cNvPr id="20" name="菱形 19"/>
          <p:cNvSpPr/>
          <p:nvPr/>
        </p:nvSpPr>
        <p:spPr>
          <a:xfrm>
            <a:off x="5273960" y="2720087"/>
            <a:ext cx="1512168" cy="70607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7" idx="2"/>
            <a:endCxn id="20" idx="0"/>
          </p:cNvCxnSpPr>
          <p:nvPr/>
        </p:nvCxnSpPr>
        <p:spPr>
          <a:xfrm flipH="1">
            <a:off x="6030044" y="2283718"/>
            <a:ext cx="118" cy="43636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4138" y="28884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627745" y="3860260"/>
            <a:ext cx="700373" cy="441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681750" y="3896264"/>
            <a:ext cx="5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flip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487823" y="3873000"/>
            <a:ext cx="952044" cy="441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572000" y="3903959"/>
            <a:ext cx="8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select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643178" y="3870324"/>
            <a:ext cx="1206016" cy="441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629035" y="3916392"/>
            <a:ext cx="125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abandon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038066" y="3870324"/>
            <a:ext cx="700373" cy="441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980465" y="3896264"/>
            <a:ext cx="75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fight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884368" y="3860260"/>
            <a:ext cx="1008112" cy="441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960583" y="3896264"/>
            <a:ext cx="85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move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0" idx="2"/>
            <a:endCxn id="30" idx="0"/>
          </p:cNvCxnSpPr>
          <p:nvPr/>
        </p:nvCxnSpPr>
        <p:spPr>
          <a:xfrm flipH="1">
            <a:off x="3977932" y="3426157"/>
            <a:ext cx="2052112" cy="43410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2"/>
            <a:endCxn id="33" idx="0"/>
          </p:cNvCxnSpPr>
          <p:nvPr/>
        </p:nvCxnSpPr>
        <p:spPr>
          <a:xfrm flipH="1">
            <a:off x="4963845" y="3426157"/>
            <a:ext cx="1066199" cy="44684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0" idx="2"/>
            <a:endCxn id="35" idx="0"/>
          </p:cNvCxnSpPr>
          <p:nvPr/>
        </p:nvCxnSpPr>
        <p:spPr>
          <a:xfrm>
            <a:off x="6030044" y="3426157"/>
            <a:ext cx="216142" cy="44416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0" idx="2"/>
            <a:endCxn id="37" idx="0"/>
          </p:cNvCxnSpPr>
          <p:nvPr/>
        </p:nvCxnSpPr>
        <p:spPr>
          <a:xfrm>
            <a:off x="6030044" y="3426157"/>
            <a:ext cx="1358209" cy="44416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2"/>
            <a:endCxn id="39" idx="0"/>
          </p:cNvCxnSpPr>
          <p:nvPr/>
        </p:nvCxnSpPr>
        <p:spPr>
          <a:xfrm>
            <a:off x="6030044" y="3426157"/>
            <a:ext cx="2358380" cy="43410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08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19" grpId="0"/>
      <p:bldP spid="20" grpId="0" animBg="1"/>
      <p:bldP spid="23" grpId="0"/>
      <p:bldP spid="30" grpId="0" animBg="1"/>
      <p:bldP spid="31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zh-CN" altLang="en-US" dirty="0" smtClean="0"/>
              <a:t>详解</a:t>
            </a:r>
            <a:r>
              <a:rPr lang="en-US" altLang="zh-CN" dirty="0" smtClean="0"/>
              <a:t>-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：翻子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98757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chess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3614" y="988239"/>
            <a:ext cx="158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selectedRC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13801"/>
            <a:ext cx="2983053" cy="148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02086" y="1707654"/>
            <a:ext cx="415389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2086" y="1707654"/>
            <a:ext cx="415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chess!=null &amp;&amp;</a:t>
            </a:r>
            <a:r>
              <a:rPr lang="en-US" altLang="zh-CN" dirty="0" err="1" smtClean="0"/>
              <a:t>e.button</a:t>
            </a:r>
            <a:r>
              <a:rPr lang="en-US" altLang="zh-CN" dirty="0" smtClean="0"/>
              <a:t>==0</a:t>
            </a:r>
          </a:p>
          <a:p>
            <a:r>
              <a:rPr lang="en-US" altLang="zh-CN" dirty="0" smtClean="0"/>
              <a:t>&amp;&amp;</a:t>
            </a:r>
            <a:r>
              <a:rPr lang="en-US" altLang="zh-CN" dirty="0" err="1" smtClean="0"/>
              <a:t>chess.status</a:t>
            </a:r>
            <a:r>
              <a:rPr lang="en-US" altLang="zh-CN" dirty="0" smtClean="0"/>
              <a:t>==0&amp;&amp;!</a:t>
            </a:r>
            <a:r>
              <a:rPr lang="en-US" altLang="zh-CN" dirty="0" err="1" smtClean="0"/>
              <a:t>selectedRC</a:t>
            </a:r>
            <a:endParaRPr lang="zh-CN" altLang="en-US" dirty="0"/>
          </a:p>
        </p:txBody>
      </p:sp>
      <p:pic>
        <p:nvPicPr>
          <p:cNvPr id="26" name="Picture 2" descr="D:\Desktop\20131217100942990_easyicon_net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532" y="212538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765" y="1983873"/>
            <a:ext cx="385533" cy="3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788790" y="2859782"/>
            <a:ext cx="1190922" cy="576064"/>
          </a:xfrm>
          <a:prstGeom prst="wedgeRoundRectCallout">
            <a:avLst>
              <a:gd name="adj1" fmla="val 39426"/>
              <a:gd name="adj2" fmla="val -101193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29631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2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2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9" grpId="0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zh-CN" altLang="en-US" dirty="0" smtClean="0"/>
              <a:t>详解</a:t>
            </a:r>
            <a:r>
              <a:rPr lang="en-US" altLang="zh-CN" dirty="0" smtClean="0"/>
              <a:t>-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：选中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2053292"/>
            <a:ext cx="2994329" cy="149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274094" y="1509080"/>
            <a:ext cx="415389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74094" y="1509080"/>
            <a:ext cx="415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chess!=null &amp;&amp;</a:t>
            </a:r>
            <a:r>
              <a:rPr lang="en-US" altLang="zh-CN" dirty="0" err="1" smtClean="0"/>
              <a:t>e.button</a:t>
            </a:r>
            <a:r>
              <a:rPr lang="en-US" altLang="zh-CN" dirty="0" smtClean="0"/>
              <a:t>==0</a:t>
            </a:r>
          </a:p>
          <a:p>
            <a:r>
              <a:rPr lang="en-US" altLang="zh-CN" dirty="0" smtClean="0"/>
              <a:t>&amp;&amp;</a:t>
            </a:r>
            <a:r>
              <a:rPr lang="en-US" altLang="zh-CN" dirty="0" err="1" smtClean="0"/>
              <a:t>chess.status</a:t>
            </a:r>
            <a:r>
              <a:rPr lang="en-US" altLang="zh-CN" dirty="0" smtClean="0"/>
              <a:t>!=0&amp;&amp;!</a:t>
            </a:r>
            <a:r>
              <a:rPr lang="en-US" altLang="zh-CN" dirty="0" err="1" smtClean="0"/>
              <a:t>selectedRC</a:t>
            </a:r>
            <a:endParaRPr lang="zh-CN" altLang="en-US" dirty="0"/>
          </a:p>
        </p:txBody>
      </p:sp>
      <p:pic>
        <p:nvPicPr>
          <p:cNvPr id="37" name="Picture 2" descr="D:\Desktop\20131217100942990_easyicon_net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28018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5" y="2053292"/>
            <a:ext cx="360042" cy="34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标注 5"/>
          <p:cNvSpPr/>
          <p:nvPr/>
        </p:nvSpPr>
        <p:spPr>
          <a:xfrm>
            <a:off x="1259632" y="2800007"/>
            <a:ext cx="1512168" cy="635839"/>
          </a:xfrm>
          <a:prstGeom prst="wedgeRoundRectCallout">
            <a:avLst>
              <a:gd name="adj1" fmla="val 52964"/>
              <a:gd name="adj2" fmla="val -118760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40607" y="29332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选中以翻棋子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08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2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zh-CN" altLang="en-US" dirty="0" smtClean="0"/>
              <a:t>详解</a:t>
            </a:r>
            <a:r>
              <a:rPr lang="en-US" altLang="zh-CN" dirty="0" smtClean="0"/>
              <a:t>-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：取消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9089" y="1406961"/>
            <a:ext cx="415389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9089" y="1406961"/>
            <a:ext cx="415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chess!=null &amp;&amp;</a:t>
            </a:r>
            <a:r>
              <a:rPr lang="en-US" altLang="zh-CN" dirty="0" err="1" smtClean="0"/>
              <a:t>e.button</a:t>
            </a:r>
            <a:r>
              <a:rPr lang="en-US" altLang="zh-CN" dirty="0" smtClean="0"/>
              <a:t>==2</a:t>
            </a:r>
          </a:p>
          <a:p>
            <a:r>
              <a:rPr lang="en-US" altLang="zh-CN" dirty="0" smtClean="0"/>
              <a:t>&amp;&amp;</a:t>
            </a:r>
            <a:r>
              <a:rPr lang="en-US" altLang="zh-CN" dirty="0" err="1" smtClean="0"/>
              <a:t>chess.status</a:t>
            </a:r>
            <a:r>
              <a:rPr lang="en-US" altLang="zh-CN" dirty="0" smtClean="0"/>
              <a:t>!=0&amp;&amp;</a:t>
            </a:r>
            <a:r>
              <a:rPr lang="en-US" altLang="zh-CN" dirty="0" err="1" smtClean="0"/>
              <a:t>selectedRC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843558"/>
            <a:ext cx="2933502" cy="1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D:\Desktop\20131217100942990_easyicon_net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99980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084" y="850815"/>
            <a:ext cx="400884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标注 2"/>
          <p:cNvSpPr/>
          <p:nvPr/>
        </p:nvSpPr>
        <p:spPr>
          <a:xfrm>
            <a:off x="1239666" y="2427734"/>
            <a:ext cx="1416124" cy="441340"/>
          </a:xfrm>
          <a:prstGeom prst="wedgeRoundRectCallout">
            <a:avLst>
              <a:gd name="adj1" fmla="val 51919"/>
              <a:gd name="adj2" fmla="val -84328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28442" y="247002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放弃选中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08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3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zh-CN" altLang="en-US" dirty="0" smtClean="0"/>
              <a:t>详解</a:t>
            </a:r>
            <a:r>
              <a:rPr lang="en-US" altLang="zh-CN" dirty="0" smtClean="0"/>
              <a:t>-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：吃子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7504" y="915566"/>
            <a:ext cx="475252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7504" y="915566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chess!=null &amp;&amp;</a:t>
            </a:r>
            <a:r>
              <a:rPr lang="en-US" altLang="zh-CN" dirty="0" err="1" smtClean="0"/>
              <a:t>e.button</a:t>
            </a:r>
            <a:r>
              <a:rPr lang="en-US" altLang="zh-CN" dirty="0" smtClean="0"/>
              <a:t>==0</a:t>
            </a:r>
          </a:p>
          <a:p>
            <a:r>
              <a:rPr lang="en-US" altLang="zh-CN" dirty="0" smtClean="0"/>
              <a:t>&amp;&amp;</a:t>
            </a:r>
            <a:r>
              <a:rPr lang="en-US" altLang="zh-CN" dirty="0" err="1" smtClean="0"/>
              <a:t>chess.status</a:t>
            </a:r>
            <a:r>
              <a:rPr lang="en-US" altLang="zh-CN" dirty="0" smtClean="0"/>
              <a:t>==0&amp;&amp;</a:t>
            </a:r>
            <a:r>
              <a:rPr lang="en-US" altLang="zh-CN" dirty="0" err="1" smtClean="0"/>
              <a:t>lastChess.val</a:t>
            </a:r>
            <a:r>
              <a:rPr lang="en-US" altLang="zh-CN" dirty="0" smtClean="0"/>
              <a:t>==2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96020"/>
            <a:ext cx="38100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D:\Desktop\20131217100942990_easyicon_net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92059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074" y="1696020"/>
            <a:ext cx="47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243" y="1691994"/>
            <a:ext cx="47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标注 2"/>
          <p:cNvSpPr/>
          <p:nvPr/>
        </p:nvSpPr>
        <p:spPr>
          <a:xfrm>
            <a:off x="1154882" y="1888027"/>
            <a:ext cx="1112862" cy="549435"/>
          </a:xfrm>
          <a:prstGeom prst="wedgeRoundRectCallout">
            <a:avLst>
              <a:gd name="adj1" fmla="val 62391"/>
              <a:gd name="adj2" fmla="val -94833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1972614"/>
            <a:ext cx="86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吃子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8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9.87654E-7 L -0.10712 -0.0077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-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/>
      <p:bldP spid="3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zh-CN" altLang="en-US" dirty="0" smtClean="0"/>
              <a:t>详解</a:t>
            </a:r>
            <a:r>
              <a:rPr lang="en-US" altLang="zh-CN" dirty="0" smtClean="0"/>
              <a:t>-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：移动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23528" y="1044740"/>
            <a:ext cx="3572222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84981" y="1117618"/>
            <a:ext cx="361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Chess==null &amp;&amp;</a:t>
            </a:r>
            <a:r>
              <a:rPr lang="en-US" altLang="zh-CN" dirty="0" err="1" smtClean="0"/>
              <a:t>e.button</a:t>
            </a:r>
            <a:r>
              <a:rPr lang="en-US" altLang="zh-CN" dirty="0" smtClean="0"/>
              <a:t>==0</a:t>
            </a:r>
          </a:p>
          <a:p>
            <a:r>
              <a:rPr lang="en-US" altLang="zh-CN" dirty="0" smtClean="0"/>
              <a:t>&amp;&amp;</a:t>
            </a:r>
            <a:r>
              <a:rPr lang="en-US" altLang="zh-CN" dirty="0" err="1" smtClean="0"/>
              <a:t>selectedRC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95686"/>
            <a:ext cx="41814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D:\Desktop\20131217100942990_easyicon_net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81007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001" y="2009973"/>
            <a:ext cx="5334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标注 2"/>
          <p:cNvSpPr/>
          <p:nvPr/>
        </p:nvSpPr>
        <p:spPr>
          <a:xfrm>
            <a:off x="1043608" y="2175706"/>
            <a:ext cx="936104" cy="441340"/>
          </a:xfrm>
          <a:prstGeom prst="wedgeRoundRectCallout">
            <a:avLst>
              <a:gd name="adj1" fmla="val 73750"/>
              <a:gd name="adj2" fmla="val -114747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221171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移动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70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35802E-6 L -0.0125 -0.1246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62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/>
      <p:bldP spid="3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5549" y="0"/>
            <a:ext cx="9429816" cy="52863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未标式 题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lum bright="100000"/>
          </a:blip>
          <a:stretch>
            <a:fillRect/>
          </a:stretch>
        </p:blipFill>
        <p:spPr>
          <a:xfrm>
            <a:off x="5058684" y="2082973"/>
            <a:ext cx="1015259" cy="15001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7749" y="1643056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</a:rPr>
              <a:t>谢谢您的耐心阅读！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58" presetClass="entr" presetSubtype="0" ac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403648" y="1542988"/>
            <a:ext cx="3045740" cy="2175598"/>
            <a:chOff x="2428860" y="1357304"/>
            <a:chExt cx="2518314" cy="1857388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2643174" y="3071816"/>
              <a:ext cx="2304000" cy="158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643174" y="2366961"/>
              <a:ext cx="2304000" cy="158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643174" y="1652581"/>
              <a:ext cx="2304000" cy="158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2428860" y="1357304"/>
              <a:ext cx="428628" cy="1857388"/>
              <a:chOff x="2285984" y="1000114"/>
              <a:chExt cx="428628" cy="1857388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285984" y="1000114"/>
                <a:ext cx="428628" cy="428628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1</a:t>
                </a:r>
                <a:endParaRPr lang="zh-CN" altLang="en-US" b="1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85984" y="1714494"/>
                <a:ext cx="428628" cy="428628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2</a:t>
                </a:r>
                <a:endParaRPr lang="zh-CN" altLang="en-US" b="1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285984" y="2428874"/>
                <a:ext cx="428628" cy="428628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3</a:t>
                </a:r>
                <a:endParaRPr lang="zh-CN" altLang="en-US" b="1" dirty="0"/>
              </a:p>
            </p:txBody>
          </p:sp>
        </p:grpSp>
      </p:grpSp>
      <p:pic>
        <p:nvPicPr>
          <p:cNvPr id="18" name="图片 17" descr="未标题休-1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rcRect l="50781"/>
          <a:stretch>
            <a:fillRect/>
          </a:stretch>
        </p:blipFill>
        <p:spPr>
          <a:xfrm>
            <a:off x="5715008" y="1643056"/>
            <a:ext cx="2488026" cy="22428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0013" y="15429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游戏流程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0013" y="23775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结构介绍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0013" y="3194550"/>
            <a:ext cx="194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操作详解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总体流程</a:t>
            </a:r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103455" y="1629217"/>
            <a:ext cx="2516187" cy="1254830"/>
            <a:chOff x="1691902" y="1056571"/>
            <a:chExt cx="2516187" cy="1254830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2076430" y="1179514"/>
              <a:ext cx="2044700" cy="113188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1691902" y="1056571"/>
              <a:ext cx="2516187" cy="646113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 smtClean="0">
                  <a:solidFill>
                    <a:srgbClr val="FFC000"/>
                  </a:solidFill>
                  <a:latin typeface="+mj-ea"/>
                  <a:ea typeface="+mj-ea"/>
                </a:rPr>
                <a:t>1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2187776" y="1690689"/>
              <a:ext cx="178911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用户进入</a:t>
              </a:r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</a:rPr>
                <a:t>、洗牌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0" name="TextBox 13"/>
            <p:cNvSpPr txBox="1">
              <a:spLocks noChangeArrowheads="1"/>
            </p:cNvSpPr>
            <p:nvPr/>
          </p:nvSpPr>
          <p:spPr bwMode="auto">
            <a:xfrm>
              <a:off x="2187776" y="1237006"/>
              <a:ext cx="1241216" cy="338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 smtClean="0">
                  <a:latin typeface="Verdana" pitchFamily="34" charset="0"/>
                  <a:ea typeface="微软雅黑" pitchFamily="34" charset="-122"/>
                </a:rPr>
                <a:t>开局</a:t>
              </a:r>
              <a:r>
                <a:rPr lang="en-US" altLang="zh-CN" sz="1600" b="1" dirty="0" smtClean="0">
                  <a:latin typeface="Verdana" pitchFamily="34" charset="0"/>
                  <a:ea typeface="微软雅黑" pitchFamily="34" charset="-122"/>
                </a:rPr>
                <a:t>	</a:t>
              </a:r>
              <a:endParaRPr lang="en-US" altLang="zh-CN" sz="1600" b="1" dirty="0">
                <a:latin typeface="Verdana" pitchFamily="34" charset="0"/>
                <a:ea typeface="微软雅黑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37748" y="1491631"/>
            <a:ext cx="2466689" cy="1494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笑脸 22"/>
          <p:cNvSpPr/>
          <p:nvPr/>
        </p:nvSpPr>
        <p:spPr>
          <a:xfrm>
            <a:off x="3701965" y="351841"/>
            <a:ext cx="648072" cy="648072"/>
          </a:xfrm>
          <a:prstGeom prst="smileyFace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笑脸 23"/>
          <p:cNvSpPr/>
          <p:nvPr/>
        </p:nvSpPr>
        <p:spPr>
          <a:xfrm>
            <a:off x="6666168" y="351841"/>
            <a:ext cx="648072" cy="648072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4710077" y="2402846"/>
            <a:ext cx="1584176" cy="457019"/>
            <a:chOff x="4211960" y="2859782"/>
            <a:chExt cx="1368152" cy="544706"/>
          </a:xfrm>
        </p:grpSpPr>
        <p:sp>
          <p:nvSpPr>
            <p:cNvPr id="54" name="圆角矩形 53"/>
            <p:cNvSpPr/>
            <p:nvPr/>
          </p:nvSpPr>
          <p:spPr>
            <a:xfrm>
              <a:off x="4211960" y="2859782"/>
              <a:ext cx="1368152" cy="5447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68068" y="2922671"/>
              <a:ext cx="855935" cy="440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接受</a:t>
              </a:r>
              <a:endParaRPr lang="zh-CN" altLang="en-US" dirty="0"/>
            </a:p>
          </p:txBody>
        </p:sp>
      </p:grpSp>
      <p:pic>
        <p:nvPicPr>
          <p:cNvPr id="26" name="Picture 2" descr="N:\Temp\User\等待动态图标\1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818" y="1470233"/>
            <a:ext cx="344438" cy="34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接箭头连接符 28"/>
          <p:cNvCxnSpPr/>
          <p:nvPr/>
        </p:nvCxnSpPr>
        <p:spPr>
          <a:xfrm>
            <a:off x="4206021" y="999913"/>
            <a:ext cx="648072" cy="108012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6078229" y="927905"/>
            <a:ext cx="587939" cy="1152128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下箭头 31"/>
          <p:cNvSpPr/>
          <p:nvPr/>
        </p:nvSpPr>
        <p:spPr>
          <a:xfrm>
            <a:off x="5358148" y="2944129"/>
            <a:ext cx="288032" cy="288032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710077" y="3291579"/>
            <a:ext cx="1584176" cy="457019"/>
            <a:chOff x="4211960" y="2859782"/>
            <a:chExt cx="1368152" cy="544706"/>
          </a:xfrm>
        </p:grpSpPr>
        <p:sp>
          <p:nvSpPr>
            <p:cNvPr id="52" name="圆角矩形 51"/>
            <p:cNvSpPr/>
            <p:nvPr/>
          </p:nvSpPr>
          <p:spPr>
            <a:xfrm>
              <a:off x="4211960" y="2859782"/>
              <a:ext cx="1368152" cy="5447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68068" y="2922671"/>
              <a:ext cx="855935" cy="440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配对</a:t>
              </a:r>
              <a:endParaRPr lang="zh-CN" altLang="en-US" dirty="0"/>
            </a:p>
          </p:txBody>
        </p:sp>
      </p:grpSp>
      <p:sp>
        <p:nvSpPr>
          <p:cNvPr id="38" name="下箭头 37"/>
          <p:cNvSpPr/>
          <p:nvPr/>
        </p:nvSpPr>
        <p:spPr>
          <a:xfrm>
            <a:off x="5358148" y="3808225"/>
            <a:ext cx="288032" cy="288032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4710077" y="4168265"/>
            <a:ext cx="1584176" cy="457019"/>
            <a:chOff x="4211960" y="2859782"/>
            <a:chExt cx="1368152" cy="544706"/>
          </a:xfrm>
        </p:grpSpPr>
        <p:sp>
          <p:nvSpPr>
            <p:cNvPr id="47" name="圆角矩形 46"/>
            <p:cNvSpPr/>
            <p:nvPr/>
          </p:nvSpPr>
          <p:spPr>
            <a:xfrm>
              <a:off x="4211960" y="2859782"/>
              <a:ext cx="1368152" cy="5447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68068" y="2922671"/>
              <a:ext cx="855935" cy="440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洗牌</a:t>
              </a:r>
            </a:p>
          </p:txBody>
        </p:sp>
      </p:grpSp>
      <p:sp>
        <p:nvSpPr>
          <p:cNvPr id="44" name="圆角矩形 43"/>
          <p:cNvSpPr/>
          <p:nvPr/>
        </p:nvSpPr>
        <p:spPr>
          <a:xfrm>
            <a:off x="4350037" y="2259948"/>
            <a:ext cx="2232248" cy="252028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H="1" flipV="1">
            <a:off x="4026001" y="1071921"/>
            <a:ext cx="252028" cy="324036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6708299" y="1071921"/>
            <a:ext cx="306034" cy="3240360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06623" y="1767607"/>
            <a:ext cx="9910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服务端</a:t>
            </a:r>
            <a:endParaRPr lang="zh-CN" altLang="en-US" dirty="0"/>
          </a:p>
        </p:txBody>
      </p:sp>
      <p:pic>
        <p:nvPicPr>
          <p:cNvPr id="2049" name="Picture 1" descr="C:\Users\Administrator\AppData\Roaming\Tencent\Users\820940259\QQ\WinTemp\RichOle\DM1_%1~68ZHO2Z)LX7~DUG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17" y="1858315"/>
            <a:ext cx="2854133" cy="313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istrator\AppData\Roaming\Tencent\Users\820940259\QQ\WinTemp\RichOle\DR31_~SMR@3FFZQ7~DQ75EU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468" y="1858315"/>
            <a:ext cx="2853680" cy="313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AppData\Roaming\Tencent\Users\820940259\QQ\WinTemp\RichOle\DR31_~SMR@3FFZQ7~DQ75EU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72" y="1852325"/>
            <a:ext cx="2859136" cy="313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35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32" grpId="0" animBg="1"/>
      <p:bldP spid="32" grpId="1" animBg="1"/>
      <p:bldP spid="38" grpId="0" animBg="1"/>
      <p:bldP spid="38" grpId="1" animBg="1"/>
      <p:bldP spid="44" grpId="0" animBg="1"/>
      <p:bldP spid="44" grpId="1" animBg="1"/>
      <p:bldP spid="3" grpId="0" animBg="1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总体流程</a:t>
            </a:r>
            <a:endParaRPr lang="zh-CN" altLang="en-US" dirty="0"/>
          </a:p>
        </p:txBody>
      </p:sp>
      <p:sp>
        <p:nvSpPr>
          <p:cNvPr id="27" name="右箭头 26"/>
          <p:cNvSpPr/>
          <p:nvPr/>
        </p:nvSpPr>
        <p:spPr>
          <a:xfrm>
            <a:off x="2718209" y="2227151"/>
            <a:ext cx="365125" cy="257175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03455" y="1629217"/>
            <a:ext cx="2516187" cy="1254830"/>
            <a:chOff x="1691902" y="1056571"/>
            <a:chExt cx="2516187" cy="1254830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2076430" y="1179514"/>
              <a:ext cx="2044700" cy="113188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1691902" y="1056571"/>
              <a:ext cx="2516187" cy="646113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 smtClean="0">
                  <a:solidFill>
                    <a:srgbClr val="FFC000"/>
                  </a:solidFill>
                  <a:latin typeface="+mj-ea"/>
                  <a:ea typeface="+mj-ea"/>
                </a:rPr>
                <a:t>1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2187776" y="1690689"/>
              <a:ext cx="178911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用户进入</a:t>
              </a:r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</a:rPr>
                <a:t>、洗牌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0" name="TextBox 13"/>
            <p:cNvSpPr txBox="1">
              <a:spLocks noChangeArrowheads="1"/>
            </p:cNvSpPr>
            <p:nvPr/>
          </p:nvSpPr>
          <p:spPr bwMode="auto">
            <a:xfrm>
              <a:off x="2187776" y="1237006"/>
              <a:ext cx="1241216" cy="338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 smtClean="0">
                  <a:latin typeface="Verdana" pitchFamily="34" charset="0"/>
                  <a:ea typeface="微软雅黑" pitchFamily="34" charset="-122"/>
                </a:rPr>
                <a:t>开局</a:t>
              </a:r>
              <a:r>
                <a:rPr lang="en-US" altLang="zh-CN" sz="1600" b="1" dirty="0" smtClean="0">
                  <a:latin typeface="Verdana" pitchFamily="34" charset="0"/>
                  <a:ea typeface="微软雅黑" pitchFamily="34" charset="-122"/>
                </a:rPr>
                <a:t>	</a:t>
              </a:r>
              <a:endParaRPr lang="en-US" altLang="zh-CN" sz="1600" b="1" dirty="0">
                <a:latin typeface="Verdana" pitchFamily="34" charset="0"/>
                <a:ea typeface="微软雅黑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916365" y="1629217"/>
            <a:ext cx="2516187" cy="1254830"/>
            <a:chOff x="4857752" y="1056571"/>
            <a:chExt cx="2516187" cy="1254830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5242280" y="1179514"/>
              <a:ext cx="2044700" cy="113188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4857752" y="1056571"/>
              <a:ext cx="2516187" cy="646113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 smtClean="0">
                  <a:solidFill>
                    <a:srgbClr val="FFC000"/>
                  </a:solidFill>
                  <a:latin typeface="+mj-ea"/>
                  <a:ea typeface="+mj-ea"/>
                </a:rPr>
                <a:t>2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5353626" y="1690689"/>
              <a:ext cx="178911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双方交替对弈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TextBox 13"/>
            <p:cNvSpPr txBox="1">
              <a:spLocks noChangeArrowheads="1"/>
            </p:cNvSpPr>
            <p:nvPr/>
          </p:nvSpPr>
          <p:spPr bwMode="auto">
            <a:xfrm>
              <a:off x="5353626" y="1237006"/>
              <a:ext cx="1241216" cy="338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 smtClean="0">
                  <a:latin typeface="Verdana" pitchFamily="34" charset="0"/>
                  <a:ea typeface="微软雅黑" pitchFamily="34" charset="-122"/>
                </a:rPr>
                <a:t>对局</a:t>
              </a:r>
              <a:endParaRPr lang="en-US" altLang="zh-CN" sz="1600" b="1" dirty="0">
                <a:latin typeface="Verdana" pitchFamily="34" charset="0"/>
                <a:ea typeface="微软雅黑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37748" y="1491631"/>
            <a:ext cx="2466689" cy="1494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965863" y="1491631"/>
            <a:ext cx="2466689" cy="1494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60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95 -2.46914E-7 L -0.30295 -2.46914E-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73 4.81481E-6 L -0.30573 4.81481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31" grpId="0" animBg="1"/>
      <p:bldP spid="31" grpId="1" animBg="1"/>
      <p:bldP spid="21" grpId="0" animBg="1"/>
      <p:bldP spid="2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总体流程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3593" y="1491630"/>
            <a:ext cx="2516187" cy="1494900"/>
            <a:chOff x="112998" y="1491630"/>
            <a:chExt cx="2516187" cy="1494900"/>
          </a:xfrm>
        </p:grpSpPr>
        <p:grpSp>
          <p:nvGrpSpPr>
            <p:cNvPr id="29" name="组合 28"/>
            <p:cNvGrpSpPr/>
            <p:nvPr/>
          </p:nvGrpSpPr>
          <p:grpSpPr>
            <a:xfrm>
              <a:off x="112998" y="1629217"/>
              <a:ext cx="2516187" cy="1254830"/>
              <a:chOff x="4857752" y="1056571"/>
              <a:chExt cx="2516187" cy="1254830"/>
            </a:xfrm>
          </p:grpSpPr>
          <p:sp>
            <p:nvSpPr>
              <p:cNvPr id="32" name="圆角矩形 31"/>
              <p:cNvSpPr/>
              <p:nvPr/>
            </p:nvSpPr>
            <p:spPr bwMode="auto">
              <a:xfrm>
                <a:off x="5242280" y="1179514"/>
                <a:ext cx="2044700" cy="1131887"/>
              </a:xfrm>
              <a:prstGeom prst="roundRect">
                <a:avLst>
                  <a:gd name="adj" fmla="val 73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TextBox 36"/>
              <p:cNvSpPr txBox="1"/>
              <p:nvPr/>
            </p:nvSpPr>
            <p:spPr bwMode="auto">
              <a:xfrm>
                <a:off x="4857752" y="1056571"/>
                <a:ext cx="2516187" cy="646113"/>
              </a:xfrm>
              <a:prstGeom prst="rect">
                <a:avLst/>
              </a:prstGeom>
              <a:noFill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dirty="0" smtClean="0">
                    <a:solidFill>
                      <a:srgbClr val="FFC000"/>
                    </a:solidFill>
                    <a:latin typeface="+mj-ea"/>
                    <a:ea typeface="+mj-ea"/>
                  </a:rPr>
                  <a:t>2</a:t>
                </a:r>
                <a:endParaRPr lang="zh-CN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 bwMode="auto">
              <a:xfrm>
                <a:off x="5353626" y="1690689"/>
                <a:ext cx="1789112" cy="36933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</a:rPr>
                  <a:t>双方交替对弈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TextBox 13"/>
              <p:cNvSpPr txBox="1">
                <a:spLocks noChangeArrowheads="1"/>
              </p:cNvSpPr>
              <p:nvPr/>
            </p:nvSpPr>
            <p:spPr bwMode="auto">
              <a:xfrm>
                <a:off x="5353626" y="1237006"/>
                <a:ext cx="1241216" cy="3385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600" b="1" dirty="0" smtClean="0">
                    <a:latin typeface="Verdana" pitchFamily="34" charset="0"/>
                    <a:ea typeface="微软雅黑" pitchFamily="34" charset="-122"/>
                  </a:rPr>
                  <a:t>对局</a:t>
                </a:r>
                <a:endParaRPr lang="en-US" altLang="zh-CN" sz="1600" b="1" dirty="0">
                  <a:latin typeface="Verdana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161095" y="1491630"/>
              <a:ext cx="2466689" cy="1494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33062" y="351841"/>
            <a:ext cx="4583353" cy="648072"/>
            <a:chOff x="3701965" y="351841"/>
            <a:chExt cx="4479724" cy="648072"/>
          </a:xfrm>
        </p:grpSpPr>
        <p:sp>
          <p:nvSpPr>
            <p:cNvPr id="45" name="笑脸 44"/>
            <p:cNvSpPr/>
            <p:nvPr/>
          </p:nvSpPr>
          <p:spPr>
            <a:xfrm>
              <a:off x="3701965" y="351841"/>
              <a:ext cx="648072" cy="648072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77384" y="491211"/>
              <a:ext cx="9910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服务端</a:t>
              </a:r>
              <a:endParaRPr lang="zh-CN" altLang="en-US" dirty="0"/>
            </a:p>
          </p:txBody>
        </p:sp>
        <p:sp>
          <p:nvSpPr>
            <p:cNvPr id="47" name="笑脸 46"/>
            <p:cNvSpPr/>
            <p:nvPr/>
          </p:nvSpPr>
          <p:spPr>
            <a:xfrm>
              <a:off x="7533617" y="351841"/>
              <a:ext cx="648072" cy="648072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箭头连接符 8"/>
          <p:cNvCxnSpPr/>
          <p:nvPr/>
        </p:nvCxnSpPr>
        <p:spPr>
          <a:xfrm>
            <a:off x="4499992" y="568127"/>
            <a:ext cx="936104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6597513" y="568127"/>
            <a:ext cx="936104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3" descr="C:\Users\Administrator\AppData\Roaming\Tencent\Users\820940259\QQ\WinTemp\RichOle\]NZ1R5N)`SOSGJ332OPF7~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91630"/>
            <a:ext cx="276889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D:\Desktop\20131217094420410_easyicon_net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692" y="201568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 descr="C:\Users\Administrator\AppData\Roaming\Tencent\Users\820940259\QQ\WinTemp\RichOle\01[AZ158V[ZOA39NMF(G$X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253" y="1847797"/>
            <a:ext cx="342232" cy="33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C:\Users\Administrator\AppData\Roaming\Tencent\Users\820940259\QQ\WinTemp\RichOle\]NZ1R5N)`SOSGJ332OPF7~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91630"/>
            <a:ext cx="276889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" descr="C:\Users\Administrator\AppData\Roaming\Tencent\Users\820940259\QQ\WinTemp\RichOle\01[AZ158V[ZOA39NMF(G$X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589" y="1847797"/>
            <a:ext cx="342232" cy="33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55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3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18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32" tmFilter="0, 0; 0.125,0.2665; 0.25,0.4; 0.375,0.465; 0.5,0.5;  0.625,0.535; 0.75,0.6; 0.875,0.7335; 1,1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16" tmFilter="0, 0; 0.125,0.2665; 0.25,0.4; 0.375,0.465; 0.5,0.5;  0.625,0.535; 0.75,0.6; 0.875,0.7335; 1,1">
                                          <p:stCondLst>
                                            <p:cond delay="861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7" tmFilter="0, 0; 0.125,0.2665; 0.25,0.4; 0.375,0.465; 0.5,0.5;  0.625,0.535; 0.75,0.6; 0.875,0.7335; 1,1">
                                          <p:stCondLst>
                                            <p:cond delay="10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17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08" decel="50000">
                                          <p:stCondLst>
                                            <p:cond delay="43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7">
                                          <p:stCondLst>
                                            <p:cond delay="853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08" decel="50000">
                                          <p:stCondLst>
                                            <p:cond delay="87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7">
                                          <p:stCondLst>
                                            <p:cond delay="1067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08" decel="50000">
                                          <p:stCondLst>
                                            <p:cond delay="108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7">
                                          <p:stCondLst>
                                            <p:cond delay="1175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08" decel="50000">
                                          <p:stCondLst>
                                            <p:cond delay="119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7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8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总体流程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3593" y="1491630"/>
            <a:ext cx="2516187" cy="1494900"/>
            <a:chOff x="112998" y="1491630"/>
            <a:chExt cx="2516187" cy="1494900"/>
          </a:xfrm>
        </p:grpSpPr>
        <p:grpSp>
          <p:nvGrpSpPr>
            <p:cNvPr id="29" name="组合 28"/>
            <p:cNvGrpSpPr/>
            <p:nvPr/>
          </p:nvGrpSpPr>
          <p:grpSpPr>
            <a:xfrm>
              <a:off x="112998" y="1629217"/>
              <a:ext cx="2516187" cy="1254830"/>
              <a:chOff x="4857752" y="1056571"/>
              <a:chExt cx="2516187" cy="1254830"/>
            </a:xfrm>
          </p:grpSpPr>
          <p:sp>
            <p:nvSpPr>
              <p:cNvPr id="32" name="圆角矩形 31"/>
              <p:cNvSpPr/>
              <p:nvPr/>
            </p:nvSpPr>
            <p:spPr bwMode="auto">
              <a:xfrm>
                <a:off x="5242280" y="1179514"/>
                <a:ext cx="2044700" cy="1131887"/>
              </a:xfrm>
              <a:prstGeom prst="roundRect">
                <a:avLst>
                  <a:gd name="adj" fmla="val 73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TextBox 36"/>
              <p:cNvSpPr txBox="1"/>
              <p:nvPr/>
            </p:nvSpPr>
            <p:spPr bwMode="auto">
              <a:xfrm>
                <a:off x="4857752" y="1056571"/>
                <a:ext cx="2516187" cy="646113"/>
              </a:xfrm>
              <a:prstGeom prst="rect">
                <a:avLst/>
              </a:prstGeom>
              <a:noFill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dirty="0" smtClean="0">
                    <a:solidFill>
                      <a:srgbClr val="FFC000"/>
                    </a:solidFill>
                    <a:latin typeface="+mj-ea"/>
                    <a:ea typeface="+mj-ea"/>
                  </a:rPr>
                  <a:t>2</a:t>
                </a:r>
                <a:endParaRPr lang="zh-CN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 bwMode="auto">
              <a:xfrm>
                <a:off x="5353626" y="1690689"/>
                <a:ext cx="1789112" cy="36933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</a:rPr>
                  <a:t>双方交替对弈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TextBox 13"/>
              <p:cNvSpPr txBox="1">
                <a:spLocks noChangeArrowheads="1"/>
              </p:cNvSpPr>
              <p:nvPr/>
            </p:nvSpPr>
            <p:spPr bwMode="auto">
              <a:xfrm>
                <a:off x="5353626" y="1237006"/>
                <a:ext cx="1241216" cy="3385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600" b="1" dirty="0" smtClean="0">
                    <a:latin typeface="Verdana" pitchFamily="34" charset="0"/>
                    <a:ea typeface="微软雅黑" pitchFamily="34" charset="-122"/>
                  </a:rPr>
                  <a:t>对局</a:t>
                </a:r>
                <a:endParaRPr lang="en-US" altLang="zh-CN" sz="1600" b="1" dirty="0">
                  <a:latin typeface="Verdana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161095" y="1491630"/>
              <a:ext cx="2466689" cy="1494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33062" y="351841"/>
            <a:ext cx="4583353" cy="648072"/>
            <a:chOff x="3701965" y="351841"/>
            <a:chExt cx="4479724" cy="648072"/>
          </a:xfrm>
        </p:grpSpPr>
        <p:sp>
          <p:nvSpPr>
            <p:cNvPr id="45" name="笑脸 44"/>
            <p:cNvSpPr/>
            <p:nvPr/>
          </p:nvSpPr>
          <p:spPr>
            <a:xfrm>
              <a:off x="3701965" y="351841"/>
              <a:ext cx="648072" cy="648072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77384" y="491211"/>
              <a:ext cx="9910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服务端</a:t>
              </a:r>
              <a:endParaRPr lang="zh-CN" altLang="en-US" dirty="0"/>
            </a:p>
          </p:txBody>
        </p:sp>
        <p:sp>
          <p:nvSpPr>
            <p:cNvPr id="47" name="笑脸 46"/>
            <p:cNvSpPr/>
            <p:nvPr/>
          </p:nvSpPr>
          <p:spPr>
            <a:xfrm>
              <a:off x="7533617" y="351841"/>
              <a:ext cx="648072" cy="648072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箭头连接符 8"/>
          <p:cNvCxnSpPr/>
          <p:nvPr/>
        </p:nvCxnSpPr>
        <p:spPr>
          <a:xfrm>
            <a:off x="4499992" y="568127"/>
            <a:ext cx="936104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6597513" y="568127"/>
            <a:ext cx="936104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7" descr="C:\Users\Administrator\AppData\Roaming\Tencent\Users\820940259\QQ\WinTemp\RichOle\HRG[B~D31R[@ORVUAX6N2E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848" y="1492399"/>
            <a:ext cx="2767006" cy="172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7" descr="C:\Users\Administrator\AppData\Roaming\Tencent\Users\820940259\QQ\WinTemp\RichOle\HRG[B~D31R[@ORVUAX6N2E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489" y="1492399"/>
            <a:ext cx="2767006" cy="172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:\Desktop\20131217100942990_easyicon_net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115" y="232187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206" y="2177876"/>
            <a:ext cx="365187" cy="35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H="1">
            <a:off x="6597513" y="771550"/>
            <a:ext cx="936104" cy="0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4499992" y="781100"/>
            <a:ext cx="936104" cy="0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128" y="2192923"/>
            <a:ext cx="334524" cy="328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C:\Users\Administrator\AppData\Roaming\Tencent\Users\820940259\QQ\WinTemp\RichOle\)B$E)IEH34OWGCI[PHWP03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180434"/>
            <a:ext cx="340878" cy="33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Administrator\AppData\Roaming\Tencent\Users\820940259\QQ\WinTemp\RichOle\ICVVYDXE)AY@A6A306_OP2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006" y="2174481"/>
            <a:ext cx="347585" cy="34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:\Users\Administrator\AppData\Roaming\Tencent\Users\820940259\QQ\WinTemp\RichOle\)B$E)IEH34OWGCI[PHWP03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325" y="2189748"/>
            <a:ext cx="340878" cy="33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C:\Users\Administrator\AppData\Roaming\Tencent\Users\820940259\QQ\WinTemp\RichOle\ICVVYDXE)AY@A6A306_OP2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67" y="2193437"/>
            <a:ext cx="347585" cy="34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38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5679E-6 L -0.12604 -0.0157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-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8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8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3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800"/>
                            </p:stCondLst>
                            <p:childTnLst>
                              <p:par>
                                <p:cTn id="6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8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总体流程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83593" y="1629217"/>
            <a:ext cx="2516187" cy="1254830"/>
            <a:chOff x="4857752" y="1056571"/>
            <a:chExt cx="2516187" cy="1254830"/>
          </a:xfrm>
        </p:grpSpPr>
        <p:sp>
          <p:nvSpPr>
            <p:cNvPr id="32" name="圆角矩形 31"/>
            <p:cNvSpPr/>
            <p:nvPr/>
          </p:nvSpPr>
          <p:spPr bwMode="auto">
            <a:xfrm>
              <a:off x="5242280" y="1179514"/>
              <a:ext cx="2044700" cy="113188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4857752" y="1056571"/>
              <a:ext cx="2516187" cy="646113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 smtClean="0">
                  <a:solidFill>
                    <a:srgbClr val="FFC000"/>
                  </a:solidFill>
                  <a:latin typeface="+mj-ea"/>
                  <a:ea typeface="+mj-ea"/>
                </a:rPr>
                <a:t>2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5353626" y="1690689"/>
              <a:ext cx="178911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双方交替对弈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TextBox 13"/>
            <p:cNvSpPr txBox="1">
              <a:spLocks noChangeArrowheads="1"/>
            </p:cNvSpPr>
            <p:nvPr/>
          </p:nvSpPr>
          <p:spPr bwMode="auto">
            <a:xfrm>
              <a:off x="5353626" y="1237006"/>
              <a:ext cx="1241216" cy="338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 smtClean="0">
                  <a:latin typeface="Verdana" pitchFamily="34" charset="0"/>
                  <a:ea typeface="微软雅黑" pitchFamily="34" charset="-122"/>
                </a:rPr>
                <a:t>对局</a:t>
              </a:r>
              <a:endParaRPr lang="en-US" altLang="zh-CN" sz="1600" b="1" dirty="0">
                <a:latin typeface="Verdana" pitchFamily="34" charset="0"/>
                <a:ea typeface="微软雅黑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131690" y="1491630"/>
            <a:ext cx="2466689" cy="1494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2649151" y="2263335"/>
            <a:ext cx="365125" cy="257175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2897766" y="1629217"/>
            <a:ext cx="2516187" cy="1254830"/>
            <a:chOff x="4857752" y="2877267"/>
            <a:chExt cx="2516187" cy="1254830"/>
          </a:xfrm>
        </p:grpSpPr>
        <p:sp>
          <p:nvSpPr>
            <p:cNvPr id="42" name="圆角矩形 41"/>
            <p:cNvSpPr/>
            <p:nvPr/>
          </p:nvSpPr>
          <p:spPr bwMode="auto">
            <a:xfrm>
              <a:off x="5242280" y="3000210"/>
              <a:ext cx="2044700" cy="1131887"/>
            </a:xfrm>
            <a:prstGeom prst="roundRect">
              <a:avLst>
                <a:gd name="adj" fmla="val 73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4857752" y="2877267"/>
              <a:ext cx="2516187" cy="646113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 smtClean="0">
                  <a:solidFill>
                    <a:srgbClr val="FFC000"/>
                  </a:solidFill>
                  <a:latin typeface="+mj-ea"/>
                  <a:ea typeface="+mj-ea"/>
                </a:rPr>
                <a:t>3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5353626" y="3511385"/>
              <a:ext cx="178911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胜负论定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9" name="TextBox 13"/>
            <p:cNvSpPr txBox="1">
              <a:spLocks noChangeArrowheads="1"/>
            </p:cNvSpPr>
            <p:nvPr/>
          </p:nvSpPr>
          <p:spPr bwMode="auto">
            <a:xfrm>
              <a:off x="5353626" y="3057702"/>
              <a:ext cx="1241216" cy="338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 smtClean="0">
                  <a:latin typeface="Verdana" pitchFamily="34" charset="0"/>
                  <a:ea typeface="微软雅黑" pitchFamily="34" charset="-122"/>
                </a:rPr>
                <a:t>结局</a:t>
              </a:r>
              <a:endParaRPr lang="en-US" altLang="zh-CN" sz="1600" b="1" dirty="0">
                <a:latin typeface="Verdana" pitchFamily="34" charset="0"/>
                <a:ea typeface="微软雅黑" pitchFamily="34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947264" y="1491532"/>
            <a:ext cx="2466689" cy="1494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1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1042 0.00555 " pathEditMode="relative" ptsTypes="AA">
                                      <p:cBhvr>
                                        <p:cTn id="3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1042 0.00555 " pathEditMode="relative" ptsTypes="AA">
                                      <p:cBhvr>
                                        <p:cTn id="3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3" grpId="0" animBg="1"/>
      <p:bldP spid="33" grpId="1" animBg="1"/>
      <p:bldP spid="51" grpId="0" animBg="1"/>
      <p:bldP spid="5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总体流程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07504" y="1491532"/>
            <a:ext cx="2516187" cy="1494900"/>
            <a:chOff x="2897766" y="1491532"/>
            <a:chExt cx="2516187" cy="1494900"/>
          </a:xfrm>
        </p:grpSpPr>
        <p:grpSp>
          <p:nvGrpSpPr>
            <p:cNvPr id="41" name="组合 40"/>
            <p:cNvGrpSpPr/>
            <p:nvPr/>
          </p:nvGrpSpPr>
          <p:grpSpPr>
            <a:xfrm>
              <a:off x="2897766" y="1629217"/>
              <a:ext cx="2516187" cy="1254830"/>
              <a:chOff x="4857752" y="2877267"/>
              <a:chExt cx="2516187" cy="1254830"/>
            </a:xfrm>
          </p:grpSpPr>
          <p:sp>
            <p:nvSpPr>
              <p:cNvPr id="42" name="圆角矩形 41"/>
              <p:cNvSpPr/>
              <p:nvPr/>
            </p:nvSpPr>
            <p:spPr bwMode="auto">
              <a:xfrm>
                <a:off x="5242280" y="3000210"/>
                <a:ext cx="2044700" cy="1131887"/>
              </a:xfrm>
              <a:prstGeom prst="roundRect">
                <a:avLst>
                  <a:gd name="adj" fmla="val 73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>
                <a:off x="4857752" y="2877267"/>
                <a:ext cx="2516187" cy="646113"/>
              </a:xfrm>
              <a:prstGeom prst="rect">
                <a:avLst/>
              </a:prstGeom>
              <a:noFill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dirty="0" smtClean="0">
                    <a:solidFill>
                      <a:srgbClr val="FFC000"/>
                    </a:solidFill>
                    <a:latin typeface="+mj-ea"/>
                    <a:ea typeface="+mj-ea"/>
                  </a:rPr>
                  <a:t>3</a:t>
                </a:r>
                <a:endParaRPr lang="zh-CN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 bwMode="auto">
              <a:xfrm>
                <a:off x="5353626" y="3511385"/>
                <a:ext cx="1789112" cy="36933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</a:rPr>
                  <a:t>胜负论定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TextBox 13"/>
              <p:cNvSpPr txBox="1">
                <a:spLocks noChangeArrowheads="1"/>
              </p:cNvSpPr>
              <p:nvPr/>
            </p:nvSpPr>
            <p:spPr bwMode="auto">
              <a:xfrm>
                <a:off x="5353626" y="3057702"/>
                <a:ext cx="1241216" cy="3385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600" b="1" dirty="0" smtClean="0">
                    <a:latin typeface="Verdana" pitchFamily="34" charset="0"/>
                    <a:ea typeface="微软雅黑" pitchFamily="34" charset="-122"/>
                  </a:rPr>
                  <a:t>结局</a:t>
                </a:r>
                <a:endParaRPr lang="en-US" altLang="zh-CN" sz="1600" b="1" dirty="0">
                  <a:latin typeface="Verdana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2947264" y="1491532"/>
              <a:ext cx="2466689" cy="1494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0" name="笑脸 9"/>
          <p:cNvSpPr/>
          <p:nvPr/>
        </p:nvSpPr>
        <p:spPr>
          <a:xfrm>
            <a:off x="4070319" y="354179"/>
            <a:ext cx="648072" cy="648072"/>
          </a:xfrm>
          <a:prstGeom prst="smileyFace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笑脸 10"/>
          <p:cNvSpPr/>
          <p:nvPr/>
        </p:nvSpPr>
        <p:spPr>
          <a:xfrm>
            <a:off x="7034522" y="354179"/>
            <a:ext cx="648072" cy="648072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078431" y="2405184"/>
            <a:ext cx="1584176" cy="457019"/>
            <a:chOff x="4211960" y="2859782"/>
            <a:chExt cx="1368152" cy="544706"/>
          </a:xfrm>
        </p:grpSpPr>
        <p:sp>
          <p:nvSpPr>
            <p:cNvPr id="13" name="圆角矩形 12"/>
            <p:cNvSpPr/>
            <p:nvPr/>
          </p:nvSpPr>
          <p:spPr>
            <a:xfrm>
              <a:off x="4211960" y="2859782"/>
              <a:ext cx="1368152" cy="5447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8068" y="2922671"/>
              <a:ext cx="855935" cy="440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传递</a:t>
              </a:r>
              <a:endParaRPr lang="zh-CN" altLang="en-US" dirty="0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>
            <a:off x="4574375" y="1002251"/>
            <a:ext cx="726019" cy="95236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435285" y="1002251"/>
            <a:ext cx="726019" cy="95236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下箭头 16"/>
          <p:cNvSpPr/>
          <p:nvPr/>
        </p:nvSpPr>
        <p:spPr>
          <a:xfrm>
            <a:off x="5726502" y="2946467"/>
            <a:ext cx="288032" cy="288032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078431" y="3293917"/>
            <a:ext cx="1584176" cy="457019"/>
            <a:chOff x="4211960" y="2859782"/>
            <a:chExt cx="1368152" cy="544706"/>
          </a:xfrm>
        </p:grpSpPr>
        <p:sp>
          <p:nvSpPr>
            <p:cNvPr id="19" name="圆角矩形 18"/>
            <p:cNvSpPr/>
            <p:nvPr/>
          </p:nvSpPr>
          <p:spPr>
            <a:xfrm>
              <a:off x="4211960" y="2859782"/>
              <a:ext cx="1368152" cy="5447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68068" y="2922671"/>
              <a:ext cx="855935" cy="440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计算</a:t>
              </a:r>
              <a:endParaRPr lang="zh-CN" altLang="en-US" dirty="0"/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4718391" y="2262286"/>
            <a:ext cx="2232248" cy="1679954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4394355" y="1074259"/>
            <a:ext cx="252028" cy="227242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034522" y="1074259"/>
            <a:ext cx="348165" cy="2272423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74977" y="1769945"/>
            <a:ext cx="9910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服务端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566" y="2142875"/>
            <a:ext cx="3002747" cy="188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49" y="2139277"/>
            <a:ext cx="3002747" cy="188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 descr="D:\Desktop\20131217100942990_easyicon_net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58" y="352233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7" y="3277246"/>
            <a:ext cx="401190" cy="39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691" y="3248564"/>
            <a:ext cx="395992" cy="38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347" y="3270422"/>
            <a:ext cx="380033" cy="36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501" y="3284022"/>
            <a:ext cx="377846" cy="37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683" y="3277246"/>
            <a:ext cx="380033" cy="36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837" y="3263161"/>
            <a:ext cx="377846" cy="37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20" y="1817057"/>
            <a:ext cx="2284174" cy="257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96" y="1809652"/>
            <a:ext cx="2284174" cy="257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24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93 -0.02191 L 0.02986 -0.03858 " pathEditMode="relative" ptsTypes="AA">
                                      <p:cBhvr>
                                        <p:cTn id="6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21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结构介绍</a:t>
            </a:r>
            <a:endParaRPr lang="zh-CN" altLang="en-US" dirty="0"/>
          </a:p>
        </p:txBody>
      </p:sp>
      <p:sp>
        <p:nvSpPr>
          <p:cNvPr id="21" name="笑脸 20"/>
          <p:cNvSpPr/>
          <p:nvPr/>
        </p:nvSpPr>
        <p:spPr>
          <a:xfrm>
            <a:off x="2871056" y="356119"/>
            <a:ext cx="648072" cy="648072"/>
          </a:xfrm>
          <a:prstGeom prst="smileyFace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笑脸 21"/>
          <p:cNvSpPr/>
          <p:nvPr/>
        </p:nvSpPr>
        <p:spPr>
          <a:xfrm>
            <a:off x="5391336" y="356119"/>
            <a:ext cx="648072" cy="648072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3087080" y="1097526"/>
            <a:ext cx="216024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75012" y="1423100"/>
            <a:ext cx="144016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3087080" y="1850534"/>
            <a:ext cx="216024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475012" y="2176108"/>
            <a:ext cx="144016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087080" y="2570614"/>
            <a:ext cx="216024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475012" y="2896188"/>
            <a:ext cx="144016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995292" y="1423100"/>
            <a:ext cx="144016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995292" y="2176108"/>
            <a:ext cx="144016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995292" y="2896188"/>
            <a:ext cx="144016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3087080" y="3377957"/>
            <a:ext cx="216024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71056" y="3725818"/>
            <a:ext cx="327636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5607360" y="3377957"/>
            <a:ext cx="216024" cy="216024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上箭头 49"/>
          <p:cNvSpPr/>
          <p:nvPr/>
        </p:nvSpPr>
        <p:spPr>
          <a:xfrm>
            <a:off x="5607360" y="2570614"/>
            <a:ext cx="216024" cy="216024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上箭头 51"/>
          <p:cNvSpPr/>
          <p:nvPr/>
        </p:nvSpPr>
        <p:spPr>
          <a:xfrm>
            <a:off x="5607360" y="1850534"/>
            <a:ext cx="216024" cy="216024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上箭头 52"/>
          <p:cNvSpPr/>
          <p:nvPr/>
        </p:nvSpPr>
        <p:spPr>
          <a:xfrm>
            <a:off x="5607360" y="1097526"/>
            <a:ext cx="216024" cy="216024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75012" y="142310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+mn-ea"/>
              </a:rPr>
              <a:t>ChessGame</a:t>
            </a:r>
            <a:endParaRPr lang="zh-CN" altLang="en-US" sz="1400" dirty="0"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5012" y="217610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+mn-ea"/>
              </a:rPr>
              <a:t>Render</a:t>
            </a:r>
            <a:endParaRPr lang="zh-CN" altLang="en-US" sz="1400" dirty="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75012" y="289618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+mn-ea"/>
              </a:rPr>
              <a:t>Socket</a:t>
            </a:r>
            <a:endParaRPr lang="zh-CN" altLang="en-US" sz="1400" dirty="0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95292" y="142811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+mn-ea"/>
              </a:rPr>
              <a:t>Render</a:t>
            </a:r>
            <a:endParaRPr lang="zh-CN" altLang="en-US" sz="1400" dirty="0"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95292" y="217610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+mn-ea"/>
              </a:rPr>
              <a:t>Parser</a:t>
            </a:r>
            <a:endParaRPr lang="zh-CN" altLang="en-US" sz="1400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95292" y="289618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+mn-ea"/>
              </a:rPr>
              <a:t>Socket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87524" y="1075429"/>
            <a:ext cx="2088232" cy="423925"/>
          </a:xfrm>
          <a:prstGeom prst="wedgeRoundRectCallout">
            <a:avLst>
              <a:gd name="adj1" fmla="val 47340"/>
              <a:gd name="adj2" fmla="val 73379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03104" y="3874845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服务端</a:t>
            </a:r>
            <a:r>
              <a:rPr lang="en-US" altLang="zh-CN" dirty="0" smtClean="0"/>
              <a:t>(Node)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5536" y="113350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鼠标交互，数据管理</a:t>
            </a:r>
            <a:endParaRPr lang="zh-CN" altLang="en-US" sz="1400" dirty="0"/>
          </a:p>
        </p:txBody>
      </p:sp>
      <p:sp>
        <p:nvSpPr>
          <p:cNvPr id="80" name="圆角矩形标注 79"/>
          <p:cNvSpPr/>
          <p:nvPr/>
        </p:nvSpPr>
        <p:spPr>
          <a:xfrm>
            <a:off x="1367644" y="1810256"/>
            <a:ext cx="1008112" cy="423925"/>
          </a:xfrm>
          <a:prstGeom prst="wedgeRoundRectCallout">
            <a:avLst>
              <a:gd name="adj1" fmla="val 47340"/>
              <a:gd name="adj2" fmla="val 73379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03648" y="1868329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界面渲染</a:t>
            </a:r>
            <a:endParaRPr lang="zh-CN" altLang="en-US" sz="1400" dirty="0"/>
          </a:p>
        </p:txBody>
      </p:sp>
      <p:sp>
        <p:nvSpPr>
          <p:cNvPr id="82" name="圆角矩形标注 81"/>
          <p:cNvSpPr/>
          <p:nvPr/>
        </p:nvSpPr>
        <p:spPr>
          <a:xfrm>
            <a:off x="1367644" y="2530338"/>
            <a:ext cx="1008112" cy="423925"/>
          </a:xfrm>
          <a:prstGeom prst="wedgeRoundRectCallout">
            <a:avLst>
              <a:gd name="adj1" fmla="val 47340"/>
              <a:gd name="adj2" fmla="val 73379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403648" y="2588411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发送消息</a:t>
            </a:r>
            <a:endParaRPr lang="zh-CN" altLang="en-US" sz="1400" dirty="0"/>
          </a:p>
        </p:txBody>
      </p:sp>
      <p:pic>
        <p:nvPicPr>
          <p:cNvPr id="84" name="Picture 170" descr="u=999012485,259341235&amp;fm=3&amp;g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17" y="2685807"/>
            <a:ext cx="216058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" name="Group 180"/>
          <p:cNvGrpSpPr>
            <a:grpSpLocks/>
          </p:cNvGrpSpPr>
          <p:nvPr/>
        </p:nvGrpSpPr>
        <p:grpSpPr bwMode="auto">
          <a:xfrm>
            <a:off x="2222017" y="3982795"/>
            <a:ext cx="1584325" cy="828675"/>
            <a:chOff x="4014" y="2614"/>
            <a:chExt cx="998" cy="522"/>
          </a:xfrm>
        </p:grpSpPr>
        <p:grpSp>
          <p:nvGrpSpPr>
            <p:cNvPr id="86" name="Group 179"/>
            <p:cNvGrpSpPr>
              <a:grpSpLocks/>
            </p:cNvGrpSpPr>
            <p:nvPr/>
          </p:nvGrpSpPr>
          <p:grpSpPr bwMode="auto">
            <a:xfrm>
              <a:off x="4014" y="2614"/>
              <a:ext cx="499" cy="408"/>
              <a:chOff x="4014" y="2614"/>
              <a:chExt cx="499" cy="408"/>
            </a:xfrm>
          </p:grpSpPr>
          <p:sp>
            <p:nvSpPr>
              <p:cNvPr id="88" name="Line 172"/>
              <p:cNvSpPr>
                <a:spLocks noChangeShapeType="1"/>
              </p:cNvSpPr>
              <p:nvPr/>
            </p:nvSpPr>
            <p:spPr bwMode="auto">
              <a:xfrm>
                <a:off x="4014" y="2614"/>
                <a:ext cx="227" cy="4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Line 173"/>
              <p:cNvSpPr>
                <a:spLocks noChangeShapeType="1"/>
              </p:cNvSpPr>
              <p:nvPr/>
            </p:nvSpPr>
            <p:spPr bwMode="auto">
              <a:xfrm>
                <a:off x="4241" y="3022"/>
                <a:ext cx="2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7" name="Text Box 174"/>
            <p:cNvSpPr txBox="1">
              <a:spLocks noChangeArrowheads="1"/>
            </p:cNvSpPr>
            <p:nvPr/>
          </p:nvSpPr>
          <p:spPr bwMode="auto">
            <a:xfrm>
              <a:off x="4513" y="2886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bg1"/>
                  </a:solidFill>
                </a:rPr>
                <a:t>选中</a:t>
              </a:r>
            </a:p>
          </p:txBody>
        </p:sp>
      </p:grpSp>
      <p:grpSp>
        <p:nvGrpSpPr>
          <p:cNvPr id="90" name="Group 182"/>
          <p:cNvGrpSpPr>
            <a:grpSpLocks/>
          </p:cNvGrpSpPr>
          <p:nvPr/>
        </p:nvGrpSpPr>
        <p:grpSpPr bwMode="auto">
          <a:xfrm>
            <a:off x="134454" y="3477970"/>
            <a:ext cx="1582738" cy="396875"/>
            <a:chOff x="2699" y="2296"/>
            <a:chExt cx="997" cy="250"/>
          </a:xfrm>
        </p:grpSpPr>
        <p:sp>
          <p:nvSpPr>
            <p:cNvPr id="91" name="Line 177"/>
            <p:cNvSpPr>
              <a:spLocks noChangeShapeType="1"/>
            </p:cNvSpPr>
            <p:nvPr/>
          </p:nvSpPr>
          <p:spPr bwMode="auto">
            <a:xfrm flipH="1">
              <a:off x="3243" y="2432"/>
              <a:ext cx="4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Text Box 178"/>
            <p:cNvSpPr txBox="1">
              <a:spLocks noChangeArrowheads="1"/>
            </p:cNvSpPr>
            <p:nvPr/>
          </p:nvSpPr>
          <p:spPr bwMode="auto">
            <a:xfrm>
              <a:off x="2699" y="2296"/>
              <a:ext cx="5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chemeClr val="bg1"/>
                  </a:solidFill>
                </a:rPr>
                <a:t>取消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圆角矩形标注 16"/>
          <p:cNvSpPr/>
          <p:nvPr/>
        </p:nvSpPr>
        <p:spPr>
          <a:xfrm>
            <a:off x="6551612" y="2530339"/>
            <a:ext cx="1152128" cy="453374"/>
          </a:xfrm>
          <a:prstGeom prst="wedgeRoundRectCallout">
            <a:avLst>
              <a:gd name="adj1" fmla="val -50595"/>
              <a:gd name="adj2" fmla="val 75289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551612" y="2588411"/>
            <a:ext cx="1152128" cy="36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接收消息</a:t>
            </a:r>
            <a:endParaRPr lang="zh-CN" altLang="en-US" dirty="0"/>
          </a:p>
        </p:txBody>
      </p:sp>
      <p:sp>
        <p:nvSpPr>
          <p:cNvPr id="95" name="圆角矩形标注 94"/>
          <p:cNvSpPr/>
          <p:nvPr/>
        </p:nvSpPr>
        <p:spPr>
          <a:xfrm>
            <a:off x="6551612" y="1810256"/>
            <a:ext cx="1152128" cy="453374"/>
          </a:xfrm>
          <a:prstGeom prst="wedgeRoundRectCallout">
            <a:avLst>
              <a:gd name="adj1" fmla="val -50595"/>
              <a:gd name="adj2" fmla="val 75289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6551612" y="1868328"/>
            <a:ext cx="1152128" cy="36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解析指令</a:t>
            </a:r>
            <a:endParaRPr lang="zh-CN" altLang="en-US" dirty="0"/>
          </a:p>
        </p:txBody>
      </p:sp>
      <p:sp>
        <p:nvSpPr>
          <p:cNvPr id="97" name="圆角矩形标注 96"/>
          <p:cNvSpPr/>
          <p:nvPr/>
        </p:nvSpPr>
        <p:spPr>
          <a:xfrm>
            <a:off x="6551612" y="1075429"/>
            <a:ext cx="1152128" cy="453374"/>
          </a:xfrm>
          <a:prstGeom prst="wedgeRoundRectCallout">
            <a:avLst>
              <a:gd name="adj1" fmla="val -50595"/>
              <a:gd name="adj2" fmla="val 75289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6551612" y="1133501"/>
            <a:ext cx="1152128" cy="36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界面渲染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3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0"/>
                            </p:stCondLst>
                            <p:childTnLst>
                              <p:par>
                                <p:cTn id="1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5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" grpId="0" animBg="1"/>
      <p:bldP spid="4" grpId="0" animBg="1"/>
      <p:bldP spid="25" grpId="0" animBg="1"/>
      <p:bldP spid="26" grpId="0" animBg="1"/>
      <p:bldP spid="29" grpId="0" animBg="1"/>
      <p:bldP spid="32" grpId="0" animBg="1"/>
      <p:bldP spid="38" grpId="0" animBg="1"/>
      <p:bldP spid="44" grpId="0" animBg="1"/>
      <p:bldP spid="46" grpId="0" animBg="1"/>
      <p:bldP spid="47" grpId="0" animBg="1"/>
      <p:bldP spid="5" grpId="0" animBg="1"/>
      <p:bldP spid="9" grpId="0" animBg="1"/>
      <p:bldP spid="50" grpId="0" animBg="1"/>
      <p:bldP spid="52" grpId="0" animBg="1"/>
      <p:bldP spid="53" grpId="0" animBg="1"/>
      <p:bldP spid="10" grpId="0"/>
      <p:bldP spid="54" grpId="0"/>
      <p:bldP spid="55" grpId="0"/>
      <p:bldP spid="56" grpId="0"/>
      <p:bldP spid="57" grpId="0"/>
      <p:bldP spid="58" grpId="0"/>
      <p:bldP spid="14" grpId="0" animBg="1"/>
      <p:bldP spid="15" grpId="0"/>
      <p:bldP spid="16" grpId="0"/>
      <p:bldP spid="80" grpId="0" animBg="1"/>
      <p:bldP spid="81" grpId="0"/>
      <p:bldP spid="82" grpId="0" animBg="1"/>
      <p:bldP spid="83" grpId="0"/>
      <p:bldP spid="17" grpId="0" animBg="1"/>
      <p:bldP spid="18" grpId="0"/>
      <p:bldP spid="95" grpId="0" animBg="1"/>
      <p:bldP spid="96" grpId="0"/>
      <p:bldP spid="97" grpId="0" animBg="1"/>
      <p:bldP spid="98" grpId="0"/>
    </p:bldLst>
  </p:timing>
</p:sld>
</file>

<file path=ppt/theme/theme1.xml><?xml version="1.0" encoding="utf-8"?>
<a:theme xmlns:a="http://schemas.openxmlformats.org/drawingml/2006/main" name="Office 主题">
  <a:themeElements>
    <a:clrScheme name="vivo">
      <a:dk1>
        <a:srgbClr val="2A82B0"/>
      </a:dk1>
      <a:lt1>
        <a:srgbClr val="FFFFFF"/>
      </a:lt1>
      <a:dk2>
        <a:srgbClr val="006296"/>
      </a:dk2>
      <a:lt2>
        <a:srgbClr val="82CCD2"/>
      </a:lt2>
      <a:accent1>
        <a:srgbClr val="E72520"/>
      </a:accent1>
      <a:accent2>
        <a:srgbClr val="007750"/>
      </a:accent2>
      <a:accent3>
        <a:srgbClr val="DBB400"/>
      </a:accent3>
      <a:accent4>
        <a:srgbClr val="92A55C"/>
      </a:accent4>
      <a:accent5>
        <a:srgbClr val="4E4D8D"/>
      </a:accent5>
      <a:accent6>
        <a:srgbClr val="F18D00"/>
      </a:accent6>
      <a:hlink>
        <a:srgbClr val="7F7F7F"/>
      </a:hlink>
      <a:folHlink>
        <a:srgbClr val="919191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275</Words>
  <Application>Microsoft Office PowerPoint</Application>
  <PresentationFormat>全屏显示(16:9)</PresentationFormat>
  <Paragraphs>119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暗棋游戏</vt:lpstr>
      <vt:lpstr>目录</vt:lpstr>
      <vt:lpstr>总体流程</vt:lpstr>
      <vt:lpstr>总体流程</vt:lpstr>
      <vt:lpstr>总体流程</vt:lpstr>
      <vt:lpstr>总体流程</vt:lpstr>
      <vt:lpstr>总体流程</vt:lpstr>
      <vt:lpstr>总体流程</vt:lpstr>
      <vt:lpstr>结构介绍</vt:lpstr>
      <vt:lpstr>操作详解-洗牌</vt:lpstr>
      <vt:lpstr>操作详解-click</vt:lpstr>
      <vt:lpstr>操作详解-click：翻子</vt:lpstr>
      <vt:lpstr>操作详解-click：选中</vt:lpstr>
      <vt:lpstr>操作详解-click：取消</vt:lpstr>
      <vt:lpstr>操作详解-click：吃子</vt:lpstr>
      <vt:lpstr>操作详解-click：移动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lzz</cp:lastModifiedBy>
  <cp:revision>174</cp:revision>
  <dcterms:modified xsi:type="dcterms:W3CDTF">2013-12-19T13:13:49Z</dcterms:modified>
</cp:coreProperties>
</file>