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284b9b5c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284b9b5c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284b9b5c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284b9b5c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84b9b5c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284b9b5c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4c4fd92d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4c4fd92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4c4fd92d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4c4fd92d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284b9b5c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284b9b5c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4c4fd92d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4c4fd92d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4c4fd92d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4c4fd92d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284b9b5c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284b9b5c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4c4fd92d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4c4fd92d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284b9b5c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284b9b5c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230000" y="1727900"/>
            <a:ext cx="6416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VOICE  BASED  FORM  FILLING  PROJECT </a:t>
            </a:r>
            <a:endParaRPr sz="2400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1C232"/>
                </a:solidFill>
                <a:latin typeface="Lato"/>
                <a:ea typeface="Lato"/>
                <a:cs typeface="Lato"/>
                <a:sym typeface="Lato"/>
              </a:rPr>
              <a:t>                FOR  EDUCATION  SECTOR </a:t>
            </a:r>
            <a:endParaRPr sz="2400">
              <a:solidFill>
                <a:srgbClr val="F1C23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746250" y="3509375"/>
            <a:ext cx="342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  <a:latin typeface="Lato"/>
                <a:ea typeface="Lato"/>
                <a:cs typeface="Lato"/>
                <a:sym typeface="Lato"/>
              </a:rPr>
              <a:t>Presented by</a:t>
            </a:r>
            <a:endParaRPr sz="1800">
              <a:solidFill>
                <a:srgbClr val="CFE2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FE2F3"/>
                </a:solidFill>
                <a:latin typeface="Lato"/>
                <a:ea typeface="Lato"/>
                <a:cs typeface="Lato"/>
                <a:sym typeface="Lato"/>
              </a:rPr>
              <a:t>               Vakala Yamini</a:t>
            </a:r>
            <a:endParaRPr sz="1800">
              <a:solidFill>
                <a:srgbClr val="CFE2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843850" y="575975"/>
            <a:ext cx="7715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4CCCC"/>
                </a:solidFill>
                <a:latin typeface="Lato"/>
                <a:ea typeface="Lato"/>
                <a:cs typeface="Lato"/>
                <a:sym typeface="Lato"/>
              </a:rPr>
              <a:t>Registration</a:t>
            </a:r>
            <a:r>
              <a:rPr lang="en" sz="3800">
                <a:solidFill>
                  <a:srgbClr val="F4CCCC"/>
                </a:solidFill>
                <a:latin typeface="Lato"/>
                <a:ea typeface="Lato"/>
                <a:cs typeface="Lato"/>
                <a:sym typeface="Lato"/>
              </a:rPr>
              <a:t> Page</a:t>
            </a:r>
            <a:endParaRPr sz="3800">
              <a:solidFill>
                <a:srgbClr val="F4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625" y="1345475"/>
            <a:ext cx="4658329" cy="335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1071575" y="811075"/>
            <a:ext cx="7715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3800">
                <a:solidFill>
                  <a:srgbClr val="F4CCCC"/>
                </a:solidFill>
              </a:rPr>
              <a:t>Con</a:t>
            </a:r>
            <a:r>
              <a:rPr b="1" lang="en" sz="3800">
                <a:solidFill>
                  <a:srgbClr val="F4CCCC"/>
                </a:solidFill>
              </a:rPr>
              <a:t>c</a:t>
            </a:r>
            <a:r>
              <a:rPr b="1" lang="en" sz="3800">
                <a:solidFill>
                  <a:srgbClr val="F4CCCC"/>
                </a:solidFill>
              </a:rPr>
              <a:t>lusion</a:t>
            </a:r>
            <a:endParaRPr sz="3800">
              <a:solidFill>
                <a:srgbClr val="F4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1942225" y="1339475"/>
            <a:ext cx="67641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9DAF8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CE5CD"/>
              </a:buClr>
              <a:buSzPts val="1800"/>
              <a:buChar char="●"/>
            </a:pPr>
            <a:r>
              <a:rPr b="1" lang="en" sz="1800">
                <a:solidFill>
                  <a:srgbClr val="FCE5CD"/>
                </a:solidFill>
              </a:rPr>
              <a:t>Impact</a:t>
            </a:r>
            <a:r>
              <a:rPr lang="en" sz="1800">
                <a:solidFill>
                  <a:srgbClr val="FCE5CD"/>
                </a:solidFill>
              </a:rPr>
              <a:t>:</a:t>
            </a:r>
            <a:endParaRPr sz="1800">
              <a:solidFill>
                <a:srgbClr val="FCE5CD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Char char="○"/>
            </a:pPr>
            <a:r>
              <a:rPr lang="en" sz="1800">
                <a:solidFill>
                  <a:srgbClr val="C9DAF8"/>
                </a:solidFill>
              </a:rPr>
              <a:t>Saves time.</a:t>
            </a:r>
            <a:endParaRPr sz="1800">
              <a:solidFill>
                <a:srgbClr val="C9DAF8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Char char="○"/>
            </a:pPr>
            <a:r>
              <a:rPr lang="en" sz="1800">
                <a:solidFill>
                  <a:srgbClr val="C9DAF8"/>
                </a:solidFill>
              </a:rPr>
              <a:t>Provides accessibility for individuals with disabilities.</a:t>
            </a:r>
            <a:endParaRPr sz="1800">
              <a:solidFill>
                <a:srgbClr val="C9DAF8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Char char="○"/>
            </a:pPr>
            <a:r>
              <a:rPr lang="en" sz="1800">
                <a:solidFill>
                  <a:srgbClr val="C9DAF8"/>
                </a:solidFill>
              </a:rPr>
              <a:t>Simplifies the form-filling process.</a:t>
            </a:r>
            <a:endParaRPr sz="1800">
              <a:solidFill>
                <a:srgbClr val="C9DAF8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9DAF8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4CCCC"/>
              </a:buClr>
              <a:buSzPts val="1800"/>
              <a:buChar char="●"/>
            </a:pPr>
            <a:r>
              <a:rPr b="1" lang="en" sz="1800">
                <a:solidFill>
                  <a:srgbClr val="F4CCCC"/>
                </a:solidFill>
              </a:rPr>
              <a:t>Deployment</a:t>
            </a:r>
            <a:r>
              <a:rPr lang="en" sz="1800">
                <a:solidFill>
                  <a:srgbClr val="F4CCCC"/>
                </a:solidFill>
              </a:rPr>
              <a:t>: </a:t>
            </a:r>
            <a:endParaRPr sz="1800">
              <a:solidFill>
                <a:srgbClr val="F4CCC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9DAF8"/>
                </a:solidFill>
              </a:rPr>
              <a:t>         Live and accessible via Render.</a:t>
            </a:r>
            <a:endParaRPr sz="18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9DAF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2370825" y="1835050"/>
            <a:ext cx="5197200" cy="22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0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Thank </a:t>
            </a:r>
            <a:r>
              <a:rPr b="1" i="1" lang="en" sz="8000">
                <a:solidFill>
                  <a:srgbClr val="783F04"/>
                </a:solidFill>
                <a:latin typeface="Lato"/>
                <a:ea typeface="Lato"/>
                <a:cs typeface="Lato"/>
                <a:sym typeface="Lato"/>
              </a:rPr>
              <a:t>You</a:t>
            </a:r>
            <a:endParaRPr b="1" i="1" sz="8000">
              <a:solidFill>
                <a:srgbClr val="783F0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933125" y="723300"/>
            <a:ext cx="8880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4CCCC"/>
                </a:solidFill>
              </a:rPr>
              <a:t>Problem Statement</a:t>
            </a:r>
            <a:endParaRPr b="1" sz="3800">
              <a:solidFill>
                <a:srgbClr val="F4CCCC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022400" y="1794875"/>
            <a:ext cx="7661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Char char="❖"/>
            </a:pPr>
            <a:r>
              <a:rPr lang="en" sz="1800">
                <a:solidFill>
                  <a:srgbClr val="C9DAF8"/>
                </a:solidFill>
              </a:rPr>
              <a:t>Problem: Difficulty for disabled individuals to fill out forms and time consumption for others.</a:t>
            </a:r>
            <a:endParaRPr sz="1800">
              <a:solidFill>
                <a:srgbClr val="C9DAF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9DAF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Char char="❖"/>
            </a:pPr>
            <a:r>
              <a:rPr lang="en" sz="1800">
                <a:solidFill>
                  <a:srgbClr val="C9DAF8"/>
                </a:solidFill>
              </a:rPr>
              <a:t>Solution: A voice-driven form-filling system.</a:t>
            </a:r>
            <a:endParaRPr sz="1800">
              <a:solidFill>
                <a:srgbClr val="C9DAF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9DAF8"/>
                </a:solidFill>
              </a:rPr>
              <a:t> </a:t>
            </a:r>
            <a:endParaRPr sz="1800">
              <a:solidFill>
                <a:srgbClr val="C9DAF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Char char="❖"/>
            </a:pPr>
            <a:r>
              <a:rPr lang="en" sz="1800">
                <a:solidFill>
                  <a:srgbClr val="C9DAF8"/>
                </a:solidFill>
              </a:rPr>
              <a:t>Focus: Education sector (Student registration form).</a:t>
            </a:r>
            <a:endParaRPr sz="1800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1192100" y="642950"/>
            <a:ext cx="8880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4CCCC"/>
                </a:solidFill>
              </a:rPr>
              <a:t>Key Features</a:t>
            </a:r>
            <a:endParaRPr b="1" sz="3800">
              <a:solidFill>
                <a:srgbClr val="F4CCCC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607325" y="1502950"/>
            <a:ext cx="76617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Char char="❖"/>
            </a:pPr>
            <a:r>
              <a:rPr b="1" lang="en" sz="1800">
                <a:solidFill>
                  <a:srgbClr val="C9DAF8"/>
                </a:solidFill>
              </a:rPr>
              <a:t>Frontend Pages</a:t>
            </a:r>
            <a:r>
              <a:rPr lang="en" sz="1800">
                <a:solidFill>
                  <a:srgbClr val="C9DAF8"/>
                </a:solidFill>
              </a:rPr>
              <a:t>:</a:t>
            </a:r>
            <a:endParaRPr sz="1800">
              <a:solidFill>
                <a:srgbClr val="C9DAF8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Char char="➢"/>
            </a:pPr>
            <a:r>
              <a:rPr lang="en" sz="1800">
                <a:solidFill>
                  <a:srgbClr val="C9DAF8"/>
                </a:solidFill>
              </a:rPr>
              <a:t>  Home, Signup, Login, Student Registration.</a:t>
            </a:r>
            <a:endParaRPr sz="1800">
              <a:solidFill>
                <a:srgbClr val="C9DAF8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9DAF8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9DAF8"/>
              </a:buClr>
              <a:buSzPts val="1800"/>
              <a:buChar char="❖"/>
            </a:pPr>
            <a:r>
              <a:rPr b="1" lang="en" sz="1800">
                <a:solidFill>
                  <a:srgbClr val="C9DAF8"/>
                </a:solidFill>
              </a:rPr>
              <a:t>Voice Input</a:t>
            </a:r>
            <a:r>
              <a:rPr lang="en" sz="1800">
                <a:solidFill>
                  <a:srgbClr val="C9DAF8"/>
                </a:solidFill>
              </a:rPr>
              <a:t>:</a:t>
            </a:r>
            <a:endParaRPr sz="1800">
              <a:solidFill>
                <a:srgbClr val="C9DAF8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Char char="➢"/>
            </a:pPr>
            <a:r>
              <a:rPr lang="en" sz="1800">
                <a:solidFill>
                  <a:srgbClr val="C9DAF8"/>
                </a:solidFill>
              </a:rPr>
              <a:t>Uses OpenAI's Whisper for transcription.</a:t>
            </a:r>
            <a:endParaRPr sz="1800">
              <a:solidFill>
                <a:srgbClr val="C9DAF8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AF8"/>
              </a:buClr>
              <a:buSzPts val="1800"/>
              <a:buChar char="➢"/>
            </a:pPr>
            <a:r>
              <a:rPr lang="en" sz="1800">
                <a:solidFill>
                  <a:srgbClr val="C9DAF8"/>
                </a:solidFill>
              </a:rPr>
              <a:t>Google Translator for speech-to-text conversion.</a:t>
            </a:r>
            <a:endParaRPr sz="1800">
              <a:solidFill>
                <a:srgbClr val="C9DAF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1256875" y="720575"/>
            <a:ext cx="8880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4CCCC"/>
                </a:solidFill>
              </a:rPr>
              <a:t>Modules </a:t>
            </a:r>
            <a:endParaRPr b="1" sz="3800">
              <a:solidFill>
                <a:srgbClr val="F4CCCC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950" y="838800"/>
            <a:ext cx="2852533" cy="33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1149700" y="693775"/>
            <a:ext cx="8880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F4CCCC"/>
                </a:solidFill>
              </a:rPr>
              <a:t>Workflow</a:t>
            </a:r>
            <a:endParaRPr b="1" sz="4300">
              <a:solidFill>
                <a:srgbClr val="F4CCCC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102950" y="1446625"/>
            <a:ext cx="5733000" cy="30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2CC"/>
                </a:solidFill>
              </a:rPr>
              <a:t>Signup</a:t>
            </a:r>
            <a:r>
              <a:rPr lang="en">
                <a:solidFill>
                  <a:srgbClr val="FFF2CC"/>
                </a:solidFill>
              </a:rPr>
              <a:t>:</a:t>
            </a:r>
            <a:endParaRPr>
              <a:solidFill>
                <a:srgbClr val="FFF2C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FE2F3"/>
              </a:buClr>
              <a:buSzPts val="1400"/>
              <a:buChar char="●"/>
            </a:pPr>
            <a:r>
              <a:rPr lang="en">
                <a:solidFill>
                  <a:srgbClr val="CFE2F3"/>
                </a:solidFill>
              </a:rPr>
              <a:t>Email validation and redirection based on the result.</a:t>
            </a:r>
            <a:endParaRPr>
              <a:solidFill>
                <a:srgbClr val="CFE2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2CC"/>
                </a:solidFill>
              </a:rPr>
              <a:t>Login</a:t>
            </a:r>
            <a:r>
              <a:rPr lang="en">
                <a:solidFill>
                  <a:srgbClr val="FFF2CC"/>
                </a:solidFill>
              </a:rPr>
              <a:t>:</a:t>
            </a:r>
            <a:endParaRPr>
              <a:solidFill>
                <a:srgbClr val="FFF2C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FE2F3"/>
              </a:buClr>
              <a:buSzPts val="1400"/>
              <a:buChar char="●"/>
            </a:pPr>
            <a:r>
              <a:rPr lang="en">
                <a:solidFill>
                  <a:srgbClr val="CFE2F3"/>
                </a:solidFill>
              </a:rPr>
              <a:t>Credential verification.</a:t>
            </a:r>
            <a:endParaRPr>
              <a:solidFill>
                <a:srgbClr val="CFE2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2CC"/>
                </a:solidFill>
              </a:rPr>
              <a:t>Form Filling</a:t>
            </a:r>
            <a:r>
              <a:rPr lang="en">
                <a:solidFill>
                  <a:srgbClr val="FFF2CC"/>
                </a:solidFill>
              </a:rPr>
              <a:t>:</a:t>
            </a:r>
            <a:endParaRPr>
              <a:solidFill>
                <a:srgbClr val="FFF2C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FE2F3"/>
              </a:buClr>
              <a:buSzPts val="1400"/>
              <a:buChar char="●"/>
            </a:pPr>
            <a:r>
              <a:rPr lang="en">
                <a:solidFill>
                  <a:srgbClr val="CFE2F3"/>
                </a:solidFill>
              </a:rPr>
              <a:t>Voice input for fields like name, email, etc.</a:t>
            </a:r>
            <a:endParaRPr>
              <a:solidFill>
                <a:srgbClr val="CFE2F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Char char="●"/>
            </a:pPr>
            <a:r>
              <a:rPr lang="en">
                <a:solidFill>
                  <a:srgbClr val="CFE2F3"/>
                </a:solidFill>
              </a:rPr>
              <a:t>Validation and submission of the form.</a:t>
            </a:r>
            <a:endParaRPr>
              <a:solidFill>
                <a:srgbClr val="CFE2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763550" y="522375"/>
            <a:ext cx="8880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F4CCCC"/>
                </a:solidFill>
              </a:rPr>
              <a:t>Tools and Technologies</a:t>
            </a:r>
            <a:endParaRPr b="1" sz="4300">
              <a:solidFill>
                <a:srgbClr val="F4CCCC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955600" y="1379800"/>
            <a:ext cx="37506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FC5E8"/>
                </a:solidFill>
              </a:rPr>
              <a:t>Frontend Development</a:t>
            </a:r>
            <a:r>
              <a:rPr lang="en" sz="1500">
                <a:solidFill>
                  <a:srgbClr val="9FC5E8"/>
                </a:solidFill>
              </a:rPr>
              <a:t>:</a:t>
            </a:r>
            <a:endParaRPr sz="1500">
              <a:solidFill>
                <a:srgbClr val="9FC5E8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500"/>
              <a:buChar char="●"/>
            </a:pPr>
            <a:r>
              <a:rPr b="1" lang="en" sz="1500">
                <a:solidFill>
                  <a:srgbClr val="D9D9D9"/>
                </a:solidFill>
              </a:rPr>
              <a:t>HTML, CSS, JavaScript</a:t>
            </a:r>
            <a:endParaRPr sz="1500">
              <a:solidFill>
                <a:srgbClr val="D9D9D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500"/>
              <a:buChar char="●"/>
            </a:pPr>
            <a:r>
              <a:rPr b="1" lang="en" sz="1500">
                <a:solidFill>
                  <a:srgbClr val="D9D9D9"/>
                </a:solidFill>
              </a:rPr>
              <a:t>Flask</a:t>
            </a:r>
            <a:endParaRPr b="1" sz="15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FA8D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FC5E8"/>
                </a:solidFill>
              </a:rPr>
              <a:t>Voice Input and Transcription</a:t>
            </a:r>
            <a:r>
              <a:rPr lang="en" sz="1500">
                <a:solidFill>
                  <a:srgbClr val="9FC5E8"/>
                </a:solidFill>
              </a:rPr>
              <a:t>:</a:t>
            </a:r>
            <a:endParaRPr sz="1500">
              <a:solidFill>
                <a:srgbClr val="9FC5E8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500"/>
              <a:buChar char="●"/>
            </a:pPr>
            <a:r>
              <a:rPr b="1" lang="en" sz="1500">
                <a:solidFill>
                  <a:srgbClr val="CCCCCC"/>
                </a:solidFill>
              </a:rPr>
              <a:t>OpenAI Whisper</a:t>
            </a:r>
            <a:endParaRPr sz="1500">
              <a:solidFill>
                <a:srgbClr val="CCCCCC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500"/>
              <a:buChar char="●"/>
            </a:pPr>
            <a:r>
              <a:rPr b="1" lang="en" sz="1500">
                <a:solidFill>
                  <a:srgbClr val="CCCCCC"/>
                </a:solidFill>
              </a:rPr>
              <a:t>Google Translator API</a:t>
            </a:r>
            <a:endParaRPr sz="15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FFFF00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518550" y="1379800"/>
            <a:ext cx="4125600" cy="2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9FC5E8"/>
                </a:solidFill>
              </a:rPr>
              <a:t>Database</a:t>
            </a:r>
            <a:r>
              <a:rPr lang="en" sz="1500">
                <a:solidFill>
                  <a:srgbClr val="9FC5E8"/>
                </a:solidFill>
              </a:rPr>
              <a:t>:</a:t>
            </a:r>
            <a:endParaRPr sz="1500">
              <a:solidFill>
                <a:srgbClr val="9FC5E8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500"/>
              <a:buChar char="●"/>
            </a:pPr>
            <a:r>
              <a:rPr b="1" lang="en" sz="1500">
                <a:solidFill>
                  <a:srgbClr val="CCCCCC"/>
                </a:solidFill>
              </a:rPr>
              <a:t>MySQL</a:t>
            </a:r>
            <a:endParaRPr b="1" sz="15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9FC5E8"/>
                </a:solidFill>
              </a:rPr>
              <a:t>Deployment</a:t>
            </a:r>
            <a:r>
              <a:rPr lang="en" sz="1500">
                <a:solidFill>
                  <a:srgbClr val="9FC5E8"/>
                </a:solidFill>
              </a:rPr>
              <a:t>:</a:t>
            </a:r>
            <a:endParaRPr sz="1500">
              <a:solidFill>
                <a:srgbClr val="9FC5E8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500"/>
              <a:buChar char="●"/>
            </a:pPr>
            <a:r>
              <a:rPr b="1" lang="en" sz="1500">
                <a:solidFill>
                  <a:srgbClr val="CCCCCC"/>
                </a:solidFill>
              </a:rPr>
              <a:t>Render</a:t>
            </a:r>
            <a:endParaRPr sz="1500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857250" y="709925"/>
            <a:ext cx="7715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4CCCC"/>
                </a:solidFill>
                <a:latin typeface="Lato"/>
                <a:ea typeface="Lato"/>
                <a:cs typeface="Lato"/>
                <a:sym typeface="Lato"/>
              </a:rPr>
              <a:t>Home</a:t>
            </a:r>
            <a:r>
              <a:rPr lang="en" sz="3800">
                <a:solidFill>
                  <a:srgbClr val="F4CCCC"/>
                </a:solidFill>
                <a:latin typeface="Lato"/>
                <a:ea typeface="Lato"/>
                <a:cs typeface="Lato"/>
                <a:sym typeface="Lato"/>
              </a:rPr>
              <a:t> Page</a:t>
            </a:r>
            <a:endParaRPr sz="3800">
              <a:solidFill>
                <a:srgbClr val="F4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10461" l="15982" r="7547" t="5243"/>
          <a:stretch/>
        </p:blipFill>
        <p:spPr>
          <a:xfrm>
            <a:off x="2692300" y="1698775"/>
            <a:ext cx="4741651" cy="25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857250" y="709925"/>
            <a:ext cx="7715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4CCCC"/>
                </a:solidFill>
                <a:latin typeface="Lato"/>
                <a:ea typeface="Lato"/>
                <a:cs typeface="Lato"/>
                <a:sym typeface="Lato"/>
              </a:rPr>
              <a:t>Signup Page</a:t>
            </a:r>
            <a:endParaRPr sz="3800">
              <a:solidFill>
                <a:srgbClr val="F4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200" y="1216600"/>
            <a:ext cx="3375425" cy="353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857250" y="709925"/>
            <a:ext cx="7715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4CCCC"/>
                </a:solidFill>
                <a:latin typeface="Lato"/>
                <a:ea typeface="Lato"/>
                <a:cs typeface="Lato"/>
                <a:sym typeface="Lato"/>
              </a:rPr>
              <a:t>Login</a:t>
            </a:r>
            <a:r>
              <a:rPr lang="en" sz="3800">
                <a:solidFill>
                  <a:srgbClr val="F4CCCC"/>
                </a:solidFill>
                <a:latin typeface="Lato"/>
                <a:ea typeface="Lato"/>
                <a:cs typeface="Lato"/>
                <a:sym typeface="Lato"/>
              </a:rPr>
              <a:t> Page</a:t>
            </a:r>
            <a:endParaRPr sz="3800">
              <a:solidFill>
                <a:srgbClr val="F4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050" y="1393025"/>
            <a:ext cx="5473275" cy="33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