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4" r:id="rId1"/>
  </p:sldMasterIdLst>
  <p:notesMasterIdLst>
    <p:notesMasterId r:id="rId12"/>
  </p:notesMasterIdLst>
  <p:sldIdLst>
    <p:sldId id="272" r:id="rId2"/>
    <p:sldId id="257" r:id="rId3"/>
    <p:sldId id="258" r:id="rId4"/>
    <p:sldId id="261" r:id="rId5"/>
    <p:sldId id="262" r:id="rId6"/>
    <p:sldId id="267" r:id="rId7"/>
    <p:sldId id="269" r:id="rId8"/>
    <p:sldId id="270" r:id="rId9"/>
    <p:sldId id="271" r:id="rId10"/>
    <p:sldId id="266" r:id="rId1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nu Vatrapu" initials="VV" lastIdx="1" clrIdx="0">
    <p:extLst>
      <p:ext uri="{19B8F6BF-5375-455C-9EA6-DF929625EA0E}">
        <p15:presenceInfo xmlns:p15="http://schemas.microsoft.com/office/powerpoint/2012/main" userId="4ad23d42a5eb98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E71D-E46E-4B33-BCB0-352C880114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B0D51-C948-4480-918D-A1E77C863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41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B0D51-C948-4480-918D-A1E77C8638B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3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41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497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26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55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488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38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22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26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75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94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6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3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0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55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3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94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9C448E-0BA4-1179-5187-DDFBAB9E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ACD430-6952-0F5B-20AB-A18AE14A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Smart Water Fountain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Proj_224781_Team_3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UDAY PRATAP V M (113321104103)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VADDIBOINA PATTABHIRAMI REDDY (113321104105)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VAKATI VIKRAM ADITYA REDDY (113321104109)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VATRAPU VISHNU VARDHAN REDDY (113321104111)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7A08E-6721-8085-6308-039FF431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679938"/>
            <a:ext cx="9603275" cy="12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05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1754" y="2959190"/>
            <a:ext cx="7376646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0" dirty="0"/>
              <a:t>THANK</a:t>
            </a:r>
            <a:r>
              <a:rPr sz="6600" spc="-215" dirty="0"/>
              <a:t> </a:t>
            </a:r>
            <a:r>
              <a:rPr sz="6600" spc="-5" dirty="0"/>
              <a:t>YOU</a:t>
            </a:r>
            <a:r>
              <a:rPr lang="en-US" sz="6600" spc="-5" dirty="0"/>
              <a:t> </a:t>
            </a:r>
            <a:endParaRPr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358" y="616711"/>
            <a:ext cx="45224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INNOVATION:</a:t>
            </a:r>
            <a:endParaRPr sz="3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4464" y="1371600"/>
            <a:ext cx="8363072" cy="5342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685" marR="5080" indent="-38862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77777"/>
              <a:buFont typeface="Wingdings" panose="05000000000000000000" pitchFamily="2" charset="2"/>
              <a:buChar char="v"/>
              <a:tabLst>
                <a:tab pos="40132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implementing IoT sensors to monitor water consumption </a:t>
            </a:r>
            <a:r>
              <a:rPr sz="18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public places such as parks and gardens. The objective is to promote water </a:t>
            </a:r>
            <a:r>
              <a:rPr sz="18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conservation</a:t>
            </a:r>
            <a:r>
              <a:rPr sz="1800" spc="-1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sz="1800" spc="-1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800" spc="-1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publicly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marR="918844" indent="-38862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7777"/>
              <a:buFont typeface="Wingdings" panose="05000000000000000000" pitchFamily="2" charset="2"/>
              <a:buChar char="v"/>
              <a:tabLst>
                <a:tab pos="40132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includes defining objectives,designing IoT sensor system </a:t>
            </a:r>
            <a:r>
              <a:rPr sz="18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data sharing platform and integrating them using IoT </a:t>
            </a:r>
            <a:r>
              <a:rPr sz="18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python.</a:t>
            </a:r>
            <a:endParaRPr lang="en-US" sz="1800" spc="-5" dirty="0">
              <a:solidFill>
                <a:srgbClr val="3E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marR="918844" indent="-388620" algn="just">
              <a:spcBef>
                <a:spcPts val="1000"/>
              </a:spcBef>
              <a:buClr>
                <a:schemeClr val="tx1"/>
              </a:buClr>
              <a:buSzPct val="77777"/>
              <a:buFont typeface="Wingdings" panose="05000000000000000000" pitchFamily="2" charset="2"/>
              <a:buChar char="v"/>
              <a:tabLst>
                <a:tab pos="4013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of </a:t>
            </a: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devices throughout the water distribution </a:t>
            </a:r>
            <a:r>
              <a:rPr lang="en-US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network, including water treatment plants,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reservoirs,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pipelines,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</a:t>
            </a:r>
            <a:r>
              <a:rPr lang="en-US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premises.</a:t>
            </a:r>
          </a:p>
          <a:p>
            <a:pPr marL="400685" marR="918844" indent="-388620" algn="just">
              <a:spcBef>
                <a:spcPts val="1000"/>
              </a:spcBef>
              <a:buClr>
                <a:schemeClr val="tx1"/>
              </a:buClr>
              <a:buSzPct val="77777"/>
              <a:buFont typeface="Wingdings" panose="05000000000000000000" pitchFamily="2" charset="2"/>
              <a:buChar char="v"/>
              <a:tabLst>
                <a:tab pos="4013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devices, providing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</a:t>
            </a:r>
            <a:r>
              <a:rPr lang="en-US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entire water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system's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status.</a:t>
            </a:r>
          </a:p>
          <a:p>
            <a:pPr marL="400685" marR="918844" indent="-388620" algn="just">
              <a:spcBef>
                <a:spcPts val="1000"/>
              </a:spcBef>
              <a:buClr>
                <a:schemeClr val="tx1"/>
              </a:buClr>
              <a:buSzPct val="77777"/>
              <a:buFont typeface="Wingdings" panose="05000000000000000000" pitchFamily="2" charset="2"/>
              <a:buChar char="v"/>
              <a:tabLst>
                <a:tab pos="4013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wireless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NB-</a:t>
            </a: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transmit </a:t>
            </a:r>
            <a:r>
              <a:rPr lang="en-US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securely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efficiently.</a:t>
            </a:r>
          </a:p>
          <a:p>
            <a:pPr marL="400685" marR="918844" indent="-388620" algn="just">
              <a:spcBef>
                <a:spcPts val="1000"/>
              </a:spcBef>
              <a:buClr>
                <a:schemeClr val="tx1"/>
              </a:buClr>
              <a:buSzPct val="77777"/>
              <a:buFont typeface="Wingdings" panose="05000000000000000000" pitchFamily="2" charset="2"/>
              <a:buChar char="v"/>
              <a:tabLst>
                <a:tab pos="401320" algn="l"/>
              </a:tabLst>
            </a:pP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marR="918844" indent="-388620" algn="just">
              <a:lnSpc>
                <a:spcPct val="100000"/>
              </a:lnSpc>
              <a:spcBef>
                <a:spcPts val="10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1320" algn="l"/>
              </a:tabLst>
            </a:pPr>
            <a:endParaRPr lang="en-US" sz="1800" spc="-5" dirty="0">
              <a:solidFill>
                <a:srgbClr val="3E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marR="918844" indent="-388620" algn="just">
              <a:lnSpc>
                <a:spcPct val="100000"/>
              </a:lnSpc>
              <a:spcBef>
                <a:spcPts val="10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1320" algn="l"/>
              </a:tabLst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609600"/>
            <a:ext cx="283104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0" y="1676400"/>
            <a:ext cx="8454390" cy="37010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685" marR="124460" indent="-38862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77777"/>
              <a:buFont typeface="Wingdings" panose="05000000000000000000" pitchFamily="2" charset="2"/>
              <a:buChar char="v"/>
              <a:tabLst>
                <a:tab pos="400685" algn="l"/>
                <a:tab pos="40132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smart water system using IoT is an innovative solution that leverages the </a:t>
            </a:r>
            <a:r>
              <a:rPr sz="18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sz="1800" spc="-4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management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conservation of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resources.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marR="65405" indent="-38862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7777"/>
              <a:buFont typeface="Wingdings" panose="05000000000000000000" pitchFamily="2" charset="2"/>
              <a:buChar char="v"/>
              <a:tabLst>
                <a:tab pos="400685" algn="l"/>
                <a:tab pos="401320" algn="l"/>
                <a:tab pos="5426710" algn="l"/>
              </a:tabLst>
            </a:pPr>
            <a:r>
              <a:rPr sz="1800" spc="-2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problems such as water usage ,overflow in water tank. </a:t>
            </a:r>
            <a:r>
              <a:rPr sz="1800" spc="-114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overcome this</a:t>
            </a:r>
            <a:r>
              <a:rPr sz="18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18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8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sz="18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	monitoring.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marR="391160" indent="-38862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7777"/>
              <a:buFont typeface="Wingdings" panose="05000000000000000000" pitchFamily="2" charset="2"/>
              <a:buChar char="v"/>
              <a:tabLst>
                <a:tab pos="400685" algn="l"/>
                <a:tab pos="40132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18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of sensors, the system collects real-time data on water </a:t>
            </a:r>
            <a:r>
              <a:rPr sz="18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consumption.</a:t>
            </a:r>
            <a:r>
              <a:rPr sz="1800" spc="-4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platform.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marR="5080" indent="-38862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7777"/>
              <a:buFont typeface="Wingdings" panose="05000000000000000000" pitchFamily="2" charset="2"/>
              <a:buChar char="v"/>
              <a:tabLst>
                <a:tab pos="400685" algn="l"/>
                <a:tab pos="40132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highlights potential of IoT in revolutionizing water management practices, </a:t>
            </a:r>
            <a:r>
              <a:rPr sz="18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generations.</a:t>
            </a:r>
            <a:endParaRPr lang="en-US" sz="1800" spc="-5" dirty="0">
              <a:solidFill>
                <a:srgbClr val="3E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marR="5080" indent="-388620">
              <a:spcBef>
                <a:spcPts val="1000"/>
              </a:spcBef>
              <a:buClr>
                <a:schemeClr val="tx1"/>
              </a:buClr>
              <a:buSzPct val="77777"/>
              <a:buFont typeface="Wingdings" panose="05000000000000000000" pitchFamily="2" charset="2"/>
              <a:buChar char="v"/>
              <a:tabLst>
                <a:tab pos="400685" algn="l"/>
                <a:tab pos="4013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water flow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rate, </a:t>
            </a:r>
            <a:r>
              <a:rPr lang="en-US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pressure,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pH levels,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turbidity,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contaminants.</a:t>
            </a:r>
          </a:p>
          <a:p>
            <a:pPr marL="400685" marR="5080" indent="-388620">
              <a:lnSpc>
                <a:spcPct val="100000"/>
              </a:lnSpc>
              <a:spcBef>
                <a:spcPts val="10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533400"/>
            <a:ext cx="443124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sz="32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sz="32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0" y="1663700"/>
            <a:ext cx="8089265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685" marR="300355" indent="-38862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77777"/>
              <a:buFont typeface="Wingdings" panose="05000000000000000000" pitchFamily="2" charset="2"/>
              <a:buChar char="v"/>
              <a:tabLst>
                <a:tab pos="400685" algn="l"/>
                <a:tab pos="401320" algn="l"/>
              </a:tabLst>
            </a:pPr>
            <a:r>
              <a:rPr spc="50" dirty="0">
                <a:solidFill>
                  <a:srgbClr val="3E3E3E"/>
                </a:solidFill>
                <a:latin typeface="Times New Roman"/>
                <a:cs typeface="Times New Roman"/>
              </a:rPr>
              <a:t>There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20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several </a:t>
            </a:r>
            <a:r>
              <a:rPr spc="80" dirty="0">
                <a:solidFill>
                  <a:srgbClr val="3E3E3E"/>
                </a:solidFill>
                <a:latin typeface="Times New Roman"/>
                <a:cs typeface="Times New Roman"/>
              </a:rPr>
              <a:t>IoT</a:t>
            </a:r>
            <a:r>
              <a:rPr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20" dirty="0">
                <a:solidFill>
                  <a:srgbClr val="3E3E3E"/>
                </a:solidFill>
                <a:latin typeface="Times New Roman"/>
                <a:cs typeface="Times New Roman"/>
              </a:rPr>
              <a:t>sensors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3E3E3E"/>
                </a:solidFill>
                <a:latin typeface="Times New Roman"/>
                <a:cs typeface="Times New Roman"/>
              </a:rPr>
              <a:t>components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50" dirty="0">
                <a:solidFill>
                  <a:srgbClr val="3E3E3E"/>
                </a:solidFill>
                <a:latin typeface="Times New Roman"/>
                <a:cs typeface="Times New Roman"/>
              </a:rPr>
              <a:t>that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20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used </a:t>
            </a:r>
            <a:r>
              <a:rPr spc="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45" dirty="0">
                <a:solidFill>
                  <a:srgbClr val="3E3E3E"/>
                </a:solidFill>
                <a:latin typeface="Times New Roman"/>
                <a:cs typeface="Times New Roman"/>
              </a:rPr>
              <a:t>smart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20" dirty="0">
                <a:solidFill>
                  <a:srgbClr val="3E3E3E"/>
                </a:solidFill>
                <a:latin typeface="Times New Roman"/>
                <a:cs typeface="Times New Roman"/>
              </a:rPr>
              <a:t>water </a:t>
            </a:r>
            <a:r>
              <a:rPr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3E3E3E"/>
                </a:solidFill>
                <a:latin typeface="Times New Roman"/>
                <a:cs typeface="Times New Roman"/>
              </a:rPr>
              <a:t>system</a:t>
            </a:r>
            <a:r>
              <a:rPr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2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 IoT. </a:t>
            </a:r>
            <a:r>
              <a:rPr spc="-35" dirty="0">
                <a:solidFill>
                  <a:srgbClr val="3E3E3E"/>
                </a:solidFill>
                <a:latin typeface="Times New Roman"/>
                <a:cs typeface="Times New Roman"/>
              </a:rPr>
              <a:t>Some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-6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pc="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25" dirty="0">
                <a:solidFill>
                  <a:srgbClr val="3E3E3E"/>
                </a:solidFill>
                <a:latin typeface="Times New Roman"/>
                <a:cs typeface="Times New Roman"/>
              </a:rPr>
              <a:t>them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20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 as </a:t>
            </a:r>
            <a:r>
              <a:rPr spc="-40" dirty="0">
                <a:solidFill>
                  <a:srgbClr val="3E3E3E"/>
                </a:solidFill>
                <a:latin typeface="Times New Roman"/>
                <a:cs typeface="Times New Roman"/>
              </a:rPr>
              <a:t>follows.</a:t>
            </a:r>
            <a:endParaRPr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endParaRPr dirty="0">
              <a:latin typeface="Times New Roman"/>
              <a:cs typeface="Times New Roman"/>
            </a:endParaRPr>
          </a:p>
          <a:p>
            <a:pPr marL="400685" marR="80010" indent="-388620">
              <a:lnSpc>
                <a:spcPct val="100000"/>
              </a:lnSpc>
              <a:spcBef>
                <a:spcPts val="1745"/>
              </a:spcBef>
              <a:buClr>
                <a:schemeClr val="tx1"/>
              </a:buClr>
              <a:buSzPct val="77777"/>
              <a:buFont typeface="Wingdings" panose="05000000000000000000" pitchFamily="2" charset="2"/>
              <a:buChar char="v"/>
              <a:tabLst>
                <a:tab pos="400685" algn="l"/>
                <a:tab pos="401320" algn="l"/>
              </a:tabLst>
            </a:pPr>
            <a:r>
              <a:rPr spc="15" dirty="0">
                <a:solidFill>
                  <a:srgbClr val="333333"/>
                </a:solidFill>
                <a:latin typeface="Times New Roman"/>
                <a:cs typeface="Times New Roman"/>
              </a:rPr>
              <a:t>1.Ultrasonic 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sensor: </a:t>
            </a:r>
            <a:r>
              <a:rPr spc="95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pc="-1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pc="4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indicate </a:t>
            </a:r>
            <a:r>
              <a:rPr spc="3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pc="-25" dirty="0">
                <a:solidFill>
                  <a:srgbClr val="333333"/>
                </a:solidFill>
                <a:latin typeface="Times New Roman"/>
                <a:cs typeface="Times New Roman"/>
              </a:rPr>
              <a:t>level </a:t>
            </a:r>
            <a:r>
              <a:rPr spc="-6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pc="20" dirty="0">
                <a:solidFill>
                  <a:srgbClr val="333333"/>
                </a:solidFill>
                <a:latin typeface="Times New Roman"/>
                <a:cs typeface="Times New Roman"/>
              </a:rPr>
              <a:t>water </a:t>
            </a:r>
            <a:r>
              <a:rPr spc="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pc="15" dirty="0">
                <a:solidFill>
                  <a:srgbClr val="333333"/>
                </a:solidFill>
                <a:latin typeface="Times New Roman"/>
                <a:cs typeface="Times New Roman"/>
              </a:rPr>
              <a:t>real </a:t>
            </a:r>
            <a:r>
              <a:rPr spc="-10" dirty="0">
                <a:solidFill>
                  <a:srgbClr val="333333"/>
                </a:solidFill>
                <a:latin typeface="Times New Roman"/>
                <a:cs typeface="Times New Roman"/>
              </a:rPr>
              <a:t>time. </a:t>
            </a:r>
            <a:r>
              <a:rPr spc="60" dirty="0">
                <a:solidFill>
                  <a:srgbClr val="333333"/>
                </a:solidFill>
                <a:latin typeface="Times New Roman"/>
                <a:cs typeface="Times New Roman"/>
              </a:rPr>
              <a:t>When </a:t>
            </a:r>
            <a:r>
              <a:rPr spc="3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20" dirty="0">
                <a:solidFill>
                  <a:srgbClr val="333333"/>
                </a:solidFill>
                <a:latin typeface="Times New Roman"/>
                <a:cs typeface="Times New Roman"/>
              </a:rPr>
              <a:t>water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333333"/>
                </a:solidFill>
                <a:latin typeface="Times New Roman"/>
                <a:cs typeface="Times New Roman"/>
              </a:rPr>
              <a:t>level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333333"/>
                </a:solidFill>
                <a:latin typeface="Times New Roman"/>
                <a:cs typeface="Times New Roman"/>
              </a:rPr>
              <a:t>falls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333333"/>
                </a:solidFill>
                <a:latin typeface="Times New Roman"/>
                <a:cs typeface="Times New Roman"/>
              </a:rPr>
              <a:t>below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25" dirty="0">
                <a:solidFill>
                  <a:srgbClr val="333333"/>
                </a:solidFill>
                <a:latin typeface="Times New Roman"/>
                <a:cs typeface="Times New Roman"/>
              </a:rPr>
              <a:t>threshold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333333"/>
                </a:solidFill>
                <a:latin typeface="Times New Roman"/>
                <a:cs typeface="Times New Roman"/>
              </a:rPr>
              <a:t>level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333333"/>
                </a:solidFill>
                <a:latin typeface="Times New Roman"/>
                <a:cs typeface="Times New Roman"/>
              </a:rPr>
              <a:t>motor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333333"/>
                </a:solidFill>
                <a:latin typeface="Times New Roman"/>
                <a:cs typeface="Times New Roman"/>
              </a:rPr>
              <a:t>will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automatically</a:t>
            </a:r>
            <a:r>
              <a:rPr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333333"/>
                </a:solidFill>
                <a:latin typeface="Times New Roman"/>
                <a:cs typeface="Times New Roman"/>
              </a:rPr>
              <a:t>ON.</a:t>
            </a:r>
            <a:endParaRPr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endParaRPr dirty="0">
              <a:latin typeface="Times New Roman"/>
              <a:cs typeface="Times New Roman"/>
            </a:endParaRPr>
          </a:p>
          <a:p>
            <a:pPr marL="400685" indent="-388620">
              <a:lnSpc>
                <a:spcPct val="100000"/>
              </a:lnSpc>
              <a:spcBef>
                <a:spcPts val="1745"/>
              </a:spcBef>
              <a:buClr>
                <a:schemeClr val="tx1"/>
              </a:buClr>
              <a:buSzPct val="77777"/>
              <a:buFont typeface="Wingdings" panose="05000000000000000000" pitchFamily="2" charset="2"/>
              <a:buChar char="v"/>
              <a:tabLst>
                <a:tab pos="400685" algn="l"/>
                <a:tab pos="401320" algn="l"/>
              </a:tabLst>
            </a:pPr>
            <a:r>
              <a:rPr spc="-30" dirty="0">
                <a:solidFill>
                  <a:srgbClr val="333333"/>
                </a:solidFill>
                <a:latin typeface="Times New Roman"/>
                <a:cs typeface="Times New Roman"/>
              </a:rPr>
              <a:t>2.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25" dirty="0">
                <a:solidFill>
                  <a:srgbClr val="333333"/>
                </a:solidFill>
                <a:latin typeface="Times New Roman"/>
                <a:cs typeface="Times New Roman"/>
              </a:rPr>
              <a:t>Temperature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sensor: </a:t>
            </a:r>
            <a:r>
              <a:rPr spc="95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used </a:t>
            </a:r>
            <a:r>
              <a:rPr spc="4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sense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25" dirty="0">
                <a:solidFill>
                  <a:srgbClr val="333333"/>
                </a:solidFill>
                <a:latin typeface="Times New Roman"/>
                <a:cs typeface="Times New Roman"/>
              </a:rPr>
              <a:t>temperature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20" dirty="0">
                <a:solidFill>
                  <a:srgbClr val="333333"/>
                </a:solidFill>
                <a:latin typeface="Times New Roman"/>
                <a:cs typeface="Times New Roman"/>
              </a:rPr>
              <a:t>water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333333"/>
                </a:solidFill>
                <a:latin typeface="Times New Roman"/>
                <a:cs typeface="Times New Roman"/>
              </a:rPr>
              <a:t>tank.</a:t>
            </a:r>
            <a:endParaRPr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endParaRPr dirty="0">
              <a:latin typeface="Times New Roman"/>
              <a:cs typeface="Times New Roman"/>
            </a:endParaRPr>
          </a:p>
          <a:p>
            <a:pPr marL="400685" marR="5080" indent="-388620">
              <a:lnSpc>
                <a:spcPct val="100000"/>
              </a:lnSpc>
              <a:spcBef>
                <a:spcPts val="1745"/>
              </a:spcBef>
              <a:buClr>
                <a:schemeClr val="tx1"/>
              </a:buClr>
              <a:buSzPct val="77777"/>
              <a:buFont typeface="Wingdings" panose="05000000000000000000" pitchFamily="2" charset="2"/>
              <a:buChar char="v"/>
              <a:tabLst>
                <a:tab pos="400685" algn="l"/>
                <a:tab pos="401320" algn="l"/>
              </a:tabLst>
            </a:pPr>
            <a:r>
              <a:rPr spc="-30" dirty="0">
                <a:solidFill>
                  <a:srgbClr val="333333"/>
                </a:solidFill>
                <a:latin typeface="Times New Roman"/>
                <a:cs typeface="Times New Roman"/>
              </a:rPr>
              <a:t>3. </a:t>
            </a:r>
            <a:r>
              <a:rPr spc="20" dirty="0">
                <a:solidFill>
                  <a:srgbClr val="333333"/>
                </a:solidFill>
                <a:latin typeface="Times New Roman"/>
                <a:cs typeface="Times New Roman"/>
              </a:rPr>
              <a:t>Water </a:t>
            </a:r>
            <a:r>
              <a:rPr spc="-45" dirty="0">
                <a:solidFill>
                  <a:srgbClr val="333333"/>
                </a:solidFill>
                <a:latin typeface="Times New Roman"/>
                <a:cs typeface="Times New Roman"/>
              </a:rPr>
              <a:t>flow </a:t>
            </a:r>
            <a:r>
              <a:rPr spc="-10" dirty="0">
                <a:solidFill>
                  <a:srgbClr val="333333"/>
                </a:solidFill>
                <a:latin typeface="Times New Roman"/>
                <a:cs typeface="Times New Roman"/>
              </a:rPr>
              <a:t>Sensor: </a:t>
            </a:r>
            <a:r>
              <a:rPr spc="95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pc="-1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pc="4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know </a:t>
            </a:r>
            <a:r>
              <a:rPr spc="3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usage </a:t>
            </a:r>
            <a:r>
              <a:rPr spc="-6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pc="20" dirty="0">
                <a:solidFill>
                  <a:srgbClr val="333333"/>
                </a:solidFill>
                <a:latin typeface="Times New Roman"/>
                <a:cs typeface="Times New Roman"/>
              </a:rPr>
              <a:t>water </a:t>
            </a:r>
            <a:r>
              <a:rPr spc="30" dirty="0">
                <a:solidFill>
                  <a:srgbClr val="333333"/>
                </a:solidFill>
                <a:latin typeface="Times New Roman"/>
                <a:cs typeface="Times New Roman"/>
              </a:rPr>
              <a:t>litre </a:t>
            </a:r>
            <a:r>
              <a:rPr spc="25" dirty="0">
                <a:solidFill>
                  <a:srgbClr val="333333"/>
                </a:solidFill>
                <a:latin typeface="Times New Roman"/>
                <a:cs typeface="Times New Roman"/>
              </a:rPr>
              <a:t>per </a:t>
            </a:r>
            <a:r>
              <a:rPr spc="-10" dirty="0">
                <a:solidFill>
                  <a:srgbClr val="333333"/>
                </a:solidFill>
                <a:latin typeface="Times New Roman"/>
                <a:cs typeface="Times New Roman"/>
              </a:rPr>
              <a:t>hour. </a:t>
            </a:r>
            <a:r>
              <a:rPr spc="-50" dirty="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spc="20" dirty="0">
                <a:solidFill>
                  <a:srgbClr val="333333"/>
                </a:solidFill>
                <a:latin typeface="Times New Roman"/>
                <a:cs typeface="Times New Roman"/>
              </a:rPr>
              <a:t>using </a:t>
            </a:r>
            <a:r>
              <a:rPr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10" dirty="0">
                <a:solidFill>
                  <a:srgbClr val="333333"/>
                </a:solidFill>
                <a:latin typeface="Times New Roman"/>
                <a:cs typeface="Times New Roman"/>
              </a:rPr>
              <a:t>ESP8266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85" dirty="0">
                <a:solidFill>
                  <a:srgbClr val="333333"/>
                </a:solidFill>
                <a:latin typeface="Times New Roman"/>
                <a:cs typeface="Times New Roman"/>
              </a:rPr>
              <a:t>WI-FI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module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1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10" dirty="0">
                <a:solidFill>
                  <a:srgbClr val="333333"/>
                </a:solidFill>
                <a:latin typeface="Times New Roman"/>
                <a:cs typeface="Times New Roman"/>
              </a:rPr>
              <a:t>recorded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10" dirty="0">
                <a:solidFill>
                  <a:srgbClr val="333333"/>
                </a:solidFill>
                <a:latin typeface="Times New Roman"/>
                <a:cs typeface="Times New Roman"/>
              </a:rPr>
              <a:t>real-time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333333"/>
                </a:solidFill>
                <a:latin typeface="Times New Roman"/>
                <a:cs typeface="Times New Roman"/>
              </a:rPr>
              <a:t>updated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333333"/>
                </a:solidFill>
                <a:latin typeface="Times New Roman"/>
                <a:cs typeface="Times New Roman"/>
              </a:rPr>
              <a:t>cloud.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1000"/>
            <a:ext cx="9808029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0" y="1524000"/>
            <a:ext cx="944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Fountains wirelessly communicate with base stations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stations collect and transmit usage, filter, and system health information to the cloud via Ethernet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communications use a low-power unlicensed band for improved security and power savings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43903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Features: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8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333" r="41875" b="15555"/>
          <a:stretch/>
        </p:blipFill>
        <p:spPr>
          <a:xfrm>
            <a:off x="1905000" y="1447800"/>
            <a:ext cx="5899717" cy="4752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033366"/>
            <a:ext cx="3635110" cy="3581400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678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Code Implementation: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2209800" y="838200"/>
            <a:ext cx="4390390" cy="320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Indication Code: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2057400" y="304800"/>
            <a:ext cx="4390390" cy="320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Sensor Indication: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65000" b="8889"/>
          <a:stretch/>
        </p:blipFill>
        <p:spPr>
          <a:xfrm>
            <a:off x="5181600" y="685800"/>
            <a:ext cx="4267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7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43903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6002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water fountains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represent a significant leap in modern water management. These innovative fountains offer real-time monitoring, data analysis, and remote control capabilities, making them efficient and sustainable water sources. By combining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sensors and connectivity, they contribute to reduced water wastage, enhanced user experience, and better resource management. As the adoption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smart water fountains grows, they have the potential to positively impact public health, the environment, and urban infrastructure, highlighting their importance in building a smarter, more sustainable future.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9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85</TotalTime>
  <Words>582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Lucida Sans Unicode</vt:lpstr>
      <vt:lpstr>Times New Roman</vt:lpstr>
      <vt:lpstr>Wingdings</vt:lpstr>
      <vt:lpstr>Parallax</vt:lpstr>
      <vt:lpstr>   </vt:lpstr>
      <vt:lpstr>INNOVATION:</vt:lpstr>
      <vt:lpstr>OBJECTIVES:</vt:lpstr>
      <vt:lpstr>IoT SENSOR DESIGN:</vt:lpstr>
      <vt:lpstr>PowerPoint Presentation</vt:lpstr>
      <vt:lpstr>Design Features:</vt:lpstr>
      <vt:lpstr>  Code Implementation:</vt:lpstr>
      <vt:lpstr>PowerPoint Presentation</vt:lpstr>
      <vt:lpstr>Conclusion: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fountains</dc:title>
  <dc:creator>Vishnu Vatrapu</dc:creator>
  <cp:lastModifiedBy>Vishnu Vatrapu</cp:lastModifiedBy>
  <cp:revision>34</cp:revision>
  <dcterms:created xsi:type="dcterms:W3CDTF">2023-10-10T16:19:52Z</dcterms:created>
  <dcterms:modified xsi:type="dcterms:W3CDTF">2023-10-11T10:27:24Z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