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3" r:id="rId3"/>
    <p:sldId id="261" r:id="rId4"/>
    <p:sldId id="262" r:id="rId5"/>
    <p:sldId id="266" r:id="rId6"/>
    <p:sldId id="264"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8" d="100"/>
          <a:sy n="78"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Palanisamy" userId="2c2cb5f12e5d3f25" providerId="LiveId" clId="{A9D2E5DD-9699-4849-B903-2F4E4445928B}"/>
    <pc:docChg chg="custSel addSld modSld">
      <pc:chgData name="Arun Palanisamy" userId="2c2cb5f12e5d3f25" providerId="LiveId" clId="{A9D2E5DD-9699-4849-B903-2F4E4445928B}" dt="2023-09-29T09:40:37.130" v="383" actId="14100"/>
      <pc:docMkLst>
        <pc:docMk/>
      </pc:docMkLst>
      <pc:sldChg chg="modSp mod">
        <pc:chgData name="Arun Palanisamy" userId="2c2cb5f12e5d3f25" providerId="LiveId" clId="{A9D2E5DD-9699-4849-B903-2F4E4445928B}" dt="2023-09-29T09:29:19.979" v="361" actId="20577"/>
        <pc:sldMkLst>
          <pc:docMk/>
          <pc:sldMk cId="182240969" sldId="262"/>
        </pc:sldMkLst>
        <pc:spChg chg="mod">
          <ac:chgData name="Arun Palanisamy" userId="2c2cb5f12e5d3f25" providerId="LiveId" clId="{A9D2E5DD-9699-4849-B903-2F4E4445928B}" dt="2023-09-29T09:29:19.979" v="361" actId="20577"/>
          <ac:spMkLst>
            <pc:docMk/>
            <pc:sldMk cId="182240969" sldId="262"/>
            <ac:spMk id="3" creationId="{0B79EE64-AB8B-4270-1196-00BAD700CF47}"/>
          </ac:spMkLst>
        </pc:spChg>
      </pc:sldChg>
      <pc:sldChg chg="modSp new mod">
        <pc:chgData name="Arun Palanisamy" userId="2c2cb5f12e5d3f25" providerId="LiveId" clId="{A9D2E5DD-9699-4849-B903-2F4E4445928B}" dt="2023-09-29T09:39:43.970" v="372" actId="14100"/>
        <pc:sldMkLst>
          <pc:docMk/>
          <pc:sldMk cId="1299278785" sldId="264"/>
        </pc:sldMkLst>
        <pc:spChg chg="mod">
          <ac:chgData name="Arun Palanisamy" userId="2c2cb5f12e5d3f25" providerId="LiveId" clId="{A9D2E5DD-9699-4849-B903-2F4E4445928B}" dt="2023-09-29T09:39:38.665" v="371" actId="1076"/>
          <ac:spMkLst>
            <pc:docMk/>
            <pc:sldMk cId="1299278785" sldId="264"/>
            <ac:spMk id="2" creationId="{277312E4-DD00-11B4-A83E-51FFA3AC3209}"/>
          </ac:spMkLst>
        </pc:spChg>
        <pc:spChg chg="mod">
          <ac:chgData name="Arun Palanisamy" userId="2c2cb5f12e5d3f25" providerId="LiveId" clId="{A9D2E5DD-9699-4849-B903-2F4E4445928B}" dt="2023-09-29T09:39:43.970" v="372" actId="14100"/>
          <ac:spMkLst>
            <pc:docMk/>
            <pc:sldMk cId="1299278785" sldId="264"/>
            <ac:spMk id="3" creationId="{E3697CA1-F078-3C69-56E0-88D102E2842A}"/>
          </ac:spMkLst>
        </pc:spChg>
      </pc:sldChg>
      <pc:sldChg chg="modSp new mod">
        <pc:chgData name="Arun Palanisamy" userId="2c2cb5f12e5d3f25" providerId="LiveId" clId="{A9D2E5DD-9699-4849-B903-2F4E4445928B}" dt="2023-09-29T09:40:37.130" v="383" actId="14100"/>
        <pc:sldMkLst>
          <pc:docMk/>
          <pc:sldMk cId="1030944023" sldId="265"/>
        </pc:sldMkLst>
        <pc:spChg chg="mod">
          <ac:chgData name="Arun Palanisamy" userId="2c2cb5f12e5d3f25" providerId="LiveId" clId="{A9D2E5DD-9699-4849-B903-2F4E4445928B}" dt="2023-09-29T09:40:33.899" v="382" actId="1076"/>
          <ac:spMkLst>
            <pc:docMk/>
            <pc:sldMk cId="1030944023" sldId="265"/>
            <ac:spMk id="2" creationId="{E680CA44-7666-047D-612D-C86318BFF023}"/>
          </ac:spMkLst>
        </pc:spChg>
        <pc:spChg chg="mod">
          <ac:chgData name="Arun Palanisamy" userId="2c2cb5f12e5d3f25" providerId="LiveId" clId="{A9D2E5DD-9699-4849-B903-2F4E4445928B}" dt="2023-09-29T09:40:37.130" v="383" actId="14100"/>
          <ac:spMkLst>
            <pc:docMk/>
            <pc:sldMk cId="1030944023" sldId="265"/>
            <ac:spMk id="3" creationId="{B08B2108-DF03-F0DE-298F-37A3FC91AD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dirty="0"/>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29-09-2023</a:t>
            </a:fld>
            <a:endParaRPr lang="en-IN" dirty="0"/>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dirty="0"/>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29-09-2023</a:t>
            </a:fld>
            <a:endParaRPr lang="en-IN" dirty="0"/>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dirty="0"/>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286232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a:t>
            </a:r>
            <a:r>
              <a:rPr lang="en-IN" sz="2000" dirty="0">
                <a:latin typeface="Times New Roman" panose="02020603050405020304" pitchFamily="18" charset="0"/>
                <a:cs typeface="Times New Roman" panose="02020603050405020304" pitchFamily="18" charset="0"/>
              </a:rPr>
              <a:t> Smart Water Fountains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Team name : </a:t>
            </a:r>
            <a:r>
              <a:rPr lang="en-IN" sz="2000" dirty="0">
                <a:latin typeface="Times New Roman" panose="02020603050405020304" pitchFamily="18" charset="0"/>
                <a:cs typeface="Times New Roman" panose="02020603050405020304" pitchFamily="18" charset="0"/>
              </a:rPr>
              <a:t>Proj_224781_Team_2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Team members :</a:t>
            </a:r>
          </a:p>
          <a:p>
            <a:r>
              <a:rPr lang="en-IN" sz="2000" dirty="0">
                <a:latin typeface="Times New Roman" panose="02020603050405020304" pitchFamily="18" charset="0"/>
                <a:cs typeface="Times New Roman" panose="02020603050405020304" pitchFamily="18" charset="0"/>
              </a:rPr>
              <a:t>	NISHAN K M(113321104068)</a:t>
            </a:r>
          </a:p>
          <a:p>
            <a:r>
              <a:rPr lang="en-IN" sz="2000" dirty="0">
                <a:latin typeface="Times New Roman" panose="02020603050405020304" pitchFamily="18" charset="0"/>
                <a:cs typeface="Times New Roman" panose="02020603050405020304" pitchFamily="18" charset="0"/>
              </a:rPr>
              <a:t>	PARAMESWARAN J(113321104069)</a:t>
            </a:r>
          </a:p>
          <a:p>
            <a:r>
              <a:rPr lang="en-IN" sz="2000" dirty="0">
                <a:latin typeface="Times New Roman" panose="02020603050405020304" pitchFamily="18" charset="0"/>
                <a:cs typeface="Times New Roman" panose="02020603050405020304" pitchFamily="18" charset="0"/>
              </a:rPr>
              <a:t>	PATURU SUNEEL CHOWDARY(113321104072)</a:t>
            </a:r>
          </a:p>
          <a:p>
            <a:r>
              <a:rPr lang="en-IN" sz="2000" dirty="0">
                <a:latin typeface="Times New Roman" panose="02020603050405020304" pitchFamily="18" charset="0"/>
                <a:cs typeface="Times New Roman" panose="02020603050405020304" pitchFamily="18" charset="0"/>
              </a:rPr>
              <a:t>	PAVANKUMAR V(113321104073)</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844776"/>
          </a:xfrm>
        </p:spPr>
        <p:txBody>
          <a:bodyPr>
            <a:noAutofit/>
          </a:bodyPr>
          <a:lstStyle/>
          <a:p>
            <a:pPr algn="l"/>
            <a:r>
              <a:rPr lang="en-IN" sz="3200" b="1" i="0" dirty="0">
                <a:solidFill>
                  <a:srgbClr val="313131"/>
                </a:solidFill>
                <a:effectLst/>
                <a:latin typeface="Times New Roman" panose="02020603050405020304" pitchFamily="18" charset="0"/>
                <a:cs typeface="Times New Roman" panose="02020603050405020304" pitchFamily="18" charset="0"/>
              </a:rPr>
              <a:t>Project Definition: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5"/>
            <a:ext cx="9318171" cy="4476251"/>
          </a:xfrm>
        </p:spPr>
        <p:txBody>
          <a:bodyPr>
            <a:noAutofit/>
          </a:bodyPr>
          <a:lstStyle/>
          <a:p>
            <a:pPr algn="l">
              <a:lnSpc>
                <a:spcPct val="150000"/>
              </a:lnSpc>
            </a:pPr>
            <a:r>
              <a:rPr lang="en-GB" dirty="0">
                <a:latin typeface="Times New Roman" panose="02020603050405020304" pitchFamily="18" charset="0"/>
                <a:cs typeface="Times New Roman" panose="02020603050405020304" pitchFamily="18" charset="0"/>
              </a:rPr>
              <a:t>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 designing the IoT sensor system, developing the water fountain status platform, and integrating them using IoT technology and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182881"/>
            <a:ext cx="8371114" cy="470262"/>
          </a:xfrm>
        </p:spPr>
        <p:txBody>
          <a:bodyPr>
            <a:normAutofit fontScale="90000"/>
          </a:bodyPr>
          <a:lstStyle/>
          <a:p>
            <a:pPr algn="l"/>
            <a:r>
              <a:rPr lang="en-IN" sz="3200" b="1" dirty="0">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647699" y="653144"/>
            <a:ext cx="10703923" cy="5917474"/>
          </a:xfrm>
        </p:spPr>
        <p:txBody>
          <a:bodyPr>
            <a:normAutofit/>
          </a:bodyPr>
          <a:lstStyle/>
          <a:p>
            <a:pPr algn="l"/>
            <a:r>
              <a:rPr lang="en-IN" sz="2000" dirty="0">
                <a:latin typeface="Times New Roman" panose="02020603050405020304" pitchFamily="18" charset="0"/>
                <a:cs typeface="Times New Roman" panose="02020603050405020304" pitchFamily="18" charset="0"/>
              </a:rPr>
              <a:t>Smart water fountains using IoT (Internet of Things) and Python can serve various objectives aimed at enhancing the efficiency, accessibility, and sustainability of water fountains.</a:t>
            </a:r>
          </a:p>
          <a:p>
            <a:pPr algn="just"/>
            <a:r>
              <a:rPr lang="en-IN" sz="2000" dirty="0">
                <a:latin typeface="Times New Roman" panose="02020603050405020304" pitchFamily="18" charset="0"/>
                <a:cs typeface="Times New Roman" panose="02020603050405020304" pitchFamily="18" charset="0"/>
              </a:rPr>
              <a:t>Water Conservation:</a:t>
            </a:r>
          </a:p>
          <a:p>
            <a:pPr marL="342900" indent="-342900" algn="just">
              <a:lnSpc>
                <a:spcPct val="1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Monitor water usage and flow rates in real-time.</a:t>
            </a:r>
          </a:p>
          <a:p>
            <a:pPr marL="342900" indent="-342900" algn="just">
              <a:lnSpc>
                <a:spcPct val="1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Implement automatic shut-off when water is not in use.</a:t>
            </a:r>
          </a:p>
          <a:p>
            <a:pPr algn="just"/>
            <a:r>
              <a:rPr lang="en-IN" sz="2000" dirty="0">
                <a:latin typeface="Times New Roman" panose="02020603050405020304" pitchFamily="18" charset="0"/>
                <a:cs typeface="Times New Roman" panose="02020603050405020304" pitchFamily="18" charset="0"/>
              </a:rPr>
              <a:t>Energy Efficiency:</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Utilize sensors to detect human presence and activate the fountain's water flow and lighting only when people are nearby.</a:t>
            </a:r>
          </a:p>
          <a:p>
            <a:pPr algn="just"/>
            <a:r>
              <a:rPr lang="en-IN" sz="2000" dirty="0">
                <a:latin typeface="Times New Roman" panose="02020603050405020304" pitchFamily="18" charset="0"/>
                <a:cs typeface="Times New Roman" panose="02020603050405020304" pitchFamily="18" charset="0"/>
              </a:rPr>
              <a:t>Maintenance Alerts:</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 IoT sensors to monitor the health of the fountain components. Send maintenance alerts when issues like pump failures or clogged filters are detected.</a:t>
            </a:r>
          </a:p>
          <a:p>
            <a:pPr algn="just"/>
            <a:r>
              <a:rPr lang="en-IN" sz="2000" dirty="0">
                <a:latin typeface="Times New Roman" panose="02020603050405020304" pitchFamily="18" charset="0"/>
                <a:cs typeface="Times New Roman" panose="02020603050405020304" pitchFamily="18" charset="0"/>
              </a:rPr>
              <a:t>Security and Access Control:</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Secure IoT devices and communication to prevent unauthorized access or tampering.</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Implement access controls to limit who can interact with the fountain remotely.</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IN" sz="20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209007"/>
            <a:ext cx="9144000" cy="814252"/>
          </a:xfrm>
        </p:spPr>
        <p:txBody>
          <a:bodyPr>
            <a:normAutofit/>
          </a:bodyPr>
          <a:lstStyle/>
          <a:p>
            <a:pPr algn="l"/>
            <a:r>
              <a:rPr lang="en-IN" sz="3200" b="1" i="0" dirty="0">
                <a:solidFill>
                  <a:srgbClr val="313131"/>
                </a:solidFill>
                <a:effectLst/>
                <a:latin typeface="Times New Roman" panose="02020603050405020304" pitchFamily="18" charset="0"/>
                <a:cs typeface="Times New Roman" panose="02020603050405020304" pitchFamily="18" charset="0"/>
              </a:rPr>
              <a:t>IoT Sensor Design: </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875212" y="1023259"/>
            <a:ext cx="10110652" cy="5338352"/>
          </a:xfrm>
        </p:spPr>
        <p:txBody>
          <a:bodyPr>
            <a:noAutofit/>
          </a:bodyPr>
          <a:lstStyle/>
          <a:p>
            <a:pPr marL="342900" indent="-342900" algn="l">
              <a:lnSpc>
                <a:spcPct val="10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0" y="1062588"/>
            <a:ext cx="11691259" cy="5338352"/>
          </a:xfrm>
          <a:prstGeom prst="rect">
            <a:avLst/>
          </a:prstGeom>
        </p:spPr>
      </p:pic>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209007"/>
            <a:ext cx="9144000" cy="814252"/>
          </a:xfrm>
        </p:spPr>
        <p:txBody>
          <a:bodyPr>
            <a:normAutofit/>
          </a:bodyPr>
          <a:lstStyle/>
          <a:p>
            <a:pPr algn="l"/>
            <a:r>
              <a:rPr lang="en-IN" sz="3200" b="1" i="0" dirty="0">
                <a:solidFill>
                  <a:srgbClr val="313131"/>
                </a:solidFill>
                <a:effectLst/>
                <a:latin typeface="Times New Roman" panose="02020603050405020304" pitchFamily="18" charset="0"/>
                <a:cs typeface="Times New Roman" panose="02020603050405020304" pitchFamily="18" charset="0"/>
              </a:rPr>
              <a:t>IoT Sensor Design: </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875212" y="1023259"/>
            <a:ext cx="10110652" cy="5338352"/>
          </a:xfrm>
        </p:spPr>
        <p:txBody>
          <a:bodyPr>
            <a:noAutofit/>
          </a:bodyPr>
          <a:lstStyle/>
          <a:p>
            <a:pPr marL="342900" indent="-342900" algn="l">
              <a:lnSpc>
                <a:spcPct val="10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342900" indent="-342900" algn="l">
              <a:lnSpc>
                <a:spcPct val="1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water fountains involves the creation of sensor-based systems to monitor and control various aspects of water fountains. </a:t>
            </a:r>
          </a:p>
          <a:p>
            <a:pPr marL="342900" indent="-342900" algn="l">
              <a:lnSpc>
                <a:spcPct val="10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These sensors collect data such as water level, quality, temperature, and pump status, which is then transmitted to a central system for analysis and control.</a:t>
            </a:r>
          </a:p>
          <a:p>
            <a:pPr marL="342900" indent="-342900" algn="l">
              <a:lnSpc>
                <a:spcPct val="10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The key components of IoT sensor design for smart water fountains include selecting appropriate sensors, microcontrollers with connectivity options, power supplies, data processing and transmission mechanisms, cloud platforms for data storage and management, user interfaces for remote control, and security measures to protect data and device access.</a:t>
            </a:r>
          </a:p>
          <a:p>
            <a:pPr marL="342900" indent="-342900" algn="l">
              <a:lnSpc>
                <a:spcPct val="10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These systems improve the efficiency, maintenance, and user experience of water fountains while ensuring compliance with relevant regulations and standards.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03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56651"/>
            <a:ext cx="9144000" cy="1105943"/>
          </a:xfrm>
        </p:spPr>
        <p:txBody>
          <a:bodyPr>
            <a:normAutofit/>
          </a:bodyPr>
          <a:lstStyle/>
          <a:p>
            <a:pPr algn="l"/>
            <a:r>
              <a:rPr lang="en-IN" sz="3200" b="1" i="0" dirty="0">
                <a:solidFill>
                  <a:srgbClr val="313131"/>
                </a:solidFill>
                <a:effectLst/>
                <a:latin typeface="Times New Roman" panose="02020603050405020304" pitchFamily="18" charset="0"/>
                <a:cs typeface="Times New Roman" panose="02020603050405020304" pitchFamily="18" charset="0"/>
              </a:rPr>
              <a:t>Real-Time</a:t>
            </a:r>
            <a:r>
              <a:rPr lang="en-IN" sz="3200" b="1" i="0" dirty="0">
                <a:solidFill>
                  <a:srgbClr val="313131"/>
                </a:solidFill>
                <a:effectLst/>
                <a:latin typeface="Bell MT" panose="02020503060305020303" pitchFamily="18" charset="0"/>
              </a:rPr>
              <a:t> Transit Information Platform:</a:t>
            </a:r>
            <a:endParaRPr lang="en-IN" sz="32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613955" y="1658983"/>
            <a:ext cx="10620102" cy="4480560"/>
          </a:xfrm>
        </p:spPr>
        <p:txBody>
          <a:bodyPr>
            <a:normAutofit/>
          </a:bodyPr>
          <a:lstStyle/>
          <a:p>
            <a:pPr marL="342900" indent="-342900" algn="just">
              <a:lnSpc>
                <a:spcPct val="100000"/>
              </a:lnSpc>
              <a:buFont typeface="Wingdings" panose="05000000000000000000" pitchFamily="2" charset="2"/>
              <a:buChar char="Ø"/>
            </a:pPr>
            <a:r>
              <a:rPr lang="en-US" sz="2000" dirty="0">
                <a:solidFill>
                  <a:srgbClr val="1F1F1F"/>
                </a:solidFill>
                <a:latin typeface="Times New Roman" panose="02020603050405020304" pitchFamily="18" charset="0"/>
                <a:cs typeface="Times New Roman" panose="02020603050405020304" pitchFamily="18" charset="0"/>
              </a:rPr>
              <a:t>A Real-Time Transit Information Platform (RTI) for the smart water fountain project can be used to provide residents with real-time information about the status of the water fountains in their area. This information can include the following:</a:t>
            </a:r>
          </a:p>
          <a:p>
            <a:pPr lvl="2" algn="just">
              <a:lnSpc>
                <a:spcPct val="100000"/>
              </a:lnSpc>
              <a:buFont typeface="Arial" panose="020B0604020202020204" pitchFamily="34" charset="0"/>
              <a:buChar char="•"/>
            </a:pPr>
            <a:r>
              <a:rPr lang="en-US" sz="2000" dirty="0">
                <a:solidFill>
                  <a:srgbClr val="1F1F1F"/>
                </a:solidFill>
                <a:latin typeface="Times New Roman" panose="02020603050405020304" pitchFamily="18" charset="0"/>
                <a:cs typeface="Times New Roman" panose="02020603050405020304" pitchFamily="18" charset="0"/>
              </a:rPr>
              <a:t>Whether the water fountain is operational or not</a:t>
            </a:r>
          </a:p>
          <a:p>
            <a:pPr lvl="2" algn="just">
              <a:lnSpc>
                <a:spcPct val="100000"/>
              </a:lnSpc>
              <a:buFont typeface="Arial" panose="020B0604020202020204" pitchFamily="34" charset="0"/>
              <a:buChar char="•"/>
            </a:pPr>
            <a:r>
              <a:rPr lang="en-US" sz="2000" dirty="0">
                <a:solidFill>
                  <a:srgbClr val="1F1F1F"/>
                </a:solidFill>
                <a:latin typeface="Times New Roman" panose="02020603050405020304" pitchFamily="18" charset="0"/>
                <a:cs typeface="Times New Roman" panose="02020603050405020304" pitchFamily="18" charset="0"/>
              </a:rPr>
              <a:t>The water quality at the water fountain</a:t>
            </a:r>
          </a:p>
          <a:p>
            <a:pPr lvl="2" algn="just">
              <a:lnSpc>
                <a:spcPct val="100000"/>
              </a:lnSpc>
              <a:buFont typeface="Arial" panose="020B0604020202020204" pitchFamily="34" charset="0"/>
              <a:buChar char="•"/>
            </a:pPr>
            <a:r>
              <a:rPr lang="en-US" sz="2000" dirty="0">
                <a:solidFill>
                  <a:srgbClr val="1F1F1F"/>
                </a:solidFill>
                <a:latin typeface="Times New Roman" panose="02020603050405020304" pitchFamily="18" charset="0"/>
                <a:cs typeface="Times New Roman" panose="02020603050405020304" pitchFamily="18" charset="0"/>
              </a:rPr>
              <a:t>The water temperature at the water fountain</a:t>
            </a:r>
          </a:p>
          <a:p>
            <a:pPr lvl="2" algn="just">
              <a:lnSpc>
                <a:spcPct val="100000"/>
              </a:lnSpc>
              <a:buFont typeface="Arial" panose="020B0604020202020204" pitchFamily="34" charset="0"/>
              <a:buChar char="•"/>
            </a:pPr>
            <a:r>
              <a:rPr lang="en-US" sz="2000" dirty="0">
                <a:solidFill>
                  <a:srgbClr val="1F1F1F"/>
                </a:solidFill>
                <a:latin typeface="Times New Roman" panose="02020603050405020304" pitchFamily="18" charset="0"/>
                <a:cs typeface="Times New Roman" panose="02020603050405020304" pitchFamily="18" charset="0"/>
              </a:rPr>
              <a:t>The estimated time of arrival of the next maintenance crew</a:t>
            </a:r>
          </a:p>
          <a:p>
            <a:pPr marL="342900" indent="-342900" algn="just">
              <a:lnSpc>
                <a:spcPct val="100000"/>
              </a:lnSpc>
              <a:buFont typeface="Wingdings" panose="05000000000000000000" pitchFamily="2" charset="2"/>
              <a:buChar char="Ø"/>
            </a:pPr>
            <a:r>
              <a:rPr lang="en-US" sz="2000" dirty="0">
                <a:solidFill>
                  <a:srgbClr val="1F1F1F"/>
                </a:solidFill>
                <a:latin typeface="Times New Roman" panose="02020603050405020304" pitchFamily="18" charset="0"/>
                <a:cs typeface="Times New Roman" panose="02020603050405020304" pitchFamily="18" charset="0"/>
              </a:rPr>
              <a:t>This information can be displayed on a variety of platforms, such as a website, a mobile app, or a digital display at the water fountain itself.</a:t>
            </a:r>
          </a:p>
          <a:p>
            <a:pPr marL="342900" indent="-342900" algn="just">
              <a:lnSpc>
                <a:spcPct val="100000"/>
              </a:lnSpc>
              <a:buFont typeface="Wingdings" panose="05000000000000000000" pitchFamily="2" charset="2"/>
              <a:buChar char="Ø"/>
            </a:pPr>
            <a:r>
              <a:rPr lang="en-GB" sz="2000" dirty="0">
                <a:solidFill>
                  <a:srgbClr val="1F1F1F"/>
                </a:solidFill>
                <a:latin typeface="Times New Roman" panose="02020603050405020304" pitchFamily="18" charset="0"/>
                <a:cs typeface="Times New Roman" panose="02020603050405020304" pitchFamily="18" charset="0"/>
              </a:rPr>
              <a:t>Implement an alerting system that notifies administrators when water quality is below a certain threshold or when a fountain requires maintenance.</a:t>
            </a:r>
            <a:endParaRPr lang="en-US" sz="2000"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623752"/>
          </a:xfrm>
        </p:spPr>
        <p:txBody>
          <a:bodyPr>
            <a:noAutofit/>
          </a:bodyPr>
          <a:lstStyle/>
          <a:p>
            <a:pPr algn="l"/>
            <a:r>
              <a:rPr lang="en-IN" sz="3200" b="1" i="0" dirty="0">
                <a:solidFill>
                  <a:srgbClr val="313131"/>
                </a:solidFill>
                <a:effectLst/>
                <a:latin typeface="Times New Roman" panose="02020603050405020304" pitchFamily="18" charset="0"/>
                <a:cs typeface="Times New Roman" panose="02020603050405020304" pitchFamily="18" charset="0"/>
              </a:rPr>
              <a:t>Integration Approach: </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345474" y="1645920"/>
            <a:ext cx="9427029" cy="4271554"/>
          </a:xfrm>
        </p:spPr>
        <p:txBody>
          <a:bodyPr>
            <a:norm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integration of the IoT sensor system involves connecting and coordinating various components to ensure seamless operation.</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Communication Protocols: </a:t>
            </a:r>
            <a:r>
              <a:rPr lang="en-IN" sz="2000" dirty="0">
                <a:latin typeface="Times New Roman" panose="02020603050405020304" pitchFamily="18" charset="0"/>
                <a:cs typeface="Times New Roman" panose="02020603050405020304" pitchFamily="18" charset="0"/>
              </a:rPr>
              <a:t>It involves protocols for communication between IoT sensors and the central platform.</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API Design: </a:t>
            </a:r>
            <a:r>
              <a:rPr lang="en-IN" sz="2000" dirty="0">
                <a:latin typeface="Times New Roman" panose="02020603050405020304" pitchFamily="18" charset="0"/>
                <a:cs typeface="Times New Roman" panose="02020603050405020304" pitchFamily="18" charset="0"/>
              </a:rPr>
              <a:t>This develops standardized APIs for secure data exchange between sensors and the monitoring platform.</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Data Serialization: </a:t>
            </a:r>
            <a:r>
              <a:rPr lang="en-IN" sz="2000" dirty="0">
                <a:latin typeface="Times New Roman" panose="02020603050405020304" pitchFamily="18" charset="0"/>
                <a:cs typeface="Times New Roman" panose="02020603050405020304" pitchFamily="18" charset="0"/>
              </a:rPr>
              <a:t>It implements a common data serialization format (ex: JSON) for consistent information exchange.</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IoT Gateway: </a:t>
            </a:r>
            <a:r>
              <a:rPr lang="en-IN" sz="2000" dirty="0">
                <a:latin typeface="Times New Roman" panose="02020603050405020304" pitchFamily="18" charset="0"/>
                <a:cs typeface="Times New Roman" panose="02020603050405020304" pitchFamily="18" charset="0"/>
              </a:rPr>
              <a:t>It aggregates data from sensors, handling protocol translation and preprocessing.</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Cloud Platform Integration: </a:t>
            </a:r>
            <a:r>
              <a:rPr lang="en-IN" sz="2000" dirty="0">
                <a:latin typeface="Times New Roman" panose="02020603050405020304" pitchFamily="18" charset="0"/>
                <a:cs typeface="Times New Roman" panose="02020603050405020304" pitchFamily="18" charset="0"/>
              </a:rPr>
              <a:t>Host the central monitoring platform on a cloud service for analytics.</a:t>
            </a:r>
          </a:p>
        </p:txBody>
      </p:sp>
    </p:spTree>
    <p:extLst>
      <p:ext uri="{BB962C8B-B14F-4D97-AF65-F5344CB8AC3E}">
        <p14:creationId xmlns:p14="http://schemas.microsoft.com/office/powerpoint/2010/main" val="10309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4F9FF-9A07-0AA6-4C50-5A057216F5BE}"/>
              </a:ext>
            </a:extLst>
          </p:cNvPr>
          <p:cNvSpPr txBox="1"/>
          <p:nvPr/>
        </p:nvSpPr>
        <p:spPr>
          <a:xfrm flipH="1">
            <a:off x="3519949" y="2123768"/>
            <a:ext cx="7521677" cy="3170099"/>
          </a:xfrm>
          <a:prstGeom prst="rect">
            <a:avLst/>
          </a:prstGeom>
          <a:noFill/>
        </p:spPr>
        <p:txBody>
          <a:bodyPr wrap="square" rtlCol="0">
            <a:spAutoFit/>
          </a:bodyPr>
          <a:lstStyle/>
          <a:p>
            <a:r>
              <a:rPr lang="en-IN" sz="10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5028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634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Bell MT</vt:lpstr>
      <vt:lpstr>Calibri</vt:lpstr>
      <vt:lpstr>Calibri Light</vt:lpstr>
      <vt:lpstr>Times New Roman</vt:lpstr>
      <vt:lpstr>Wingdings</vt:lpstr>
      <vt:lpstr>Office Theme</vt:lpstr>
      <vt:lpstr>PowerPoint Presentation</vt:lpstr>
      <vt:lpstr>Project Definition:</vt:lpstr>
      <vt:lpstr>Objectives:</vt:lpstr>
      <vt:lpstr>IoT Sensor Design: </vt:lpstr>
      <vt:lpstr>IoT Sensor Design: </vt:lpstr>
      <vt:lpstr>Real-Time Transit Information Platform:</vt:lpstr>
      <vt:lpstr>Integration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 k</cp:lastModifiedBy>
  <cp:revision>18</cp:revision>
  <dcterms:created xsi:type="dcterms:W3CDTF">2023-09-29T07:14:55Z</dcterms:created>
  <dcterms:modified xsi:type="dcterms:W3CDTF">2023-09-29T17:06:27Z</dcterms:modified>
</cp:coreProperties>
</file>