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nva Sans" panose="020B0604020202020204" charset="0"/>
      <p:regular r:id="rId16"/>
    </p:embeddedFont>
    <p:embeddedFont>
      <p:font typeface="Canva Sans Bold" panose="020B0604020202020204" charset="0"/>
      <p:regular r:id="rId17"/>
    </p:embeddedFont>
    <p:embeddedFont>
      <p:font typeface="Lato" panose="020F0502020204030203" pitchFamily="34" charset="0"/>
      <p:regular r:id="rId18"/>
    </p:embeddedFont>
    <p:embeddedFont>
      <p:font typeface="Lato Bold" panose="020F0502020204030203" charset="0"/>
      <p:regular r:id="rId19"/>
    </p:embeddedFont>
    <p:embeddedFont>
      <p:font typeface="Lato Italics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4" d="100"/>
          <a:sy n="64" d="100"/>
        </p:scale>
        <p:origin x="17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0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9352" y="524751"/>
            <a:ext cx="16609296" cy="2433548"/>
          </a:xfrm>
          <a:custGeom>
            <a:avLst/>
            <a:gdLst/>
            <a:ahLst/>
            <a:cxnLst/>
            <a:rect l="l" t="t" r="r" b="b"/>
            <a:pathLst>
              <a:path w="16609296" h="2433548">
                <a:moveTo>
                  <a:pt x="0" y="0"/>
                </a:moveTo>
                <a:lnTo>
                  <a:pt x="16609296" y="0"/>
                </a:lnTo>
                <a:lnTo>
                  <a:pt x="16609296" y="2433548"/>
                </a:lnTo>
                <a:lnTo>
                  <a:pt x="0" y="2433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600200" y="3296875"/>
            <a:ext cx="14493059" cy="1426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9"/>
              </a:lnSpc>
            </a:pPr>
            <a:r>
              <a:rPr lang="en-US" sz="4120" dirty="0">
                <a:solidFill>
                  <a:srgbClr val="000000"/>
                </a:solidFill>
                <a:latin typeface="Canva Sans Bold"/>
              </a:rPr>
              <a:t>DEPARTMENT OF COMPUTER SCIENCE AND ENGINEERING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352800" y="5061857"/>
            <a:ext cx="12496800" cy="6661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70"/>
              </a:lnSpc>
            </a:pPr>
            <a:r>
              <a:rPr lang="en-US" sz="3550" dirty="0">
                <a:solidFill>
                  <a:srgbClr val="000000"/>
                </a:solidFill>
                <a:latin typeface="Lato Bold"/>
              </a:rPr>
              <a:t>Project Name</a:t>
            </a:r>
            <a:r>
              <a:rPr lang="en-US" sz="3550" dirty="0">
                <a:solidFill>
                  <a:srgbClr val="000000"/>
                </a:solidFill>
                <a:latin typeface="Lato"/>
              </a:rPr>
              <a:t>: Smart Water Fountain</a:t>
            </a:r>
          </a:p>
          <a:p>
            <a:pPr>
              <a:lnSpc>
                <a:spcPts val="4970"/>
              </a:lnSpc>
            </a:pPr>
            <a:r>
              <a:rPr lang="en-US" sz="3550" dirty="0">
                <a:solidFill>
                  <a:srgbClr val="000000"/>
                </a:solidFill>
                <a:latin typeface="Lato Bold"/>
              </a:rPr>
              <a:t>Team Name: </a:t>
            </a:r>
            <a:r>
              <a:rPr lang="en-US" sz="3550" dirty="0">
                <a:solidFill>
                  <a:srgbClr val="000000"/>
                </a:solidFill>
                <a:latin typeface="Lato"/>
              </a:rPr>
              <a:t>Proj_</a:t>
            </a:r>
            <a:r>
              <a:rPr lang="en-US" sz="3550" dirty="0">
                <a:solidFill>
                  <a:srgbClr val="000000"/>
                </a:solidFill>
                <a:latin typeface="+mj-lt"/>
              </a:rPr>
              <a:t>224781</a:t>
            </a:r>
            <a:r>
              <a:rPr lang="en-US" sz="3550" dirty="0">
                <a:solidFill>
                  <a:srgbClr val="000000"/>
                </a:solidFill>
                <a:latin typeface="Lato"/>
              </a:rPr>
              <a:t>_Team_</a:t>
            </a:r>
            <a:r>
              <a:rPr lang="en-US" sz="3550" dirty="0">
                <a:solidFill>
                  <a:srgbClr val="000000"/>
                </a:solidFill>
                <a:latin typeface="+mj-lt"/>
              </a:rPr>
              <a:t>3</a:t>
            </a:r>
          </a:p>
          <a:p>
            <a:pPr>
              <a:lnSpc>
                <a:spcPts val="4970"/>
              </a:lnSpc>
            </a:pPr>
            <a:r>
              <a:rPr lang="en-US" sz="3550" dirty="0">
                <a:solidFill>
                  <a:srgbClr val="000000"/>
                </a:solidFill>
                <a:latin typeface="Lato Bold"/>
              </a:rPr>
              <a:t>Team Members: </a:t>
            </a:r>
          </a:p>
          <a:p>
            <a:pPr marL="1447165">
              <a:lnSpc>
                <a:spcPct val="100000"/>
              </a:lnSpc>
              <a:spcBef>
                <a:spcPts val="20"/>
              </a:spcBef>
              <a:tabLst>
                <a:tab pos="6035040" algn="l"/>
              </a:tabLst>
            </a:pPr>
            <a:r>
              <a:rPr lang="en-IN" sz="3600" spc="-229" dirty="0">
                <a:latin typeface="+mj-lt"/>
                <a:cs typeface="Georgia"/>
              </a:rPr>
              <a:t>UDAY</a:t>
            </a:r>
            <a:r>
              <a:rPr lang="en-IN" sz="3600" spc="-90" dirty="0">
                <a:latin typeface="+mj-lt"/>
                <a:cs typeface="Georgia"/>
              </a:rPr>
              <a:t> </a:t>
            </a:r>
            <a:r>
              <a:rPr lang="en-IN" sz="3600" spc="-195" dirty="0">
                <a:latin typeface="+mj-lt"/>
                <a:cs typeface="Georgia"/>
              </a:rPr>
              <a:t>PRATAP</a:t>
            </a:r>
            <a:r>
              <a:rPr lang="en-IN" sz="3600" spc="-204" dirty="0">
                <a:latin typeface="+mj-lt"/>
                <a:cs typeface="Georgia"/>
              </a:rPr>
              <a:t> </a:t>
            </a:r>
            <a:r>
              <a:rPr lang="en-IN" sz="3600" spc="-135" dirty="0">
                <a:latin typeface="+mj-lt"/>
                <a:cs typeface="Georgia"/>
              </a:rPr>
              <a:t>V</a:t>
            </a:r>
            <a:r>
              <a:rPr lang="en-IN" sz="3600" spc="-100" dirty="0">
                <a:latin typeface="+mj-lt"/>
                <a:cs typeface="Georgia"/>
              </a:rPr>
              <a:t> </a:t>
            </a:r>
            <a:r>
              <a:rPr lang="en-IN" sz="3600" spc="-210" dirty="0">
                <a:latin typeface="+mj-lt"/>
                <a:cs typeface="Georgia"/>
              </a:rPr>
              <a:t>M</a:t>
            </a:r>
            <a:r>
              <a:rPr lang="en-IN" sz="3600" spc="-290" dirty="0">
                <a:latin typeface="+mj-lt"/>
                <a:cs typeface="Georgia"/>
              </a:rPr>
              <a:t>(</a:t>
            </a:r>
            <a:r>
              <a:rPr lang="en-IN" sz="3600" spc="-29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113321104103</a:t>
            </a:r>
            <a:r>
              <a:rPr lang="en-IN" sz="3600" spc="-290" dirty="0">
                <a:latin typeface="+mj-lt"/>
                <a:cs typeface="Georgia"/>
              </a:rPr>
              <a:t>)</a:t>
            </a:r>
            <a:endParaRPr lang="en-IN" sz="3600" dirty="0">
              <a:latin typeface="+mj-lt"/>
              <a:cs typeface="Georgia"/>
            </a:endParaRPr>
          </a:p>
          <a:p>
            <a:pPr marL="1447165" marR="5080" indent="6350">
              <a:lnSpc>
                <a:spcPct val="100499"/>
              </a:lnSpc>
              <a:spcBef>
                <a:spcPts val="30"/>
              </a:spcBef>
            </a:pPr>
            <a:r>
              <a:rPr lang="en-IN" sz="3600" spc="-210" dirty="0">
                <a:latin typeface="+mj-lt"/>
                <a:cs typeface="Georgia"/>
              </a:rPr>
              <a:t>VADDIBOINA</a:t>
            </a:r>
            <a:r>
              <a:rPr lang="en-IN" sz="3600" spc="30" dirty="0">
                <a:latin typeface="+mj-lt"/>
                <a:cs typeface="Georgia"/>
              </a:rPr>
              <a:t> </a:t>
            </a:r>
            <a:r>
              <a:rPr lang="en-IN" sz="3600" spc="-225" dirty="0">
                <a:latin typeface="+mj-lt"/>
                <a:cs typeface="Georgia"/>
              </a:rPr>
              <a:t>PATTABHIRAMI</a:t>
            </a:r>
            <a:r>
              <a:rPr lang="en-IN" sz="3600" spc="30" dirty="0">
                <a:latin typeface="+mj-lt"/>
                <a:cs typeface="Georgia"/>
              </a:rPr>
              <a:t> </a:t>
            </a:r>
            <a:r>
              <a:rPr lang="en-IN" sz="3600" spc="-175" dirty="0">
                <a:latin typeface="+mj-lt"/>
                <a:cs typeface="Georgia"/>
              </a:rPr>
              <a:t>REDDY</a:t>
            </a:r>
            <a:r>
              <a:rPr lang="en-IN" sz="3600" spc="-100" dirty="0">
                <a:latin typeface="+mj-lt"/>
                <a:cs typeface="Georgia"/>
              </a:rPr>
              <a:t> </a:t>
            </a:r>
            <a:r>
              <a:rPr lang="en-IN" sz="3600" spc="-310" dirty="0">
                <a:latin typeface="+mj-lt"/>
                <a:cs typeface="Georgia"/>
              </a:rPr>
              <a:t>(</a:t>
            </a:r>
            <a:r>
              <a:rPr lang="en-IN" sz="3600" spc="-31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113321104105</a:t>
            </a:r>
            <a:r>
              <a:rPr lang="en-IN" sz="3600" spc="-310" dirty="0">
                <a:latin typeface="+mj-lt"/>
                <a:cs typeface="Georgia"/>
              </a:rPr>
              <a:t>) </a:t>
            </a:r>
            <a:r>
              <a:rPr lang="en-IN" sz="3600" spc="-990" dirty="0">
                <a:latin typeface="+mj-lt"/>
                <a:cs typeface="Georgia"/>
              </a:rPr>
              <a:t> </a:t>
            </a:r>
          </a:p>
          <a:p>
            <a:pPr marL="1447165" marR="5080" indent="6350">
              <a:lnSpc>
                <a:spcPct val="100499"/>
              </a:lnSpc>
              <a:spcBef>
                <a:spcPts val="30"/>
              </a:spcBef>
            </a:pPr>
            <a:r>
              <a:rPr lang="en-IN" sz="3600" spc="-220" dirty="0">
                <a:latin typeface="+mj-lt"/>
                <a:cs typeface="Georgia"/>
              </a:rPr>
              <a:t>VAKATI </a:t>
            </a:r>
            <a:r>
              <a:rPr lang="en-IN" sz="3600" spc="-190" dirty="0">
                <a:latin typeface="+mj-lt"/>
                <a:cs typeface="Georgia"/>
              </a:rPr>
              <a:t>VIKRAM </a:t>
            </a:r>
            <a:r>
              <a:rPr lang="en-IN" sz="3600" spc="-220" dirty="0">
                <a:latin typeface="+mj-lt"/>
                <a:cs typeface="Georgia"/>
              </a:rPr>
              <a:t>ADITAYA</a:t>
            </a:r>
            <a:r>
              <a:rPr lang="en-IN" sz="3600" spc="-215" dirty="0">
                <a:latin typeface="+mj-lt"/>
                <a:cs typeface="Georgia"/>
              </a:rPr>
              <a:t> </a:t>
            </a:r>
            <a:r>
              <a:rPr lang="en-IN" sz="3600" spc="-155" dirty="0">
                <a:latin typeface="+mj-lt"/>
                <a:cs typeface="Georgia"/>
              </a:rPr>
              <a:t>REDDY </a:t>
            </a:r>
            <a:r>
              <a:rPr lang="en-IN" sz="3600" spc="-280" dirty="0">
                <a:latin typeface="+mj-lt"/>
                <a:cs typeface="Georgia"/>
              </a:rPr>
              <a:t>(</a:t>
            </a:r>
            <a:r>
              <a:rPr lang="en-IN" sz="3600" spc="-28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113321104109</a:t>
            </a:r>
            <a:r>
              <a:rPr lang="en-IN" sz="3600" spc="-280" dirty="0">
                <a:latin typeface="+mj-lt"/>
                <a:cs typeface="Georgia"/>
              </a:rPr>
              <a:t>) </a:t>
            </a:r>
          </a:p>
          <a:p>
            <a:pPr marL="1447165" marR="5080" indent="6350">
              <a:lnSpc>
                <a:spcPct val="100499"/>
              </a:lnSpc>
              <a:spcBef>
                <a:spcPts val="30"/>
              </a:spcBef>
            </a:pPr>
            <a:r>
              <a:rPr lang="en-IN" sz="3600" spc="-225">
                <a:latin typeface="+mj-lt"/>
                <a:cs typeface="Georgia"/>
              </a:rPr>
              <a:t>VATRAPU</a:t>
            </a:r>
            <a:r>
              <a:rPr lang="en-IN" sz="3600" spc="-105">
                <a:latin typeface="+mj-lt"/>
                <a:cs typeface="Georgia"/>
              </a:rPr>
              <a:t> </a:t>
            </a:r>
            <a:r>
              <a:rPr lang="en-IN" sz="3600" spc="-195" dirty="0">
                <a:latin typeface="+mj-lt"/>
                <a:cs typeface="Georgia"/>
              </a:rPr>
              <a:t>VISHNU</a:t>
            </a:r>
            <a:r>
              <a:rPr lang="en-IN" sz="3600" spc="-100" dirty="0">
                <a:latin typeface="+mj-lt"/>
                <a:cs typeface="Georgia"/>
              </a:rPr>
              <a:t> </a:t>
            </a:r>
            <a:r>
              <a:rPr lang="en-IN" sz="3600" spc="-240" dirty="0">
                <a:latin typeface="+mj-lt"/>
                <a:cs typeface="Georgia"/>
              </a:rPr>
              <a:t>VARDHAN</a:t>
            </a:r>
            <a:r>
              <a:rPr lang="en-IN" sz="3600" spc="35" dirty="0">
                <a:latin typeface="+mj-lt"/>
                <a:cs typeface="Georgia"/>
              </a:rPr>
              <a:t> </a:t>
            </a:r>
            <a:r>
              <a:rPr lang="en-IN" sz="3600" spc="-155" dirty="0">
                <a:latin typeface="+mj-lt"/>
                <a:cs typeface="Georgia"/>
              </a:rPr>
              <a:t>REDDY</a:t>
            </a:r>
            <a:r>
              <a:rPr lang="en-IN" sz="3600" spc="-90" dirty="0">
                <a:latin typeface="+mj-lt"/>
                <a:cs typeface="Georgia"/>
              </a:rPr>
              <a:t> </a:t>
            </a:r>
            <a:r>
              <a:rPr lang="en-IN" sz="3600" spc="-285" dirty="0">
                <a:latin typeface="+mj-lt"/>
                <a:cs typeface="Georgia"/>
              </a:rPr>
              <a:t>(</a:t>
            </a:r>
            <a:r>
              <a:rPr lang="en-IN" sz="3600" spc="-285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113321104111</a:t>
            </a:r>
            <a:r>
              <a:rPr lang="en-IN" sz="3600" spc="-285" dirty="0">
                <a:latin typeface="+mj-lt"/>
                <a:cs typeface="Georgia"/>
              </a:rPr>
              <a:t>)</a:t>
            </a:r>
            <a:endParaRPr lang="en-IN" sz="3600" dirty="0">
              <a:latin typeface="+mj-lt"/>
              <a:cs typeface="Georgia"/>
            </a:endParaRPr>
          </a:p>
          <a:p>
            <a:pPr>
              <a:lnSpc>
                <a:spcPts val="4970"/>
              </a:lnSpc>
            </a:pPr>
            <a:r>
              <a:rPr lang="en-US" sz="3550" dirty="0">
                <a:solidFill>
                  <a:srgbClr val="000000"/>
                </a:solidFill>
                <a:latin typeface="+mj-lt"/>
              </a:rPr>
              <a:t>                           </a:t>
            </a:r>
          </a:p>
          <a:p>
            <a:pPr>
              <a:lnSpc>
                <a:spcPts val="4970"/>
              </a:lnSpc>
            </a:pPr>
            <a:r>
              <a:rPr lang="en-US" sz="3550" dirty="0">
                <a:solidFill>
                  <a:srgbClr val="000000"/>
                </a:solidFill>
                <a:latin typeface="Canva Sans Bold"/>
              </a:rPr>
              <a:t>                            </a:t>
            </a:r>
          </a:p>
          <a:p>
            <a:pPr>
              <a:lnSpc>
                <a:spcPts val="4970"/>
              </a:lnSpc>
            </a:pPr>
            <a:endParaRPr lang="en-US" sz="3550" dirty="0">
              <a:solidFill>
                <a:srgbClr val="000000"/>
              </a:solidFill>
              <a:latin typeface="Canva Sans Bold"/>
            </a:endParaRPr>
          </a:p>
          <a:p>
            <a:pPr>
              <a:lnSpc>
                <a:spcPts val="4970"/>
              </a:lnSpc>
            </a:pPr>
            <a:endParaRPr lang="en-US" sz="3550" dirty="0">
              <a:solidFill>
                <a:srgbClr val="000000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061342"/>
            <a:ext cx="16230600" cy="2530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70"/>
              </a:lnSpc>
            </a:pPr>
            <a:r>
              <a:rPr lang="en-US" sz="14764">
                <a:solidFill>
                  <a:srgbClr val="000000"/>
                </a:solidFill>
                <a:latin typeface="Lato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2898975" y="7160574"/>
            <a:ext cx="12976191" cy="0"/>
          </a:xfrm>
          <a:prstGeom prst="line">
            <a:avLst/>
          </a:prstGeom>
          <a:ln w="19050" cap="flat">
            <a:solidFill>
              <a:srgbClr val="00000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 flipV="1">
            <a:off x="6537913" y="7802831"/>
            <a:ext cx="6293695" cy="0"/>
          </a:xfrm>
          <a:prstGeom prst="line">
            <a:avLst/>
          </a:prstGeom>
          <a:ln w="19050" cap="flat">
            <a:solidFill>
              <a:srgbClr val="00000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63304" y="2924291"/>
            <a:ext cx="9144000" cy="34990"/>
          </a:xfrm>
          <a:prstGeom prst="line">
            <a:avLst/>
          </a:prstGeom>
          <a:ln w="19050" cap="flat">
            <a:solidFill>
              <a:srgbClr val="00000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383150" y="847725"/>
            <a:ext cx="10277701" cy="155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6"/>
              </a:lnSpc>
            </a:pPr>
            <a:r>
              <a:rPr lang="en-US" sz="9004">
                <a:solidFill>
                  <a:srgbClr val="000000"/>
                </a:solidFill>
                <a:latin typeface="Lato"/>
              </a:rPr>
              <a:t>Innovation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156" y="3416480"/>
            <a:ext cx="10224184" cy="6391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9805" lvl="1" indent="-324903">
              <a:lnSpc>
                <a:spcPts val="4213"/>
              </a:lnSpc>
              <a:buFont typeface="Arial"/>
              <a:buChar char="•"/>
            </a:pPr>
            <a:r>
              <a:rPr lang="en-US" sz="3009" dirty="0">
                <a:solidFill>
                  <a:srgbClr val="000000"/>
                </a:solidFill>
                <a:latin typeface="Lato"/>
              </a:rPr>
              <a:t>Smart Control : Implement IoT technology for remote control and scheduling of fountain operation.</a:t>
            </a:r>
          </a:p>
          <a:p>
            <a:pPr marL="649805" lvl="1" indent="-324903">
              <a:lnSpc>
                <a:spcPts val="4213"/>
              </a:lnSpc>
              <a:buFont typeface="Arial"/>
              <a:buChar char="•"/>
            </a:pPr>
            <a:r>
              <a:rPr lang="en-US" sz="3009" dirty="0">
                <a:solidFill>
                  <a:srgbClr val="000000"/>
                </a:solidFill>
                <a:latin typeface="Lato"/>
              </a:rPr>
              <a:t>Water Recycling: Integrate a closed-loop water recycling system to minimize water usage.</a:t>
            </a:r>
          </a:p>
          <a:p>
            <a:pPr marL="649805" lvl="1" indent="-324903">
              <a:lnSpc>
                <a:spcPts val="4213"/>
              </a:lnSpc>
              <a:buFont typeface="Arial"/>
              <a:buChar char="•"/>
            </a:pPr>
            <a:r>
              <a:rPr lang="en-US" sz="3009" dirty="0">
                <a:solidFill>
                  <a:srgbClr val="000000"/>
                </a:solidFill>
                <a:latin typeface="Lato"/>
              </a:rPr>
              <a:t>Music and Light Synchronization: Sync fountain displays with music and lighting for captivating shows.</a:t>
            </a:r>
          </a:p>
          <a:p>
            <a:pPr marL="649805" lvl="1" indent="-324903">
              <a:lnSpc>
                <a:spcPts val="4213"/>
              </a:lnSpc>
              <a:buFont typeface="Arial"/>
              <a:buChar char="•"/>
            </a:pPr>
            <a:r>
              <a:rPr lang="en-US" sz="3009" dirty="0">
                <a:solidFill>
                  <a:srgbClr val="000000"/>
                </a:solidFill>
                <a:latin typeface="Lato"/>
              </a:rPr>
              <a:t>Water Quality Sensors: Use sensors to monitor water quality and adjust purification processes as needed.</a:t>
            </a:r>
          </a:p>
          <a:p>
            <a:pPr marL="649805" lvl="1" indent="-324903">
              <a:lnSpc>
                <a:spcPts val="4213"/>
              </a:lnSpc>
              <a:buFont typeface="Arial"/>
              <a:buChar char="•"/>
            </a:pPr>
            <a:r>
              <a:rPr lang="en-US" sz="3009" dirty="0">
                <a:solidFill>
                  <a:srgbClr val="000000"/>
                </a:solidFill>
                <a:latin typeface="Lato"/>
              </a:rPr>
              <a:t>Augmented Reality (AR) Features: Create an AR app that provides information about the fountain's history, design, and more when visitors point their smartphones at 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881CB5-577C-38DB-5809-C75688CA5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470" y="1943100"/>
            <a:ext cx="6807380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2896455"/>
            <a:ext cx="16238894" cy="0"/>
          </a:xfrm>
          <a:prstGeom prst="line">
            <a:avLst/>
          </a:prstGeom>
          <a:ln w="19050" cap="flat">
            <a:solidFill>
              <a:srgbClr val="00000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907906" y="748886"/>
            <a:ext cx="13824919" cy="1559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40"/>
              </a:lnSpc>
            </a:pPr>
            <a:r>
              <a:rPr lang="en-US" sz="9100">
                <a:solidFill>
                  <a:srgbClr val="000000"/>
                </a:solidFill>
                <a:latin typeface="Lato"/>
              </a:rPr>
              <a:t>Objectives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74720" y="3400447"/>
            <a:ext cx="16938560" cy="5857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889" lvl="1" indent="-323945">
              <a:lnSpc>
                <a:spcPts val="4201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</a:rPr>
              <a:t>Water Conservation: Design fountains that use water efficiently, minimizing waste.</a:t>
            </a:r>
          </a:p>
          <a:p>
            <a:pPr marL="647889" lvl="1" indent="-323945">
              <a:lnSpc>
                <a:spcPts val="4201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</a:rPr>
              <a:t>Aesthetic Enhancement: Create visually appealing fountains that enhance the beauty of public parks and gardens.</a:t>
            </a:r>
          </a:p>
          <a:p>
            <a:pPr marL="647889" lvl="1" indent="-323945">
              <a:lnSpc>
                <a:spcPts val="4201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</a:rPr>
              <a:t>Environmental Sustainability: Implement eco-friendly features like solar-powered pumps and LED lighting.</a:t>
            </a:r>
          </a:p>
          <a:p>
            <a:pPr marL="647889" lvl="1" indent="-323945">
              <a:lnSpc>
                <a:spcPts val="4201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</a:rPr>
              <a:t>Maintenance Efficiency: Develop a system that monitors and reports.</a:t>
            </a:r>
          </a:p>
          <a:p>
            <a:pPr marL="647889" lvl="1" indent="-323945">
              <a:lnSpc>
                <a:spcPts val="4201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</a:rPr>
              <a:t>Water Quality: Maintain water quality through filtration and purification systems.</a:t>
            </a:r>
          </a:p>
          <a:p>
            <a:pPr marL="647889" lvl="1" indent="-323945">
              <a:lnSpc>
                <a:spcPts val="4201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</a:rPr>
              <a:t>Data Analytics: Collect data on fountain usage and visitor preferences to improve the overall experience.</a:t>
            </a:r>
          </a:p>
          <a:p>
            <a:pPr marL="647889" lvl="1" indent="-323945">
              <a:lnSpc>
                <a:spcPts val="4201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</a:rPr>
              <a:t>Water Feature Variety: Create fountains with various water features like misting, spraying, and cascading for diversity.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02656" y="567807"/>
            <a:ext cx="15113364" cy="1559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40"/>
              </a:lnSpc>
            </a:pPr>
            <a:r>
              <a:rPr lang="en-US" sz="9100">
                <a:solidFill>
                  <a:srgbClr val="000000"/>
                </a:solidFill>
                <a:latin typeface="Lato"/>
              </a:rPr>
              <a:t>Requirements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08535" y="3323943"/>
            <a:ext cx="16035929" cy="6271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1514" lvl="1" indent="-385757">
              <a:lnSpc>
                <a:spcPts val="5002"/>
              </a:lnSpc>
              <a:buFont typeface="Arial"/>
              <a:buChar char="•"/>
            </a:pPr>
            <a:r>
              <a:rPr lang="en-US" sz="3573">
                <a:solidFill>
                  <a:srgbClr val="000000"/>
                </a:solidFill>
                <a:latin typeface="Lato Semi-Bold"/>
              </a:rPr>
              <a:t>Fountain Design</a:t>
            </a:r>
            <a:r>
              <a:rPr lang="en-US" sz="3573">
                <a:solidFill>
                  <a:srgbClr val="000000"/>
                </a:solidFill>
                <a:latin typeface="Lato"/>
              </a:rPr>
              <a:t>: Collaborate with architects and designers to create aesthetically pleasing fountain structures that fit the park's theme.</a:t>
            </a:r>
          </a:p>
          <a:p>
            <a:pPr marL="771514" lvl="1" indent="-385757">
              <a:lnSpc>
                <a:spcPts val="5002"/>
              </a:lnSpc>
              <a:buFont typeface="Arial"/>
              <a:buChar char="•"/>
            </a:pPr>
            <a:r>
              <a:rPr lang="en-US" sz="3573">
                <a:solidFill>
                  <a:srgbClr val="000000"/>
                </a:solidFill>
                <a:latin typeface="Lato Semi-Bold"/>
              </a:rPr>
              <a:t>Water Management System</a:t>
            </a:r>
            <a:r>
              <a:rPr lang="en-US" sz="3573">
                <a:solidFill>
                  <a:srgbClr val="000000"/>
                </a:solidFill>
                <a:latin typeface="Lato"/>
              </a:rPr>
              <a:t>: Install pumps, filters, and reservoirs for efficient water circulation and filtration.</a:t>
            </a:r>
          </a:p>
          <a:p>
            <a:pPr marL="771514" lvl="1" indent="-385757">
              <a:lnSpc>
                <a:spcPts val="5002"/>
              </a:lnSpc>
              <a:buFont typeface="Arial"/>
              <a:buChar char="•"/>
            </a:pPr>
            <a:r>
              <a:rPr lang="en-US" sz="3573">
                <a:solidFill>
                  <a:srgbClr val="000000"/>
                </a:solidFill>
                <a:latin typeface="Lato Semi-Bold"/>
              </a:rPr>
              <a:t>Sensors</a:t>
            </a:r>
            <a:r>
              <a:rPr lang="en-US" sz="3573">
                <a:solidFill>
                  <a:srgbClr val="000000"/>
                </a:solidFill>
                <a:latin typeface="Lato"/>
              </a:rPr>
              <a:t>: Use water quality sensors, temperature sensors, and weather sensors to gather data for monitoring and control.</a:t>
            </a:r>
          </a:p>
          <a:p>
            <a:pPr marL="771514" lvl="1" indent="-385757">
              <a:lnSpc>
                <a:spcPts val="5002"/>
              </a:lnSpc>
              <a:buFont typeface="Arial"/>
              <a:buChar char="•"/>
            </a:pPr>
            <a:r>
              <a:rPr lang="en-US" sz="3573">
                <a:solidFill>
                  <a:srgbClr val="000000"/>
                </a:solidFill>
                <a:latin typeface="Lato Semi-Bold"/>
              </a:rPr>
              <a:t>Control System</a:t>
            </a:r>
            <a:r>
              <a:rPr lang="en-US" sz="3573">
                <a:solidFill>
                  <a:srgbClr val="000000"/>
                </a:solidFill>
                <a:latin typeface="Lato"/>
              </a:rPr>
              <a:t>: Develop a user-friendly control interface, which can be a smartphone app or a touch panel at the park.</a:t>
            </a:r>
          </a:p>
          <a:p>
            <a:pPr marL="771514" lvl="1" indent="-385757">
              <a:lnSpc>
                <a:spcPts val="5002"/>
              </a:lnSpc>
              <a:buFont typeface="Arial"/>
              <a:buChar char="•"/>
            </a:pPr>
            <a:r>
              <a:rPr lang="en-US" sz="3573">
                <a:solidFill>
                  <a:srgbClr val="000000"/>
                </a:solidFill>
                <a:latin typeface="Lato Semi-Bold"/>
              </a:rPr>
              <a:t>Water Recycling</a:t>
            </a:r>
            <a:r>
              <a:rPr lang="en-US" sz="3573">
                <a:solidFill>
                  <a:srgbClr val="000000"/>
                </a:solidFill>
                <a:latin typeface="Lato"/>
              </a:rPr>
              <a:t>: Implement a water recycling system to minimize water wastage.</a:t>
            </a:r>
          </a:p>
        </p:txBody>
      </p:sp>
      <p:sp>
        <p:nvSpPr>
          <p:cNvPr id="4" name="AutoShape 4"/>
          <p:cNvSpPr/>
          <p:nvPr/>
        </p:nvSpPr>
        <p:spPr>
          <a:xfrm>
            <a:off x="2638404" y="2761968"/>
            <a:ext cx="12976191" cy="0"/>
          </a:xfrm>
          <a:prstGeom prst="line">
            <a:avLst/>
          </a:prstGeom>
          <a:ln w="19050" cap="flat">
            <a:solidFill>
              <a:srgbClr val="00000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7972" y="2134299"/>
            <a:ext cx="17232055" cy="5164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5970" lvl="1" indent="-397985">
              <a:lnSpc>
                <a:spcPts val="5161"/>
              </a:lnSpc>
              <a:buFont typeface="Arial"/>
              <a:buChar char="•"/>
            </a:pPr>
            <a:r>
              <a:rPr lang="en-US" sz="3686">
                <a:solidFill>
                  <a:srgbClr val="000000"/>
                </a:solidFill>
                <a:latin typeface="Lato Semi-Bold Italics"/>
              </a:rPr>
              <a:t>Safety Measures</a:t>
            </a:r>
            <a:r>
              <a:rPr lang="en-US" sz="3686">
                <a:solidFill>
                  <a:srgbClr val="000000"/>
                </a:solidFill>
                <a:latin typeface="Lato Italics"/>
              </a:rPr>
              <a:t>: Ensure safety features like water depth sensors and emergency shut-off mechanisms.</a:t>
            </a:r>
          </a:p>
          <a:p>
            <a:pPr marL="795970" lvl="1" indent="-397985">
              <a:lnSpc>
                <a:spcPts val="5161"/>
              </a:lnSpc>
              <a:buFont typeface="Arial"/>
              <a:buChar char="•"/>
            </a:pPr>
            <a:r>
              <a:rPr lang="en-US" sz="3686">
                <a:solidFill>
                  <a:srgbClr val="000000"/>
                </a:solidFill>
                <a:latin typeface="Lato Semi-Bold Italics"/>
              </a:rPr>
              <a:t>Weatherproofing</a:t>
            </a:r>
            <a:r>
              <a:rPr lang="en-US" sz="3686">
                <a:solidFill>
                  <a:srgbClr val="000000"/>
                </a:solidFill>
                <a:latin typeface="Lato Italics"/>
              </a:rPr>
              <a:t>: Design the fountain and its components to withstand various weather conditions.</a:t>
            </a:r>
          </a:p>
          <a:p>
            <a:pPr marL="795970" lvl="1" indent="-397985">
              <a:lnSpc>
                <a:spcPts val="5161"/>
              </a:lnSpc>
              <a:buFont typeface="Arial"/>
              <a:buChar char="•"/>
            </a:pPr>
            <a:r>
              <a:rPr lang="en-US" sz="3686">
                <a:solidFill>
                  <a:srgbClr val="000000"/>
                </a:solidFill>
                <a:latin typeface="Lato Semi-Bold Italics"/>
              </a:rPr>
              <a:t>Maintenance Protocol</a:t>
            </a:r>
            <a:r>
              <a:rPr lang="en-US" sz="3686">
                <a:solidFill>
                  <a:srgbClr val="000000"/>
                </a:solidFill>
                <a:latin typeface="Lato Italics"/>
              </a:rPr>
              <a:t>: Establish a maintenance schedule and integrate sensors to provide alerts for maintenance needs.</a:t>
            </a:r>
          </a:p>
          <a:p>
            <a:pPr marL="795970" lvl="1" indent="-397985">
              <a:lnSpc>
                <a:spcPts val="5161"/>
              </a:lnSpc>
              <a:buFont typeface="Arial"/>
              <a:buChar char="•"/>
            </a:pPr>
            <a:r>
              <a:rPr lang="en-US" sz="3686">
                <a:solidFill>
                  <a:srgbClr val="000000"/>
                </a:solidFill>
                <a:latin typeface="Lato Semi-Bold Italics"/>
              </a:rPr>
              <a:t>Energy Management</a:t>
            </a:r>
            <a:r>
              <a:rPr lang="en-US" sz="3686">
                <a:solidFill>
                  <a:srgbClr val="000000"/>
                </a:solidFill>
                <a:latin typeface="Lato Italics"/>
              </a:rPr>
              <a:t>: Utilize energy-efficient components and consider renewable energy sources such as solar panels.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51574" y="2533815"/>
            <a:ext cx="10984853" cy="7105801"/>
          </a:xfrm>
          <a:custGeom>
            <a:avLst/>
            <a:gdLst/>
            <a:ahLst/>
            <a:cxnLst/>
            <a:rect l="l" t="t" r="r" b="b"/>
            <a:pathLst>
              <a:path w="10984853" h="7105801">
                <a:moveTo>
                  <a:pt x="0" y="0"/>
                </a:moveTo>
                <a:lnTo>
                  <a:pt x="10984852" y="0"/>
                </a:lnTo>
                <a:lnTo>
                  <a:pt x="10984852" y="7105800"/>
                </a:lnTo>
                <a:lnTo>
                  <a:pt x="0" y="7105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0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491776"/>
            <a:ext cx="16230600" cy="1576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Lato"/>
              </a:rPr>
              <a:t>Raspberry Pi Integration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40771" y="2420738"/>
            <a:ext cx="16754751" cy="7538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int trigPin=12;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int echoPin=10;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int vcc=13;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int gnd=10;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void setup()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{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Serial.begin(9600);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pinMode(trigPin, OUTPUT);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pinMode(echoPin, INPUT);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pinMode(vcc, OUTPUT);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  pinMode(gnd, OUTPUT);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   digitalWrite(vcc, HIGH);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   digitalWrite(gnd, LOW);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}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void loop()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{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long  duration,distance;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digitalWrite(trigPin, HIGH);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delayMicroseconds(10); 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digitalWrite(trigPin, LOW);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delayMicroseconds(10);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distance=(duration*0.034/2) + 1;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Serial.println("Distance = "+ String(distance));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delay(1000);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if(distance&lt;100)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{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  Serial.println("High");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  digitalWrite(1, HIGH);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  delay(1000);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}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else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{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  Serial.println("Low");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  digitalWrite(1, LOW);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  delay(1000);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  }</a:t>
            </a:r>
          </a:p>
          <a:p>
            <a:pPr marL="251116" lvl="1" indent="-125558" algn="just">
              <a:lnSpc>
                <a:spcPts val="1628"/>
              </a:lnSpc>
              <a:buFont typeface="Arial"/>
              <a:buChar char="•"/>
            </a:pPr>
            <a:r>
              <a:rPr lang="en-US" sz="1163">
                <a:solidFill>
                  <a:srgbClr val="000000"/>
                </a:solidFill>
                <a:latin typeface="Lato Semi-Bold Italics"/>
              </a:rPr>
              <a:t>}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475384"/>
            <a:ext cx="15937617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Lato"/>
              </a:rPr>
              <a:t>Code Implementation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mart_water_fountains">
            <a:hlinkClick r:id="" action="ppaction://media"/>
            <a:extLst>
              <a:ext uri="{FF2B5EF4-FFF2-40B4-BE49-F238E27FC236}">
                <a16:creationId xmlns:a16="http://schemas.microsoft.com/office/drawing/2014/main" id="{A9266B43-9F24-75B5-9F70-F3F8884C2B2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" y="0"/>
            <a:ext cx="18287999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7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12834" y="857250"/>
            <a:ext cx="13462331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Lato"/>
              </a:rPr>
              <a:t>Conclusion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59792" y="3362043"/>
            <a:ext cx="16638215" cy="587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7569" lvl="1" indent="-398785">
              <a:lnSpc>
                <a:spcPts val="5171"/>
              </a:lnSpc>
              <a:buFont typeface="Arial"/>
              <a:buChar char="•"/>
            </a:pPr>
            <a:r>
              <a:rPr lang="en-US" sz="3694">
                <a:solidFill>
                  <a:srgbClr val="000000"/>
                </a:solidFill>
                <a:latin typeface="Canva Sans"/>
              </a:rPr>
              <a:t>The 'Smart Water Fountains' project has successfully transformed public parks and gardens into vibrant, sustainable, and interactive spaces that delight and engage visitors.</a:t>
            </a:r>
          </a:p>
          <a:p>
            <a:pPr marL="797569" lvl="1" indent="-398785">
              <a:lnSpc>
                <a:spcPts val="5171"/>
              </a:lnSpc>
              <a:buFont typeface="Arial"/>
              <a:buChar char="•"/>
            </a:pPr>
            <a:r>
              <a:rPr lang="en-US" sz="3694">
                <a:solidFill>
                  <a:srgbClr val="000000"/>
                </a:solidFill>
                <a:latin typeface="Canva Sans"/>
              </a:rPr>
              <a:t>The 'Smart Water Fountains' project is not just about water features but also about creating a hub for research, education, and community gathering.</a:t>
            </a:r>
          </a:p>
          <a:p>
            <a:pPr marL="797569" lvl="1" indent="-398785">
              <a:lnSpc>
                <a:spcPts val="5171"/>
              </a:lnSpc>
              <a:buFont typeface="Arial"/>
              <a:buChar char="•"/>
            </a:pPr>
            <a:r>
              <a:rPr lang="en-US" sz="3694">
                <a:solidFill>
                  <a:srgbClr val="000000"/>
                </a:solidFill>
                <a:latin typeface="Canva Sans"/>
              </a:rPr>
              <a:t>As a result, these fountains have become more than decorative elements; they have become community landmarks, promoting interaction, environmental stewardship, and cultural enrichment.</a:t>
            </a:r>
          </a:p>
        </p:txBody>
      </p:sp>
      <p:sp>
        <p:nvSpPr>
          <p:cNvPr id="4" name="AutoShape 4"/>
          <p:cNvSpPr/>
          <p:nvPr/>
        </p:nvSpPr>
        <p:spPr>
          <a:xfrm>
            <a:off x="2790804" y="2914368"/>
            <a:ext cx="12976191" cy="0"/>
          </a:xfrm>
          <a:prstGeom prst="line">
            <a:avLst/>
          </a:prstGeom>
          <a:ln w="19050" cap="flat">
            <a:solidFill>
              <a:srgbClr val="00000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692</Words>
  <Application>Microsoft Office PowerPoint</Application>
  <PresentationFormat>Custom</PresentationFormat>
  <Paragraphs>78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Canva Sans Bold</vt:lpstr>
      <vt:lpstr>Lato Semi-Bold</vt:lpstr>
      <vt:lpstr>Lato</vt:lpstr>
      <vt:lpstr>Calibri</vt:lpstr>
      <vt:lpstr>Lato Italics</vt:lpstr>
      <vt:lpstr>Arial</vt:lpstr>
      <vt:lpstr>Lato Bold</vt:lpstr>
      <vt:lpstr>Lato Semi-Bold Italics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Smart_water_fountains_IOT_Phase3</dc:title>
  <cp:lastModifiedBy>pattabhi Rami Reddy vaddiboina</cp:lastModifiedBy>
  <cp:revision>5</cp:revision>
  <dcterms:created xsi:type="dcterms:W3CDTF">2006-08-16T00:00:00Z</dcterms:created>
  <dcterms:modified xsi:type="dcterms:W3CDTF">2023-10-24T17:00:21Z</dcterms:modified>
  <dc:identifier>DAFxf7O1gfU</dc:identifier>
</cp:coreProperties>
</file>