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6"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guide id="6" orient="horz" pos="300">
          <p15:clr>
            <a:srgbClr val="A4A3A4"/>
          </p15:clr>
        </p15:guide>
        <p15:guide id="7" orient="horz" pos="5578">
          <p15:clr>
            <a:srgbClr val="A4A3A4"/>
          </p15:clr>
        </p15:guide>
        <p15:guide id="8" pos="243">
          <p15:clr>
            <a:srgbClr val="A4A3A4"/>
          </p15:clr>
        </p15:guide>
        <p15:guide id="9" pos="406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B53"/>
    <a:srgbClr val="F2B800"/>
    <a:srgbClr val="0071BC"/>
    <a:srgbClr val="0C6EA5"/>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0" d="100"/>
          <a:sy n="50" d="100"/>
        </p:scale>
        <p:origin x="2124" y="36"/>
      </p:cViewPr>
      <p:guideLst>
        <p:guide pos="2160"/>
        <p:guide orient="horz" pos="2880"/>
        <p:guide pos="3589"/>
        <p:guide orient="horz" pos="226"/>
        <p:guide orient="horz" pos="300"/>
        <p:guide orient="horz" pos="5578"/>
        <p:guide pos="243"/>
        <p:guide pos="4066"/>
      </p:guideLst>
    </p:cSldViewPr>
  </p:slid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en-US" smtClean="0"/>
              <a:t>4/29/2022</a:t>
            </a:fld>
            <a:endParaRPr lang="en-US"/>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4/29/2022</a:t>
            </a:fld>
            <a:endParaRPr lang="en-US" noProof="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sp>
        <p:nvSpPr>
          <p:cNvPr id="248" name="Title 247"/>
          <p:cNvSpPr>
            <a:spLocks noGrp="1"/>
          </p:cNvSpPr>
          <p:nvPr userDrawn="1">
            <p:ph type="title" hasCustomPrompt="1"/>
          </p:nvPr>
        </p:nvSpPr>
        <p:spPr>
          <a:xfrm>
            <a:off x="3651905" y="474481"/>
            <a:ext cx="2822238" cy="713372"/>
          </a:xfrm>
        </p:spPr>
        <p:txBody>
          <a:bodyPr lIns="0" tIns="0" rIns="0" bIns="0">
            <a:noAutofit/>
          </a:bodyPr>
          <a:lstStyle>
            <a:lvl1pPr algn="r">
              <a:defRPr sz="3100" b="1">
                <a:solidFill>
                  <a:schemeClr val="tx1"/>
                </a:solidFill>
              </a:defRPr>
            </a:lvl1pPr>
          </a:lstStyle>
          <a:p>
            <a:r>
              <a:rPr lang="en-US" dirty="0"/>
              <a:t>INFOGRAPHIC</a:t>
            </a:r>
            <a:br>
              <a:rPr lang="en-US" dirty="0"/>
            </a:br>
            <a:r>
              <a:rPr lang="en-US" dirty="0"/>
              <a:t>ELEMENTS:</a:t>
            </a:r>
          </a:p>
        </p:txBody>
      </p:sp>
      <p:sp>
        <p:nvSpPr>
          <p:cNvPr id="254" name="Text Placeholder 253"/>
          <p:cNvSpPr>
            <a:spLocks noGrp="1"/>
          </p:cNvSpPr>
          <p:nvPr userDrawn="1">
            <p:ph type="body" sz="quarter" idx="10" hasCustomPrompt="1"/>
          </p:nvPr>
        </p:nvSpPr>
        <p:spPr>
          <a:xfrm>
            <a:off x="5202198" y="1208126"/>
            <a:ext cx="1260475" cy="329061"/>
          </a:xfrm>
        </p:spPr>
        <p:txBody>
          <a:bodyPr lIns="0" tIns="0" rIns="0" bIns="0">
            <a:noAutofit/>
          </a:bodyPr>
          <a:lstStyle>
            <a:lvl1pPr marL="0" indent="0" algn="r">
              <a:buNone/>
              <a:defRPr sz="2200" i="1">
                <a:solidFill>
                  <a:schemeClr val="accent1"/>
                </a:solidFill>
              </a:defRPr>
            </a:lvl1pPr>
            <a:lvl2pPr marL="342900" indent="0" algn="r">
              <a:buNone/>
              <a:defRPr sz="2200">
                <a:solidFill>
                  <a:schemeClr val="bg2"/>
                </a:solidFill>
              </a:defRPr>
            </a:lvl2pPr>
            <a:lvl3pPr marL="685800" indent="0" algn="r">
              <a:buNone/>
              <a:defRPr sz="2200">
                <a:solidFill>
                  <a:schemeClr val="bg2"/>
                </a:solidFill>
              </a:defRPr>
            </a:lvl3pPr>
            <a:lvl4pPr marL="1028700" indent="0" algn="r">
              <a:buNone/>
              <a:defRPr sz="2200">
                <a:solidFill>
                  <a:schemeClr val="bg2"/>
                </a:solidFill>
              </a:defRPr>
            </a:lvl4pPr>
            <a:lvl5pPr marL="1371600" indent="0" algn="r">
              <a:buNone/>
              <a:defRPr sz="2200">
                <a:solidFill>
                  <a:schemeClr val="bg2"/>
                </a:solidFill>
              </a:defRPr>
            </a:lvl5pPr>
          </a:lstStyle>
          <a:p>
            <a:pPr lvl="0"/>
            <a:r>
              <a:rPr lang="en-US" dirty="0"/>
              <a:t>People</a:t>
            </a:r>
          </a:p>
        </p:txBody>
      </p:sp>
      <p:sp>
        <p:nvSpPr>
          <p:cNvPr id="251" name="Rectangle 165">
            <a:extLst>
              <a:ext uri="{FF2B5EF4-FFF2-40B4-BE49-F238E27FC236}">
                <a16:creationId xmlns:a16="http://schemas.microsoft.com/office/drawing/2014/main" id="{E4477FDC-CE26-44E3-A53A-2737491BD509}"/>
              </a:ext>
            </a:extLst>
          </p:cNvPr>
          <p:cNvSpPr>
            <a:spLocks noChangeArrowheads="1"/>
          </p:cNvSpPr>
          <p:nvPr userDrawn="1"/>
        </p:nvSpPr>
        <p:spPr bwMode="auto">
          <a:xfrm>
            <a:off x="0" y="7108825"/>
            <a:ext cx="6858000" cy="2035175"/>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endParaRPr lang="en-US" noProof="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a:t>ADD A FOOTER</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92">
            <a:extLst>
              <a:ext uri="{FF2B5EF4-FFF2-40B4-BE49-F238E27FC236}">
                <a16:creationId xmlns:a16="http://schemas.microsoft.com/office/drawing/2014/main" id="{B9AB8CE3-0763-49B7-A81F-C2B34484F677}"/>
              </a:ext>
            </a:extLst>
          </p:cNvPr>
          <p:cNvSpPr>
            <a:spLocks noGrp="1"/>
          </p:cNvSpPr>
          <p:nvPr>
            <p:ph type="title"/>
          </p:nvPr>
        </p:nvSpPr>
        <p:spPr>
          <a:xfrm>
            <a:off x="241300" y="1"/>
            <a:ext cx="6232843" cy="749300"/>
          </a:xfrm>
        </p:spPr>
        <p:txBody>
          <a:bodyPr/>
          <a:lstStyle/>
          <a:p>
            <a:pPr algn="ctr"/>
            <a:r>
              <a:rPr lang="en-US" sz="2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rPr>
              <a:t>Liver Cancer Risk Assessment and the Monitoring</a:t>
            </a:r>
            <a:endParaRPr lang="en-US" sz="2800" dirty="0">
              <a:solidFill>
                <a:schemeClr val="tx2"/>
              </a:solidFill>
            </a:endParaRPr>
          </a:p>
        </p:txBody>
      </p:sp>
      <p:sp>
        <p:nvSpPr>
          <p:cNvPr id="268" name="TextBox 267">
            <a:extLst>
              <a:ext uri="{FF2B5EF4-FFF2-40B4-BE49-F238E27FC236}">
                <a16:creationId xmlns:a16="http://schemas.microsoft.com/office/drawing/2014/main" id="{4B5E3F65-9B69-4251-8A80-748EC13FE18C}"/>
              </a:ext>
            </a:extLst>
          </p:cNvPr>
          <p:cNvSpPr txBox="1"/>
          <p:nvPr/>
        </p:nvSpPr>
        <p:spPr>
          <a:xfrm>
            <a:off x="0" y="749301"/>
            <a:ext cx="4165600" cy="1137106"/>
          </a:xfrm>
          <a:prstGeom prst="rect">
            <a:avLst/>
          </a:prstGeom>
          <a:noFill/>
        </p:spPr>
        <p:txBody>
          <a:bodyPr wrap="square">
            <a:spAutoFit/>
          </a:bodyPr>
          <a:lstStyle/>
          <a:p>
            <a:pPr marL="0" marR="0" algn="just">
              <a:lnSpc>
                <a:spcPct val="107000"/>
              </a:lnSpc>
              <a:spcBef>
                <a:spcPts val="0"/>
              </a:spcBef>
              <a:spcAft>
                <a:spcPts val="800"/>
              </a:spcAft>
            </a:pPr>
            <a:r>
              <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rPr>
              <a:t>Cancer is the abnormal cell uncontrolled growth in the body that develops when the control mechanism in the body stops functioning in the person. So, in this case, abnormal cells start growing inside the body, and old cells in the body do not die and they start growing out of control which leads to the death of the person. Such cells might form a tissue mass that is called a tumor. The selected topic in the research for what the database system is required to develop is the Liver Cancer Risk Assessment and the Monitoring. The database system would help to maintain the data on liver cancer in the body and the risk probability of this cancer. This database development is aimed at monitoring cancer and managing treatments effectively. </a:t>
            </a:r>
          </a:p>
        </p:txBody>
      </p:sp>
      <p:pic>
        <p:nvPicPr>
          <p:cNvPr id="269" name="Picture 268">
            <a:extLst>
              <a:ext uri="{FF2B5EF4-FFF2-40B4-BE49-F238E27FC236}">
                <a16:creationId xmlns:a16="http://schemas.microsoft.com/office/drawing/2014/main" id="{E7366C48-1BAA-4742-A9A3-F052DE86029B}"/>
              </a:ext>
            </a:extLst>
          </p:cNvPr>
          <p:cNvPicPr>
            <a:picLocks noChangeAspect="1"/>
          </p:cNvPicPr>
          <p:nvPr/>
        </p:nvPicPr>
        <p:blipFill>
          <a:blip r:embed="rId2"/>
          <a:stretch>
            <a:fillRect/>
          </a:stretch>
        </p:blipFill>
        <p:spPr>
          <a:xfrm>
            <a:off x="4162743" y="547370"/>
            <a:ext cx="2695257" cy="1851360"/>
          </a:xfrm>
          <a:prstGeom prst="rect">
            <a:avLst/>
          </a:prstGeom>
        </p:spPr>
      </p:pic>
      <p:pic>
        <p:nvPicPr>
          <p:cNvPr id="270" name="Picture 269">
            <a:extLst>
              <a:ext uri="{FF2B5EF4-FFF2-40B4-BE49-F238E27FC236}">
                <a16:creationId xmlns:a16="http://schemas.microsoft.com/office/drawing/2014/main" id="{10E734E5-FBCA-40F8-B7D5-7367B4ED41D2}"/>
              </a:ext>
            </a:extLst>
          </p:cNvPr>
          <p:cNvPicPr>
            <a:picLocks noChangeAspect="1"/>
          </p:cNvPicPr>
          <p:nvPr/>
        </p:nvPicPr>
        <p:blipFill>
          <a:blip r:embed="rId3"/>
          <a:stretch>
            <a:fillRect/>
          </a:stretch>
        </p:blipFill>
        <p:spPr>
          <a:xfrm>
            <a:off x="3977956" y="2341306"/>
            <a:ext cx="2880043" cy="2197100"/>
          </a:xfrm>
          <a:prstGeom prst="rect">
            <a:avLst/>
          </a:prstGeom>
        </p:spPr>
      </p:pic>
      <p:sp>
        <p:nvSpPr>
          <p:cNvPr id="271" name="TextBox 270">
            <a:extLst>
              <a:ext uri="{FF2B5EF4-FFF2-40B4-BE49-F238E27FC236}">
                <a16:creationId xmlns:a16="http://schemas.microsoft.com/office/drawing/2014/main" id="{B9D01FEB-1BE1-4863-9492-E16E079E56E9}"/>
              </a:ext>
            </a:extLst>
          </p:cNvPr>
          <p:cNvSpPr txBox="1"/>
          <p:nvPr/>
        </p:nvSpPr>
        <p:spPr>
          <a:xfrm>
            <a:off x="-1" y="1886407"/>
            <a:ext cx="4070349" cy="1077218"/>
          </a:xfrm>
          <a:prstGeom prst="rect">
            <a:avLst/>
          </a:prstGeom>
          <a:noFill/>
        </p:spPr>
        <p:txBody>
          <a:bodyPr wrap="square">
            <a:spAutoFit/>
          </a:bodyPr>
          <a:lstStyle/>
          <a:p>
            <a:pPr algn="just"/>
            <a:r>
              <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rPr>
              <a:t>When the data of the system is gathered or the attributes of the entities are collected then there is also a need to define the type of the data that gives the form of storing the data in the database. For example, if the Id is required to be captured in the database, then there is a need to define the data type such as integer form. This is called relational schema that creates tables for the data that make it easy to define all the data into the database in its real form whether integer or variable, dates or time. This is how the instructions are provided for the real outputs. This is required to perform and the above-shown diagram is presenting all the data with the tables that are containing its types effectively </a:t>
            </a:r>
            <a:endParaRPr lang="en-US" sz="800" dirty="0">
              <a:solidFill>
                <a:schemeClr val="tx2"/>
              </a:solidFill>
            </a:endParaRPr>
          </a:p>
        </p:txBody>
      </p:sp>
      <p:pic>
        <p:nvPicPr>
          <p:cNvPr id="272" name="Picture 271" descr="Database Architecture in DBMS with Diagram">
            <a:extLst>
              <a:ext uri="{FF2B5EF4-FFF2-40B4-BE49-F238E27FC236}">
                <a16:creationId xmlns:a16="http://schemas.microsoft.com/office/drawing/2014/main" id="{B29D1693-D016-4CF3-BA16-C7345256E3A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367299"/>
            <a:ext cx="3276600" cy="2197100"/>
          </a:xfrm>
          <a:prstGeom prst="rect">
            <a:avLst/>
          </a:prstGeom>
          <a:noFill/>
          <a:ln>
            <a:noFill/>
          </a:ln>
        </p:spPr>
      </p:pic>
      <p:sp>
        <p:nvSpPr>
          <p:cNvPr id="273" name="TextBox 272">
            <a:extLst>
              <a:ext uri="{FF2B5EF4-FFF2-40B4-BE49-F238E27FC236}">
                <a16:creationId xmlns:a16="http://schemas.microsoft.com/office/drawing/2014/main" id="{536F6ED4-D69B-4F04-800A-07A16D8773D6}"/>
              </a:ext>
            </a:extLst>
          </p:cNvPr>
          <p:cNvSpPr txBox="1"/>
          <p:nvPr/>
        </p:nvSpPr>
        <p:spPr>
          <a:xfrm>
            <a:off x="0" y="2963625"/>
            <a:ext cx="4070348" cy="827662"/>
          </a:xfrm>
          <a:prstGeom prst="rect">
            <a:avLst/>
          </a:prstGeom>
          <a:noFill/>
        </p:spPr>
        <p:txBody>
          <a:bodyPr wrap="square">
            <a:spAutoFit/>
          </a:bodyPr>
          <a:lstStyle/>
          <a:p>
            <a:pPr marL="0" marR="0" algn="just">
              <a:lnSpc>
                <a:spcPct val="107000"/>
              </a:lnSpc>
              <a:spcBef>
                <a:spcPts val="0"/>
              </a:spcBef>
              <a:spcAft>
                <a:spcPts val="800"/>
              </a:spcAft>
            </a:pPr>
            <a:r>
              <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rPr>
              <a:t>This is an infrastructure model that is presenting the system with data definition, database scheme, data, database, DBMS, and the software modules. </a:t>
            </a:r>
          </a:p>
          <a:p>
            <a:pPr algn="just"/>
            <a:r>
              <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rPr>
              <a:t>While creating a database, all these are required effectively where the data in the database system can be recorded effectively. This is how the data is managed and results are achieved better than expected </a:t>
            </a:r>
            <a:endParaRPr lang="en-US" sz="800" dirty="0">
              <a:solidFill>
                <a:schemeClr val="tx2"/>
              </a:solidFill>
            </a:endParaRPr>
          </a:p>
        </p:txBody>
      </p:sp>
      <p:pic>
        <p:nvPicPr>
          <p:cNvPr id="274" name="Picture 273">
            <a:extLst>
              <a:ext uri="{FF2B5EF4-FFF2-40B4-BE49-F238E27FC236}">
                <a16:creationId xmlns:a16="http://schemas.microsoft.com/office/drawing/2014/main" id="{7DC1B637-F574-42FB-A32E-5203FDF45F2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866" y="4270144"/>
            <a:ext cx="3183255" cy="2394585"/>
          </a:xfrm>
          <a:prstGeom prst="rect">
            <a:avLst/>
          </a:prstGeom>
          <a:noFill/>
          <a:ln>
            <a:noFill/>
          </a:ln>
        </p:spPr>
      </p:pic>
      <p:sp>
        <p:nvSpPr>
          <p:cNvPr id="276" name="TextBox 275">
            <a:extLst>
              <a:ext uri="{FF2B5EF4-FFF2-40B4-BE49-F238E27FC236}">
                <a16:creationId xmlns:a16="http://schemas.microsoft.com/office/drawing/2014/main" id="{A38D0D7F-EC47-4726-95AB-EE28AB16BCCB}"/>
              </a:ext>
            </a:extLst>
          </p:cNvPr>
          <p:cNvSpPr txBox="1"/>
          <p:nvPr/>
        </p:nvSpPr>
        <p:spPr>
          <a:xfrm>
            <a:off x="-1" y="3826512"/>
            <a:ext cx="3977957" cy="478593"/>
          </a:xfrm>
          <a:prstGeom prst="rect">
            <a:avLst/>
          </a:prstGeom>
          <a:noFill/>
        </p:spPr>
        <p:txBody>
          <a:bodyPr wrap="square">
            <a:spAutoFit/>
          </a:bodyPr>
          <a:lstStyle/>
          <a:p>
            <a:pPr marL="0" marR="0" algn="just">
              <a:lnSpc>
                <a:spcPct val="107000"/>
              </a:lnSpc>
              <a:spcBef>
                <a:spcPts val="0"/>
              </a:spcBef>
              <a:spcAft>
                <a:spcPts val="800"/>
              </a:spcAft>
            </a:pPr>
            <a:r>
              <a:rPr lang="en-US" sz="800" dirty="0">
                <a:solidFill>
                  <a:schemeClr val="tx2"/>
                </a:solidFill>
                <a:effectLst/>
                <a:latin typeface="Times New Roman" panose="02020603050405020304" pitchFamily="18" charset="0"/>
                <a:ea typeface="Calibri" panose="020F0502020204030204" pitchFamily="34" charset="0"/>
                <a:cs typeface="Mangal" panose="02040503050203030202" pitchFamily="18" charset="0"/>
              </a:rPr>
              <a:t>This is called a database networking model where the data hub, print, er, and the several systems are connected to the internet. This is how the data is processed and stored in the system to get seethe security of the data and to get management of data effectively. </a:t>
            </a:r>
          </a:p>
        </p:txBody>
      </p:sp>
      <p:sp>
        <p:nvSpPr>
          <p:cNvPr id="278" name="TextBox 277">
            <a:extLst>
              <a:ext uri="{FF2B5EF4-FFF2-40B4-BE49-F238E27FC236}">
                <a16:creationId xmlns:a16="http://schemas.microsoft.com/office/drawing/2014/main" id="{41494ED5-6DA3-4290-990C-CB732908ADE1}"/>
              </a:ext>
            </a:extLst>
          </p:cNvPr>
          <p:cNvSpPr txBox="1"/>
          <p:nvPr/>
        </p:nvSpPr>
        <p:spPr>
          <a:xfrm>
            <a:off x="-101600" y="7140411"/>
            <a:ext cx="6858000" cy="1307346"/>
          </a:xfrm>
          <a:prstGeom prst="rect">
            <a:avLst/>
          </a:prstGeom>
          <a:noFill/>
        </p:spPr>
        <p:txBody>
          <a:bodyPr wrap="square">
            <a:spAutoFit/>
          </a:bodyPr>
          <a:lstStyle/>
          <a:p>
            <a:pPr marL="0" marR="0" algn="just">
              <a:lnSpc>
                <a:spcPct val="107000"/>
              </a:lnSpc>
              <a:spcBef>
                <a:spcPts val="0"/>
              </a:spcBef>
              <a:spcAft>
                <a:spcPts val="800"/>
              </a:spcAft>
            </a:pPr>
            <a:r>
              <a:rPr lang="en-IN" sz="12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References</a:t>
            </a:r>
            <a:r>
              <a:rPr lang="en-IN" sz="1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p>
          <a:p>
            <a:pPr marL="0" marR="0" algn="just">
              <a:lnSpc>
                <a:spcPct val="107000"/>
              </a:lnSpc>
              <a:spcBef>
                <a:spcPts val="0"/>
              </a:spcBef>
              <a:spcAft>
                <a:spcPts val="800"/>
              </a:spcAft>
            </a:pPr>
            <a:r>
              <a:rPr lang="en-IN" sz="1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Dasgupta, P., Henshaw, C., </a:t>
            </a:r>
            <a:r>
              <a:rPr lang="en-IN" sz="10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Youlden</a:t>
            </a:r>
            <a:r>
              <a:rPr lang="en-IN" sz="1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D. R., Clark, P. J., Aitken, J. F., &amp; Baade, P. D. (2020). Global trends in incidence rates of primary adult liver cancers: A systematic review and meta-analysis. </a:t>
            </a:r>
            <a:r>
              <a:rPr lang="en-US" sz="1000" i="1" dirty="0">
                <a:effectLst/>
                <a:latin typeface="Times New Roman" panose="02020603050405020304" pitchFamily="18" charset="0"/>
                <a:ea typeface="Calibri" panose="020F0502020204030204" pitchFamily="34" charset="0"/>
                <a:cs typeface="Mangal" panose="02040503050203030202" pitchFamily="18" charset="0"/>
              </a:rPr>
              <a:t>Frontiers in oncology</a:t>
            </a:r>
            <a:r>
              <a:rPr lang="en-US" sz="1000" dirty="0">
                <a:effectLst/>
                <a:latin typeface="Times New Roman" panose="02020603050405020304" pitchFamily="18" charset="0"/>
                <a:ea typeface="Calibri" panose="020F0502020204030204" pitchFamily="34" charset="0"/>
                <a:cs typeface="Mangal" panose="02040503050203030202" pitchFamily="18" charset="0"/>
              </a:rPr>
              <a:t>, </a:t>
            </a:r>
            <a:r>
              <a:rPr lang="en-US" sz="1000" i="1" dirty="0">
                <a:effectLst/>
                <a:latin typeface="Times New Roman" panose="02020603050405020304" pitchFamily="18" charset="0"/>
                <a:ea typeface="Calibri" panose="020F0502020204030204" pitchFamily="34" charset="0"/>
                <a:cs typeface="Mangal" panose="02040503050203030202" pitchFamily="18" charset="0"/>
              </a:rPr>
              <a:t>10</a:t>
            </a:r>
            <a:r>
              <a:rPr lang="en-US" sz="1000" dirty="0">
                <a:effectLst/>
                <a:latin typeface="Times New Roman" panose="02020603050405020304" pitchFamily="18" charset="0"/>
                <a:ea typeface="Calibri" panose="020F0502020204030204" pitchFamily="34" charset="0"/>
                <a:cs typeface="Mangal" panose="02040503050203030202" pitchFamily="18" charset="0"/>
              </a:rPr>
              <a:t>, 171. </a:t>
            </a:r>
          </a:p>
          <a:p>
            <a:pPr marL="0" marR="0" algn="just">
              <a:lnSpc>
                <a:spcPct val="107000"/>
              </a:lnSpc>
              <a:spcBef>
                <a:spcPts val="0"/>
              </a:spcBef>
              <a:spcAft>
                <a:spcPts val="800"/>
              </a:spcAft>
            </a:pPr>
            <a:r>
              <a:rPr lang="en-IN" sz="1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Liu, M., Yan, Q., Sun, Y., Nam, Y., Hu, L., Loong, J. H., ... &amp; Guan, X. Y. (2020). A hepatocyte differentiation model reveals two subtypes of liver cancer with different </a:t>
            </a:r>
            <a:r>
              <a:rPr lang="en-IN" sz="10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oncofetal</a:t>
            </a:r>
            <a:r>
              <a:rPr lang="en-IN" sz="1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properties and therapeutic targets. </a:t>
            </a:r>
            <a:r>
              <a:rPr lang="en-US" sz="1000" i="1" dirty="0">
                <a:effectLst/>
                <a:latin typeface="Times New Roman" panose="02020603050405020304" pitchFamily="18" charset="0"/>
                <a:ea typeface="Calibri" panose="020F0502020204030204" pitchFamily="34" charset="0"/>
                <a:cs typeface="Mangal" panose="02040503050203030202" pitchFamily="18" charset="0"/>
              </a:rPr>
              <a:t>Proceedings of the National Academy of Sciences</a:t>
            </a:r>
            <a:r>
              <a:rPr lang="en-US" sz="1000" dirty="0">
                <a:effectLst/>
                <a:latin typeface="Times New Roman" panose="02020603050405020304" pitchFamily="18" charset="0"/>
                <a:ea typeface="Calibri" panose="020F0502020204030204" pitchFamily="34" charset="0"/>
                <a:cs typeface="Mangal" panose="02040503050203030202" pitchFamily="18" charset="0"/>
              </a:rPr>
              <a:t>, </a:t>
            </a:r>
            <a:r>
              <a:rPr lang="en-US" sz="1000" i="1" dirty="0">
                <a:effectLst/>
                <a:latin typeface="Times New Roman" panose="02020603050405020304" pitchFamily="18" charset="0"/>
                <a:ea typeface="Calibri" panose="020F0502020204030204" pitchFamily="34" charset="0"/>
                <a:cs typeface="Mangal" panose="02040503050203030202" pitchFamily="18" charset="0"/>
              </a:rPr>
              <a:t>117</a:t>
            </a:r>
            <a:r>
              <a:rPr lang="en-US" sz="1000" dirty="0">
                <a:effectLst/>
                <a:latin typeface="Times New Roman" panose="02020603050405020304" pitchFamily="18" charset="0"/>
                <a:ea typeface="Calibri" panose="020F0502020204030204" pitchFamily="34" charset="0"/>
                <a:cs typeface="Mangal" panose="02040503050203030202" pitchFamily="18" charset="0"/>
              </a:rPr>
              <a:t>(11), 6103-6113.</a:t>
            </a:r>
          </a:p>
        </p:txBody>
      </p:sp>
    </p:spTree>
    <p:extLst>
      <p:ext uri="{BB962C8B-B14F-4D97-AF65-F5344CB8AC3E}">
        <p14:creationId xmlns:p14="http://schemas.microsoft.com/office/powerpoint/2010/main" val="2456709946"/>
      </p:ext>
    </p:extLst>
  </p:cSld>
  <p:clrMapOvr>
    <a:masterClrMapping/>
  </p:clrMapOvr>
</p:sld>
</file>

<file path=ppt/theme/theme1.xml><?xml version="1.0" encoding="utf-8"?>
<a:theme xmlns:a="http://schemas.openxmlformats.org/drawingml/2006/main" name="Infographic People">
  <a:themeElements>
    <a:clrScheme name="Custom 1">
      <a:dk1>
        <a:srgbClr val="999999"/>
      </a:dk1>
      <a:lt1>
        <a:srgbClr val="FFFFFF"/>
      </a:lt1>
      <a:dk2>
        <a:srgbClr val="000000"/>
      </a:dk2>
      <a:lt2>
        <a:srgbClr val="C1272D"/>
      </a:lt2>
      <a:accent1>
        <a:srgbClr val="F8682C"/>
      </a:accent1>
      <a:accent2>
        <a:srgbClr val="FFC300"/>
      </a:accent2>
      <a:accent3>
        <a:srgbClr val="91C300"/>
      </a:accent3>
      <a:accent4>
        <a:srgbClr val="00B4F1"/>
      </a:accent4>
      <a:accent5>
        <a:srgbClr val="E6E6E6"/>
      </a:accent5>
      <a:accent6>
        <a:srgbClr val="007E59"/>
      </a:accent6>
      <a:hlink>
        <a:srgbClr val="29ABE2"/>
      </a:hlink>
      <a:folHlink>
        <a:srgbClr val="29ABE2"/>
      </a:folHlink>
    </a:clrScheme>
    <a:fontScheme name="Custom 1">
      <a:majorFont>
        <a:latin typeface="Century Gothic"/>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00006817_win32_fixed" id="{BCDD521F-B450-4883-A2C6-0E19979DA975}" vid="{6C1C7B58-8364-4F50-A987-3ECAA8D9C1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E685CD-1580-4ECC-8E1A-DCB5E1745E0C}">
  <ds:schemaRefs>
    <ds:schemaRef ds:uri="71af3243-3dd4-4a8d-8c0d-dd76da1f02a5"/>
    <ds:schemaRef ds:uri="http://purl.org/dc/terms/"/>
    <ds:schemaRef ds:uri="http://schemas.microsoft.com/sharepoint/v3"/>
    <ds:schemaRef ds:uri="http://schemas.microsoft.com/office/2006/documentManagement/types"/>
    <ds:schemaRef ds:uri="http://schemas.microsoft.com/office/2006/metadata/properties"/>
    <ds:schemaRef ds:uri="230e9df3-be65-4c73-a93b-d1236ebd677e"/>
    <ds:schemaRef ds:uri="16c05727-aa75-4e4a-9b5f-8a80a1165891"/>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1404BE95-76C5-49B8-9119-358894A0EDD4}">
  <ds:schemaRefs>
    <ds:schemaRef ds:uri="http://schemas.microsoft.com/sharepoint/v3/contenttype/forms"/>
  </ds:schemaRefs>
</ds:datastoreItem>
</file>

<file path=customXml/itemProps3.xml><?xml version="1.0" encoding="utf-8"?>
<ds:datastoreItem xmlns:ds="http://schemas.openxmlformats.org/officeDocument/2006/customXml" ds:itemID="{E58FA57C-6A70-4935-8449-AF08ABFF72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People images</Template>
  <TotalTime>26</TotalTime>
  <Words>533</Words>
  <Application>Microsoft Office PowerPoint</Application>
  <PresentationFormat>On-screen Show (4:3)</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Times New Roman</vt:lpstr>
      <vt:lpstr>Infographic People</vt:lpstr>
      <vt:lpstr>Liver Cancer Risk Assessment and the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Cancer Risk Assessment and the Monitoring</dc:title>
  <cp:revision>1</cp:revision>
  <dcterms:created xsi:type="dcterms:W3CDTF">2022-04-29T05:32:22Z</dcterms:created>
  <dcterms:modified xsi:type="dcterms:W3CDTF">2022-04-29T05:58:41Z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